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62" r:id="rId2"/>
    <p:sldId id="483" r:id="rId3"/>
    <p:sldId id="490" r:id="rId4"/>
    <p:sldId id="510" r:id="rId5"/>
    <p:sldId id="479" r:id="rId6"/>
    <p:sldId id="524" r:id="rId7"/>
    <p:sldId id="525" r:id="rId8"/>
    <p:sldId id="526" r:id="rId9"/>
    <p:sldId id="530" r:id="rId10"/>
    <p:sldId id="522" r:id="rId11"/>
    <p:sldId id="503" r:id="rId12"/>
    <p:sldId id="491" r:id="rId13"/>
    <p:sldId id="499" r:id="rId14"/>
    <p:sldId id="459" r:id="rId15"/>
    <p:sldId id="475" r:id="rId16"/>
    <p:sldId id="473" r:id="rId17"/>
    <p:sldId id="528" r:id="rId18"/>
    <p:sldId id="518" r:id="rId19"/>
    <p:sldId id="493" r:id="rId20"/>
    <p:sldId id="529" r:id="rId21"/>
    <p:sldId id="494" r:id="rId22"/>
    <p:sldId id="516" r:id="rId23"/>
    <p:sldId id="531" r:id="rId24"/>
    <p:sldId id="519" r:id="rId25"/>
    <p:sldId id="462" r:id="rId26"/>
    <p:sldId id="523" r:id="rId27"/>
    <p:sldId id="25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p:scale>
          <a:sx n="60" d="100"/>
          <a:sy n="60" d="100"/>
        </p:scale>
        <p:origin x="105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E5D50-02F4-4610-89D5-C72172C8522F}" type="datetimeFigureOut">
              <a:rPr lang="ru-RU" smtClean="0"/>
              <a:t>21.05.2022</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1F2DC-CC1B-4019-9575-2CCE08BBEC30}" type="slidenum">
              <a:rPr lang="ru-RU" smtClean="0"/>
              <a:t>‹#›</a:t>
            </a:fld>
            <a:endParaRPr lang="ru-RU"/>
          </a:p>
        </p:txBody>
      </p:sp>
    </p:spTree>
    <p:extLst>
      <p:ext uri="{BB962C8B-B14F-4D97-AF65-F5344CB8AC3E}">
        <p14:creationId xmlns:p14="http://schemas.microsoft.com/office/powerpoint/2010/main" val="142554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4</a:t>
            </a:fld>
            <a:endParaRPr lang="en-CA" altLang="en-US"/>
          </a:p>
        </p:txBody>
      </p:sp>
    </p:spTree>
    <p:extLst>
      <p:ext uri="{BB962C8B-B14F-4D97-AF65-F5344CB8AC3E}">
        <p14:creationId xmlns:p14="http://schemas.microsoft.com/office/powerpoint/2010/main" val="426550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21.05.2022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288447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21.05.2022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0101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21.05.2022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30273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21.05.2022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8647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30BC2-3814-44A9-B6D1-9BC57F8EAD51}" type="datetimeFigureOut">
              <a:rPr lang="ru-RU" smtClean="0"/>
              <a:t>21.05.2022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324722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530BC2-3814-44A9-B6D1-9BC57F8EAD51}" type="datetimeFigureOut">
              <a:rPr lang="ru-RU" smtClean="0"/>
              <a:t>21.05.2022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418482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530BC2-3814-44A9-B6D1-9BC57F8EAD51}" type="datetimeFigureOut">
              <a:rPr lang="ru-RU" smtClean="0"/>
              <a:t>21.05.2022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24654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530BC2-3814-44A9-B6D1-9BC57F8EAD51}" type="datetimeFigureOut">
              <a:rPr lang="ru-RU" smtClean="0"/>
              <a:t>21.05.2022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203471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30BC2-3814-44A9-B6D1-9BC57F8EAD51}" type="datetimeFigureOut">
              <a:rPr lang="ru-RU" smtClean="0"/>
              <a:t>21.05.2022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41661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30BC2-3814-44A9-B6D1-9BC57F8EAD51}" type="datetimeFigureOut">
              <a:rPr lang="ru-RU" smtClean="0"/>
              <a:t>21.05.2022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12325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30BC2-3814-44A9-B6D1-9BC57F8EAD51}" type="datetimeFigureOut">
              <a:rPr lang="ru-RU" smtClean="0"/>
              <a:t>21.05.2022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8545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30BC2-3814-44A9-B6D1-9BC57F8EAD51}" type="datetimeFigureOut">
              <a:rPr lang="ru-RU" smtClean="0"/>
              <a:t>21.05.2022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E7DDC-F2AC-4B72-9943-70BFBE3BF3C8}" type="slidenum">
              <a:rPr lang="ru-RU" smtClean="0"/>
              <a:t>‹#›</a:t>
            </a:fld>
            <a:endParaRPr lang="ru-RU"/>
          </a:p>
        </p:txBody>
      </p:sp>
    </p:spTree>
    <p:extLst>
      <p:ext uri="{BB962C8B-B14F-4D97-AF65-F5344CB8AC3E}">
        <p14:creationId xmlns:p14="http://schemas.microsoft.com/office/powerpoint/2010/main" val="38165994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hyperlink" Target="http://wdc.aari.ru/" TargetMode="External"/><Relationship Id="rId2" Type="http://schemas.openxmlformats.org/officeDocument/2006/relationships/hyperlink" Target="http://www.aari.ru/misc/publicat/gmo.php" TargetMode="External"/><Relationship Id="rId1" Type="http://schemas.openxmlformats.org/officeDocument/2006/relationships/slideLayout" Target="../slideLayouts/slideLayout6.xml"/><Relationship Id="rId5" Type="http://schemas.openxmlformats.org/officeDocument/2006/relationships/hyperlink" Target="http://climate.rutgers.edu/snowcover/" TargetMode="External"/><Relationship Id="rId4" Type="http://schemas.openxmlformats.org/officeDocument/2006/relationships/hyperlink" Target="http://polarportal.dk/"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dc.aari.ru/acf_figs/season/arctic/" TargetMode="External"/><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5" name="Title 1"/>
          <p:cNvSpPr txBox="1">
            <a:spLocks/>
          </p:cNvSpPr>
          <p:nvPr/>
        </p:nvSpPr>
        <p:spPr>
          <a:xfrm>
            <a:off x="1959490" y="933655"/>
            <a:ext cx="8593667"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tx2"/>
                </a:solidFill>
                <a:effectLst>
                  <a:outerShdw blurRad="38100" dist="38100" dir="2700000" algn="tl">
                    <a:srgbClr val="000000">
                      <a:alpha val="43137"/>
                    </a:srgbClr>
                  </a:outerShdw>
                </a:effectLst>
                <a:latin typeface="+mn-lt"/>
                <a:cs typeface="Arial" panose="020B0604020202020204" pitchFamily="34" charset="0"/>
              </a:rPr>
              <a:t>November 2021 – April 2022</a:t>
            </a:r>
            <a:br>
              <a:rPr lang="en-US" sz="5400" b="1" dirty="0">
                <a:solidFill>
                  <a:schemeClr val="tx2"/>
                </a:solidFill>
                <a:effectLst>
                  <a:outerShdw blurRad="38100" dist="38100" dir="2700000" algn="tl">
                    <a:srgbClr val="000000">
                      <a:alpha val="43137"/>
                    </a:srgbClr>
                  </a:outerShdw>
                </a:effectLst>
                <a:latin typeface="+mn-lt"/>
                <a:cs typeface="Arial" panose="020B0604020202020204" pitchFamily="34" charset="0"/>
              </a:rPr>
            </a:br>
            <a:r>
              <a:rPr lang="en-US" sz="5400" b="1" dirty="0">
                <a:solidFill>
                  <a:schemeClr val="tx2"/>
                </a:solidFill>
                <a:effectLst>
                  <a:outerShdw blurRad="38100" dist="38100" dir="2700000" algn="tl">
                    <a:srgbClr val="000000">
                      <a:alpha val="43137"/>
                    </a:srgbClr>
                  </a:outerShdw>
                </a:effectLst>
                <a:latin typeface="+mn-lt"/>
                <a:cs typeface="Arial" panose="020B0604020202020204" pitchFamily="34" charset="0"/>
              </a:rPr>
              <a:t>Arctic Seasonal Review</a:t>
            </a:r>
            <a:endParaRPr lang="fr-CH" sz="2800" b="1" dirty="0">
              <a:solidFill>
                <a:schemeClr val="tx2"/>
              </a:solidFill>
              <a:effectLst>
                <a:outerShdw blurRad="38100" dist="38100" dir="2700000" algn="tl">
                  <a:srgbClr val="000000">
                    <a:alpha val="43137"/>
                  </a:srgbClr>
                </a:outerShdw>
              </a:effectLst>
              <a:latin typeface="+mn-lt"/>
              <a:cs typeface="Arial" panose="020B0604020202020204" pitchFamily="34" charset="0"/>
            </a:endParaRPr>
          </a:p>
        </p:txBody>
      </p:sp>
      <p:sp>
        <p:nvSpPr>
          <p:cNvPr id="6" name="Rectangle 5"/>
          <p:cNvSpPr/>
          <p:nvPr/>
        </p:nvSpPr>
        <p:spPr>
          <a:xfrm>
            <a:off x="2988960" y="2850285"/>
            <a:ext cx="7740953" cy="1666354"/>
          </a:xfrm>
          <a:prstGeom prst="rect">
            <a:avLst/>
          </a:prstGeom>
        </p:spPr>
        <p:txBody>
          <a:bodyPr wrap="square">
            <a:spAutoFit/>
          </a:bodyPr>
          <a:lstStyle/>
          <a:p>
            <a:pPr algn="ctr">
              <a:lnSpc>
                <a:spcPct val="115000"/>
              </a:lnSpc>
            </a:pPr>
            <a:r>
              <a:rPr lang="en-CA" sz="2800" b="1" dirty="0">
                <a:solidFill>
                  <a:schemeClr val="accent1">
                    <a:lumMod val="50000"/>
                  </a:schemeClr>
                </a:solidFill>
                <a:ea typeface="Calibri" panose="020F0502020204030204" pitchFamily="34" charset="0"/>
                <a:cs typeface="Arial" panose="020B0604020202020204" pitchFamily="34" charset="0"/>
              </a:rPr>
              <a:t>Vasily Smolyanitsky (text, </a:t>
            </a:r>
            <a:r>
              <a:rPr lang="en-CA" sz="2800" b="1" dirty="0" err="1">
                <a:solidFill>
                  <a:schemeClr val="accent1">
                    <a:lumMod val="50000"/>
                  </a:schemeClr>
                </a:solidFill>
                <a:ea typeface="Calibri" panose="020F0502020204030204" pitchFamily="34" charset="0"/>
                <a:cs typeface="Arial" panose="020B0604020202020204" pitchFamily="34" charset="0"/>
              </a:rPr>
              <a:t>obs</a:t>
            </a:r>
            <a:r>
              <a:rPr lang="en-CA" sz="2800" b="1" dirty="0">
                <a:solidFill>
                  <a:schemeClr val="accent1">
                    <a:lumMod val="50000"/>
                  </a:schemeClr>
                </a:solidFill>
                <a:ea typeface="Calibri" panose="020F0502020204030204" pitchFamily="34" charset="0"/>
                <a:cs typeface="Arial" panose="020B0604020202020204" pitchFamily="34" charset="0"/>
              </a:rPr>
              <a:t>, sea ice),</a:t>
            </a:r>
          </a:p>
          <a:p>
            <a:pPr algn="ctr">
              <a:lnSpc>
                <a:spcPct val="115000"/>
              </a:lnSpc>
            </a:pPr>
            <a:r>
              <a:rPr lang="en-US" sz="2400" b="1" dirty="0">
                <a:solidFill>
                  <a:schemeClr val="accent1">
                    <a:lumMod val="50000"/>
                  </a:schemeClr>
                </a:solidFill>
                <a:cs typeface="Arial" panose="020B0604020202020204" pitchFamily="34" charset="0"/>
              </a:rPr>
              <a:t>Anastasia </a:t>
            </a:r>
            <a:r>
              <a:rPr lang="en-US" sz="2400" b="1" dirty="0" err="1">
                <a:solidFill>
                  <a:schemeClr val="accent1">
                    <a:lumMod val="50000"/>
                  </a:schemeClr>
                </a:solidFill>
                <a:cs typeface="Arial" panose="020B0604020202020204" pitchFamily="34" charset="0"/>
              </a:rPr>
              <a:t>Revina</a:t>
            </a:r>
            <a:r>
              <a:rPr lang="en-US" sz="2400" b="1" dirty="0">
                <a:solidFill>
                  <a:schemeClr val="accent1">
                    <a:lumMod val="50000"/>
                  </a:schemeClr>
                </a:solidFill>
                <a:cs typeface="Arial" panose="020B0604020202020204" pitchFamily="34" charset="0"/>
              </a:rPr>
              <a:t> (ERA5), Anna </a:t>
            </a:r>
            <a:r>
              <a:rPr lang="en-US" sz="2400" b="1" dirty="0" err="1">
                <a:solidFill>
                  <a:schemeClr val="accent1">
                    <a:lumMod val="50000"/>
                  </a:schemeClr>
                </a:solidFill>
                <a:cs typeface="Arial" panose="020B0604020202020204" pitchFamily="34" charset="0"/>
              </a:rPr>
              <a:t>Danshina</a:t>
            </a:r>
            <a:r>
              <a:rPr lang="en-US" sz="2400" b="1" dirty="0">
                <a:solidFill>
                  <a:schemeClr val="accent1">
                    <a:lumMod val="50000"/>
                  </a:schemeClr>
                </a:solidFill>
                <a:cs typeface="Arial" panose="020B0604020202020204" pitchFamily="34" charset="0"/>
              </a:rPr>
              <a:t> (CMEMS)</a:t>
            </a:r>
          </a:p>
          <a:p>
            <a:pPr algn="ctr">
              <a:lnSpc>
                <a:spcPct val="115000"/>
              </a:lnSpc>
            </a:pPr>
            <a:r>
              <a:rPr lang="en-CA" sz="2000" i="1" dirty="0">
                <a:solidFill>
                  <a:schemeClr val="accent1">
                    <a:lumMod val="50000"/>
                  </a:schemeClr>
                </a:solidFill>
                <a:ea typeface="Calibri" panose="020F0502020204030204" pitchFamily="34" charset="0"/>
                <a:cs typeface="Arial" panose="020B0604020202020204" pitchFamily="34" charset="0"/>
              </a:rPr>
              <a:t>Arctic and Antarctic Research Institute (AARI)</a:t>
            </a:r>
          </a:p>
          <a:p>
            <a:pPr algn="ctr">
              <a:lnSpc>
                <a:spcPct val="115000"/>
              </a:lnSpc>
            </a:pPr>
            <a:endParaRPr lang="fr-CH" dirty="0">
              <a:solidFill>
                <a:schemeClr val="accent1">
                  <a:lumMod val="50000"/>
                </a:schemeClr>
              </a:solidFill>
              <a:cs typeface="Arial" panose="020B0604020202020204" pitchFamily="34" charset="0"/>
            </a:endParaRPr>
          </a:p>
        </p:txBody>
      </p:sp>
      <p:pic>
        <p:nvPicPr>
          <p:cNvPr id="7" name="Picture 4">
            <a:extLst>
              <a:ext uri="{FF2B5EF4-FFF2-40B4-BE49-F238E27FC236}">
                <a16:creationId xmlns:a16="http://schemas.microsoft.com/office/drawing/2014/main" id="{6AACDFBE-9C71-4F67-9707-4BB9917735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1773" y="4830952"/>
            <a:ext cx="1492985" cy="1874473"/>
          </a:xfrm>
          <a:prstGeom prst="rect">
            <a:avLst/>
          </a:prstGeom>
          <a:noFill/>
          <a:ln>
            <a:noFill/>
          </a:ln>
        </p:spPr>
      </p:pic>
      <p:pic>
        <p:nvPicPr>
          <p:cNvPr id="8" name="Picture 7">
            <a:extLst>
              <a:ext uri="{FF2B5EF4-FFF2-40B4-BE49-F238E27FC236}">
                <a16:creationId xmlns:a16="http://schemas.microsoft.com/office/drawing/2014/main" id="{894F8273-A75D-4B80-AD78-97D6D3DF4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9291" y="300368"/>
            <a:ext cx="1948087" cy="648072"/>
          </a:xfrm>
          <a:prstGeom prst="rect">
            <a:avLst/>
          </a:prstGeom>
        </p:spPr>
      </p:pic>
    </p:spTree>
    <p:extLst>
      <p:ext uri="{BB962C8B-B14F-4D97-AF65-F5344CB8AC3E}">
        <p14:creationId xmlns:p14="http://schemas.microsoft.com/office/powerpoint/2010/main" val="1508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8E215DD-B9DF-0C81-36E8-42D4F1955B30}"/>
              </a:ext>
            </a:extLst>
          </p:cNvPr>
          <p:cNvPicPr>
            <a:picLocks noChangeAspect="1"/>
          </p:cNvPicPr>
          <p:nvPr/>
        </p:nvPicPr>
        <p:blipFill>
          <a:blip r:embed="rId2"/>
          <a:stretch>
            <a:fillRect/>
          </a:stretch>
        </p:blipFill>
        <p:spPr>
          <a:xfrm>
            <a:off x="9973506" y="4366144"/>
            <a:ext cx="2286004" cy="2018999"/>
          </a:xfrm>
          <a:prstGeom prst="rect">
            <a:avLst/>
          </a:prstGeom>
        </p:spPr>
      </p:pic>
      <p:pic>
        <p:nvPicPr>
          <p:cNvPr id="28" name="Picture 27">
            <a:extLst>
              <a:ext uri="{FF2B5EF4-FFF2-40B4-BE49-F238E27FC236}">
                <a16:creationId xmlns:a16="http://schemas.microsoft.com/office/drawing/2014/main" id="{109B64CD-A284-B630-787D-0A07D316CE89}"/>
              </a:ext>
            </a:extLst>
          </p:cNvPr>
          <p:cNvPicPr>
            <a:picLocks noChangeAspect="1"/>
          </p:cNvPicPr>
          <p:nvPr/>
        </p:nvPicPr>
        <p:blipFill>
          <a:blip r:embed="rId3"/>
          <a:stretch>
            <a:fillRect/>
          </a:stretch>
        </p:blipFill>
        <p:spPr>
          <a:xfrm>
            <a:off x="7984791" y="4348781"/>
            <a:ext cx="2286004" cy="2018999"/>
          </a:xfrm>
          <a:prstGeom prst="rect">
            <a:avLst/>
          </a:prstGeom>
        </p:spPr>
      </p:pic>
      <p:pic>
        <p:nvPicPr>
          <p:cNvPr id="26" name="Picture 25">
            <a:extLst>
              <a:ext uri="{FF2B5EF4-FFF2-40B4-BE49-F238E27FC236}">
                <a16:creationId xmlns:a16="http://schemas.microsoft.com/office/drawing/2014/main" id="{864A1ADA-353F-718D-3931-9225D39475B3}"/>
              </a:ext>
            </a:extLst>
          </p:cNvPr>
          <p:cNvPicPr>
            <a:picLocks noChangeAspect="1"/>
          </p:cNvPicPr>
          <p:nvPr/>
        </p:nvPicPr>
        <p:blipFill>
          <a:blip r:embed="rId4"/>
          <a:stretch>
            <a:fillRect/>
          </a:stretch>
        </p:blipFill>
        <p:spPr>
          <a:xfrm>
            <a:off x="6007494" y="4305173"/>
            <a:ext cx="2286004" cy="2018999"/>
          </a:xfrm>
          <a:prstGeom prst="rect">
            <a:avLst/>
          </a:prstGeom>
        </p:spPr>
      </p:pic>
      <p:pic>
        <p:nvPicPr>
          <p:cNvPr id="16" name="Picture 15">
            <a:extLst>
              <a:ext uri="{FF2B5EF4-FFF2-40B4-BE49-F238E27FC236}">
                <a16:creationId xmlns:a16="http://schemas.microsoft.com/office/drawing/2014/main" id="{00168624-C2BF-8FCC-9C24-38B38168A419}"/>
              </a:ext>
            </a:extLst>
          </p:cNvPr>
          <p:cNvPicPr>
            <a:picLocks noChangeAspect="1"/>
          </p:cNvPicPr>
          <p:nvPr/>
        </p:nvPicPr>
        <p:blipFill>
          <a:blip r:embed="rId5"/>
          <a:stretch>
            <a:fillRect/>
          </a:stretch>
        </p:blipFill>
        <p:spPr>
          <a:xfrm>
            <a:off x="3974474" y="4261565"/>
            <a:ext cx="2286004" cy="2018999"/>
          </a:xfrm>
          <a:prstGeom prst="rect">
            <a:avLst/>
          </a:prstGeom>
        </p:spPr>
      </p:pic>
      <p:pic>
        <p:nvPicPr>
          <p:cNvPr id="13" name="Picture 12">
            <a:extLst>
              <a:ext uri="{FF2B5EF4-FFF2-40B4-BE49-F238E27FC236}">
                <a16:creationId xmlns:a16="http://schemas.microsoft.com/office/drawing/2014/main" id="{D675CA13-D868-98A7-27ED-8CD0FE841D3E}"/>
              </a:ext>
            </a:extLst>
          </p:cNvPr>
          <p:cNvPicPr>
            <a:picLocks noChangeAspect="1"/>
          </p:cNvPicPr>
          <p:nvPr/>
        </p:nvPicPr>
        <p:blipFill>
          <a:blip r:embed="rId6"/>
          <a:stretch>
            <a:fillRect/>
          </a:stretch>
        </p:blipFill>
        <p:spPr>
          <a:xfrm>
            <a:off x="1952292" y="4245258"/>
            <a:ext cx="2286004" cy="2018999"/>
          </a:xfrm>
          <a:prstGeom prst="rect">
            <a:avLst/>
          </a:prstGeom>
        </p:spPr>
      </p:pic>
      <p:pic>
        <p:nvPicPr>
          <p:cNvPr id="9" name="Picture 8">
            <a:extLst>
              <a:ext uri="{FF2B5EF4-FFF2-40B4-BE49-F238E27FC236}">
                <a16:creationId xmlns:a16="http://schemas.microsoft.com/office/drawing/2014/main" id="{A9266B67-335A-D539-B27A-BF7D8B825E6D}"/>
              </a:ext>
            </a:extLst>
          </p:cNvPr>
          <p:cNvPicPr>
            <a:picLocks noChangeAspect="1"/>
          </p:cNvPicPr>
          <p:nvPr/>
        </p:nvPicPr>
        <p:blipFill>
          <a:blip r:embed="rId7"/>
          <a:stretch>
            <a:fillRect/>
          </a:stretch>
        </p:blipFill>
        <p:spPr>
          <a:xfrm>
            <a:off x="-35843" y="4228951"/>
            <a:ext cx="2286004" cy="2018999"/>
          </a:xfrm>
          <a:prstGeom prst="rect">
            <a:avLst/>
          </a:prstGeom>
        </p:spPr>
      </p:pic>
      <p:sp>
        <p:nvSpPr>
          <p:cNvPr id="12" name="TextBox 11"/>
          <p:cNvSpPr txBox="1"/>
          <p:nvPr/>
        </p:nvSpPr>
        <p:spPr>
          <a:xfrm>
            <a:off x="10565180" y="6574523"/>
            <a:ext cx="169433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0E8A3C5-8B8F-4C2F-BAEC-B8486E79319A}"/>
              </a:ext>
            </a:extLst>
          </p:cNvPr>
          <p:cNvSpPr txBox="1"/>
          <p:nvPr/>
        </p:nvSpPr>
        <p:spPr>
          <a:xfrm>
            <a:off x="810392" y="6154895"/>
            <a:ext cx="616505"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Nov</a:t>
            </a:r>
            <a:endParaRPr lang="en-US" sz="1400"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5CB2EB7B-B182-4135-B935-9A1D38C5D1CB}"/>
              </a:ext>
            </a:extLst>
          </p:cNvPr>
          <p:cNvSpPr txBox="1"/>
          <p:nvPr/>
        </p:nvSpPr>
        <p:spPr>
          <a:xfrm>
            <a:off x="2703751" y="6175629"/>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Dec</a:t>
            </a:r>
            <a:endParaRPr lang="en-US" sz="1400"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6B32BB3C-3635-4E10-A815-86EBDF51A855}"/>
              </a:ext>
            </a:extLst>
          </p:cNvPr>
          <p:cNvSpPr txBox="1"/>
          <p:nvPr/>
        </p:nvSpPr>
        <p:spPr>
          <a:xfrm>
            <a:off x="4747820" y="6217075"/>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Jan</a:t>
            </a:r>
            <a:endParaRPr lang="en-US" sz="1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AD9772B-3F0A-43D5-A0EC-7E2BE3063FC8}"/>
              </a:ext>
            </a:extLst>
          </p:cNvPr>
          <p:cNvSpPr txBox="1"/>
          <p:nvPr/>
        </p:nvSpPr>
        <p:spPr>
          <a:xfrm>
            <a:off x="6791889" y="6247950"/>
            <a:ext cx="674379"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Feb</a:t>
            </a:r>
            <a:endParaRPr lang="en-US" sz="1400"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B6D694D4-D884-4F4E-8C6F-EFDA86391162}"/>
              </a:ext>
            </a:extLst>
          </p:cNvPr>
          <p:cNvSpPr txBox="1"/>
          <p:nvPr/>
        </p:nvSpPr>
        <p:spPr>
          <a:xfrm>
            <a:off x="8850890" y="6235969"/>
            <a:ext cx="616505"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Mar</a:t>
            </a:r>
            <a:endParaRPr lang="en-US" sz="1400" b="1" dirty="0">
              <a:latin typeface="Calibri" panose="020F0502020204030204" pitchFamily="34" charset="0"/>
              <a:cs typeface="Calibri" panose="020F0502020204030204" pitchFamily="34" charset="0"/>
            </a:endParaRPr>
          </a:p>
        </p:txBody>
      </p:sp>
      <p:sp>
        <p:nvSpPr>
          <p:cNvPr id="21" name="Заголовок 1">
            <a:extLst>
              <a:ext uri="{FF2B5EF4-FFF2-40B4-BE49-F238E27FC236}">
                <a16:creationId xmlns:a16="http://schemas.microsoft.com/office/drawing/2014/main" id="{E1FA6F83-0091-B779-9BEA-6B4657475805}"/>
              </a:ext>
            </a:extLst>
          </p:cNvPr>
          <p:cNvSpPr txBox="1">
            <a:spLocks/>
          </p:cNvSpPr>
          <p:nvPr/>
        </p:nvSpPr>
        <p:spPr>
          <a:xfrm>
            <a:off x="921392" y="74931"/>
            <a:ext cx="10206788"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alibri" panose="020F0502020204030204" pitchFamily="34" charset="0"/>
                <a:cs typeface="Calibri" panose="020F0502020204030204" pitchFamily="34" charset="0"/>
              </a:rPr>
              <a:t>NDJFMA 2021/2022 Surface precipitation: anomalies (1991-2020)</a:t>
            </a:r>
            <a:endParaRPr lang="ru-RU" sz="28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5C7309B-A6B1-C5E0-6428-C3127B49C7BB}"/>
              </a:ext>
            </a:extLst>
          </p:cNvPr>
          <p:cNvPicPr>
            <a:picLocks noChangeAspect="1"/>
          </p:cNvPicPr>
          <p:nvPr/>
        </p:nvPicPr>
        <p:blipFill>
          <a:blip r:embed="rId8"/>
          <a:stretch>
            <a:fillRect/>
          </a:stretch>
        </p:blipFill>
        <p:spPr>
          <a:xfrm>
            <a:off x="397209" y="575352"/>
            <a:ext cx="4286258" cy="3785624"/>
          </a:xfrm>
          <a:prstGeom prst="rect">
            <a:avLst/>
          </a:prstGeom>
        </p:spPr>
      </p:pic>
      <p:sp>
        <p:nvSpPr>
          <p:cNvPr id="14" name="TextBox 13">
            <a:extLst>
              <a:ext uri="{FF2B5EF4-FFF2-40B4-BE49-F238E27FC236}">
                <a16:creationId xmlns:a16="http://schemas.microsoft.com/office/drawing/2014/main" id="{9A370F2C-9061-490D-9FC6-4AD71748BA31}"/>
              </a:ext>
            </a:extLst>
          </p:cNvPr>
          <p:cNvSpPr txBox="1"/>
          <p:nvPr/>
        </p:nvSpPr>
        <p:spPr>
          <a:xfrm>
            <a:off x="1118645" y="3712691"/>
            <a:ext cx="2877159" cy="584775"/>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NDJ  2021/2022 </a:t>
            </a:r>
          </a:p>
          <a:p>
            <a:pPr algn="ctr"/>
            <a:r>
              <a:rPr lang="en-CA" sz="1600" b="1" dirty="0">
                <a:latin typeface="Calibri" panose="020F0502020204030204" pitchFamily="34" charset="0"/>
                <a:cs typeface="Calibri" panose="020F0502020204030204" pitchFamily="34" charset="0"/>
              </a:rPr>
              <a:t>precipitation anomaly</a:t>
            </a:r>
            <a:endParaRPr lang="en-US" sz="1600"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E3787E2-D9C3-D968-EFF7-25A0D880AFBE}"/>
              </a:ext>
            </a:extLst>
          </p:cNvPr>
          <p:cNvPicPr>
            <a:picLocks noChangeAspect="1"/>
          </p:cNvPicPr>
          <p:nvPr/>
        </p:nvPicPr>
        <p:blipFill>
          <a:blip r:embed="rId9"/>
          <a:stretch>
            <a:fillRect/>
          </a:stretch>
        </p:blipFill>
        <p:spPr>
          <a:xfrm>
            <a:off x="4592711" y="578699"/>
            <a:ext cx="4286258" cy="3785624"/>
          </a:xfrm>
          <a:prstGeom prst="rect">
            <a:avLst/>
          </a:prstGeom>
        </p:spPr>
      </p:pic>
      <p:sp>
        <p:nvSpPr>
          <p:cNvPr id="23" name="TextBox 22">
            <a:extLst>
              <a:ext uri="{FF2B5EF4-FFF2-40B4-BE49-F238E27FC236}">
                <a16:creationId xmlns:a16="http://schemas.microsoft.com/office/drawing/2014/main" id="{436E487C-6A8D-F82D-055C-6F612ED86A16}"/>
              </a:ext>
            </a:extLst>
          </p:cNvPr>
          <p:cNvSpPr txBox="1"/>
          <p:nvPr/>
        </p:nvSpPr>
        <p:spPr>
          <a:xfrm>
            <a:off x="5297260" y="3692286"/>
            <a:ext cx="2877159" cy="584775"/>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FMA 2022 </a:t>
            </a:r>
          </a:p>
          <a:p>
            <a:pPr algn="ctr"/>
            <a:r>
              <a:rPr lang="en-CA" sz="1600" b="1" dirty="0">
                <a:latin typeface="Calibri" panose="020F0502020204030204" pitchFamily="34" charset="0"/>
                <a:cs typeface="Calibri" panose="020F0502020204030204" pitchFamily="34" charset="0"/>
              </a:rPr>
              <a:t>precipitation anomaly</a:t>
            </a:r>
            <a:endParaRPr lang="en-US" sz="1600"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F547B1C9-C603-840D-5F34-5C3782AF211C}"/>
              </a:ext>
            </a:extLst>
          </p:cNvPr>
          <p:cNvSpPr txBox="1"/>
          <p:nvPr/>
        </p:nvSpPr>
        <p:spPr>
          <a:xfrm>
            <a:off x="10989126" y="6264257"/>
            <a:ext cx="616505" cy="338554"/>
          </a:xfrm>
          <a:prstGeom prst="rect">
            <a:avLst/>
          </a:prstGeom>
          <a:solidFill>
            <a:schemeClr val="bg1"/>
          </a:solidFill>
        </p:spPr>
        <p:txBody>
          <a:bodyPr wrap="square" rtlCol="0">
            <a:spAutoFit/>
          </a:bodyPr>
          <a:lstStyle/>
          <a:p>
            <a:pPr algn="ctr"/>
            <a:r>
              <a:rPr lang="en-CA" sz="1600" b="1" dirty="0">
                <a:latin typeface="Calibri" panose="020F0502020204030204" pitchFamily="34" charset="0"/>
                <a:cs typeface="Calibri" panose="020F0502020204030204" pitchFamily="34" charset="0"/>
              </a:rPr>
              <a:t>Apr</a:t>
            </a:r>
            <a:endParaRPr lang="en-US" sz="1400" b="1"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2DEB9D93-C60A-CCC8-E3A9-68991A1C43B2}"/>
              </a:ext>
            </a:extLst>
          </p:cNvPr>
          <p:cNvSpPr txBox="1"/>
          <p:nvPr/>
        </p:nvSpPr>
        <p:spPr>
          <a:xfrm>
            <a:off x="9015663" y="855134"/>
            <a:ext cx="2779128" cy="3139321"/>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dirty="0"/>
              <a:t>In general, during the whole season </a:t>
            </a:r>
            <a:r>
              <a:rPr lang="en-US" b="1" dirty="0">
                <a:solidFill>
                  <a:srgbClr val="FF0000"/>
                </a:solidFill>
              </a:rPr>
              <a:t>wetter</a:t>
            </a:r>
            <a:r>
              <a:rPr lang="en-US" dirty="0"/>
              <a:t> (snowy) conditions occurred in most parts of Canadian, Alaska, Bering &amp; Chukchi and W Nordic regions</a:t>
            </a:r>
          </a:p>
          <a:p>
            <a:pPr marL="285750" indent="-285750" algn="just">
              <a:buFont typeface="Wingdings" panose="05000000000000000000" pitchFamily="2" charset="2"/>
              <a:buChar char="v"/>
            </a:pPr>
            <a:r>
              <a:rPr lang="en-US" b="1" dirty="0">
                <a:solidFill>
                  <a:srgbClr val="0070C0"/>
                </a:solidFill>
              </a:rPr>
              <a:t>Drier conditions </a:t>
            </a:r>
            <a:r>
              <a:rPr lang="en-US" dirty="0"/>
              <a:t>occurred in parts of E Nordic, Siberia and Central Arctic regions</a:t>
            </a:r>
            <a:endParaRPr lang="ru-RU" dirty="0">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9451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98">
            <a:extLst>
              <a:ext uri="{FF2B5EF4-FFF2-40B4-BE49-F238E27FC236}">
                <a16:creationId xmlns:a16="http://schemas.microsoft.com/office/drawing/2014/main" id="{8B64F703-A8B9-49C9-A8A0-DE7898C54B40}"/>
              </a:ext>
            </a:extLst>
          </p:cNvPr>
          <p:cNvSpPr>
            <a:spLocks noChangeArrowheads="1"/>
          </p:cNvSpPr>
          <p:nvPr/>
        </p:nvSpPr>
        <p:spPr bwMode="auto">
          <a:xfrm>
            <a:off x="7885286" y="4092880"/>
            <a:ext cx="6863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 name="Заголовок 1"/>
          <p:cNvSpPr>
            <a:spLocks noGrp="1"/>
          </p:cNvSpPr>
          <p:nvPr>
            <p:ph type="title"/>
          </p:nvPr>
        </p:nvSpPr>
        <p:spPr>
          <a:xfrm>
            <a:off x="1785133" y="53669"/>
            <a:ext cx="8784976" cy="583218"/>
          </a:xfrm>
        </p:spPr>
        <p:txBody>
          <a:bodyPr>
            <a:normAutofit fontScale="90000"/>
          </a:bodyPr>
          <a:lstStyle/>
          <a:p>
            <a:pPr algn="ctr"/>
            <a:r>
              <a:rPr lang="en-US" sz="2800" b="1" dirty="0">
                <a:latin typeface="Calibri" panose="020F0502020204030204" pitchFamily="34" charset="0"/>
                <a:cs typeface="Calibri" panose="020F0502020204030204" pitchFamily="34" charset="0"/>
              </a:rPr>
              <a:t>JJA 2021 surface precipitation by regions: anomalies (reanalysis)</a:t>
            </a:r>
            <a:endParaRPr lang="ru-RU" sz="2800" b="1" dirty="0">
              <a:latin typeface="Calibri" panose="020F0502020204030204" pitchFamily="34" charset="0"/>
              <a:cs typeface="Calibri" panose="020F0502020204030204" pitchFamily="34" charset="0"/>
            </a:endParaRPr>
          </a:p>
        </p:txBody>
      </p:sp>
      <p:sp>
        <p:nvSpPr>
          <p:cNvPr id="6" name="Прямоугольник 5"/>
          <p:cNvSpPr/>
          <p:nvPr/>
        </p:nvSpPr>
        <p:spPr>
          <a:xfrm>
            <a:off x="8250982" y="4452084"/>
            <a:ext cx="2308260" cy="307777"/>
          </a:xfrm>
          <a:prstGeom prst="rect">
            <a:avLst/>
          </a:prstGeom>
        </p:spPr>
        <p:txBody>
          <a:bodyPr wrap="none">
            <a:spAutoFit/>
          </a:bodyPr>
          <a:lstStyle/>
          <a:p>
            <a:pPr algn="ctr"/>
            <a:r>
              <a:rPr lang="en-US" sz="1400" dirty="0">
                <a:latin typeface="Calibri" panose="020F0502020204030204" pitchFamily="34" charset="0"/>
                <a:cs typeface="Calibri" panose="020F0502020204030204" pitchFamily="34" charset="0"/>
              </a:rPr>
              <a:t>Reference period: 1991-2020</a:t>
            </a:r>
            <a:endParaRPr lang="ru-RU" sz="14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3871738" y="665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4" name="Picture 13">
            <a:extLst>
              <a:ext uri="{FF2B5EF4-FFF2-40B4-BE49-F238E27FC236}">
                <a16:creationId xmlns:a16="http://schemas.microsoft.com/office/drawing/2014/main" id="{73656F40-0778-4D3B-AF54-681C64E8D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02" y="1236883"/>
            <a:ext cx="2855997" cy="2855997"/>
          </a:xfrm>
          <a:prstGeom prst="rect">
            <a:avLst/>
          </a:prstGeom>
        </p:spPr>
      </p:pic>
      <p:sp>
        <p:nvSpPr>
          <p:cNvPr id="21" name="TextBox 20">
            <a:extLst>
              <a:ext uri="{FF2B5EF4-FFF2-40B4-BE49-F238E27FC236}">
                <a16:creationId xmlns:a16="http://schemas.microsoft.com/office/drawing/2014/main" id="{275F94B5-3CF1-404C-92CA-629402162CFE}"/>
              </a:ext>
            </a:extLst>
          </p:cNvPr>
          <p:cNvSpPr txBox="1"/>
          <p:nvPr/>
        </p:nvSpPr>
        <p:spPr>
          <a:xfrm>
            <a:off x="1177149" y="4967799"/>
            <a:ext cx="9603145" cy="1200329"/>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b="1" dirty="0">
                <a:solidFill>
                  <a:srgbClr val="0070C0"/>
                </a:solidFill>
              </a:rPr>
              <a:t>The least amount </a:t>
            </a:r>
            <a:r>
              <a:rPr lang="en-US" dirty="0"/>
              <a:t>of precipitation was for the </a:t>
            </a:r>
            <a:r>
              <a:rPr lang="en-US" b="1" dirty="0">
                <a:solidFill>
                  <a:srgbClr val="0070C0"/>
                </a:solidFill>
              </a:rPr>
              <a:t>Eastern Nordic and Siberia regions </a:t>
            </a:r>
            <a:r>
              <a:rPr lang="en-US" dirty="0"/>
              <a:t> </a:t>
            </a:r>
          </a:p>
          <a:p>
            <a:pPr marL="285750" indent="-285750" algn="just">
              <a:buFont typeface="Wingdings" panose="05000000000000000000" pitchFamily="2" charset="2"/>
              <a:buChar char="v"/>
            </a:pPr>
            <a:r>
              <a:rPr lang="en-US" dirty="0"/>
              <a:t>More abundant precipitation was observed in the </a:t>
            </a:r>
            <a:r>
              <a:rPr lang="en-US" b="1" dirty="0">
                <a:solidFill>
                  <a:srgbClr val="FF0000"/>
                </a:solidFill>
              </a:rPr>
              <a:t>Western Nordic, Bering and Chukchi and Canada and Alaska regions</a:t>
            </a:r>
            <a:r>
              <a:rPr lang="en-US" dirty="0"/>
              <a:t>.</a:t>
            </a:r>
          </a:p>
          <a:p>
            <a:pPr marL="285750" indent="-285750" algn="just">
              <a:buFont typeface="Wingdings" panose="05000000000000000000" pitchFamily="2" charset="2"/>
              <a:buChar char="v"/>
            </a:pPr>
            <a:r>
              <a:rPr lang="en-US" dirty="0"/>
              <a:t>Somewhat </a:t>
            </a:r>
            <a:r>
              <a:rPr lang="en-US" b="1" dirty="0">
                <a:solidFill>
                  <a:srgbClr val="0070C0"/>
                </a:solidFill>
              </a:rPr>
              <a:t>drier</a:t>
            </a:r>
            <a:r>
              <a:rPr lang="en-US" dirty="0"/>
              <a:t> or </a:t>
            </a:r>
            <a:r>
              <a:rPr lang="en-US" dirty="0">
                <a:highlight>
                  <a:srgbClr val="C0C0C0"/>
                </a:highlight>
              </a:rPr>
              <a:t>close to normal </a:t>
            </a:r>
            <a:r>
              <a:rPr lang="en-US" dirty="0"/>
              <a:t>conditions are estimated for the Central Arctic </a:t>
            </a:r>
            <a:endParaRPr lang="ru-RU" dirty="0">
              <a:highlight>
                <a:srgbClr val="FFFF00"/>
              </a:highlight>
              <a:latin typeface="Calibri" panose="020F0502020204030204" pitchFamily="34" charset="0"/>
              <a:cs typeface="Calibri" panose="020F0502020204030204" pitchFamily="34" charset="0"/>
            </a:endParaRPr>
          </a:p>
        </p:txBody>
      </p:sp>
      <p:graphicFrame>
        <p:nvGraphicFramePr>
          <p:cNvPr id="15" name="Table 14">
            <a:extLst>
              <a:ext uri="{FF2B5EF4-FFF2-40B4-BE49-F238E27FC236}">
                <a16:creationId xmlns:a16="http://schemas.microsoft.com/office/drawing/2014/main" id="{8F156770-A905-3F26-5EAA-48E31E8E4CE8}"/>
              </a:ext>
            </a:extLst>
          </p:cNvPr>
          <p:cNvGraphicFramePr>
            <a:graphicFrameLocks noGrp="1"/>
          </p:cNvGraphicFramePr>
          <p:nvPr>
            <p:extLst>
              <p:ext uri="{D42A27DB-BD31-4B8C-83A1-F6EECF244321}">
                <p14:modId xmlns:p14="http://schemas.microsoft.com/office/powerpoint/2010/main" val="2411048472"/>
              </p:ext>
            </p:extLst>
          </p:nvPr>
        </p:nvGraphicFramePr>
        <p:xfrm>
          <a:off x="3533215" y="1325829"/>
          <a:ext cx="7036894" cy="3025628"/>
        </p:xfrm>
        <a:graphic>
          <a:graphicData uri="http://schemas.openxmlformats.org/drawingml/2006/table">
            <a:tbl>
              <a:tblPr/>
              <a:tblGrid>
                <a:gridCol w="2337255">
                  <a:extLst>
                    <a:ext uri="{9D8B030D-6E8A-4147-A177-3AD203B41FA5}">
                      <a16:colId xmlns:a16="http://schemas.microsoft.com/office/drawing/2014/main" val="2643553970"/>
                    </a:ext>
                  </a:extLst>
                </a:gridCol>
                <a:gridCol w="2644445">
                  <a:extLst>
                    <a:ext uri="{9D8B030D-6E8A-4147-A177-3AD203B41FA5}">
                      <a16:colId xmlns:a16="http://schemas.microsoft.com/office/drawing/2014/main" val="3721305256"/>
                    </a:ext>
                  </a:extLst>
                </a:gridCol>
                <a:gridCol w="2055194">
                  <a:extLst>
                    <a:ext uri="{9D8B030D-6E8A-4147-A177-3AD203B41FA5}">
                      <a16:colId xmlns:a16="http://schemas.microsoft.com/office/drawing/2014/main" val="3819464366"/>
                    </a:ext>
                  </a:extLst>
                </a:gridCol>
              </a:tblGrid>
              <a:tr h="521668">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dirty="0">
                          <a:effectLst/>
                          <a:latin typeface="Calibri" panose="020F0502020204030204" pitchFamily="34" charset="0"/>
                          <a:cs typeface="Calibri" panose="020F0502020204030204" pitchFamily="34" charset="0"/>
                        </a:rPr>
                        <a:t>Region</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dirty="0">
                          <a:effectLst/>
                          <a:latin typeface="Calibri" panose="020F0502020204030204" pitchFamily="34" charset="0"/>
                          <a:cs typeface="Calibri" panose="020F0502020204030204" pitchFamily="34" charset="0"/>
                        </a:rPr>
                        <a:t>NDJ 2021/2022</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dirty="0">
                          <a:effectLst/>
                          <a:latin typeface="Calibri" panose="020F0502020204030204" pitchFamily="34" charset="0"/>
                          <a:cs typeface="Calibri" panose="020F0502020204030204" pitchFamily="34" charset="0"/>
                        </a:rPr>
                        <a:t>FMA 2022</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424806779"/>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Western Nordic</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328430439"/>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Eastern Nordic</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drier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slightly drier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20704562"/>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Western Siberia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slightly 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slightly drier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703651846"/>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Eastern Siberia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normal</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slightly drier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1632044694"/>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Bering &amp; Chukchi</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185724381"/>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W Canada &amp; Alaska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50482412"/>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r>
                        <a:rPr lang="en-US" sz="1800" b="1" dirty="0">
                          <a:effectLst/>
                          <a:latin typeface="Calibri" panose="020F0502020204030204" pitchFamily="34" charset="0"/>
                          <a:cs typeface="Calibri" panose="020F0502020204030204" pitchFamily="34" charset="0"/>
                        </a:rPr>
                        <a:t>Eastern Canada</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wetter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normal</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2419783235"/>
                  </a:ext>
                </a:extLst>
              </a:tr>
              <a:tr h="3129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ru-RU" sz="1800" b="1" dirty="0">
                          <a:effectLst/>
                          <a:latin typeface="Calibri" panose="020F0502020204030204" pitchFamily="34" charset="0"/>
                          <a:cs typeface="Calibri" panose="020F0502020204030204" pitchFamily="34" charset="0"/>
                        </a:rPr>
                        <a:t> </a:t>
                      </a:r>
                      <a:r>
                        <a:rPr lang="en-US" sz="1800" b="1" dirty="0">
                          <a:effectLst/>
                          <a:latin typeface="Calibri" panose="020F0502020204030204" pitchFamily="34" charset="0"/>
                          <a:cs typeface="Calibri" panose="020F0502020204030204" pitchFamily="34" charset="0"/>
                        </a:rPr>
                        <a:t>Central Arctic</a:t>
                      </a:r>
                      <a:endParaRPr lang="ru-RU"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1800" b="0" dirty="0">
                          <a:solidFill>
                            <a:schemeClr val="tx1"/>
                          </a:solidFill>
                          <a:effectLst/>
                          <a:latin typeface="Calibri" panose="020F0502020204030204" pitchFamily="34" charset="0"/>
                          <a:cs typeface="Calibri" panose="020F0502020204030204" pitchFamily="34" charset="0"/>
                        </a:rPr>
                        <a:t> </a:t>
                      </a:r>
                      <a:r>
                        <a:rPr lang="en-US" sz="1800" b="0" dirty="0">
                          <a:solidFill>
                            <a:schemeClr val="tx1"/>
                          </a:solidFill>
                          <a:effectLst/>
                          <a:latin typeface="Calibri" panose="020F0502020204030204" pitchFamily="34" charset="0"/>
                          <a:cs typeface="Calibri" panose="020F0502020204030204" pitchFamily="34" charset="0"/>
                        </a:rPr>
                        <a:t>slightly drier</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800" b="0" dirty="0">
                          <a:solidFill>
                            <a:schemeClr val="tx1"/>
                          </a:solidFill>
                          <a:effectLst/>
                          <a:latin typeface="Calibri" panose="020F0502020204030204" pitchFamily="34" charset="0"/>
                          <a:cs typeface="Calibri" panose="020F0502020204030204" pitchFamily="34" charset="0"/>
                        </a:rPr>
                        <a:t>slightly drier</a:t>
                      </a:r>
                      <a:r>
                        <a:rPr lang="ru-RU" sz="1800" b="0" dirty="0">
                          <a:solidFill>
                            <a:schemeClr val="tx1"/>
                          </a:solidFill>
                          <a:effectLst/>
                          <a:latin typeface="Calibri" panose="020F0502020204030204" pitchFamily="34" charset="0"/>
                          <a:cs typeface="Calibri" panose="020F0502020204030204" pitchFamily="34" charset="0"/>
                        </a:rPr>
                        <a:t> </a:t>
                      </a:r>
                      <a:endParaRPr lang="ru-RU"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EDEF">
                        <a:lumMod val="90000"/>
                      </a:srgbClr>
                    </a:solidFill>
                  </a:tcPr>
                </a:tc>
                <a:extLst>
                  <a:ext uri="{0D108BD9-81ED-4DB2-BD59-A6C34878D82A}">
                    <a16:rowId xmlns:a16="http://schemas.microsoft.com/office/drawing/2014/main" val="4092400730"/>
                  </a:ext>
                </a:extLst>
              </a:tr>
            </a:tbl>
          </a:graphicData>
        </a:graphic>
      </p:graphicFrame>
      <p:sp>
        <p:nvSpPr>
          <p:cNvPr id="19" name="TextBox 18">
            <a:extLst>
              <a:ext uri="{FF2B5EF4-FFF2-40B4-BE49-F238E27FC236}">
                <a16:creationId xmlns:a16="http://schemas.microsoft.com/office/drawing/2014/main" id="{1AFC94F8-F5E4-5E71-E1C8-8889AE4CA2BC}"/>
              </a:ext>
            </a:extLst>
          </p:cNvPr>
          <p:cNvSpPr txBox="1"/>
          <p:nvPr/>
        </p:nvSpPr>
        <p:spPr>
          <a:xfrm>
            <a:off x="10565180" y="6574523"/>
            <a:ext cx="169433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097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AADA1A76-D0BD-48F2-93E3-CA3E325BFEBB}" type="slidenum">
              <a:rPr lang="en-CA" altLang="en-US" smtClean="0"/>
              <a:pPr>
                <a:defRPr/>
              </a:pPr>
              <a:t>12</a:t>
            </a:fld>
            <a:endParaRPr lang="en-CA" altLang="en-US"/>
          </a:p>
        </p:txBody>
      </p:sp>
      <p:sp>
        <p:nvSpPr>
          <p:cNvPr id="5" name="Прямоугольник 4"/>
          <p:cNvSpPr/>
          <p:nvPr/>
        </p:nvSpPr>
        <p:spPr>
          <a:xfrm>
            <a:off x="1981200" y="2274248"/>
            <a:ext cx="8825027" cy="1938992"/>
          </a:xfrm>
          <a:prstGeom prst="rect">
            <a:avLst/>
          </a:prstGeom>
        </p:spPr>
        <p:txBody>
          <a:bodyPr wrap="square">
            <a:spAutoFit/>
          </a:bodyPr>
          <a:lstStyle/>
          <a:p>
            <a:r>
              <a:rPr lang="en-US" sz="3600" u="sng" dirty="0">
                <a:latin typeface="Calibri" panose="020F0502020204030204" pitchFamily="34" charset="0"/>
                <a:cs typeface="Calibri" panose="020F0502020204030204" pitchFamily="34" charset="0"/>
              </a:rPr>
              <a:t>Sea ice</a:t>
            </a:r>
          </a:p>
          <a:p>
            <a:pPr marL="914400" lvl="1" indent="-457200">
              <a:buFont typeface="Wingdings" panose="05000000000000000000" pitchFamily="2" charset="2"/>
              <a:buChar char="v"/>
            </a:pPr>
            <a:r>
              <a:rPr lang="en-US" sz="2800" dirty="0">
                <a:latin typeface="Calibri" panose="020F0502020204030204" pitchFamily="34" charset="0"/>
                <a:cs typeface="Calibri" panose="020F0502020204030204" pitchFamily="34" charset="0"/>
              </a:rPr>
              <a:t>Precursors in atmosphere and polar ocean</a:t>
            </a:r>
          </a:p>
          <a:p>
            <a:pPr marL="914400" lvl="1" indent="-457200">
              <a:buFont typeface="Wingdings" panose="05000000000000000000" pitchFamily="2" charset="2"/>
              <a:buChar char="v"/>
            </a:pPr>
            <a:r>
              <a:rPr lang="en-US" sz="2800" dirty="0">
                <a:latin typeface="Calibri" panose="020F0502020204030204" pitchFamily="34" charset="0"/>
                <a:cs typeface="Calibri" panose="020F0502020204030204" pitchFamily="34" charset="0"/>
              </a:rPr>
              <a:t>Ice extent and ice conditions based on ice charting</a:t>
            </a:r>
          </a:p>
          <a:p>
            <a:pPr marL="914400" lvl="1" indent="-457200">
              <a:buFont typeface="Wingdings" panose="05000000000000000000" pitchFamily="2" charset="2"/>
              <a:buChar char="v"/>
            </a:pPr>
            <a:r>
              <a:rPr lang="en-US" sz="2800" dirty="0">
                <a:latin typeface="Calibri" panose="020F0502020204030204" pitchFamily="34" charset="0"/>
                <a:cs typeface="Calibri" panose="020F0502020204030204" pitchFamily="34" charset="0"/>
              </a:rPr>
              <a:t>Sea ice thickness and volume based on  reanalysis</a:t>
            </a:r>
          </a:p>
        </p:txBody>
      </p:sp>
    </p:spTree>
    <p:extLst>
      <p:ext uri="{BB962C8B-B14F-4D97-AF65-F5344CB8AC3E}">
        <p14:creationId xmlns:p14="http://schemas.microsoft.com/office/powerpoint/2010/main" val="415009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10FA48F-4C20-48B7-49A7-524FC8AD2EDC}"/>
              </a:ext>
            </a:extLst>
          </p:cNvPr>
          <p:cNvPicPr>
            <a:picLocks noChangeAspect="1"/>
          </p:cNvPicPr>
          <p:nvPr/>
        </p:nvPicPr>
        <p:blipFill>
          <a:blip r:embed="rId2"/>
          <a:stretch>
            <a:fillRect/>
          </a:stretch>
        </p:blipFill>
        <p:spPr>
          <a:xfrm>
            <a:off x="4003333" y="3736502"/>
            <a:ext cx="3143256" cy="2776124"/>
          </a:xfrm>
          <a:prstGeom prst="rect">
            <a:avLst/>
          </a:prstGeom>
        </p:spPr>
      </p:pic>
      <p:pic>
        <p:nvPicPr>
          <p:cNvPr id="17" name="Picture 16">
            <a:extLst>
              <a:ext uri="{FF2B5EF4-FFF2-40B4-BE49-F238E27FC236}">
                <a16:creationId xmlns:a16="http://schemas.microsoft.com/office/drawing/2014/main" id="{90C47E1F-05CF-A697-322E-B2C13B31C746}"/>
              </a:ext>
            </a:extLst>
          </p:cNvPr>
          <p:cNvPicPr>
            <a:picLocks noChangeAspect="1"/>
          </p:cNvPicPr>
          <p:nvPr/>
        </p:nvPicPr>
        <p:blipFill>
          <a:blip r:embed="rId3"/>
          <a:stretch>
            <a:fillRect/>
          </a:stretch>
        </p:blipFill>
        <p:spPr>
          <a:xfrm>
            <a:off x="663630" y="3693954"/>
            <a:ext cx="3143256" cy="2776124"/>
          </a:xfrm>
          <a:prstGeom prst="rect">
            <a:avLst/>
          </a:prstGeom>
        </p:spPr>
      </p:pic>
      <p:pic>
        <p:nvPicPr>
          <p:cNvPr id="13" name="Picture 12">
            <a:extLst>
              <a:ext uri="{FF2B5EF4-FFF2-40B4-BE49-F238E27FC236}">
                <a16:creationId xmlns:a16="http://schemas.microsoft.com/office/drawing/2014/main" id="{2759FFD5-0B58-EC99-E029-B4BCB6358DFC}"/>
              </a:ext>
            </a:extLst>
          </p:cNvPr>
          <p:cNvPicPr>
            <a:picLocks noChangeAspect="1"/>
          </p:cNvPicPr>
          <p:nvPr/>
        </p:nvPicPr>
        <p:blipFill>
          <a:blip r:embed="rId4"/>
          <a:stretch>
            <a:fillRect/>
          </a:stretch>
        </p:blipFill>
        <p:spPr>
          <a:xfrm>
            <a:off x="4189117" y="516263"/>
            <a:ext cx="3189841" cy="2819048"/>
          </a:xfrm>
          <a:prstGeom prst="rect">
            <a:avLst/>
          </a:prstGeom>
        </p:spPr>
      </p:pic>
      <p:pic>
        <p:nvPicPr>
          <p:cNvPr id="9" name="Picture 8">
            <a:extLst>
              <a:ext uri="{FF2B5EF4-FFF2-40B4-BE49-F238E27FC236}">
                <a16:creationId xmlns:a16="http://schemas.microsoft.com/office/drawing/2014/main" id="{A7A8A2A4-8AB6-312D-0031-46A0088AF7A4}"/>
              </a:ext>
            </a:extLst>
          </p:cNvPr>
          <p:cNvPicPr>
            <a:picLocks noChangeAspect="1"/>
          </p:cNvPicPr>
          <p:nvPr/>
        </p:nvPicPr>
        <p:blipFill>
          <a:blip r:embed="rId5"/>
          <a:stretch>
            <a:fillRect/>
          </a:stretch>
        </p:blipFill>
        <p:spPr>
          <a:xfrm>
            <a:off x="687060" y="527832"/>
            <a:ext cx="3189841" cy="2819048"/>
          </a:xfrm>
          <a:prstGeom prst="rect">
            <a:avLst/>
          </a:prstGeom>
        </p:spPr>
      </p:pic>
      <p:sp>
        <p:nvSpPr>
          <p:cNvPr id="2" name="Заголовок 1"/>
          <p:cNvSpPr>
            <a:spLocks noGrp="1"/>
          </p:cNvSpPr>
          <p:nvPr>
            <p:ph type="title"/>
          </p:nvPr>
        </p:nvSpPr>
        <p:spPr>
          <a:xfrm>
            <a:off x="479440" y="158675"/>
            <a:ext cx="11233119" cy="432048"/>
          </a:xfrm>
        </p:spPr>
        <p:txBody>
          <a:bodyPr>
            <a:noAutofit/>
          </a:bodyPr>
          <a:lstStyle/>
          <a:p>
            <a:pPr algn="ctr"/>
            <a:r>
              <a:rPr lang="en-US" sz="2800" b="1" dirty="0">
                <a:latin typeface="+mn-lt"/>
              </a:rPr>
              <a:t>Precursors for winter 2021/2022 ice conditions</a:t>
            </a:r>
            <a:endParaRPr lang="ru-RU" sz="2800" b="1" dirty="0">
              <a:latin typeface="+mn-lt"/>
            </a:endParaRPr>
          </a:p>
        </p:txBody>
      </p:sp>
      <p:sp>
        <p:nvSpPr>
          <p:cNvPr id="4" name="TextBox 3"/>
          <p:cNvSpPr txBox="1"/>
          <p:nvPr/>
        </p:nvSpPr>
        <p:spPr>
          <a:xfrm>
            <a:off x="7578815" y="866436"/>
            <a:ext cx="4238047" cy="4801314"/>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Prevailing </a:t>
            </a:r>
            <a:r>
              <a:rPr lang="en-US" sz="1800" b="1" dirty="0">
                <a:solidFill>
                  <a:srgbClr val="FF0000"/>
                </a:solidFill>
                <a:latin typeface="Calibri" panose="020F0502020204030204" pitchFamily="34" charset="0"/>
                <a:cs typeface="Calibri" panose="020F0502020204030204" pitchFamily="34" charset="0"/>
              </a:rPr>
              <a:t>positive</a:t>
            </a:r>
            <a:r>
              <a:rPr lang="en-US" sz="1800" dirty="0">
                <a:latin typeface="Calibri" panose="020F0502020204030204" pitchFamily="34" charset="0"/>
                <a:cs typeface="Calibri" panose="020F0502020204030204" pitchFamily="34" charset="0"/>
              </a:rPr>
              <a:t> ocean heat capacity (HC) anomaly during Oct – Nov 2021  for the Svalbard, Kara, Laptev, Okhotsk Seas and Hudson Bay slowed freezing processes in these regions</a:t>
            </a:r>
          </a:p>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Oppositely, zero or </a:t>
            </a:r>
            <a:r>
              <a:rPr lang="en-US" sz="1800" b="1" dirty="0">
                <a:solidFill>
                  <a:srgbClr val="0066FF"/>
                </a:solidFill>
                <a:latin typeface="Calibri" panose="020F0502020204030204" pitchFamily="34" charset="0"/>
                <a:cs typeface="Calibri" panose="020F0502020204030204" pitchFamily="34" charset="0"/>
              </a:rPr>
              <a:t>negative</a:t>
            </a:r>
            <a:r>
              <a:rPr lang="en-US" sz="1800" dirty="0">
                <a:latin typeface="Calibri" panose="020F0502020204030204" pitchFamily="34" charset="0"/>
                <a:cs typeface="Calibri" panose="020F0502020204030204" pitchFamily="34" charset="0"/>
              </a:rPr>
              <a:t> HC anomalies in Oct-Nov 2021 in ESS, Chukchi, Bering, Baffin Seas provided background for close to normal freeze-up</a:t>
            </a:r>
          </a:p>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Further in winter occurrence of  significant </a:t>
            </a:r>
            <a:r>
              <a:rPr lang="en-US" sz="1800" b="1" dirty="0">
                <a:solidFill>
                  <a:srgbClr val="FF0000"/>
                </a:solidFill>
                <a:latin typeface="Calibri" panose="020F0502020204030204" pitchFamily="34" charset="0"/>
                <a:cs typeface="Calibri" panose="020F0502020204030204" pitchFamily="34" charset="0"/>
              </a:rPr>
              <a:t>positive</a:t>
            </a:r>
            <a:r>
              <a:rPr lang="en-US" sz="1800" dirty="0">
                <a:latin typeface="Calibri" panose="020F0502020204030204" pitchFamily="34" charset="0"/>
                <a:cs typeface="Calibri" panose="020F0502020204030204" pitchFamily="34" charset="0"/>
              </a:rPr>
              <a:t> SAT anomalies over Arctic Basin in January-February 2022 slowed the ice growth, however </a:t>
            </a:r>
            <a:r>
              <a:rPr lang="en-US" sz="1800" b="1" dirty="0">
                <a:solidFill>
                  <a:srgbClr val="0070C0"/>
                </a:solidFill>
                <a:latin typeface="Calibri" panose="020F0502020204030204" pitchFamily="34" charset="0"/>
                <a:cs typeface="Calibri" panose="020F0502020204030204" pitchFamily="34" charset="0"/>
              </a:rPr>
              <a:t>negative</a:t>
            </a:r>
            <a:r>
              <a:rPr lang="en-US" sz="1800" dirty="0">
                <a:latin typeface="Calibri" panose="020F0502020204030204" pitchFamily="34" charset="0"/>
                <a:cs typeface="Calibri" panose="020F0502020204030204" pitchFamily="34" charset="0"/>
              </a:rPr>
              <a:t> SAT anomalies in April 2022 stimulated ice growth again</a:t>
            </a:r>
            <a:endParaRPr lang="ru-RU" sz="1800" dirty="0">
              <a:latin typeface="Calibri" panose="020F0502020204030204" pitchFamily="34" charset="0"/>
              <a:cs typeface="Calibri" panose="020F0502020204030204" pitchFamily="34" charset="0"/>
            </a:endParaRPr>
          </a:p>
          <a:p>
            <a:pPr algn="just"/>
            <a:endParaRPr lang="ru-RU" b="1" dirty="0">
              <a:latin typeface="Calibri" panose="020F0502020204030204" pitchFamily="34" charset="0"/>
              <a:cs typeface="Calibri" panose="020F0502020204030204" pitchFamily="34" charset="0"/>
            </a:endParaRPr>
          </a:p>
        </p:txBody>
      </p:sp>
      <p:sp>
        <p:nvSpPr>
          <p:cNvPr id="12" name="TextBox 11"/>
          <p:cNvSpPr txBox="1"/>
          <p:nvPr/>
        </p:nvSpPr>
        <p:spPr>
          <a:xfrm>
            <a:off x="9702801" y="6497461"/>
            <a:ext cx="2318981" cy="307777"/>
          </a:xfrm>
          <a:prstGeom prst="rect">
            <a:avLst/>
          </a:prstGeom>
          <a:solidFill>
            <a:schemeClr val="bg1"/>
          </a:solidFill>
        </p:spPr>
        <p:txBody>
          <a:bodyPr wrap="square" rtlCol="0">
            <a:spAutoFit/>
          </a:bodyPr>
          <a:lstStyle/>
          <a:p>
            <a:r>
              <a:rPr lang="en-US" sz="1400" dirty="0"/>
              <a:t>[AARI / CCCS MEMS &amp; ERA5]</a:t>
            </a:r>
            <a:endParaRPr lang="ru-RU" sz="1400" dirty="0"/>
          </a:p>
        </p:txBody>
      </p:sp>
      <p:sp>
        <p:nvSpPr>
          <p:cNvPr id="14" name="TextBox 13">
            <a:extLst>
              <a:ext uri="{FF2B5EF4-FFF2-40B4-BE49-F238E27FC236}">
                <a16:creationId xmlns:a16="http://schemas.microsoft.com/office/drawing/2014/main" id="{9A370F2C-9061-490D-9FC6-4AD71748BA31}"/>
              </a:ext>
            </a:extLst>
          </p:cNvPr>
          <p:cNvSpPr txBox="1"/>
          <p:nvPr/>
        </p:nvSpPr>
        <p:spPr>
          <a:xfrm>
            <a:off x="765795" y="6251016"/>
            <a:ext cx="6082181" cy="523220"/>
          </a:xfrm>
          <a:prstGeom prst="rect">
            <a:avLst/>
          </a:prstGeom>
          <a:solidFill>
            <a:schemeClr val="bg1"/>
          </a:solidFill>
        </p:spPr>
        <p:txBody>
          <a:bodyPr wrap="square" rtlCol="0">
            <a:spAutoFit/>
          </a:bodyPr>
          <a:lstStyle/>
          <a:p>
            <a:r>
              <a:rPr lang="en-CA" sz="1400" b="1" dirty="0">
                <a:latin typeface="Calibri" panose="020F0502020204030204" pitchFamily="34" charset="0"/>
                <a:cs typeface="Calibri" panose="020F0502020204030204" pitchFamily="34" charset="0"/>
              </a:rPr>
              <a:t>                 DJF 2021/2022                                                                     Apr 2022 </a:t>
            </a:r>
          </a:p>
          <a:p>
            <a:pPr algn="ctr"/>
            <a:r>
              <a:rPr lang="en-CA" sz="1400" b="1" dirty="0">
                <a:latin typeface="Calibri" panose="020F0502020204030204" pitchFamily="34" charset="0"/>
                <a:cs typeface="Calibri" panose="020F0502020204030204" pitchFamily="34" charset="0"/>
              </a:rPr>
              <a:t>SAT anomaly, 1991-2020</a:t>
            </a:r>
            <a:endParaRPr lang="en-US" sz="14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860077" y="3224851"/>
            <a:ext cx="2843808"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Oct 2021 Heat Capacity 15m </a:t>
            </a:r>
          </a:p>
          <a:p>
            <a:pPr algn="ctr"/>
            <a:r>
              <a:rPr lang="en-CA" sz="1400" b="1" dirty="0">
                <a:latin typeface="Calibri" panose="020F0502020204030204" pitchFamily="34" charset="0"/>
                <a:cs typeface="Calibri" panose="020F0502020204030204" pitchFamily="34" charset="0"/>
              </a:rPr>
              <a:t>anomaly, 1993-2020</a:t>
            </a:r>
            <a:endParaRPr lang="en-US" sz="1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0F7DC4C-5159-4256-ADE4-156BCC4B48EC}"/>
              </a:ext>
            </a:extLst>
          </p:cNvPr>
          <p:cNvSpPr txBox="1"/>
          <p:nvPr/>
        </p:nvSpPr>
        <p:spPr>
          <a:xfrm>
            <a:off x="4219446" y="3213282"/>
            <a:ext cx="2843808"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Nov 2021 Heat Capacity 15m </a:t>
            </a:r>
          </a:p>
          <a:p>
            <a:pPr algn="ctr"/>
            <a:r>
              <a:rPr lang="en-CA" sz="1400" b="1" dirty="0">
                <a:latin typeface="Calibri" panose="020F0502020204030204" pitchFamily="34" charset="0"/>
                <a:cs typeface="Calibri" panose="020F0502020204030204" pitchFamily="34" charset="0"/>
              </a:rPr>
              <a:t>anomaly, 2020</a:t>
            </a: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963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38BE6F4-8A68-5AF3-1EA0-DCD239755DDC}"/>
              </a:ext>
            </a:extLst>
          </p:cNvPr>
          <p:cNvPicPr>
            <a:picLocks noChangeAspect="1"/>
          </p:cNvPicPr>
          <p:nvPr/>
        </p:nvPicPr>
        <p:blipFill>
          <a:blip r:embed="rId2"/>
          <a:stretch>
            <a:fillRect/>
          </a:stretch>
        </p:blipFill>
        <p:spPr>
          <a:xfrm>
            <a:off x="5483782" y="3028757"/>
            <a:ext cx="3522459" cy="2465410"/>
          </a:xfrm>
          <a:prstGeom prst="rect">
            <a:avLst/>
          </a:prstGeom>
        </p:spPr>
      </p:pic>
      <p:pic>
        <p:nvPicPr>
          <p:cNvPr id="14" name="Picture 13">
            <a:extLst>
              <a:ext uri="{FF2B5EF4-FFF2-40B4-BE49-F238E27FC236}">
                <a16:creationId xmlns:a16="http://schemas.microsoft.com/office/drawing/2014/main" id="{4EF184A4-3CEF-E96E-4345-E120C9F207DB}"/>
              </a:ext>
            </a:extLst>
          </p:cNvPr>
          <p:cNvPicPr>
            <a:picLocks noChangeAspect="1"/>
          </p:cNvPicPr>
          <p:nvPr/>
        </p:nvPicPr>
        <p:blipFill>
          <a:blip r:embed="rId3"/>
          <a:stretch>
            <a:fillRect/>
          </a:stretch>
        </p:blipFill>
        <p:spPr>
          <a:xfrm>
            <a:off x="2186417" y="3023062"/>
            <a:ext cx="3522459" cy="2465410"/>
          </a:xfrm>
          <a:prstGeom prst="rect">
            <a:avLst/>
          </a:prstGeom>
        </p:spPr>
      </p:pic>
      <p:pic>
        <p:nvPicPr>
          <p:cNvPr id="11" name="Picture 10">
            <a:extLst>
              <a:ext uri="{FF2B5EF4-FFF2-40B4-BE49-F238E27FC236}">
                <a16:creationId xmlns:a16="http://schemas.microsoft.com/office/drawing/2014/main" id="{E7852C79-C5EB-DB91-716B-CA57DDD3A07C}"/>
              </a:ext>
            </a:extLst>
          </p:cNvPr>
          <p:cNvPicPr>
            <a:picLocks noChangeAspect="1"/>
          </p:cNvPicPr>
          <p:nvPr/>
        </p:nvPicPr>
        <p:blipFill>
          <a:blip r:embed="rId4"/>
          <a:stretch>
            <a:fillRect/>
          </a:stretch>
        </p:blipFill>
        <p:spPr>
          <a:xfrm>
            <a:off x="5527012" y="620324"/>
            <a:ext cx="3522459" cy="2465410"/>
          </a:xfrm>
          <a:prstGeom prst="rect">
            <a:avLst/>
          </a:prstGeom>
        </p:spPr>
      </p:pic>
      <p:pic>
        <p:nvPicPr>
          <p:cNvPr id="6" name="Picture 5">
            <a:extLst>
              <a:ext uri="{FF2B5EF4-FFF2-40B4-BE49-F238E27FC236}">
                <a16:creationId xmlns:a16="http://schemas.microsoft.com/office/drawing/2014/main" id="{2828EEA3-E448-AECB-8909-660CFD5AFEB9}"/>
              </a:ext>
            </a:extLst>
          </p:cNvPr>
          <p:cNvPicPr>
            <a:picLocks noChangeAspect="1"/>
          </p:cNvPicPr>
          <p:nvPr/>
        </p:nvPicPr>
        <p:blipFill>
          <a:blip r:embed="rId5"/>
          <a:stretch>
            <a:fillRect/>
          </a:stretch>
        </p:blipFill>
        <p:spPr>
          <a:xfrm>
            <a:off x="2122430" y="596563"/>
            <a:ext cx="3522459" cy="246541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22" y="2305755"/>
            <a:ext cx="2051396" cy="20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74825" y="44625"/>
            <a:ext cx="8713788" cy="431775"/>
          </a:xfrm>
        </p:spPr>
        <p:txBody>
          <a:bodyPr anchor="t">
            <a:noAutofit/>
          </a:bodyPr>
          <a:lstStyle/>
          <a:p>
            <a:pPr algn="ctr"/>
            <a:r>
              <a:rPr lang="en-US" sz="2800" b="1" dirty="0">
                <a:latin typeface="+mn-lt"/>
                <a:cs typeface="Arial" panose="020B0604020202020204" pitchFamily="34" charset="0"/>
              </a:rPr>
              <a:t>Arctic (NH) seasonal ice extent 1978…. 2022</a:t>
            </a:r>
          </a:p>
        </p:txBody>
      </p:sp>
      <p:sp>
        <p:nvSpPr>
          <p:cNvPr id="10" name="Прямоугольник 9"/>
          <p:cNvSpPr/>
          <p:nvPr/>
        </p:nvSpPr>
        <p:spPr>
          <a:xfrm>
            <a:off x="278715" y="5499026"/>
            <a:ext cx="11726277" cy="1323439"/>
          </a:xfrm>
          <a:prstGeom prst="rect">
            <a:avLst/>
          </a:prstGeom>
          <a:solidFill>
            <a:schemeClr val="bg1"/>
          </a:solidFill>
          <a:ln w="25400">
            <a:solidFill>
              <a:schemeClr val="tx1"/>
            </a:solidFill>
          </a:ln>
        </p:spPr>
        <p:txBody>
          <a:bodyPr wrap="square">
            <a:spAutoFit/>
          </a:bodyPr>
          <a:lstStyle/>
          <a:p>
            <a:pPr marL="285750" indent="-285750">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Maximum winter ice extent,  13</a:t>
            </a:r>
            <a:r>
              <a:rPr lang="en-US" sz="1600" baseline="30000" dirty="0">
                <a:latin typeface="Calibri" panose="020F0502020204030204" pitchFamily="34" charset="0"/>
                <a:cs typeface="Calibri" panose="020F0502020204030204" pitchFamily="34" charset="0"/>
              </a:rPr>
              <a:t>th </a:t>
            </a:r>
            <a:r>
              <a:rPr lang="en-US" sz="1600" dirty="0">
                <a:latin typeface="Calibri" panose="020F0502020204030204" pitchFamily="34" charset="0"/>
                <a:cs typeface="Calibri" panose="020F0502020204030204" pitchFamily="34" charset="0"/>
              </a:rPr>
              <a:t>in row, ~15.2 </a:t>
            </a:r>
            <a:r>
              <a:rPr lang="en-US" sz="1600" dirty="0" err="1">
                <a:latin typeface="Calibri" panose="020F0502020204030204" pitchFamily="34" charset="0"/>
                <a:cs typeface="Calibri" panose="020F0502020204030204" pitchFamily="34" charset="0"/>
              </a:rPr>
              <a:t>mln</a:t>
            </a:r>
            <a:r>
              <a:rPr lang="en-US" sz="1600" dirty="0">
                <a:latin typeface="Calibri" panose="020F0502020204030204" pitchFamily="34" charset="0"/>
                <a:cs typeface="Calibri" panose="020F0502020204030204" pitchFamily="34" charset="0"/>
              </a:rPr>
              <a:t> km</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(~15,1 in 2021, 10</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reached 21-22 Feb 2022 (11 March in 2021).  Winter 13</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maximum in 2022 correlates with summer 12</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minimum reached 12 Sep 2021.  </a:t>
            </a:r>
          </a:p>
          <a:p>
            <a:pPr marL="285750" indent="-285750">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Earlier by 1-2 weeks than  normal date of maximum ice extent  was mostly due to lower ice extent in the Sea of Okhotsk though prevalence of negative surface air temperature anomalies  over the Arctic Ocean at the end of winter 2022 stimulated general ice growth till the end of April 2022 as well as led to greater than 45y median ice extent in Canadian Arctic. </a:t>
            </a:r>
            <a:endParaRPr lang="ru-RU" sz="1600" dirty="0">
              <a:latin typeface="Calibri" panose="020F0502020204030204" pitchFamily="34" charset="0"/>
              <a:cs typeface="Calibri" panose="020F0502020204030204" pitchFamily="34" charset="0"/>
            </a:endParaRPr>
          </a:p>
        </p:txBody>
      </p:sp>
      <p:sp>
        <p:nvSpPr>
          <p:cNvPr id="18" name="TextBox 17"/>
          <p:cNvSpPr txBox="1"/>
          <p:nvPr/>
        </p:nvSpPr>
        <p:spPr>
          <a:xfrm>
            <a:off x="6697002" y="573347"/>
            <a:ext cx="2016224"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Western Arctic (WA)</a:t>
            </a:r>
            <a:endParaRPr lang="en-US" sz="1500" dirty="0">
              <a:cs typeface="Arial" panose="020B0604020202020204" pitchFamily="34" charset="0"/>
            </a:endParaRPr>
          </a:p>
        </p:txBody>
      </p:sp>
      <p:sp>
        <p:nvSpPr>
          <p:cNvPr id="19" name="TextBox 18"/>
          <p:cNvSpPr txBox="1"/>
          <p:nvPr/>
        </p:nvSpPr>
        <p:spPr>
          <a:xfrm>
            <a:off x="3367832" y="3356337"/>
            <a:ext cx="2088232"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Eastern Arctic (EA)</a:t>
            </a:r>
            <a:endParaRPr lang="en-US" sz="1500" dirty="0">
              <a:cs typeface="Arial" panose="020B0604020202020204" pitchFamily="34" charset="0"/>
            </a:endParaRPr>
          </a:p>
        </p:txBody>
      </p:sp>
      <p:sp>
        <p:nvSpPr>
          <p:cNvPr id="20" name="TextBox 19"/>
          <p:cNvSpPr txBox="1"/>
          <p:nvPr/>
        </p:nvSpPr>
        <p:spPr>
          <a:xfrm>
            <a:off x="6787288" y="3355324"/>
            <a:ext cx="2087631"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Canadian Arctic (CA)</a:t>
            </a:r>
            <a:endParaRPr lang="en-US" sz="1500" dirty="0">
              <a:cs typeface="Arial" panose="020B0604020202020204" pitchFamily="34" charset="0"/>
            </a:endParaRPr>
          </a:p>
        </p:txBody>
      </p:sp>
      <p:sp>
        <p:nvSpPr>
          <p:cNvPr id="25" name="Прямоугольник 24"/>
          <p:cNvSpPr/>
          <p:nvPr/>
        </p:nvSpPr>
        <p:spPr>
          <a:xfrm>
            <a:off x="5673502" y="3077317"/>
            <a:ext cx="936705" cy="169277"/>
          </a:xfrm>
          <a:prstGeom prst="rect">
            <a:avLst/>
          </a:prstGeom>
          <a:solidFill>
            <a:schemeClr val="bg1"/>
          </a:solidFill>
        </p:spPr>
        <p:txBody>
          <a:bodyPr wrap="square" lIns="0" tIns="0" rIns="0" bIns="0">
            <a:spAutoFit/>
          </a:bodyPr>
          <a:lstStyle/>
          <a:p>
            <a:r>
              <a:rPr lang="en-US" sz="1100" dirty="0">
                <a:cs typeface="Arial" panose="020B0604020202020204" pitchFamily="34" charset="0"/>
              </a:rPr>
              <a:t>S, 1000 km</a:t>
            </a:r>
            <a:r>
              <a:rPr lang="en-US" sz="1100" baseline="30000" dirty="0">
                <a:cs typeface="Arial" panose="020B0604020202020204" pitchFamily="34" charset="0"/>
              </a:rPr>
              <a:t>2</a:t>
            </a:r>
            <a:endParaRPr lang="ru-RU" sz="1100" baseline="30000" dirty="0">
              <a:cs typeface="Arial" panose="020B0604020202020204" pitchFamily="34" charset="0"/>
            </a:endParaRPr>
          </a:p>
        </p:txBody>
      </p:sp>
      <p:sp>
        <p:nvSpPr>
          <p:cNvPr id="4" name="Прямоугольник 3"/>
          <p:cNvSpPr/>
          <p:nvPr/>
        </p:nvSpPr>
        <p:spPr>
          <a:xfrm>
            <a:off x="486706" y="3065410"/>
            <a:ext cx="200376" cy="215444"/>
          </a:xfrm>
          <a:prstGeom prst="rect">
            <a:avLst/>
          </a:prstGeom>
        </p:spPr>
        <p:txBody>
          <a:bodyPr wrap="none" lIns="0" tIns="0" rIns="0" bIns="0">
            <a:spAutoFit/>
          </a:bodyPr>
          <a:lstStyle/>
          <a:p>
            <a:r>
              <a:rPr lang="en-CA" sz="1400" dirty="0">
                <a:cs typeface="Arial" panose="020B0604020202020204" pitchFamily="34" charset="0"/>
              </a:rPr>
              <a:t>CA</a:t>
            </a:r>
            <a:endParaRPr lang="ru-RU" dirty="0">
              <a:cs typeface="Arial" panose="020B0604020202020204" pitchFamily="34" charset="0"/>
            </a:endParaRPr>
          </a:p>
        </p:txBody>
      </p:sp>
      <p:sp>
        <p:nvSpPr>
          <p:cNvPr id="28" name="Прямоугольник 27"/>
          <p:cNvSpPr/>
          <p:nvPr/>
        </p:nvSpPr>
        <p:spPr>
          <a:xfrm>
            <a:off x="651213" y="4008191"/>
            <a:ext cx="256352" cy="215444"/>
          </a:xfrm>
          <a:prstGeom prst="rect">
            <a:avLst/>
          </a:prstGeom>
        </p:spPr>
        <p:txBody>
          <a:bodyPr wrap="none" lIns="0" tIns="0" rIns="0" bIns="0">
            <a:spAutoFit/>
          </a:bodyPr>
          <a:lstStyle/>
          <a:p>
            <a:r>
              <a:rPr lang="en-CA" sz="1400" dirty="0">
                <a:cs typeface="Arial" panose="020B0604020202020204" pitchFamily="34" charset="0"/>
              </a:rPr>
              <a:t>WA</a:t>
            </a:r>
            <a:endParaRPr lang="ru-RU" dirty="0">
              <a:cs typeface="Arial" panose="020B0604020202020204" pitchFamily="34" charset="0"/>
            </a:endParaRPr>
          </a:p>
        </p:txBody>
      </p:sp>
      <p:sp>
        <p:nvSpPr>
          <p:cNvPr id="29" name="Прямоугольник 28"/>
          <p:cNvSpPr/>
          <p:nvPr/>
        </p:nvSpPr>
        <p:spPr>
          <a:xfrm>
            <a:off x="1123398" y="3075802"/>
            <a:ext cx="758964" cy="215444"/>
          </a:xfrm>
          <a:prstGeom prst="rect">
            <a:avLst/>
          </a:prstGeom>
        </p:spPr>
        <p:txBody>
          <a:bodyPr wrap="square" lIns="0" tIns="0" rIns="0" bIns="0">
            <a:spAutoFit/>
          </a:bodyPr>
          <a:lstStyle/>
          <a:p>
            <a:r>
              <a:rPr lang="en-CA" sz="1400" dirty="0">
                <a:cs typeface="Arial" panose="020B0604020202020204" pitchFamily="34" charset="0"/>
              </a:rPr>
              <a:t>EA</a:t>
            </a:r>
            <a:endParaRPr lang="ru-RU" dirty="0">
              <a:cs typeface="Arial" panose="020B0604020202020204" pitchFamily="34" charset="0"/>
            </a:endParaRPr>
          </a:p>
        </p:txBody>
      </p:sp>
      <p:sp>
        <p:nvSpPr>
          <p:cNvPr id="30" name="Прямоугольник 29"/>
          <p:cNvSpPr/>
          <p:nvPr/>
        </p:nvSpPr>
        <p:spPr>
          <a:xfrm>
            <a:off x="9817981" y="476400"/>
            <a:ext cx="1189361" cy="215444"/>
          </a:xfrm>
          <a:prstGeom prst="rect">
            <a:avLst/>
          </a:prstGeom>
          <a:solidFill>
            <a:schemeClr val="bg1"/>
          </a:solidFill>
        </p:spPr>
        <p:txBody>
          <a:bodyPr wrap="square" lIns="0" tIns="0" rIns="0" bIns="0">
            <a:spAutoFit/>
          </a:bodyPr>
          <a:lstStyle/>
          <a:p>
            <a:r>
              <a:rPr lang="en-US" sz="1400" u="sng" dirty="0">
                <a:latin typeface="Calibri" panose="020F0502020204030204" pitchFamily="34" charset="0"/>
                <a:cs typeface="Calibri" panose="020F0502020204030204" pitchFamily="34" charset="0"/>
              </a:rPr>
              <a:t>S, 1000 km</a:t>
            </a:r>
            <a:r>
              <a:rPr lang="en-US" sz="1400" u="sng" baseline="30000" dirty="0">
                <a:latin typeface="Calibri" panose="020F0502020204030204" pitchFamily="34" charset="0"/>
                <a:cs typeface="Calibri" panose="020F0502020204030204" pitchFamily="34" charset="0"/>
              </a:rPr>
              <a:t>2</a:t>
            </a:r>
            <a:endParaRPr lang="ru-RU" sz="1400" u="sng" baseline="30000" dirty="0">
              <a:latin typeface="Calibri" panose="020F0502020204030204" pitchFamily="34" charset="0"/>
              <a:cs typeface="Calibri" panose="020F0502020204030204" pitchFamily="34" charset="0"/>
            </a:endParaRPr>
          </a:p>
        </p:txBody>
      </p:sp>
      <p:sp>
        <p:nvSpPr>
          <p:cNvPr id="35" name="Прямоугольник 34"/>
          <p:cNvSpPr/>
          <p:nvPr/>
        </p:nvSpPr>
        <p:spPr>
          <a:xfrm>
            <a:off x="486706" y="4815771"/>
            <a:ext cx="124264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 NSIDC]</a:t>
            </a:r>
            <a:endParaRPr lang="ru-RU" sz="14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0D8039E-04F6-4F79-9F3B-5E0433555154}"/>
              </a:ext>
            </a:extLst>
          </p:cNvPr>
          <p:cNvSpPr/>
          <p:nvPr/>
        </p:nvSpPr>
        <p:spPr>
          <a:xfrm>
            <a:off x="10354897" y="1022166"/>
            <a:ext cx="1270462" cy="4031873"/>
          </a:xfrm>
          <a:prstGeom prst="rect">
            <a:avLst/>
          </a:prstGeom>
        </p:spPr>
        <p:txBody>
          <a:bodyPr wrap="square">
            <a:spAutoFit/>
          </a:bodyPr>
          <a:lstStyle/>
          <a:p>
            <a:r>
              <a:rPr lang="ru-RU" sz="1600" dirty="0">
                <a:solidFill>
                  <a:srgbClr val="0066FF"/>
                </a:solidFill>
                <a:latin typeface="Calibri" panose="020F0502020204030204" pitchFamily="34" charset="0"/>
                <a:cs typeface="Calibri" panose="020F0502020204030204" pitchFamily="34" charset="0"/>
              </a:rPr>
              <a:t>2017 14467</a:t>
            </a:r>
          </a:p>
          <a:p>
            <a:r>
              <a:rPr lang="ru-RU" sz="1600" dirty="0">
                <a:solidFill>
                  <a:srgbClr val="0066FF"/>
                </a:solidFill>
                <a:latin typeface="Calibri" panose="020F0502020204030204" pitchFamily="34" charset="0"/>
                <a:cs typeface="Calibri" panose="020F0502020204030204" pitchFamily="34" charset="0"/>
              </a:rPr>
              <a:t>2018 14516</a:t>
            </a:r>
          </a:p>
          <a:p>
            <a:r>
              <a:rPr lang="ru-RU" sz="1600" dirty="0">
                <a:solidFill>
                  <a:srgbClr val="0066FF"/>
                </a:solidFill>
                <a:latin typeface="Calibri" panose="020F0502020204030204" pitchFamily="34" charset="0"/>
                <a:cs typeface="Calibri" panose="020F0502020204030204" pitchFamily="34" charset="0"/>
              </a:rPr>
              <a:t>2015 14526</a:t>
            </a:r>
          </a:p>
          <a:p>
            <a:r>
              <a:rPr lang="ru-RU" sz="1600" dirty="0">
                <a:solidFill>
                  <a:srgbClr val="0066FF"/>
                </a:solidFill>
                <a:latin typeface="Calibri" panose="020F0502020204030204" pitchFamily="34" charset="0"/>
                <a:cs typeface="Calibri" panose="020F0502020204030204" pitchFamily="34" charset="0"/>
              </a:rPr>
              <a:t>2016 14580</a:t>
            </a:r>
          </a:p>
          <a:p>
            <a:r>
              <a:rPr lang="ru-RU" sz="1600" dirty="0">
                <a:solidFill>
                  <a:srgbClr val="0066FF"/>
                </a:solidFill>
                <a:latin typeface="Calibri" panose="020F0502020204030204" pitchFamily="34" charset="0"/>
                <a:cs typeface="Calibri" panose="020F0502020204030204" pitchFamily="34" charset="0"/>
              </a:rPr>
              <a:t>2011 14701</a:t>
            </a:r>
          </a:p>
          <a:p>
            <a:r>
              <a:rPr lang="ru-RU" sz="1600" dirty="0">
                <a:solidFill>
                  <a:srgbClr val="0066FF"/>
                </a:solidFill>
                <a:latin typeface="Calibri" panose="020F0502020204030204" pitchFamily="34" charset="0"/>
                <a:cs typeface="Calibri" panose="020F0502020204030204" pitchFamily="34" charset="0"/>
              </a:rPr>
              <a:t>2006 14867</a:t>
            </a:r>
          </a:p>
          <a:p>
            <a:r>
              <a:rPr lang="ru-RU" sz="1600" dirty="0">
                <a:solidFill>
                  <a:srgbClr val="0066FF"/>
                </a:solidFill>
                <a:latin typeface="Calibri" panose="020F0502020204030204" pitchFamily="34" charset="0"/>
                <a:cs typeface="Calibri" panose="020F0502020204030204" pitchFamily="34" charset="0"/>
              </a:rPr>
              <a:t>2019 14891</a:t>
            </a:r>
          </a:p>
          <a:p>
            <a:r>
              <a:rPr lang="ru-RU" sz="1600" dirty="0">
                <a:solidFill>
                  <a:srgbClr val="0066FF"/>
                </a:solidFill>
                <a:latin typeface="Calibri" panose="020F0502020204030204" pitchFamily="34" charset="0"/>
                <a:cs typeface="Calibri" panose="020F0502020204030204" pitchFamily="34" charset="0"/>
              </a:rPr>
              <a:t>2007 14931</a:t>
            </a:r>
          </a:p>
          <a:p>
            <a:r>
              <a:rPr lang="ru-RU" sz="1600" dirty="0">
                <a:solidFill>
                  <a:srgbClr val="0066FF"/>
                </a:solidFill>
                <a:latin typeface="Calibri" panose="020F0502020204030204" pitchFamily="34" charset="0"/>
                <a:cs typeface="Calibri" panose="020F0502020204030204" pitchFamily="34" charset="0"/>
              </a:rPr>
              <a:t>2014 14972</a:t>
            </a:r>
            <a:endParaRPr lang="en-US" sz="1600" dirty="0">
              <a:solidFill>
                <a:srgbClr val="0066FF"/>
              </a:solidFill>
              <a:latin typeface="Calibri" panose="020F0502020204030204" pitchFamily="34" charset="0"/>
              <a:cs typeface="Calibri" panose="020F0502020204030204" pitchFamily="34" charset="0"/>
            </a:endParaRPr>
          </a:p>
          <a:p>
            <a:r>
              <a:rPr lang="en-US" sz="1600" dirty="0">
                <a:solidFill>
                  <a:srgbClr val="0066FF"/>
                </a:solidFill>
                <a:highlight>
                  <a:srgbClr val="FFFF00"/>
                </a:highlight>
                <a:latin typeface="Calibri" panose="020F0502020204030204" pitchFamily="34" charset="0"/>
                <a:cs typeface="Calibri" panose="020F0502020204030204" pitchFamily="34" charset="0"/>
              </a:rPr>
              <a:t>2021 15100</a:t>
            </a:r>
            <a:endParaRPr lang="ru-RU" sz="1600" dirty="0">
              <a:solidFill>
                <a:srgbClr val="0066FF"/>
              </a:solidFill>
              <a:highlight>
                <a:srgbClr val="FFFF00"/>
              </a:highlight>
              <a:latin typeface="Calibri" panose="020F0502020204030204" pitchFamily="34" charset="0"/>
              <a:cs typeface="Calibri" panose="020F0502020204030204" pitchFamily="34" charset="0"/>
            </a:endParaRPr>
          </a:p>
          <a:p>
            <a:r>
              <a:rPr lang="en-US" sz="1600" dirty="0">
                <a:solidFill>
                  <a:srgbClr val="0066FF"/>
                </a:solidFill>
                <a:latin typeface="Calibri" panose="020F0502020204030204" pitchFamily="34" charset="0"/>
                <a:cs typeface="Calibri" panose="020F0502020204030204" pitchFamily="34" charset="0"/>
              </a:rPr>
              <a:t>…        …</a:t>
            </a:r>
            <a:endParaRPr lang="ru-RU" sz="1600" dirty="0">
              <a:solidFill>
                <a:srgbClr val="0066FF"/>
              </a:solidFill>
              <a:latin typeface="Calibri" panose="020F0502020204030204" pitchFamily="34" charset="0"/>
              <a:cs typeface="Calibri" panose="020F0502020204030204" pitchFamily="34" charset="0"/>
            </a:endParaRPr>
          </a:p>
          <a:p>
            <a:r>
              <a:rPr lang="ru-RU" sz="1600" dirty="0">
                <a:solidFill>
                  <a:srgbClr val="0066FF"/>
                </a:solidFill>
                <a:highlight>
                  <a:srgbClr val="FFFF00"/>
                </a:highlight>
                <a:latin typeface="Calibri" panose="020F0502020204030204" pitchFamily="34" charset="0"/>
                <a:cs typeface="Calibri" panose="020F0502020204030204" pitchFamily="34" charset="0"/>
              </a:rPr>
              <a:t>202</a:t>
            </a:r>
            <a:r>
              <a:rPr lang="en-US" sz="1600" dirty="0">
                <a:solidFill>
                  <a:srgbClr val="0066FF"/>
                </a:solidFill>
                <a:highlight>
                  <a:srgbClr val="FFFF00"/>
                </a:highlight>
                <a:latin typeface="Calibri" panose="020F0502020204030204" pitchFamily="34" charset="0"/>
                <a:cs typeface="Calibri" panose="020F0502020204030204" pitchFamily="34" charset="0"/>
              </a:rPr>
              <a:t>2</a:t>
            </a:r>
            <a:r>
              <a:rPr lang="ru-RU" sz="1600" dirty="0">
                <a:solidFill>
                  <a:srgbClr val="0066FF"/>
                </a:solidFill>
                <a:highlight>
                  <a:srgbClr val="FFFF00"/>
                </a:highlight>
                <a:latin typeface="Calibri" panose="020F0502020204030204" pitchFamily="34" charset="0"/>
                <a:cs typeface="Calibri" panose="020F0502020204030204" pitchFamily="34" charset="0"/>
              </a:rPr>
              <a:t> 15</a:t>
            </a:r>
            <a:r>
              <a:rPr lang="en-US" sz="1600" dirty="0">
                <a:solidFill>
                  <a:srgbClr val="0066FF"/>
                </a:solidFill>
                <a:highlight>
                  <a:srgbClr val="FFFF00"/>
                </a:highlight>
                <a:latin typeface="Calibri" panose="020F0502020204030204" pitchFamily="34" charset="0"/>
                <a:cs typeface="Calibri" panose="020F0502020204030204" pitchFamily="34" charset="0"/>
              </a:rPr>
              <a:t>210</a:t>
            </a:r>
            <a:endParaRPr lang="ru-RU" sz="1600" dirty="0">
              <a:solidFill>
                <a:srgbClr val="0066FF"/>
              </a:solidFill>
              <a:highlight>
                <a:srgbClr val="FFFF00"/>
              </a:highlight>
              <a:latin typeface="Calibri" panose="020F0502020204030204" pitchFamily="34" charset="0"/>
              <a:cs typeface="Calibri" panose="020F0502020204030204" pitchFamily="34" charset="0"/>
            </a:endParaRPr>
          </a:p>
          <a:p>
            <a:r>
              <a:rPr lang="ru-RU" sz="1600" dirty="0">
                <a:solidFill>
                  <a:srgbClr val="0066FF"/>
                </a:solidFill>
                <a:latin typeface="Calibri" panose="020F0502020204030204" pitchFamily="34" charset="0"/>
                <a:cs typeface="Calibri" panose="020F0502020204030204" pitchFamily="34" charset="0"/>
              </a:rPr>
              <a:t>...  ...  </a:t>
            </a:r>
          </a:p>
          <a:p>
            <a:r>
              <a:rPr lang="ru-RU" sz="1600" dirty="0">
                <a:solidFill>
                  <a:srgbClr val="0066FF"/>
                </a:solidFill>
                <a:latin typeface="Calibri" panose="020F0502020204030204" pitchFamily="34" charset="0"/>
                <a:cs typeface="Calibri" panose="020F0502020204030204" pitchFamily="34" charset="0"/>
              </a:rPr>
              <a:t>1988 16461</a:t>
            </a:r>
          </a:p>
          <a:p>
            <a:r>
              <a:rPr lang="ru-RU" sz="1600" dirty="0">
                <a:solidFill>
                  <a:srgbClr val="0066FF"/>
                </a:solidFill>
                <a:latin typeface="Calibri" panose="020F0502020204030204" pitchFamily="34" charset="0"/>
                <a:cs typeface="Calibri" panose="020F0502020204030204" pitchFamily="34" charset="0"/>
              </a:rPr>
              <a:t>1983 16547</a:t>
            </a:r>
          </a:p>
          <a:p>
            <a:r>
              <a:rPr lang="ru-RU" sz="1600" dirty="0">
                <a:solidFill>
                  <a:srgbClr val="0066FF"/>
                </a:solidFill>
                <a:latin typeface="Calibri" panose="020F0502020204030204" pitchFamily="34" charset="0"/>
                <a:cs typeface="Calibri" panose="020F0502020204030204" pitchFamily="34" charset="0"/>
              </a:rPr>
              <a:t>1979 16769</a:t>
            </a:r>
            <a:endParaRPr lang="ru-RU" sz="2000" dirty="0">
              <a:solidFill>
                <a:srgbClr val="0066FF"/>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0C6EF885-3F80-444A-8688-22B720526BE9}"/>
              </a:ext>
            </a:extLst>
          </p:cNvPr>
          <p:cNvSpPr/>
          <p:nvPr/>
        </p:nvSpPr>
        <p:spPr>
          <a:xfrm>
            <a:off x="9095306" y="1016816"/>
            <a:ext cx="1759095" cy="4031873"/>
          </a:xfrm>
          <a:prstGeom prst="rect">
            <a:avLst/>
          </a:prstGeom>
        </p:spPr>
        <p:txBody>
          <a:bodyPr wrap="square">
            <a:spAutoFit/>
          </a:bodyPr>
          <a:lstStyle/>
          <a:p>
            <a:r>
              <a:rPr lang="ru-RU" sz="1600" dirty="0">
                <a:solidFill>
                  <a:srgbClr val="FF0000"/>
                </a:solidFill>
                <a:latin typeface="Calibri" panose="020F0502020204030204" pitchFamily="34" charset="0"/>
                <a:cs typeface="Calibri" panose="020F0502020204030204" pitchFamily="34" charset="0"/>
              </a:rPr>
              <a:t>2012  3346</a:t>
            </a:r>
          </a:p>
          <a:p>
            <a:r>
              <a:rPr lang="ru-RU" sz="1600" dirty="0">
                <a:solidFill>
                  <a:srgbClr val="FF0000"/>
                </a:solidFill>
                <a:highlight>
                  <a:srgbClr val="FFFF00"/>
                </a:highlight>
                <a:latin typeface="Calibri" panose="020F0502020204030204" pitchFamily="34" charset="0"/>
                <a:cs typeface="Calibri" panose="020F0502020204030204" pitchFamily="34" charset="0"/>
              </a:rPr>
              <a:t>2020  3882</a:t>
            </a:r>
          </a:p>
          <a:p>
            <a:r>
              <a:rPr lang="ru-RU" sz="1600" dirty="0">
                <a:solidFill>
                  <a:srgbClr val="FF0000"/>
                </a:solidFill>
                <a:latin typeface="Calibri" panose="020F0502020204030204" pitchFamily="34" charset="0"/>
                <a:cs typeface="Calibri" panose="020F0502020204030204" pitchFamily="34" charset="0"/>
              </a:rPr>
              <a:t>2016  4099</a:t>
            </a:r>
          </a:p>
          <a:p>
            <a:r>
              <a:rPr lang="ru-RU" sz="1600" dirty="0">
                <a:solidFill>
                  <a:srgbClr val="FF0000"/>
                </a:solidFill>
                <a:latin typeface="Calibri" panose="020F0502020204030204" pitchFamily="34" charset="0"/>
                <a:cs typeface="Calibri" panose="020F0502020204030204" pitchFamily="34" charset="0"/>
              </a:rPr>
              <a:t>2019  4103</a:t>
            </a:r>
          </a:p>
          <a:p>
            <a:r>
              <a:rPr lang="ru-RU" sz="1600" dirty="0">
                <a:solidFill>
                  <a:srgbClr val="FF0000"/>
                </a:solidFill>
                <a:latin typeface="Calibri" panose="020F0502020204030204" pitchFamily="34" charset="0"/>
                <a:cs typeface="Calibri" panose="020F0502020204030204" pitchFamily="34" charset="0"/>
              </a:rPr>
              <a:t>2007  4189</a:t>
            </a:r>
          </a:p>
          <a:p>
            <a:r>
              <a:rPr lang="ru-RU" sz="1600" dirty="0">
                <a:solidFill>
                  <a:srgbClr val="FF0000"/>
                </a:solidFill>
                <a:latin typeface="Calibri" panose="020F0502020204030204" pitchFamily="34" charset="0"/>
                <a:cs typeface="Calibri" panose="020F0502020204030204" pitchFamily="34" charset="0"/>
              </a:rPr>
              <a:t>2011  4312</a:t>
            </a:r>
          </a:p>
          <a:p>
            <a:r>
              <a:rPr lang="ru-RU" sz="1600" dirty="0">
                <a:solidFill>
                  <a:srgbClr val="FF0000"/>
                </a:solidFill>
                <a:latin typeface="Calibri" panose="020F0502020204030204" pitchFamily="34" charset="0"/>
                <a:cs typeface="Calibri" panose="020F0502020204030204" pitchFamily="34" charset="0"/>
              </a:rPr>
              <a:t>2015  4350</a:t>
            </a:r>
          </a:p>
          <a:p>
            <a:r>
              <a:rPr lang="ru-RU" sz="1600" dirty="0">
                <a:solidFill>
                  <a:srgbClr val="FF0000"/>
                </a:solidFill>
                <a:latin typeface="Calibri" panose="020F0502020204030204" pitchFamily="34" charset="0"/>
                <a:cs typeface="Calibri" panose="020F0502020204030204" pitchFamily="34" charset="0"/>
              </a:rPr>
              <a:t>2018  4557</a:t>
            </a:r>
          </a:p>
          <a:p>
            <a:r>
              <a:rPr lang="ru-RU" sz="1600" dirty="0">
                <a:solidFill>
                  <a:srgbClr val="FF0000"/>
                </a:solidFill>
                <a:latin typeface="Calibri" panose="020F0502020204030204" pitchFamily="34" charset="0"/>
                <a:cs typeface="Calibri" panose="020F0502020204030204" pitchFamily="34" charset="0"/>
              </a:rPr>
              <a:t>2008  4588</a:t>
            </a:r>
          </a:p>
          <a:p>
            <a:r>
              <a:rPr lang="ru-RU" sz="1600" dirty="0">
                <a:solidFill>
                  <a:srgbClr val="FF0000"/>
                </a:solidFill>
                <a:latin typeface="Calibri" panose="020F0502020204030204" pitchFamily="34" charset="0"/>
                <a:cs typeface="Calibri" panose="020F0502020204030204" pitchFamily="34" charset="0"/>
              </a:rPr>
              <a:t>2017  4622</a:t>
            </a:r>
          </a:p>
          <a:p>
            <a:r>
              <a:rPr lang="ru-RU" sz="1600" dirty="0">
                <a:solidFill>
                  <a:srgbClr val="FF0000"/>
                </a:solidFill>
                <a:latin typeface="Calibri" panose="020F0502020204030204" pitchFamily="34" charset="0"/>
                <a:cs typeface="Calibri" panose="020F0502020204030204" pitchFamily="34" charset="0"/>
              </a:rPr>
              <a:t>2010  4641</a:t>
            </a:r>
          </a:p>
          <a:p>
            <a:r>
              <a:rPr lang="en-US" sz="1600" dirty="0">
                <a:solidFill>
                  <a:srgbClr val="FF0000"/>
                </a:solidFill>
                <a:highlight>
                  <a:srgbClr val="FFFF00"/>
                </a:highlight>
                <a:latin typeface="Calibri" panose="020F0502020204030204" pitchFamily="34" charset="0"/>
                <a:cs typeface="Calibri" panose="020F0502020204030204" pitchFamily="34" charset="0"/>
              </a:rPr>
              <a:t>2021  4848  </a:t>
            </a:r>
            <a:endParaRPr lang="ru-RU" sz="1600" dirty="0">
              <a:solidFill>
                <a:srgbClr val="FF0000"/>
              </a:solidFill>
              <a:highlight>
                <a:srgbClr val="FFFF00"/>
              </a:highlight>
              <a:latin typeface="Calibri" panose="020F0502020204030204" pitchFamily="34" charset="0"/>
              <a:cs typeface="Calibri" panose="020F0502020204030204" pitchFamily="34" charset="0"/>
            </a:endParaRPr>
          </a:p>
          <a:p>
            <a:r>
              <a:rPr lang="en-US" sz="1600" dirty="0">
                <a:solidFill>
                  <a:srgbClr val="FF0000"/>
                </a:solidFill>
                <a:latin typeface="Calibri" panose="020F0502020204030204" pitchFamily="34" charset="0"/>
                <a:cs typeface="Calibri" panose="020F0502020204030204" pitchFamily="34" charset="0"/>
              </a:rPr>
              <a:t>…        …</a:t>
            </a:r>
          </a:p>
          <a:p>
            <a:r>
              <a:rPr lang="ru-RU" sz="1600" dirty="0">
                <a:solidFill>
                  <a:srgbClr val="FF0000"/>
                </a:solidFill>
                <a:latin typeface="Calibri" panose="020F0502020204030204" pitchFamily="34" charset="0"/>
                <a:cs typeface="Calibri" panose="020F0502020204030204" pitchFamily="34" charset="0"/>
              </a:rPr>
              <a:t>1982  7246</a:t>
            </a:r>
          </a:p>
          <a:p>
            <a:r>
              <a:rPr lang="ru-RU" sz="1600" dirty="0">
                <a:solidFill>
                  <a:srgbClr val="FF0000"/>
                </a:solidFill>
                <a:latin typeface="Calibri" panose="020F0502020204030204" pitchFamily="34" charset="0"/>
                <a:cs typeface="Calibri" panose="020F0502020204030204" pitchFamily="34" charset="0"/>
              </a:rPr>
              <a:t>1983  7285</a:t>
            </a:r>
          </a:p>
          <a:p>
            <a:r>
              <a:rPr lang="ru-RU" sz="1600" dirty="0">
                <a:solidFill>
                  <a:srgbClr val="FF0000"/>
                </a:solidFill>
                <a:latin typeface="Calibri" panose="020F0502020204030204" pitchFamily="34" charset="0"/>
                <a:cs typeface="Calibri" panose="020F0502020204030204" pitchFamily="34" charset="0"/>
              </a:rPr>
              <a:t>1980  7611</a:t>
            </a:r>
          </a:p>
        </p:txBody>
      </p:sp>
      <p:sp>
        <p:nvSpPr>
          <p:cNvPr id="17" name="TextBox 16"/>
          <p:cNvSpPr txBox="1"/>
          <p:nvPr/>
        </p:nvSpPr>
        <p:spPr>
          <a:xfrm>
            <a:off x="3342998" y="678611"/>
            <a:ext cx="2160240"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Northern Hemisphere</a:t>
            </a:r>
            <a:endParaRPr lang="en-US" sz="1500" dirty="0">
              <a:cs typeface="Arial" panose="020B0604020202020204" pitchFamily="34" charset="0"/>
            </a:endParaRPr>
          </a:p>
        </p:txBody>
      </p:sp>
      <p:sp>
        <p:nvSpPr>
          <p:cNvPr id="24" name="Прямоугольник 23"/>
          <p:cNvSpPr/>
          <p:nvPr/>
        </p:nvSpPr>
        <p:spPr>
          <a:xfrm>
            <a:off x="2324771" y="615171"/>
            <a:ext cx="936705" cy="169277"/>
          </a:xfrm>
          <a:prstGeom prst="rect">
            <a:avLst/>
          </a:prstGeom>
          <a:solidFill>
            <a:schemeClr val="bg1"/>
          </a:solidFill>
        </p:spPr>
        <p:txBody>
          <a:bodyPr wrap="square" lIns="0" tIns="0" rIns="0" bIns="0">
            <a:spAutoFit/>
          </a:bodyPr>
          <a:lstStyle/>
          <a:p>
            <a:r>
              <a:rPr lang="en-US" sz="1100" b="1" dirty="0">
                <a:cs typeface="Arial" panose="020B0604020202020204" pitchFamily="34" charset="0"/>
              </a:rPr>
              <a:t>S, 1000 km</a:t>
            </a:r>
            <a:r>
              <a:rPr lang="en-US" sz="1100" b="1" baseline="30000" dirty="0">
                <a:cs typeface="Arial" panose="020B0604020202020204" pitchFamily="34" charset="0"/>
              </a:rPr>
              <a:t>2</a:t>
            </a:r>
            <a:endParaRPr lang="ru-RU" sz="1100" b="1" baseline="30000" dirty="0">
              <a:cs typeface="Arial" panose="020B0604020202020204" pitchFamily="34" charset="0"/>
            </a:endParaRPr>
          </a:p>
        </p:txBody>
      </p:sp>
      <p:sp>
        <p:nvSpPr>
          <p:cNvPr id="27" name="Прямоугольник 26"/>
          <p:cNvSpPr/>
          <p:nvPr/>
        </p:nvSpPr>
        <p:spPr>
          <a:xfrm>
            <a:off x="5774073" y="595074"/>
            <a:ext cx="936705" cy="169277"/>
          </a:xfrm>
          <a:prstGeom prst="rect">
            <a:avLst/>
          </a:prstGeom>
          <a:solidFill>
            <a:schemeClr val="bg1"/>
          </a:solidFill>
        </p:spPr>
        <p:txBody>
          <a:bodyPr wrap="square" lIns="0" tIns="0" rIns="0" bIns="0">
            <a:spAutoFit/>
          </a:bodyPr>
          <a:lstStyle/>
          <a:p>
            <a:r>
              <a:rPr lang="en-US" sz="1100" b="1" dirty="0">
                <a:cs typeface="Arial" panose="020B0604020202020204" pitchFamily="34" charset="0"/>
              </a:rPr>
              <a:t>S, 1000 km</a:t>
            </a:r>
            <a:r>
              <a:rPr lang="en-US" sz="1100" b="1" baseline="30000" dirty="0">
                <a:cs typeface="Arial" panose="020B0604020202020204" pitchFamily="34" charset="0"/>
              </a:rPr>
              <a:t>2</a:t>
            </a:r>
            <a:endParaRPr lang="ru-RU" sz="1100" b="1" baseline="30000" dirty="0">
              <a:cs typeface="Arial" panose="020B0604020202020204" pitchFamily="34" charset="0"/>
            </a:endParaRPr>
          </a:p>
        </p:txBody>
      </p:sp>
      <p:sp>
        <p:nvSpPr>
          <p:cNvPr id="31" name="Прямоугольник 30"/>
          <p:cNvSpPr/>
          <p:nvPr/>
        </p:nvSpPr>
        <p:spPr>
          <a:xfrm>
            <a:off x="2385127" y="2908103"/>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23" name="Прямоугольник 22"/>
          <p:cNvSpPr/>
          <p:nvPr/>
        </p:nvSpPr>
        <p:spPr>
          <a:xfrm>
            <a:off x="2233775" y="3050813"/>
            <a:ext cx="936705" cy="169277"/>
          </a:xfrm>
          <a:prstGeom prst="rect">
            <a:avLst/>
          </a:prstGeom>
          <a:solidFill>
            <a:schemeClr val="bg1"/>
          </a:solidFill>
        </p:spPr>
        <p:txBody>
          <a:bodyPr wrap="square" lIns="0" tIns="0" rIns="0" bIns="0">
            <a:spAutoFit/>
          </a:bodyPr>
          <a:lstStyle/>
          <a:p>
            <a:r>
              <a:rPr lang="en-US" sz="1100" dirty="0">
                <a:cs typeface="Arial" panose="020B0604020202020204" pitchFamily="34" charset="0"/>
              </a:rPr>
              <a:t>S, 1000 km</a:t>
            </a:r>
            <a:r>
              <a:rPr lang="en-US" sz="1100" baseline="30000" dirty="0">
                <a:cs typeface="Arial" panose="020B0604020202020204" pitchFamily="34" charset="0"/>
              </a:rPr>
              <a:t>2</a:t>
            </a:r>
            <a:endParaRPr lang="ru-RU" sz="1100" baseline="30000" dirty="0">
              <a:cs typeface="Arial" panose="020B0604020202020204" pitchFamily="34" charset="0"/>
            </a:endParaRPr>
          </a:p>
        </p:txBody>
      </p:sp>
      <p:sp>
        <p:nvSpPr>
          <p:cNvPr id="21" name="Прямоугольник 29">
            <a:extLst>
              <a:ext uri="{FF2B5EF4-FFF2-40B4-BE49-F238E27FC236}">
                <a16:creationId xmlns:a16="http://schemas.microsoft.com/office/drawing/2014/main" id="{EEC04AF7-B28D-42F5-8F0C-69D9832504A5}"/>
              </a:ext>
            </a:extLst>
          </p:cNvPr>
          <p:cNvSpPr/>
          <p:nvPr/>
        </p:nvSpPr>
        <p:spPr>
          <a:xfrm>
            <a:off x="9211051" y="743571"/>
            <a:ext cx="2414308" cy="246221"/>
          </a:xfrm>
          <a:prstGeom prst="rect">
            <a:avLst/>
          </a:prstGeom>
          <a:solidFill>
            <a:schemeClr val="bg1"/>
          </a:solidFill>
        </p:spPr>
        <p:txBody>
          <a:bodyPr wrap="square" lIns="0" tIns="0" rIns="0" bIns="0">
            <a:spAutoFit/>
          </a:bodyPr>
          <a:lstStyle/>
          <a:p>
            <a:r>
              <a:rPr lang="en-US" sz="1600" dirty="0">
                <a:solidFill>
                  <a:srgbClr val="FF0000"/>
                </a:solidFill>
                <a:latin typeface="Calibri" panose="020F0502020204030204" pitchFamily="34" charset="0"/>
                <a:cs typeface="Calibri" panose="020F0502020204030204" pitchFamily="34" charset="0"/>
              </a:rPr>
              <a:t>Sep (Min)       </a:t>
            </a:r>
            <a:r>
              <a:rPr lang="en-US" sz="1600" dirty="0">
                <a:solidFill>
                  <a:srgbClr val="0066FF"/>
                </a:solidFill>
                <a:latin typeface="Calibri" panose="020F0502020204030204" pitchFamily="34" charset="0"/>
                <a:cs typeface="Calibri" panose="020F0502020204030204" pitchFamily="34" charset="0"/>
              </a:rPr>
              <a:t>Feb/Mar (Max)</a:t>
            </a:r>
            <a:endParaRPr lang="ru-RU" sz="1600" baseline="30000" dirty="0">
              <a:solidFill>
                <a:srgbClr val="0066FF"/>
              </a:solidFill>
              <a:latin typeface="Calibri" panose="020F0502020204030204" pitchFamily="34" charset="0"/>
              <a:cs typeface="Calibri" panose="020F0502020204030204" pitchFamily="34" charset="0"/>
            </a:endParaRPr>
          </a:p>
        </p:txBody>
      </p:sp>
      <p:sp>
        <p:nvSpPr>
          <p:cNvPr id="39" name="Прямоугольник 30">
            <a:extLst>
              <a:ext uri="{FF2B5EF4-FFF2-40B4-BE49-F238E27FC236}">
                <a16:creationId xmlns:a16="http://schemas.microsoft.com/office/drawing/2014/main" id="{D6582BA9-13DE-4B24-AA59-E9122043A31D}"/>
              </a:ext>
            </a:extLst>
          </p:cNvPr>
          <p:cNvSpPr/>
          <p:nvPr/>
        </p:nvSpPr>
        <p:spPr>
          <a:xfrm>
            <a:off x="5842030" y="2899604"/>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40" name="Прямоугольник 30">
            <a:extLst>
              <a:ext uri="{FF2B5EF4-FFF2-40B4-BE49-F238E27FC236}">
                <a16:creationId xmlns:a16="http://schemas.microsoft.com/office/drawing/2014/main" id="{20EC5AD5-3705-4352-8B45-33F8436F819A}"/>
              </a:ext>
            </a:extLst>
          </p:cNvPr>
          <p:cNvSpPr/>
          <p:nvPr/>
        </p:nvSpPr>
        <p:spPr>
          <a:xfrm>
            <a:off x="2385127" y="5317492"/>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41" name="Прямоугольник 30">
            <a:extLst>
              <a:ext uri="{FF2B5EF4-FFF2-40B4-BE49-F238E27FC236}">
                <a16:creationId xmlns:a16="http://schemas.microsoft.com/office/drawing/2014/main" id="{DFA89F7B-47C0-4EE1-8787-7465B3FAF541}"/>
              </a:ext>
            </a:extLst>
          </p:cNvPr>
          <p:cNvSpPr/>
          <p:nvPr/>
        </p:nvSpPr>
        <p:spPr>
          <a:xfrm>
            <a:off x="5795215" y="5317492"/>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Tree>
    <p:extLst>
      <p:ext uri="{BB962C8B-B14F-4D97-AF65-F5344CB8AC3E}">
        <p14:creationId xmlns:p14="http://schemas.microsoft.com/office/powerpoint/2010/main" val="193550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F1AD9-BBF1-A028-EA34-82E4864D0C88}"/>
              </a:ext>
            </a:extLst>
          </p:cNvPr>
          <p:cNvPicPr>
            <a:picLocks noChangeAspect="1"/>
          </p:cNvPicPr>
          <p:nvPr/>
        </p:nvPicPr>
        <p:blipFill>
          <a:blip r:embed="rId2"/>
          <a:stretch>
            <a:fillRect/>
          </a:stretch>
        </p:blipFill>
        <p:spPr>
          <a:xfrm>
            <a:off x="658924" y="317471"/>
            <a:ext cx="8475100" cy="6485454"/>
          </a:xfrm>
          <a:prstGeom prst="rect">
            <a:avLst/>
          </a:prstGeom>
        </p:spPr>
      </p:pic>
      <p:sp>
        <p:nvSpPr>
          <p:cNvPr id="2" name="Заголовок 1"/>
          <p:cNvSpPr>
            <a:spLocks noGrp="1"/>
          </p:cNvSpPr>
          <p:nvPr>
            <p:ph type="title"/>
          </p:nvPr>
        </p:nvSpPr>
        <p:spPr>
          <a:xfrm>
            <a:off x="1529084" y="55075"/>
            <a:ext cx="8713788" cy="599244"/>
          </a:xfrm>
        </p:spPr>
        <p:txBody>
          <a:bodyPr/>
          <a:lstStyle/>
          <a:p>
            <a:pPr algn="ctr"/>
            <a:r>
              <a:rPr lang="en-US" sz="2800" b="1" dirty="0">
                <a:latin typeface="+mn-lt"/>
                <a:cs typeface="Arial" panose="020B0604020202020204" pitchFamily="34" charset="0"/>
              </a:rPr>
              <a:t>Seasonal NH ice extent variability: 1978 -2022</a:t>
            </a:r>
            <a:endParaRPr lang="ru-RU" sz="2800" b="1" dirty="0">
              <a:latin typeface="+mn-lt"/>
              <a:cs typeface="Arial" panose="020B0604020202020204" pitchFamily="34" charset="0"/>
            </a:endParaRPr>
          </a:p>
        </p:txBody>
      </p:sp>
      <p:sp>
        <p:nvSpPr>
          <p:cNvPr id="5" name="Прямоугольник 4"/>
          <p:cNvSpPr/>
          <p:nvPr/>
        </p:nvSpPr>
        <p:spPr>
          <a:xfrm>
            <a:off x="10791886" y="6512991"/>
            <a:ext cx="1287532"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 NSIDC]</a:t>
            </a:r>
            <a:endParaRPr lang="ru-RU" sz="1400" dirty="0">
              <a:latin typeface="Calibri" panose="020F0502020204030204" pitchFamily="34" charset="0"/>
              <a:cs typeface="Calibri" panose="020F0502020204030204" pitchFamily="34" charset="0"/>
            </a:endParaRPr>
          </a:p>
        </p:txBody>
      </p:sp>
      <p:sp>
        <p:nvSpPr>
          <p:cNvPr id="6" name="Овал 5"/>
          <p:cNvSpPr/>
          <p:nvPr/>
        </p:nvSpPr>
        <p:spPr>
          <a:xfrm>
            <a:off x="7143916" y="4347539"/>
            <a:ext cx="930915" cy="1336200"/>
          </a:xfrm>
          <a:prstGeom prst="ellipse">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8" name="Прямоугольник 7"/>
          <p:cNvSpPr/>
          <p:nvPr/>
        </p:nvSpPr>
        <p:spPr>
          <a:xfrm>
            <a:off x="9134024" y="1397484"/>
            <a:ext cx="2854581" cy="3970318"/>
          </a:xfrm>
          <a:prstGeom prst="rect">
            <a:avLst/>
          </a:prstGeom>
          <a:solidFill>
            <a:schemeClr val="bg1"/>
          </a:solidFill>
          <a:ln w="25400">
            <a:solidFill>
              <a:schemeClr val="tx1"/>
            </a:solidFill>
          </a:ln>
        </p:spPr>
        <p:txBody>
          <a:bodyPr wrap="square">
            <a:spAutoFit/>
          </a:bodyPr>
          <a:lstStyle/>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Seasonal patterns of daily ice extent allow to retrieve additional information on </a:t>
            </a:r>
            <a:r>
              <a:rPr lang="en-US" dirty="0" err="1">
                <a:latin typeface="Calibri" panose="020F0502020204030204" pitchFamily="34" charset="0"/>
                <a:cs typeface="Calibri" panose="020F0502020204030204" pitchFamily="34" charset="0"/>
              </a:rPr>
              <a:t>interseasonal</a:t>
            </a:r>
            <a:r>
              <a:rPr lang="en-US" dirty="0">
                <a:latin typeface="Calibri" panose="020F0502020204030204" pitchFamily="34" charset="0"/>
                <a:cs typeface="Calibri" panose="020F0502020204030204" pitchFamily="34" charset="0"/>
              </a:rPr>
              <a:t> variability of ice extent</a:t>
            </a:r>
          </a:p>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Though both winter maximums and summer minimums continue to  diminish there is certain hint to possibility for summer ice cover in 2022 be greater than in 2019-2021</a:t>
            </a:r>
          </a:p>
        </p:txBody>
      </p:sp>
      <p:sp>
        <p:nvSpPr>
          <p:cNvPr id="10" name="Овал 5">
            <a:extLst>
              <a:ext uri="{FF2B5EF4-FFF2-40B4-BE49-F238E27FC236}">
                <a16:creationId xmlns:a16="http://schemas.microsoft.com/office/drawing/2014/main" id="{4792E7C1-592D-4FE6-AF9B-ABA2B8C03BC4}"/>
              </a:ext>
            </a:extLst>
          </p:cNvPr>
          <p:cNvSpPr/>
          <p:nvPr/>
        </p:nvSpPr>
        <p:spPr>
          <a:xfrm>
            <a:off x="7177602" y="1750564"/>
            <a:ext cx="930915" cy="1336200"/>
          </a:xfrm>
          <a:prstGeom prst="ellipse">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54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C40E6D8-0F66-8551-FA3E-61E0E844283C}"/>
              </a:ext>
            </a:extLst>
          </p:cNvPr>
          <p:cNvPicPr>
            <a:picLocks noChangeAspect="1"/>
          </p:cNvPicPr>
          <p:nvPr/>
        </p:nvPicPr>
        <p:blipFill>
          <a:blip r:embed="rId2"/>
          <a:stretch>
            <a:fillRect/>
          </a:stretch>
        </p:blipFill>
        <p:spPr>
          <a:xfrm>
            <a:off x="9055681" y="3542207"/>
            <a:ext cx="2952908" cy="3024841"/>
          </a:xfrm>
          <a:prstGeom prst="rect">
            <a:avLst/>
          </a:prstGeom>
        </p:spPr>
      </p:pic>
      <p:pic>
        <p:nvPicPr>
          <p:cNvPr id="44" name="Picture 43">
            <a:extLst>
              <a:ext uri="{FF2B5EF4-FFF2-40B4-BE49-F238E27FC236}">
                <a16:creationId xmlns:a16="http://schemas.microsoft.com/office/drawing/2014/main" id="{62C41237-85CA-5702-DEEC-953D00A5B79B}"/>
              </a:ext>
            </a:extLst>
          </p:cNvPr>
          <p:cNvPicPr>
            <a:picLocks noChangeAspect="1"/>
          </p:cNvPicPr>
          <p:nvPr/>
        </p:nvPicPr>
        <p:blipFill>
          <a:blip r:embed="rId3"/>
          <a:stretch>
            <a:fillRect/>
          </a:stretch>
        </p:blipFill>
        <p:spPr>
          <a:xfrm>
            <a:off x="9017586" y="417215"/>
            <a:ext cx="2952908" cy="3024841"/>
          </a:xfrm>
          <a:prstGeom prst="rect">
            <a:avLst/>
          </a:prstGeom>
        </p:spPr>
      </p:pic>
      <p:pic>
        <p:nvPicPr>
          <p:cNvPr id="41" name="Picture 40">
            <a:extLst>
              <a:ext uri="{FF2B5EF4-FFF2-40B4-BE49-F238E27FC236}">
                <a16:creationId xmlns:a16="http://schemas.microsoft.com/office/drawing/2014/main" id="{F0CA9281-F176-8864-7BD3-8EA79CD5FD3B}"/>
              </a:ext>
            </a:extLst>
          </p:cNvPr>
          <p:cNvPicPr>
            <a:picLocks noChangeAspect="1"/>
          </p:cNvPicPr>
          <p:nvPr/>
        </p:nvPicPr>
        <p:blipFill>
          <a:blip r:embed="rId4"/>
          <a:stretch>
            <a:fillRect/>
          </a:stretch>
        </p:blipFill>
        <p:spPr>
          <a:xfrm>
            <a:off x="5970213" y="3528254"/>
            <a:ext cx="2952908" cy="3024841"/>
          </a:xfrm>
          <a:prstGeom prst="rect">
            <a:avLst/>
          </a:prstGeom>
        </p:spPr>
      </p:pic>
      <p:pic>
        <p:nvPicPr>
          <p:cNvPr id="28" name="Picture 27">
            <a:extLst>
              <a:ext uri="{FF2B5EF4-FFF2-40B4-BE49-F238E27FC236}">
                <a16:creationId xmlns:a16="http://schemas.microsoft.com/office/drawing/2014/main" id="{1742F169-2FC4-F86D-3C4E-7FB7DB3199F4}"/>
              </a:ext>
            </a:extLst>
          </p:cNvPr>
          <p:cNvPicPr>
            <a:picLocks noChangeAspect="1"/>
          </p:cNvPicPr>
          <p:nvPr/>
        </p:nvPicPr>
        <p:blipFill>
          <a:blip r:embed="rId5"/>
          <a:stretch>
            <a:fillRect/>
          </a:stretch>
        </p:blipFill>
        <p:spPr>
          <a:xfrm>
            <a:off x="6004832" y="417216"/>
            <a:ext cx="2952908" cy="3024841"/>
          </a:xfrm>
          <a:prstGeom prst="rect">
            <a:avLst/>
          </a:prstGeom>
        </p:spPr>
      </p:pic>
      <p:pic>
        <p:nvPicPr>
          <p:cNvPr id="18" name="Picture 17">
            <a:extLst>
              <a:ext uri="{FF2B5EF4-FFF2-40B4-BE49-F238E27FC236}">
                <a16:creationId xmlns:a16="http://schemas.microsoft.com/office/drawing/2014/main" id="{09D26AB9-32D7-051A-5A72-ADA4A6743333}"/>
              </a:ext>
            </a:extLst>
          </p:cNvPr>
          <p:cNvPicPr>
            <a:picLocks noChangeAspect="1"/>
          </p:cNvPicPr>
          <p:nvPr/>
        </p:nvPicPr>
        <p:blipFill>
          <a:blip r:embed="rId6"/>
          <a:stretch>
            <a:fillRect/>
          </a:stretch>
        </p:blipFill>
        <p:spPr>
          <a:xfrm>
            <a:off x="3148559" y="3529030"/>
            <a:ext cx="2952908" cy="3024841"/>
          </a:xfrm>
          <a:prstGeom prst="rect">
            <a:avLst/>
          </a:prstGeom>
        </p:spPr>
      </p:pic>
      <p:pic>
        <p:nvPicPr>
          <p:cNvPr id="14" name="Picture 13">
            <a:extLst>
              <a:ext uri="{FF2B5EF4-FFF2-40B4-BE49-F238E27FC236}">
                <a16:creationId xmlns:a16="http://schemas.microsoft.com/office/drawing/2014/main" id="{5F25BD20-A064-0FF0-CBF5-1B37B3751DCA}"/>
              </a:ext>
            </a:extLst>
          </p:cNvPr>
          <p:cNvPicPr>
            <a:picLocks noChangeAspect="1"/>
          </p:cNvPicPr>
          <p:nvPr/>
        </p:nvPicPr>
        <p:blipFill>
          <a:blip r:embed="rId7"/>
          <a:stretch>
            <a:fillRect/>
          </a:stretch>
        </p:blipFill>
        <p:spPr>
          <a:xfrm>
            <a:off x="3148559" y="417217"/>
            <a:ext cx="2952908" cy="3024841"/>
          </a:xfrm>
          <a:prstGeom prst="rect">
            <a:avLst/>
          </a:prstGeom>
        </p:spPr>
      </p:pic>
      <p:pic>
        <p:nvPicPr>
          <p:cNvPr id="10" name="Picture 9">
            <a:extLst>
              <a:ext uri="{FF2B5EF4-FFF2-40B4-BE49-F238E27FC236}">
                <a16:creationId xmlns:a16="http://schemas.microsoft.com/office/drawing/2014/main" id="{8AE018E3-019A-C8EB-8902-E0FF2A57E1CA}"/>
              </a:ext>
            </a:extLst>
          </p:cNvPr>
          <p:cNvPicPr>
            <a:picLocks noChangeAspect="1"/>
          </p:cNvPicPr>
          <p:nvPr/>
        </p:nvPicPr>
        <p:blipFill>
          <a:blip r:embed="rId8"/>
          <a:stretch>
            <a:fillRect/>
          </a:stretch>
        </p:blipFill>
        <p:spPr>
          <a:xfrm>
            <a:off x="245007" y="3529806"/>
            <a:ext cx="2952908" cy="3024841"/>
          </a:xfrm>
          <a:prstGeom prst="rect">
            <a:avLst/>
          </a:prstGeom>
        </p:spPr>
      </p:pic>
      <p:pic>
        <p:nvPicPr>
          <p:cNvPr id="7" name="Picture 6">
            <a:extLst>
              <a:ext uri="{FF2B5EF4-FFF2-40B4-BE49-F238E27FC236}">
                <a16:creationId xmlns:a16="http://schemas.microsoft.com/office/drawing/2014/main" id="{0434A2D7-3B09-C39D-7676-4E5FF629CD51}"/>
              </a:ext>
            </a:extLst>
          </p:cNvPr>
          <p:cNvPicPr>
            <a:picLocks noChangeAspect="1"/>
          </p:cNvPicPr>
          <p:nvPr/>
        </p:nvPicPr>
        <p:blipFill>
          <a:blip r:embed="rId9"/>
          <a:stretch>
            <a:fillRect/>
          </a:stretch>
        </p:blipFill>
        <p:spPr>
          <a:xfrm>
            <a:off x="264461" y="417218"/>
            <a:ext cx="2952908" cy="3024841"/>
          </a:xfrm>
          <a:prstGeom prst="rect">
            <a:avLst/>
          </a:prstGeom>
        </p:spPr>
      </p:pic>
      <p:sp>
        <p:nvSpPr>
          <p:cNvPr id="2" name="Заголовок 1"/>
          <p:cNvSpPr>
            <a:spLocks noGrp="1"/>
          </p:cNvSpPr>
          <p:nvPr>
            <p:ph type="title"/>
          </p:nvPr>
        </p:nvSpPr>
        <p:spPr>
          <a:xfrm>
            <a:off x="1524000" y="26886"/>
            <a:ext cx="9036496" cy="473680"/>
          </a:xfrm>
        </p:spPr>
        <p:txBody>
          <a:bodyPr>
            <a:normAutofit fontScale="90000"/>
          </a:bodyPr>
          <a:lstStyle/>
          <a:p>
            <a:pPr algn="ctr"/>
            <a:r>
              <a:rPr lang="en-US" sz="2400" dirty="0">
                <a:latin typeface="Calibri" panose="020F0502020204030204" pitchFamily="34" charset="0"/>
                <a:cs typeface="Calibri" panose="020F0502020204030204" pitchFamily="34" charset="0"/>
              </a:rPr>
              <a:t>ONDJ 2021/2022 Arctic sea ice – concentration and stage of development</a:t>
            </a:r>
            <a:endParaRPr lang="ru-RU" sz="2400" dirty="0">
              <a:latin typeface="Calibri" panose="020F0502020204030204" pitchFamily="34" charset="0"/>
              <a:cs typeface="Calibri" panose="020F0502020204030204" pitchFamily="34" charset="0"/>
            </a:endParaRPr>
          </a:p>
        </p:txBody>
      </p:sp>
      <p:sp>
        <p:nvSpPr>
          <p:cNvPr id="26" name="Прямоугольник 25"/>
          <p:cNvSpPr/>
          <p:nvPr/>
        </p:nvSpPr>
        <p:spPr>
          <a:xfrm>
            <a:off x="2629308" y="6581001"/>
            <a:ext cx="6449266"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[sea ice analysis - AARI/CIS/NIC; ice edge – AARI/NSIDC, nearest 5days, reference period: 1991-2020]</a:t>
            </a:r>
            <a:endParaRPr lang="ru-RU" sz="1200" dirty="0">
              <a:latin typeface="Calibri" panose="020F0502020204030204" pitchFamily="34" charset="0"/>
              <a:cs typeface="Calibri" panose="020F0502020204030204" pitchFamily="34" charset="0"/>
            </a:endParaRPr>
          </a:p>
        </p:txBody>
      </p:sp>
      <p:sp>
        <p:nvSpPr>
          <p:cNvPr id="13" name="Прямоугольник 12"/>
          <p:cNvSpPr/>
          <p:nvPr/>
        </p:nvSpPr>
        <p:spPr>
          <a:xfrm>
            <a:off x="9830491" y="3267013"/>
            <a:ext cx="1082348"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17-20 Jan</a:t>
            </a:r>
            <a:endParaRPr lang="ru-RU" dirty="0">
              <a:latin typeface="Calibri" panose="020F0502020204030204" pitchFamily="34" charset="0"/>
              <a:cs typeface="Calibri" panose="020F0502020204030204" pitchFamily="34" charset="0"/>
            </a:endParaRPr>
          </a:p>
        </p:txBody>
      </p:sp>
      <p:sp>
        <p:nvSpPr>
          <p:cNvPr id="5" name="Прямоугольник 4"/>
          <p:cNvSpPr/>
          <p:nvPr/>
        </p:nvSpPr>
        <p:spPr>
          <a:xfrm>
            <a:off x="4031356" y="3259721"/>
            <a:ext cx="1150251"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15-18 Nov</a:t>
            </a:r>
            <a:endParaRPr lang="ru-RU" dirty="0">
              <a:latin typeface="Calibri" panose="020F0502020204030204" pitchFamily="34" charset="0"/>
              <a:cs typeface="Calibri" panose="020F0502020204030204" pitchFamily="34" charset="0"/>
            </a:endParaRPr>
          </a:p>
        </p:txBody>
      </p:sp>
      <p:sp>
        <p:nvSpPr>
          <p:cNvPr id="17" name="Прямоугольник 16"/>
          <p:cNvSpPr/>
          <p:nvPr/>
        </p:nvSpPr>
        <p:spPr>
          <a:xfrm>
            <a:off x="6880647" y="3275692"/>
            <a:ext cx="1132041"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13-16 Dec</a:t>
            </a:r>
            <a:endParaRPr lang="ru-RU" dirty="0">
              <a:latin typeface="Calibri" panose="020F0502020204030204" pitchFamily="34" charset="0"/>
              <a:cs typeface="Calibri" panose="020F0502020204030204" pitchFamily="34" charset="0"/>
            </a:endParaRPr>
          </a:p>
        </p:txBody>
      </p:sp>
      <p:sp>
        <p:nvSpPr>
          <p:cNvPr id="24" name="Овал 23"/>
          <p:cNvSpPr/>
          <p:nvPr/>
        </p:nvSpPr>
        <p:spPr>
          <a:xfrm>
            <a:off x="3464894" y="18024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4">
            <a:extLst>
              <a:ext uri="{FF2B5EF4-FFF2-40B4-BE49-F238E27FC236}">
                <a16:creationId xmlns:a16="http://schemas.microsoft.com/office/drawing/2014/main" id="{FA9573A6-8D01-49FE-88AE-1C9F56A6A35B}"/>
              </a:ext>
            </a:extLst>
          </p:cNvPr>
          <p:cNvSpPr/>
          <p:nvPr/>
        </p:nvSpPr>
        <p:spPr>
          <a:xfrm>
            <a:off x="11133812" y="634917"/>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20">
            <a:extLst>
              <a:ext uri="{FF2B5EF4-FFF2-40B4-BE49-F238E27FC236}">
                <a16:creationId xmlns:a16="http://schemas.microsoft.com/office/drawing/2014/main" id="{16EC26C4-AE66-49F1-9ED8-6ED28960EC54}"/>
              </a:ext>
            </a:extLst>
          </p:cNvPr>
          <p:cNvSpPr/>
          <p:nvPr/>
        </p:nvSpPr>
        <p:spPr>
          <a:xfrm>
            <a:off x="7158114" y="65799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20">
            <a:extLst>
              <a:ext uri="{FF2B5EF4-FFF2-40B4-BE49-F238E27FC236}">
                <a16:creationId xmlns:a16="http://schemas.microsoft.com/office/drawing/2014/main" id="{26E9449E-1565-4962-B8C6-6CED2C933697}"/>
              </a:ext>
            </a:extLst>
          </p:cNvPr>
          <p:cNvSpPr/>
          <p:nvPr/>
        </p:nvSpPr>
        <p:spPr>
          <a:xfrm rot="19222325">
            <a:off x="10169135" y="623910"/>
            <a:ext cx="461743" cy="60091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20">
            <a:extLst>
              <a:ext uri="{FF2B5EF4-FFF2-40B4-BE49-F238E27FC236}">
                <a16:creationId xmlns:a16="http://schemas.microsoft.com/office/drawing/2014/main" id="{D60E7A81-5C90-452F-96E2-1C76ECCD2F41}"/>
              </a:ext>
            </a:extLst>
          </p:cNvPr>
          <p:cNvSpPr/>
          <p:nvPr/>
        </p:nvSpPr>
        <p:spPr>
          <a:xfrm>
            <a:off x="4486616" y="89348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20">
            <a:extLst>
              <a:ext uri="{FF2B5EF4-FFF2-40B4-BE49-F238E27FC236}">
                <a16:creationId xmlns:a16="http://schemas.microsoft.com/office/drawing/2014/main" id="{EA1219E1-1398-4291-9A4A-C92E81AD132B}"/>
              </a:ext>
            </a:extLst>
          </p:cNvPr>
          <p:cNvSpPr/>
          <p:nvPr/>
        </p:nvSpPr>
        <p:spPr>
          <a:xfrm>
            <a:off x="6418904" y="17801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21">
            <a:extLst>
              <a:ext uri="{FF2B5EF4-FFF2-40B4-BE49-F238E27FC236}">
                <a16:creationId xmlns:a16="http://schemas.microsoft.com/office/drawing/2014/main" id="{19DC85FF-9C80-435E-9320-6614BD0C544B}"/>
              </a:ext>
            </a:extLst>
          </p:cNvPr>
          <p:cNvSpPr/>
          <p:nvPr/>
        </p:nvSpPr>
        <p:spPr>
          <a:xfrm rot="20468664">
            <a:off x="7280627" y="3877515"/>
            <a:ext cx="413187" cy="58527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4">
            <a:extLst>
              <a:ext uri="{FF2B5EF4-FFF2-40B4-BE49-F238E27FC236}">
                <a16:creationId xmlns:a16="http://schemas.microsoft.com/office/drawing/2014/main" id="{7F6FA339-336F-475F-B168-57208F46BAD1}"/>
              </a:ext>
            </a:extLst>
          </p:cNvPr>
          <p:cNvSpPr/>
          <p:nvPr/>
        </p:nvSpPr>
        <p:spPr>
          <a:xfrm>
            <a:off x="1140067" y="3268790"/>
            <a:ext cx="1103187"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18-21 Oct</a:t>
            </a:r>
            <a:endParaRPr lang="ru-RU" dirty="0">
              <a:latin typeface="Calibri" panose="020F0502020204030204" pitchFamily="34" charset="0"/>
              <a:cs typeface="Calibri" panose="020F0502020204030204" pitchFamily="34" charset="0"/>
            </a:endParaRPr>
          </a:p>
        </p:txBody>
      </p:sp>
      <p:sp>
        <p:nvSpPr>
          <p:cNvPr id="31" name="Овал 20">
            <a:extLst>
              <a:ext uri="{FF2B5EF4-FFF2-40B4-BE49-F238E27FC236}">
                <a16:creationId xmlns:a16="http://schemas.microsoft.com/office/drawing/2014/main" id="{07DA3E2A-9978-47CE-87DA-81C2DF160B12}"/>
              </a:ext>
            </a:extLst>
          </p:cNvPr>
          <p:cNvSpPr/>
          <p:nvPr/>
        </p:nvSpPr>
        <p:spPr>
          <a:xfrm>
            <a:off x="1793531" y="10809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20">
            <a:extLst>
              <a:ext uri="{FF2B5EF4-FFF2-40B4-BE49-F238E27FC236}">
                <a16:creationId xmlns:a16="http://schemas.microsoft.com/office/drawing/2014/main" id="{0B85C43F-ACB0-429C-8957-C596B5548316}"/>
              </a:ext>
            </a:extLst>
          </p:cNvPr>
          <p:cNvSpPr/>
          <p:nvPr/>
        </p:nvSpPr>
        <p:spPr>
          <a:xfrm>
            <a:off x="4602171" y="415807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20">
            <a:extLst>
              <a:ext uri="{FF2B5EF4-FFF2-40B4-BE49-F238E27FC236}">
                <a16:creationId xmlns:a16="http://schemas.microsoft.com/office/drawing/2014/main" id="{2B2C80B4-1413-46AF-BCF6-60092AE34EB6}"/>
              </a:ext>
            </a:extLst>
          </p:cNvPr>
          <p:cNvSpPr/>
          <p:nvPr/>
        </p:nvSpPr>
        <p:spPr>
          <a:xfrm>
            <a:off x="1640138" y="417461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20">
            <a:extLst>
              <a:ext uri="{FF2B5EF4-FFF2-40B4-BE49-F238E27FC236}">
                <a16:creationId xmlns:a16="http://schemas.microsoft.com/office/drawing/2014/main" id="{FDF7CF0E-5621-8863-CAE5-E39905AB1C29}"/>
              </a:ext>
            </a:extLst>
          </p:cNvPr>
          <p:cNvSpPr/>
          <p:nvPr/>
        </p:nvSpPr>
        <p:spPr>
          <a:xfrm>
            <a:off x="2106351" y="171463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20">
            <a:extLst>
              <a:ext uri="{FF2B5EF4-FFF2-40B4-BE49-F238E27FC236}">
                <a16:creationId xmlns:a16="http://schemas.microsoft.com/office/drawing/2014/main" id="{8BAC3D89-710A-4E22-339B-C3E986268FF8}"/>
              </a:ext>
            </a:extLst>
          </p:cNvPr>
          <p:cNvSpPr/>
          <p:nvPr/>
        </p:nvSpPr>
        <p:spPr>
          <a:xfrm>
            <a:off x="6282548" y="49003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20">
            <a:extLst>
              <a:ext uri="{FF2B5EF4-FFF2-40B4-BE49-F238E27FC236}">
                <a16:creationId xmlns:a16="http://schemas.microsoft.com/office/drawing/2014/main" id="{FAD69FE4-7A1E-A57C-39B1-06EB7984FB22}"/>
              </a:ext>
            </a:extLst>
          </p:cNvPr>
          <p:cNvSpPr/>
          <p:nvPr/>
        </p:nvSpPr>
        <p:spPr>
          <a:xfrm>
            <a:off x="9386696" y="497256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20">
            <a:extLst>
              <a:ext uri="{FF2B5EF4-FFF2-40B4-BE49-F238E27FC236}">
                <a16:creationId xmlns:a16="http://schemas.microsoft.com/office/drawing/2014/main" id="{B59402E5-8C5B-6F8C-8E61-021EA7DC9283}"/>
              </a:ext>
            </a:extLst>
          </p:cNvPr>
          <p:cNvSpPr/>
          <p:nvPr/>
        </p:nvSpPr>
        <p:spPr>
          <a:xfrm>
            <a:off x="11159349" y="374534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704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700C3BB-AF6C-D648-5792-4A4211099250}"/>
              </a:ext>
            </a:extLst>
          </p:cNvPr>
          <p:cNvPicPr>
            <a:picLocks noChangeAspect="1"/>
          </p:cNvPicPr>
          <p:nvPr/>
        </p:nvPicPr>
        <p:blipFill>
          <a:blip r:embed="rId2"/>
          <a:stretch>
            <a:fillRect/>
          </a:stretch>
        </p:blipFill>
        <p:spPr>
          <a:xfrm>
            <a:off x="6020790" y="3533938"/>
            <a:ext cx="2952908" cy="3024841"/>
          </a:xfrm>
          <a:prstGeom prst="rect">
            <a:avLst/>
          </a:prstGeom>
        </p:spPr>
      </p:pic>
      <p:pic>
        <p:nvPicPr>
          <p:cNvPr id="20" name="Picture 19">
            <a:extLst>
              <a:ext uri="{FF2B5EF4-FFF2-40B4-BE49-F238E27FC236}">
                <a16:creationId xmlns:a16="http://schemas.microsoft.com/office/drawing/2014/main" id="{6AB6B412-8180-EC53-3448-8DA58AA432A0}"/>
              </a:ext>
            </a:extLst>
          </p:cNvPr>
          <p:cNvPicPr>
            <a:picLocks noChangeAspect="1"/>
          </p:cNvPicPr>
          <p:nvPr/>
        </p:nvPicPr>
        <p:blipFill>
          <a:blip r:embed="rId3"/>
          <a:stretch>
            <a:fillRect/>
          </a:stretch>
        </p:blipFill>
        <p:spPr>
          <a:xfrm>
            <a:off x="6070653" y="384445"/>
            <a:ext cx="2952908" cy="3024841"/>
          </a:xfrm>
          <a:prstGeom prst="rect">
            <a:avLst/>
          </a:prstGeom>
        </p:spPr>
      </p:pic>
      <p:pic>
        <p:nvPicPr>
          <p:cNvPr id="15" name="Picture 14">
            <a:extLst>
              <a:ext uri="{FF2B5EF4-FFF2-40B4-BE49-F238E27FC236}">
                <a16:creationId xmlns:a16="http://schemas.microsoft.com/office/drawing/2014/main" id="{D0FBA1C0-A29F-7090-9392-F2F1FEEC2C2D}"/>
              </a:ext>
            </a:extLst>
          </p:cNvPr>
          <p:cNvPicPr>
            <a:picLocks noChangeAspect="1"/>
          </p:cNvPicPr>
          <p:nvPr/>
        </p:nvPicPr>
        <p:blipFill>
          <a:blip r:embed="rId4"/>
          <a:stretch>
            <a:fillRect/>
          </a:stretch>
        </p:blipFill>
        <p:spPr>
          <a:xfrm>
            <a:off x="3110724" y="3528254"/>
            <a:ext cx="2952908" cy="3024841"/>
          </a:xfrm>
          <a:prstGeom prst="rect">
            <a:avLst/>
          </a:prstGeom>
        </p:spPr>
      </p:pic>
      <p:pic>
        <p:nvPicPr>
          <p:cNvPr id="11" name="Picture 10">
            <a:extLst>
              <a:ext uri="{FF2B5EF4-FFF2-40B4-BE49-F238E27FC236}">
                <a16:creationId xmlns:a16="http://schemas.microsoft.com/office/drawing/2014/main" id="{8BE690E2-DCC0-0945-F693-B41D42345155}"/>
              </a:ext>
            </a:extLst>
          </p:cNvPr>
          <p:cNvPicPr>
            <a:picLocks noChangeAspect="1"/>
          </p:cNvPicPr>
          <p:nvPr/>
        </p:nvPicPr>
        <p:blipFill>
          <a:blip r:embed="rId5"/>
          <a:stretch>
            <a:fillRect/>
          </a:stretch>
        </p:blipFill>
        <p:spPr>
          <a:xfrm>
            <a:off x="3110724" y="384445"/>
            <a:ext cx="2952908" cy="3024841"/>
          </a:xfrm>
          <a:prstGeom prst="rect">
            <a:avLst/>
          </a:prstGeom>
        </p:spPr>
      </p:pic>
      <p:pic>
        <p:nvPicPr>
          <p:cNvPr id="8" name="Picture 7">
            <a:extLst>
              <a:ext uri="{FF2B5EF4-FFF2-40B4-BE49-F238E27FC236}">
                <a16:creationId xmlns:a16="http://schemas.microsoft.com/office/drawing/2014/main" id="{3DA463DC-9949-8628-47BF-AD35107B2EF1}"/>
              </a:ext>
            </a:extLst>
          </p:cNvPr>
          <p:cNvPicPr>
            <a:picLocks noChangeAspect="1"/>
          </p:cNvPicPr>
          <p:nvPr/>
        </p:nvPicPr>
        <p:blipFill>
          <a:blip r:embed="rId6"/>
          <a:stretch>
            <a:fillRect/>
          </a:stretch>
        </p:blipFill>
        <p:spPr>
          <a:xfrm>
            <a:off x="245007" y="3522570"/>
            <a:ext cx="2952908" cy="3024841"/>
          </a:xfrm>
          <a:prstGeom prst="rect">
            <a:avLst/>
          </a:prstGeom>
        </p:spPr>
      </p:pic>
      <p:pic>
        <p:nvPicPr>
          <p:cNvPr id="4" name="Picture 3">
            <a:extLst>
              <a:ext uri="{FF2B5EF4-FFF2-40B4-BE49-F238E27FC236}">
                <a16:creationId xmlns:a16="http://schemas.microsoft.com/office/drawing/2014/main" id="{419E365B-EB9A-8ACA-F6E6-EE2023E97B51}"/>
              </a:ext>
            </a:extLst>
          </p:cNvPr>
          <p:cNvPicPr>
            <a:picLocks noChangeAspect="1"/>
          </p:cNvPicPr>
          <p:nvPr/>
        </p:nvPicPr>
        <p:blipFill>
          <a:blip r:embed="rId7"/>
          <a:stretch>
            <a:fillRect/>
          </a:stretch>
        </p:blipFill>
        <p:spPr>
          <a:xfrm>
            <a:off x="245007" y="420601"/>
            <a:ext cx="2952908" cy="3024841"/>
          </a:xfrm>
          <a:prstGeom prst="rect">
            <a:avLst/>
          </a:prstGeom>
        </p:spPr>
      </p:pic>
      <p:sp>
        <p:nvSpPr>
          <p:cNvPr id="2" name="Заголовок 1"/>
          <p:cNvSpPr>
            <a:spLocks noGrp="1"/>
          </p:cNvSpPr>
          <p:nvPr>
            <p:ph type="title"/>
          </p:nvPr>
        </p:nvSpPr>
        <p:spPr>
          <a:xfrm>
            <a:off x="1524000" y="26886"/>
            <a:ext cx="9036496" cy="473680"/>
          </a:xfrm>
        </p:spPr>
        <p:txBody>
          <a:bodyPr>
            <a:normAutofit/>
          </a:bodyPr>
          <a:lstStyle/>
          <a:p>
            <a:pPr algn="ctr"/>
            <a:r>
              <a:rPr lang="en-US" sz="2400" dirty="0">
                <a:latin typeface="Calibri" panose="020F0502020204030204" pitchFamily="34" charset="0"/>
                <a:cs typeface="Calibri" panose="020F0502020204030204" pitchFamily="34" charset="0"/>
              </a:rPr>
              <a:t>FMA 2022 Arctic sea ice – concentration and stage of development</a:t>
            </a:r>
            <a:endParaRPr lang="ru-RU" sz="2400" dirty="0">
              <a:latin typeface="Calibri" panose="020F0502020204030204" pitchFamily="34" charset="0"/>
              <a:cs typeface="Calibri" panose="020F0502020204030204" pitchFamily="34" charset="0"/>
            </a:endParaRPr>
          </a:p>
        </p:txBody>
      </p:sp>
      <p:sp>
        <p:nvSpPr>
          <p:cNvPr id="26" name="Прямоугольник 25"/>
          <p:cNvSpPr/>
          <p:nvPr/>
        </p:nvSpPr>
        <p:spPr>
          <a:xfrm>
            <a:off x="2629308" y="6581001"/>
            <a:ext cx="6449266"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[sea ice analysis - AARI/CIS/NIC; ice edge – AARI/NSIDC, nearest 5days, reference period: 1991-2020]</a:t>
            </a:r>
            <a:endParaRPr lang="ru-RU" sz="1200" dirty="0">
              <a:latin typeface="Calibri" panose="020F0502020204030204" pitchFamily="34" charset="0"/>
              <a:cs typeface="Calibri" panose="020F0502020204030204" pitchFamily="34" charset="0"/>
            </a:endParaRPr>
          </a:p>
        </p:txBody>
      </p:sp>
      <p:sp>
        <p:nvSpPr>
          <p:cNvPr id="5" name="Прямоугольник 4"/>
          <p:cNvSpPr/>
          <p:nvPr/>
        </p:nvSpPr>
        <p:spPr>
          <a:xfrm>
            <a:off x="4031356" y="3259721"/>
            <a:ext cx="1164101"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14-18 Mar</a:t>
            </a:r>
            <a:endParaRPr lang="ru-RU" dirty="0">
              <a:latin typeface="Calibri" panose="020F0502020204030204" pitchFamily="34" charset="0"/>
              <a:cs typeface="Calibri" panose="020F0502020204030204" pitchFamily="34" charset="0"/>
            </a:endParaRPr>
          </a:p>
        </p:txBody>
      </p:sp>
      <p:sp>
        <p:nvSpPr>
          <p:cNvPr id="17" name="Прямоугольник 16"/>
          <p:cNvSpPr/>
          <p:nvPr/>
        </p:nvSpPr>
        <p:spPr>
          <a:xfrm>
            <a:off x="6880647" y="3275692"/>
            <a:ext cx="1111202" cy="369332"/>
          </a:xfrm>
          <a:prstGeom prst="rect">
            <a:avLst/>
          </a:prstGeom>
          <a:solidFill>
            <a:schemeClr val="bg1"/>
          </a:solidFill>
        </p:spPr>
        <p:txBody>
          <a:bodyPr wrap="none">
            <a:spAutoFit/>
          </a:bodyPr>
          <a:lstStyle/>
          <a:p>
            <a:r>
              <a:rPr lang="en-US" dirty="0">
                <a:latin typeface="Calibri" panose="020F0502020204030204" pitchFamily="34" charset="0"/>
                <a:cs typeface="Calibri" panose="020F0502020204030204" pitchFamily="34" charset="0"/>
              </a:rPr>
              <a:t>18-21 Apr</a:t>
            </a:r>
            <a:endParaRPr lang="ru-RU" dirty="0">
              <a:latin typeface="Calibri" panose="020F0502020204030204" pitchFamily="34" charset="0"/>
              <a:cs typeface="Calibri" panose="020F0502020204030204" pitchFamily="34" charset="0"/>
            </a:endParaRPr>
          </a:p>
        </p:txBody>
      </p:sp>
      <p:sp>
        <p:nvSpPr>
          <p:cNvPr id="24" name="Овал 23"/>
          <p:cNvSpPr/>
          <p:nvPr/>
        </p:nvSpPr>
        <p:spPr>
          <a:xfrm>
            <a:off x="3464894" y="18024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20">
            <a:extLst>
              <a:ext uri="{FF2B5EF4-FFF2-40B4-BE49-F238E27FC236}">
                <a16:creationId xmlns:a16="http://schemas.microsoft.com/office/drawing/2014/main" id="{16EC26C4-AE66-49F1-9ED8-6ED28960EC54}"/>
              </a:ext>
            </a:extLst>
          </p:cNvPr>
          <p:cNvSpPr/>
          <p:nvPr/>
        </p:nvSpPr>
        <p:spPr>
          <a:xfrm>
            <a:off x="7158114" y="65799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20">
            <a:extLst>
              <a:ext uri="{FF2B5EF4-FFF2-40B4-BE49-F238E27FC236}">
                <a16:creationId xmlns:a16="http://schemas.microsoft.com/office/drawing/2014/main" id="{D60E7A81-5C90-452F-96E2-1C76ECCD2F41}"/>
              </a:ext>
            </a:extLst>
          </p:cNvPr>
          <p:cNvSpPr/>
          <p:nvPr/>
        </p:nvSpPr>
        <p:spPr>
          <a:xfrm>
            <a:off x="5240591" y="54056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20">
            <a:extLst>
              <a:ext uri="{FF2B5EF4-FFF2-40B4-BE49-F238E27FC236}">
                <a16:creationId xmlns:a16="http://schemas.microsoft.com/office/drawing/2014/main" id="{EA1219E1-1398-4291-9A4A-C92E81AD132B}"/>
              </a:ext>
            </a:extLst>
          </p:cNvPr>
          <p:cNvSpPr/>
          <p:nvPr/>
        </p:nvSpPr>
        <p:spPr>
          <a:xfrm>
            <a:off x="6418904" y="17801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21">
            <a:extLst>
              <a:ext uri="{FF2B5EF4-FFF2-40B4-BE49-F238E27FC236}">
                <a16:creationId xmlns:a16="http://schemas.microsoft.com/office/drawing/2014/main" id="{19DC85FF-9C80-435E-9320-6614BD0C544B}"/>
              </a:ext>
            </a:extLst>
          </p:cNvPr>
          <p:cNvSpPr/>
          <p:nvPr/>
        </p:nvSpPr>
        <p:spPr>
          <a:xfrm rot="20468664">
            <a:off x="7495173" y="4293467"/>
            <a:ext cx="413187" cy="58527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4">
            <a:extLst>
              <a:ext uri="{FF2B5EF4-FFF2-40B4-BE49-F238E27FC236}">
                <a16:creationId xmlns:a16="http://schemas.microsoft.com/office/drawing/2014/main" id="{7F6FA339-336F-475F-B168-57208F46BAD1}"/>
              </a:ext>
            </a:extLst>
          </p:cNvPr>
          <p:cNvSpPr/>
          <p:nvPr/>
        </p:nvSpPr>
        <p:spPr>
          <a:xfrm>
            <a:off x="616430" y="3251445"/>
            <a:ext cx="2274277" cy="369332"/>
          </a:xfrm>
          <a:prstGeom prst="rect">
            <a:avLst/>
          </a:prstGeom>
          <a:solidFill>
            <a:schemeClr val="bg1"/>
          </a:solidFill>
        </p:spPr>
        <p:txBody>
          <a:bodyPr wrap="none">
            <a:spAutoFit/>
          </a:bodyPr>
          <a:lstStyle/>
          <a:p>
            <a:r>
              <a:rPr lang="en-US" b="1" u="sng" dirty="0">
                <a:latin typeface="Calibri" panose="020F0502020204030204" pitchFamily="34" charset="0"/>
                <a:cs typeface="Calibri" panose="020F0502020204030204" pitchFamily="34" charset="0"/>
              </a:rPr>
              <a:t>21-24 Feb (maximum)</a:t>
            </a:r>
            <a:endParaRPr lang="ru-RU" b="1" u="sng" dirty="0">
              <a:latin typeface="Calibri" panose="020F0502020204030204" pitchFamily="34" charset="0"/>
              <a:cs typeface="Calibri" panose="020F0502020204030204" pitchFamily="34" charset="0"/>
            </a:endParaRPr>
          </a:p>
        </p:txBody>
      </p:sp>
      <p:sp>
        <p:nvSpPr>
          <p:cNvPr id="31" name="Овал 20">
            <a:extLst>
              <a:ext uri="{FF2B5EF4-FFF2-40B4-BE49-F238E27FC236}">
                <a16:creationId xmlns:a16="http://schemas.microsoft.com/office/drawing/2014/main" id="{07DA3E2A-9978-47CE-87DA-81C2DF160B12}"/>
              </a:ext>
            </a:extLst>
          </p:cNvPr>
          <p:cNvSpPr/>
          <p:nvPr/>
        </p:nvSpPr>
        <p:spPr>
          <a:xfrm>
            <a:off x="2435214" y="55158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20">
            <a:extLst>
              <a:ext uri="{FF2B5EF4-FFF2-40B4-BE49-F238E27FC236}">
                <a16:creationId xmlns:a16="http://schemas.microsoft.com/office/drawing/2014/main" id="{0B85C43F-ACB0-429C-8957-C596B5548316}"/>
              </a:ext>
            </a:extLst>
          </p:cNvPr>
          <p:cNvSpPr/>
          <p:nvPr/>
        </p:nvSpPr>
        <p:spPr>
          <a:xfrm>
            <a:off x="5179686" y="369285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20">
            <a:extLst>
              <a:ext uri="{FF2B5EF4-FFF2-40B4-BE49-F238E27FC236}">
                <a16:creationId xmlns:a16="http://schemas.microsoft.com/office/drawing/2014/main" id="{2B2C80B4-1413-46AF-BCF6-60092AE34EB6}"/>
              </a:ext>
            </a:extLst>
          </p:cNvPr>
          <p:cNvSpPr/>
          <p:nvPr/>
        </p:nvSpPr>
        <p:spPr>
          <a:xfrm>
            <a:off x="1495760" y="380564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20">
            <a:extLst>
              <a:ext uri="{FF2B5EF4-FFF2-40B4-BE49-F238E27FC236}">
                <a16:creationId xmlns:a16="http://schemas.microsoft.com/office/drawing/2014/main" id="{FDF7CF0E-5621-8863-CAE5-E39905AB1C29}"/>
              </a:ext>
            </a:extLst>
          </p:cNvPr>
          <p:cNvSpPr/>
          <p:nvPr/>
        </p:nvSpPr>
        <p:spPr>
          <a:xfrm>
            <a:off x="2074267" y="267715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20">
            <a:extLst>
              <a:ext uri="{FF2B5EF4-FFF2-40B4-BE49-F238E27FC236}">
                <a16:creationId xmlns:a16="http://schemas.microsoft.com/office/drawing/2014/main" id="{8BAC3D89-710A-4E22-339B-C3E986268FF8}"/>
              </a:ext>
            </a:extLst>
          </p:cNvPr>
          <p:cNvSpPr/>
          <p:nvPr/>
        </p:nvSpPr>
        <p:spPr>
          <a:xfrm>
            <a:off x="6282548" y="49003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20">
            <a:extLst>
              <a:ext uri="{FF2B5EF4-FFF2-40B4-BE49-F238E27FC236}">
                <a16:creationId xmlns:a16="http://schemas.microsoft.com/office/drawing/2014/main" id="{2FA99A8D-9E9B-257A-941F-FB35186C028A}"/>
              </a:ext>
            </a:extLst>
          </p:cNvPr>
          <p:cNvSpPr/>
          <p:nvPr/>
        </p:nvSpPr>
        <p:spPr>
          <a:xfrm>
            <a:off x="2314900" y="373594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20">
            <a:extLst>
              <a:ext uri="{FF2B5EF4-FFF2-40B4-BE49-F238E27FC236}">
                <a16:creationId xmlns:a16="http://schemas.microsoft.com/office/drawing/2014/main" id="{30BF5337-98FD-C5E0-F9C9-D18DCA7EEA05}"/>
              </a:ext>
            </a:extLst>
          </p:cNvPr>
          <p:cNvSpPr/>
          <p:nvPr/>
        </p:nvSpPr>
        <p:spPr>
          <a:xfrm>
            <a:off x="4953826" y="263705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20">
            <a:extLst>
              <a:ext uri="{FF2B5EF4-FFF2-40B4-BE49-F238E27FC236}">
                <a16:creationId xmlns:a16="http://schemas.microsoft.com/office/drawing/2014/main" id="{A5B7B6E6-3CB6-614F-45BE-0E53E8FF4F83}"/>
              </a:ext>
            </a:extLst>
          </p:cNvPr>
          <p:cNvSpPr/>
          <p:nvPr/>
        </p:nvSpPr>
        <p:spPr>
          <a:xfrm>
            <a:off x="8171539" y="370088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20">
            <a:extLst>
              <a:ext uri="{FF2B5EF4-FFF2-40B4-BE49-F238E27FC236}">
                <a16:creationId xmlns:a16="http://schemas.microsoft.com/office/drawing/2014/main" id="{3A097054-41C5-9B7D-CD47-D3C65F377E12}"/>
              </a:ext>
            </a:extLst>
          </p:cNvPr>
          <p:cNvSpPr/>
          <p:nvPr/>
        </p:nvSpPr>
        <p:spPr>
          <a:xfrm>
            <a:off x="7249118" y="367681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7">
            <a:extLst>
              <a:ext uri="{FF2B5EF4-FFF2-40B4-BE49-F238E27FC236}">
                <a16:creationId xmlns:a16="http://schemas.microsoft.com/office/drawing/2014/main" id="{993232FA-9337-5AF0-31F9-2C3C4ED46ED7}"/>
              </a:ext>
            </a:extLst>
          </p:cNvPr>
          <p:cNvSpPr/>
          <p:nvPr/>
        </p:nvSpPr>
        <p:spPr>
          <a:xfrm>
            <a:off x="9101121" y="459756"/>
            <a:ext cx="2952908" cy="5632311"/>
          </a:xfrm>
          <a:prstGeom prst="rect">
            <a:avLst/>
          </a:prstGeom>
          <a:solidFill>
            <a:schemeClr val="bg1"/>
          </a:solidFill>
          <a:ln w="25400">
            <a:solidFill>
              <a:schemeClr val="tx1"/>
            </a:solidFill>
          </a:ln>
        </p:spPr>
        <p:txBody>
          <a:bodyPr wrap="square">
            <a:spAutoFit/>
          </a:bodyPr>
          <a:lstStyle/>
          <a:p>
            <a:pPr>
              <a:buSzPct val="121000"/>
            </a:pPr>
            <a:r>
              <a:rPr lang="en-US" dirty="0">
                <a:latin typeface="Calibri" panose="020F0502020204030204" pitchFamily="34" charset="0"/>
                <a:cs typeface="Calibri" panose="020F0502020204030204" pitchFamily="34" charset="0"/>
              </a:rPr>
              <a:t>Special features of ice conditions in the Arctic during autumn – winter 2021/2022 included:</a:t>
            </a:r>
          </a:p>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occurrence of residual and further in season the second-year ice in the NE Kara and N parts of the East Siberian Sea or within eastern lanes of the NSR,</a:t>
            </a:r>
          </a:p>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lighter than median ice conditions in the Eastern Canadian Arctic during first part of the winter but opposite greater than median during late winter</a:t>
            </a:r>
          </a:p>
          <a:p>
            <a:pPr marL="285750" indent="-285750">
              <a:buSzPct val="121000"/>
              <a:buFont typeface="Wingdings" panose="05000000000000000000" pitchFamily="2" charset="2"/>
              <a:buChar char="v"/>
            </a:pPr>
            <a:r>
              <a:rPr lang="en-US" dirty="0">
                <a:latin typeface="Calibri" panose="020F0502020204030204" pitchFamily="34" charset="0"/>
                <a:cs typeface="Calibri" panose="020F0502020204030204" pitchFamily="34" charset="0"/>
              </a:rPr>
              <a:t>light ice conditions in the Sea of Okhotsk during the whole winter period which is opposite to 2021  </a:t>
            </a:r>
          </a:p>
        </p:txBody>
      </p:sp>
    </p:spTree>
    <p:extLst>
      <p:ext uri="{BB962C8B-B14F-4D97-AF65-F5344CB8AC3E}">
        <p14:creationId xmlns:p14="http://schemas.microsoft.com/office/powerpoint/2010/main" val="264349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3" name="Picture 11282">
            <a:extLst>
              <a:ext uri="{FF2B5EF4-FFF2-40B4-BE49-F238E27FC236}">
                <a16:creationId xmlns:a16="http://schemas.microsoft.com/office/drawing/2014/main" id="{86201A28-7C6F-196F-BA19-D50921277078}"/>
              </a:ext>
            </a:extLst>
          </p:cNvPr>
          <p:cNvPicPr>
            <a:picLocks noChangeAspect="1"/>
          </p:cNvPicPr>
          <p:nvPr/>
        </p:nvPicPr>
        <p:blipFill>
          <a:blip r:embed="rId2"/>
          <a:stretch>
            <a:fillRect/>
          </a:stretch>
        </p:blipFill>
        <p:spPr>
          <a:xfrm>
            <a:off x="8073254" y="11829"/>
            <a:ext cx="3533517" cy="2922506"/>
          </a:xfrm>
          <a:prstGeom prst="rect">
            <a:avLst/>
          </a:prstGeom>
        </p:spPr>
      </p:pic>
      <p:pic>
        <p:nvPicPr>
          <p:cNvPr id="9" name="Picture 8">
            <a:extLst>
              <a:ext uri="{FF2B5EF4-FFF2-40B4-BE49-F238E27FC236}">
                <a16:creationId xmlns:a16="http://schemas.microsoft.com/office/drawing/2014/main" id="{75039F1B-FCE1-0B7C-159A-B7E1B65D96EA}"/>
              </a:ext>
            </a:extLst>
          </p:cNvPr>
          <p:cNvPicPr>
            <a:picLocks noChangeAspect="1"/>
          </p:cNvPicPr>
          <p:nvPr/>
        </p:nvPicPr>
        <p:blipFill>
          <a:blip r:embed="rId3"/>
          <a:stretch>
            <a:fillRect/>
          </a:stretch>
        </p:blipFill>
        <p:spPr>
          <a:xfrm>
            <a:off x="1490922" y="437924"/>
            <a:ext cx="1396695" cy="1533972"/>
          </a:xfrm>
          <a:prstGeom prst="rect">
            <a:avLst/>
          </a:prstGeom>
        </p:spPr>
      </p:pic>
      <p:pic>
        <p:nvPicPr>
          <p:cNvPr id="11268" name="Picture 11267">
            <a:extLst>
              <a:ext uri="{FF2B5EF4-FFF2-40B4-BE49-F238E27FC236}">
                <a16:creationId xmlns:a16="http://schemas.microsoft.com/office/drawing/2014/main" id="{6901602A-34D6-7C4B-1065-743E69A845D2}"/>
              </a:ext>
            </a:extLst>
          </p:cNvPr>
          <p:cNvPicPr>
            <a:picLocks noChangeAspect="1"/>
          </p:cNvPicPr>
          <p:nvPr/>
        </p:nvPicPr>
        <p:blipFill>
          <a:blip r:embed="rId4"/>
          <a:stretch>
            <a:fillRect/>
          </a:stretch>
        </p:blipFill>
        <p:spPr>
          <a:xfrm>
            <a:off x="2917327" y="420267"/>
            <a:ext cx="1470404" cy="1614925"/>
          </a:xfrm>
          <a:prstGeom prst="rect">
            <a:avLst/>
          </a:prstGeom>
        </p:spPr>
      </p:pic>
      <p:pic>
        <p:nvPicPr>
          <p:cNvPr id="11265" name="Picture 11264">
            <a:extLst>
              <a:ext uri="{FF2B5EF4-FFF2-40B4-BE49-F238E27FC236}">
                <a16:creationId xmlns:a16="http://schemas.microsoft.com/office/drawing/2014/main" id="{E30ABE55-BC07-8BC9-1266-CF289B04242A}"/>
              </a:ext>
            </a:extLst>
          </p:cNvPr>
          <p:cNvPicPr>
            <a:picLocks noChangeAspect="1"/>
          </p:cNvPicPr>
          <p:nvPr/>
        </p:nvPicPr>
        <p:blipFill>
          <a:blip r:embed="rId5"/>
          <a:stretch>
            <a:fillRect/>
          </a:stretch>
        </p:blipFill>
        <p:spPr>
          <a:xfrm>
            <a:off x="4392875" y="420268"/>
            <a:ext cx="1470404" cy="1614925"/>
          </a:xfrm>
          <a:prstGeom prst="rect">
            <a:avLst/>
          </a:prstGeom>
        </p:spPr>
      </p:pic>
      <p:pic>
        <p:nvPicPr>
          <p:cNvPr id="63" name="Picture 62">
            <a:extLst>
              <a:ext uri="{FF2B5EF4-FFF2-40B4-BE49-F238E27FC236}">
                <a16:creationId xmlns:a16="http://schemas.microsoft.com/office/drawing/2014/main" id="{E447503E-3D15-FEF1-90F5-9F016428AC9A}"/>
              </a:ext>
            </a:extLst>
          </p:cNvPr>
          <p:cNvPicPr>
            <a:picLocks noChangeAspect="1"/>
          </p:cNvPicPr>
          <p:nvPr/>
        </p:nvPicPr>
        <p:blipFill>
          <a:blip r:embed="rId6"/>
          <a:stretch>
            <a:fillRect/>
          </a:stretch>
        </p:blipFill>
        <p:spPr>
          <a:xfrm>
            <a:off x="46154" y="1959349"/>
            <a:ext cx="1470404" cy="1614925"/>
          </a:xfrm>
          <a:prstGeom prst="rect">
            <a:avLst/>
          </a:prstGeom>
        </p:spPr>
      </p:pic>
      <p:pic>
        <p:nvPicPr>
          <p:cNvPr id="61" name="Picture 60">
            <a:extLst>
              <a:ext uri="{FF2B5EF4-FFF2-40B4-BE49-F238E27FC236}">
                <a16:creationId xmlns:a16="http://schemas.microsoft.com/office/drawing/2014/main" id="{C559BA11-EC01-A731-3361-5C33ED393A2B}"/>
              </a:ext>
            </a:extLst>
          </p:cNvPr>
          <p:cNvPicPr>
            <a:picLocks noChangeAspect="1"/>
          </p:cNvPicPr>
          <p:nvPr/>
        </p:nvPicPr>
        <p:blipFill>
          <a:blip r:embed="rId7"/>
          <a:stretch>
            <a:fillRect/>
          </a:stretch>
        </p:blipFill>
        <p:spPr>
          <a:xfrm>
            <a:off x="1429095" y="1976753"/>
            <a:ext cx="1470404" cy="1614925"/>
          </a:xfrm>
          <a:prstGeom prst="rect">
            <a:avLst/>
          </a:prstGeom>
        </p:spPr>
      </p:pic>
      <p:pic>
        <p:nvPicPr>
          <p:cNvPr id="59" name="Picture 58">
            <a:extLst>
              <a:ext uri="{FF2B5EF4-FFF2-40B4-BE49-F238E27FC236}">
                <a16:creationId xmlns:a16="http://schemas.microsoft.com/office/drawing/2014/main" id="{117EC6AD-5402-A1EF-AA4B-DD4C6AF47067}"/>
              </a:ext>
            </a:extLst>
          </p:cNvPr>
          <p:cNvPicPr>
            <a:picLocks noChangeAspect="1"/>
          </p:cNvPicPr>
          <p:nvPr/>
        </p:nvPicPr>
        <p:blipFill>
          <a:blip r:embed="rId8"/>
          <a:stretch>
            <a:fillRect/>
          </a:stretch>
        </p:blipFill>
        <p:spPr>
          <a:xfrm>
            <a:off x="2950983" y="1991076"/>
            <a:ext cx="1470404" cy="1614925"/>
          </a:xfrm>
          <a:prstGeom prst="rect">
            <a:avLst/>
          </a:prstGeom>
        </p:spPr>
      </p:pic>
      <p:pic>
        <p:nvPicPr>
          <p:cNvPr id="57" name="Picture 56">
            <a:extLst>
              <a:ext uri="{FF2B5EF4-FFF2-40B4-BE49-F238E27FC236}">
                <a16:creationId xmlns:a16="http://schemas.microsoft.com/office/drawing/2014/main" id="{3BAE2AA0-8AED-D765-94F2-34D766AEC49B}"/>
              </a:ext>
            </a:extLst>
          </p:cNvPr>
          <p:cNvPicPr>
            <a:picLocks noChangeAspect="1"/>
          </p:cNvPicPr>
          <p:nvPr/>
        </p:nvPicPr>
        <p:blipFill>
          <a:blip r:embed="rId9"/>
          <a:stretch>
            <a:fillRect/>
          </a:stretch>
        </p:blipFill>
        <p:spPr>
          <a:xfrm>
            <a:off x="4442623" y="1991942"/>
            <a:ext cx="1470404" cy="1614925"/>
          </a:xfrm>
          <a:prstGeom prst="rect">
            <a:avLst/>
          </a:prstGeom>
        </p:spPr>
      </p:pic>
      <p:pic>
        <p:nvPicPr>
          <p:cNvPr id="36" name="Picture 35">
            <a:extLst>
              <a:ext uri="{FF2B5EF4-FFF2-40B4-BE49-F238E27FC236}">
                <a16:creationId xmlns:a16="http://schemas.microsoft.com/office/drawing/2014/main" id="{9CB4E273-5CDE-DA5A-5EF3-C90DE13281FD}"/>
              </a:ext>
            </a:extLst>
          </p:cNvPr>
          <p:cNvPicPr>
            <a:picLocks noChangeAspect="1"/>
          </p:cNvPicPr>
          <p:nvPr/>
        </p:nvPicPr>
        <p:blipFill>
          <a:blip r:embed="rId10"/>
          <a:stretch>
            <a:fillRect/>
          </a:stretch>
        </p:blipFill>
        <p:spPr>
          <a:xfrm>
            <a:off x="79805" y="3465611"/>
            <a:ext cx="1470404" cy="1614925"/>
          </a:xfrm>
          <a:prstGeom prst="rect">
            <a:avLst/>
          </a:prstGeom>
        </p:spPr>
      </p:pic>
      <p:pic>
        <p:nvPicPr>
          <p:cNvPr id="32" name="Picture 31">
            <a:extLst>
              <a:ext uri="{FF2B5EF4-FFF2-40B4-BE49-F238E27FC236}">
                <a16:creationId xmlns:a16="http://schemas.microsoft.com/office/drawing/2014/main" id="{05C68B03-D02F-8515-08FF-8D8532837C1F}"/>
              </a:ext>
            </a:extLst>
          </p:cNvPr>
          <p:cNvPicPr>
            <a:picLocks noChangeAspect="1"/>
          </p:cNvPicPr>
          <p:nvPr/>
        </p:nvPicPr>
        <p:blipFill>
          <a:blip r:embed="rId11"/>
          <a:stretch>
            <a:fillRect/>
          </a:stretch>
        </p:blipFill>
        <p:spPr>
          <a:xfrm>
            <a:off x="1460923" y="3465611"/>
            <a:ext cx="1470404" cy="1614925"/>
          </a:xfrm>
          <a:prstGeom prst="rect">
            <a:avLst/>
          </a:prstGeom>
        </p:spPr>
      </p:pic>
      <p:pic>
        <p:nvPicPr>
          <p:cNvPr id="30" name="Picture 29">
            <a:extLst>
              <a:ext uri="{FF2B5EF4-FFF2-40B4-BE49-F238E27FC236}">
                <a16:creationId xmlns:a16="http://schemas.microsoft.com/office/drawing/2014/main" id="{12D1EAC7-ABE6-CD60-C49C-91999060F527}"/>
              </a:ext>
            </a:extLst>
          </p:cNvPr>
          <p:cNvPicPr>
            <a:picLocks noChangeAspect="1"/>
          </p:cNvPicPr>
          <p:nvPr/>
        </p:nvPicPr>
        <p:blipFill>
          <a:blip r:embed="rId12"/>
          <a:stretch>
            <a:fillRect/>
          </a:stretch>
        </p:blipFill>
        <p:spPr>
          <a:xfrm>
            <a:off x="2949146" y="3467986"/>
            <a:ext cx="1470404" cy="1614925"/>
          </a:xfrm>
          <a:prstGeom prst="rect">
            <a:avLst/>
          </a:prstGeom>
        </p:spPr>
      </p:pic>
      <p:pic>
        <p:nvPicPr>
          <p:cNvPr id="28" name="Picture 27">
            <a:extLst>
              <a:ext uri="{FF2B5EF4-FFF2-40B4-BE49-F238E27FC236}">
                <a16:creationId xmlns:a16="http://schemas.microsoft.com/office/drawing/2014/main" id="{D6621260-74D1-10E1-96F8-3107FEE24C6C}"/>
              </a:ext>
            </a:extLst>
          </p:cNvPr>
          <p:cNvPicPr>
            <a:picLocks noChangeAspect="1"/>
          </p:cNvPicPr>
          <p:nvPr/>
        </p:nvPicPr>
        <p:blipFill>
          <a:blip r:embed="rId13"/>
          <a:stretch>
            <a:fillRect/>
          </a:stretch>
        </p:blipFill>
        <p:spPr>
          <a:xfrm>
            <a:off x="4427112" y="3465611"/>
            <a:ext cx="1470404" cy="1614925"/>
          </a:xfrm>
          <a:prstGeom prst="rect">
            <a:avLst/>
          </a:prstGeom>
        </p:spPr>
      </p:pic>
      <p:pic>
        <p:nvPicPr>
          <p:cNvPr id="26" name="Picture 25">
            <a:extLst>
              <a:ext uri="{FF2B5EF4-FFF2-40B4-BE49-F238E27FC236}">
                <a16:creationId xmlns:a16="http://schemas.microsoft.com/office/drawing/2014/main" id="{97C8A1A0-564C-4859-ED7B-839D7CF0FE05}"/>
              </a:ext>
            </a:extLst>
          </p:cNvPr>
          <p:cNvPicPr>
            <a:picLocks noChangeAspect="1"/>
          </p:cNvPicPr>
          <p:nvPr/>
        </p:nvPicPr>
        <p:blipFill>
          <a:blip r:embed="rId14"/>
          <a:stretch>
            <a:fillRect/>
          </a:stretch>
        </p:blipFill>
        <p:spPr>
          <a:xfrm>
            <a:off x="5901373" y="439190"/>
            <a:ext cx="1470404" cy="1614925"/>
          </a:xfrm>
          <a:prstGeom prst="rect">
            <a:avLst/>
          </a:prstGeom>
        </p:spPr>
      </p:pic>
      <p:pic>
        <p:nvPicPr>
          <p:cNvPr id="24" name="Picture 23">
            <a:extLst>
              <a:ext uri="{FF2B5EF4-FFF2-40B4-BE49-F238E27FC236}">
                <a16:creationId xmlns:a16="http://schemas.microsoft.com/office/drawing/2014/main" id="{9D8ADF71-2C8B-33E8-68F6-46979E10B635}"/>
              </a:ext>
            </a:extLst>
          </p:cNvPr>
          <p:cNvPicPr>
            <a:picLocks noChangeAspect="1"/>
          </p:cNvPicPr>
          <p:nvPr/>
        </p:nvPicPr>
        <p:blipFill>
          <a:blip r:embed="rId15"/>
          <a:stretch>
            <a:fillRect/>
          </a:stretch>
        </p:blipFill>
        <p:spPr>
          <a:xfrm>
            <a:off x="5901373" y="1994167"/>
            <a:ext cx="1470404" cy="1614925"/>
          </a:xfrm>
          <a:prstGeom prst="rect">
            <a:avLst/>
          </a:prstGeom>
        </p:spPr>
      </p:pic>
      <p:pic>
        <p:nvPicPr>
          <p:cNvPr id="22" name="Picture 21">
            <a:extLst>
              <a:ext uri="{FF2B5EF4-FFF2-40B4-BE49-F238E27FC236}">
                <a16:creationId xmlns:a16="http://schemas.microsoft.com/office/drawing/2014/main" id="{13B860F0-BC4A-C4C8-B544-6C19318BCEFC}"/>
              </a:ext>
            </a:extLst>
          </p:cNvPr>
          <p:cNvPicPr>
            <a:picLocks noChangeAspect="1"/>
          </p:cNvPicPr>
          <p:nvPr/>
        </p:nvPicPr>
        <p:blipFill>
          <a:blip r:embed="rId16"/>
          <a:stretch>
            <a:fillRect/>
          </a:stretch>
        </p:blipFill>
        <p:spPr>
          <a:xfrm>
            <a:off x="5901588" y="3475345"/>
            <a:ext cx="1470404" cy="1614925"/>
          </a:xfrm>
          <a:prstGeom prst="rect">
            <a:avLst/>
          </a:prstGeom>
        </p:spPr>
      </p:pic>
      <p:pic>
        <p:nvPicPr>
          <p:cNvPr id="18" name="Picture 17">
            <a:extLst>
              <a:ext uri="{FF2B5EF4-FFF2-40B4-BE49-F238E27FC236}">
                <a16:creationId xmlns:a16="http://schemas.microsoft.com/office/drawing/2014/main" id="{AF1CE251-7331-7C03-0D86-8B010CBB9580}"/>
              </a:ext>
            </a:extLst>
          </p:cNvPr>
          <p:cNvPicPr>
            <a:picLocks noChangeAspect="1"/>
          </p:cNvPicPr>
          <p:nvPr/>
        </p:nvPicPr>
        <p:blipFill>
          <a:blip r:embed="rId17"/>
          <a:stretch>
            <a:fillRect/>
          </a:stretch>
        </p:blipFill>
        <p:spPr>
          <a:xfrm>
            <a:off x="1484141" y="5011673"/>
            <a:ext cx="1470404" cy="1614925"/>
          </a:xfrm>
          <a:prstGeom prst="rect">
            <a:avLst/>
          </a:prstGeom>
        </p:spPr>
      </p:pic>
      <p:pic>
        <p:nvPicPr>
          <p:cNvPr id="16" name="Picture 15">
            <a:extLst>
              <a:ext uri="{FF2B5EF4-FFF2-40B4-BE49-F238E27FC236}">
                <a16:creationId xmlns:a16="http://schemas.microsoft.com/office/drawing/2014/main" id="{1241A852-0F04-BB0F-5201-DC1A3971C396}"/>
              </a:ext>
            </a:extLst>
          </p:cNvPr>
          <p:cNvPicPr>
            <a:picLocks noChangeAspect="1"/>
          </p:cNvPicPr>
          <p:nvPr/>
        </p:nvPicPr>
        <p:blipFill>
          <a:blip r:embed="rId18"/>
          <a:stretch>
            <a:fillRect/>
          </a:stretch>
        </p:blipFill>
        <p:spPr>
          <a:xfrm>
            <a:off x="2999590" y="4965922"/>
            <a:ext cx="1470404" cy="1614925"/>
          </a:xfrm>
          <a:prstGeom prst="rect">
            <a:avLst/>
          </a:prstGeom>
        </p:spPr>
      </p:pic>
      <p:pic>
        <p:nvPicPr>
          <p:cNvPr id="12" name="Picture 11">
            <a:extLst>
              <a:ext uri="{FF2B5EF4-FFF2-40B4-BE49-F238E27FC236}">
                <a16:creationId xmlns:a16="http://schemas.microsoft.com/office/drawing/2014/main" id="{83CCD0B7-F859-769B-FB52-12881DB045D1}"/>
              </a:ext>
            </a:extLst>
          </p:cNvPr>
          <p:cNvPicPr>
            <a:picLocks noChangeAspect="1"/>
          </p:cNvPicPr>
          <p:nvPr/>
        </p:nvPicPr>
        <p:blipFill>
          <a:blip r:embed="rId19"/>
          <a:stretch>
            <a:fillRect/>
          </a:stretch>
        </p:blipFill>
        <p:spPr>
          <a:xfrm>
            <a:off x="5933307" y="4954024"/>
            <a:ext cx="1470404" cy="1614925"/>
          </a:xfrm>
          <a:prstGeom prst="rect">
            <a:avLst/>
          </a:prstGeom>
        </p:spPr>
      </p:pic>
      <p:pic>
        <p:nvPicPr>
          <p:cNvPr id="14" name="Picture 13">
            <a:extLst>
              <a:ext uri="{FF2B5EF4-FFF2-40B4-BE49-F238E27FC236}">
                <a16:creationId xmlns:a16="http://schemas.microsoft.com/office/drawing/2014/main" id="{CF820C17-FCBD-5536-0150-F152E41E05E7}"/>
              </a:ext>
            </a:extLst>
          </p:cNvPr>
          <p:cNvPicPr>
            <a:picLocks noChangeAspect="1"/>
          </p:cNvPicPr>
          <p:nvPr/>
        </p:nvPicPr>
        <p:blipFill>
          <a:blip r:embed="rId20"/>
          <a:stretch>
            <a:fillRect/>
          </a:stretch>
        </p:blipFill>
        <p:spPr>
          <a:xfrm>
            <a:off x="4455188" y="4961547"/>
            <a:ext cx="1470404" cy="1614925"/>
          </a:xfrm>
          <a:prstGeom prst="rect">
            <a:avLst/>
          </a:prstGeom>
        </p:spPr>
      </p:pic>
      <p:cxnSp>
        <p:nvCxnSpPr>
          <p:cNvPr id="8" name="Прямая со стрелкой 7"/>
          <p:cNvCxnSpPr>
            <a:cxnSpLocks/>
          </p:cNvCxnSpPr>
          <p:nvPr/>
        </p:nvCxnSpPr>
        <p:spPr>
          <a:xfrm flipV="1">
            <a:off x="9274673" y="1144298"/>
            <a:ext cx="135431" cy="4073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9041664" y="1584431"/>
            <a:ext cx="601447" cy="338554"/>
          </a:xfrm>
          <a:prstGeom prst="rect">
            <a:avLst/>
          </a:prstGeom>
        </p:spPr>
        <p:txBody>
          <a:bodyPr wrap="none">
            <a:spAutoFit/>
          </a:bodyPr>
          <a:lstStyle/>
          <a:p>
            <a:r>
              <a:rPr lang="en-US" sz="1600" dirty="0">
                <a:solidFill>
                  <a:schemeClr val="accent6">
                    <a:lumMod val="75000"/>
                  </a:schemeClr>
                </a:solidFill>
                <a:cs typeface="Arial" panose="020B0604020202020204" pitchFamily="34" charset="0"/>
              </a:rPr>
              <a:t>2022</a:t>
            </a:r>
            <a:endParaRPr lang="ru-RU" sz="1400" dirty="0">
              <a:cs typeface="Arial" panose="020B0604020202020204" pitchFamily="34" charset="0"/>
            </a:endParaRPr>
          </a:p>
        </p:txBody>
      </p:sp>
      <p:sp>
        <p:nvSpPr>
          <p:cNvPr id="34" name="Прямоугольник 33"/>
          <p:cNvSpPr/>
          <p:nvPr/>
        </p:nvSpPr>
        <p:spPr>
          <a:xfrm>
            <a:off x="5409802" y="1552212"/>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2020</a:t>
            </a:r>
            <a:endParaRPr lang="ru-RU" sz="1200" dirty="0">
              <a:cs typeface="Arial" panose="020B0604020202020204" pitchFamily="34" charset="0"/>
            </a:endParaRPr>
          </a:p>
        </p:txBody>
      </p:sp>
      <p:sp>
        <p:nvSpPr>
          <p:cNvPr id="35" name="Прямоугольник 34"/>
          <p:cNvSpPr/>
          <p:nvPr/>
        </p:nvSpPr>
        <p:spPr>
          <a:xfrm>
            <a:off x="6940231" y="1563800"/>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2019</a:t>
            </a:r>
            <a:endParaRPr lang="ru-RU" sz="1200" dirty="0">
              <a:cs typeface="Arial" panose="020B0604020202020204" pitchFamily="34" charset="0"/>
            </a:endParaRPr>
          </a:p>
        </p:txBody>
      </p:sp>
      <p:sp>
        <p:nvSpPr>
          <p:cNvPr id="37" name="Прямоугольник 36"/>
          <p:cNvSpPr/>
          <p:nvPr/>
        </p:nvSpPr>
        <p:spPr>
          <a:xfrm>
            <a:off x="2454268" y="3108337"/>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2017</a:t>
            </a:r>
            <a:endParaRPr lang="ru-RU" sz="1200" dirty="0">
              <a:cs typeface="Arial" panose="020B0604020202020204" pitchFamily="34" charset="0"/>
            </a:endParaRPr>
          </a:p>
        </p:txBody>
      </p:sp>
      <p:sp>
        <p:nvSpPr>
          <p:cNvPr id="38" name="Прямоугольник 37"/>
          <p:cNvSpPr/>
          <p:nvPr/>
        </p:nvSpPr>
        <p:spPr>
          <a:xfrm>
            <a:off x="3974724" y="3131092"/>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2016</a:t>
            </a:r>
            <a:endParaRPr lang="ru-RU" sz="1200" dirty="0">
              <a:cs typeface="Arial" panose="020B0604020202020204" pitchFamily="34" charset="0"/>
            </a:endParaRPr>
          </a:p>
        </p:txBody>
      </p:sp>
      <p:sp>
        <p:nvSpPr>
          <p:cNvPr id="39" name="Прямоугольник 38"/>
          <p:cNvSpPr/>
          <p:nvPr/>
        </p:nvSpPr>
        <p:spPr>
          <a:xfrm>
            <a:off x="5449944" y="3131092"/>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2015</a:t>
            </a:r>
            <a:endParaRPr lang="ru-RU" sz="1200" dirty="0">
              <a:cs typeface="Arial" panose="020B0604020202020204" pitchFamily="34" charset="0"/>
            </a:endParaRPr>
          </a:p>
        </p:txBody>
      </p:sp>
      <p:sp>
        <p:nvSpPr>
          <p:cNvPr id="40" name="Прямоугольник 39"/>
          <p:cNvSpPr/>
          <p:nvPr/>
        </p:nvSpPr>
        <p:spPr>
          <a:xfrm>
            <a:off x="6938920" y="3115323"/>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2014</a:t>
            </a:r>
            <a:endParaRPr lang="ru-RU" sz="1200" dirty="0">
              <a:cs typeface="Arial" panose="020B0604020202020204" pitchFamily="34" charset="0"/>
            </a:endParaRPr>
          </a:p>
        </p:txBody>
      </p:sp>
      <p:sp>
        <p:nvSpPr>
          <p:cNvPr id="41" name="Прямоугольник 40"/>
          <p:cNvSpPr/>
          <p:nvPr/>
        </p:nvSpPr>
        <p:spPr>
          <a:xfrm>
            <a:off x="2469406" y="4604651"/>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2012</a:t>
            </a:r>
            <a:endParaRPr lang="ru-RU" sz="1200" dirty="0">
              <a:cs typeface="Arial" panose="020B0604020202020204" pitchFamily="34" charset="0"/>
            </a:endParaRPr>
          </a:p>
        </p:txBody>
      </p:sp>
      <p:sp>
        <p:nvSpPr>
          <p:cNvPr id="42" name="Прямоугольник 41"/>
          <p:cNvSpPr/>
          <p:nvPr/>
        </p:nvSpPr>
        <p:spPr>
          <a:xfrm>
            <a:off x="3962157" y="4611017"/>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2011</a:t>
            </a:r>
            <a:endParaRPr lang="ru-RU" sz="1200" dirty="0">
              <a:cs typeface="Arial" panose="020B0604020202020204" pitchFamily="34" charset="0"/>
            </a:endParaRPr>
          </a:p>
        </p:txBody>
      </p:sp>
      <p:sp>
        <p:nvSpPr>
          <p:cNvPr id="43" name="Прямоугольник 42"/>
          <p:cNvSpPr/>
          <p:nvPr/>
        </p:nvSpPr>
        <p:spPr>
          <a:xfrm>
            <a:off x="5458631" y="4607660"/>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2010</a:t>
            </a:r>
            <a:endParaRPr lang="ru-RU" sz="1200" dirty="0">
              <a:cs typeface="Arial" panose="020B0604020202020204" pitchFamily="34" charset="0"/>
            </a:endParaRPr>
          </a:p>
        </p:txBody>
      </p:sp>
      <p:sp>
        <p:nvSpPr>
          <p:cNvPr id="44" name="Прямоугольник 43"/>
          <p:cNvSpPr/>
          <p:nvPr/>
        </p:nvSpPr>
        <p:spPr>
          <a:xfrm>
            <a:off x="6938920" y="4630749"/>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2009</a:t>
            </a:r>
            <a:endParaRPr lang="ru-RU" sz="1200" dirty="0">
              <a:cs typeface="Arial" panose="020B0604020202020204" pitchFamily="34" charset="0"/>
            </a:endParaRPr>
          </a:p>
        </p:txBody>
      </p:sp>
      <p:sp>
        <p:nvSpPr>
          <p:cNvPr id="45" name="Прямоугольник 44"/>
          <p:cNvSpPr/>
          <p:nvPr/>
        </p:nvSpPr>
        <p:spPr>
          <a:xfrm>
            <a:off x="2536812" y="6118766"/>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2007</a:t>
            </a:r>
            <a:endParaRPr lang="ru-RU" sz="1200" dirty="0">
              <a:cs typeface="Arial" panose="020B0604020202020204" pitchFamily="34" charset="0"/>
            </a:endParaRPr>
          </a:p>
        </p:txBody>
      </p:sp>
      <p:sp>
        <p:nvSpPr>
          <p:cNvPr id="47" name="Прямоугольник 46"/>
          <p:cNvSpPr/>
          <p:nvPr/>
        </p:nvSpPr>
        <p:spPr>
          <a:xfrm>
            <a:off x="5450494" y="6086741"/>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2005</a:t>
            </a:r>
            <a:endParaRPr lang="ru-RU" sz="1200" dirty="0">
              <a:cs typeface="Arial" panose="020B0604020202020204" pitchFamily="34" charset="0"/>
            </a:endParaRPr>
          </a:p>
        </p:txBody>
      </p:sp>
      <p:sp>
        <p:nvSpPr>
          <p:cNvPr id="48" name="Прямоугольник 47"/>
          <p:cNvSpPr/>
          <p:nvPr/>
        </p:nvSpPr>
        <p:spPr>
          <a:xfrm>
            <a:off x="6964999" y="6061856"/>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2004</a:t>
            </a:r>
            <a:endParaRPr lang="ru-RU" sz="1200" dirty="0">
              <a:cs typeface="Arial" panose="020B0604020202020204" pitchFamily="34" charset="0"/>
            </a:endParaRPr>
          </a:p>
        </p:txBody>
      </p:sp>
      <p:sp>
        <p:nvSpPr>
          <p:cNvPr id="7" name="Прямоугольник 6"/>
          <p:cNvSpPr/>
          <p:nvPr/>
        </p:nvSpPr>
        <p:spPr>
          <a:xfrm>
            <a:off x="7435430" y="5055482"/>
            <a:ext cx="4555958" cy="1754326"/>
          </a:xfrm>
          <a:prstGeom prst="rect">
            <a:avLst/>
          </a:prstGeom>
          <a:solidFill>
            <a:schemeClr val="bg1"/>
          </a:solidFill>
          <a:ln w="25400">
            <a:solidFill>
              <a:schemeClr val="tx1"/>
            </a:solidFill>
          </a:ln>
        </p:spPr>
        <p:txBody>
          <a:bodyPr wrap="square">
            <a:spAutoFit/>
          </a:bodyPr>
          <a:lstStyle/>
          <a:p>
            <a:r>
              <a:rPr lang="en-US" dirty="0">
                <a:latin typeface="Calibri" panose="020F0502020204030204" pitchFamily="34" charset="0"/>
                <a:cs typeface="Calibri" panose="020F0502020204030204" pitchFamily="34" charset="0"/>
              </a:rPr>
              <a:t>Cryosat-2 measurements show the general  Arctic Basin SIT distribution in March 2022 similar to mean 2011-2022 pattern  with estimate of the total Arctic ice volume, based on modelling as somewhat ~3</a:t>
            </a:r>
            <a:r>
              <a:rPr lang="en-US" baseline="30000" dirty="0">
                <a:latin typeface="Calibri" panose="020F0502020204030204" pitchFamily="34" charset="0"/>
                <a:cs typeface="Calibri" panose="020F0502020204030204" pitchFamily="34" charset="0"/>
              </a:rPr>
              <a:t>rd</a:t>
            </a:r>
            <a:r>
              <a:rPr lang="en-US" dirty="0">
                <a:latin typeface="Calibri" panose="020F0502020204030204" pitchFamily="34" charset="0"/>
                <a:cs typeface="Calibri" panose="020F0502020204030204" pitchFamily="34" charset="0"/>
              </a:rPr>
              <a:t> lowest for 2004-2022 after 2020 and 2021</a:t>
            </a:r>
            <a:endParaRPr lang="ru-RU" sz="1600" dirty="0">
              <a:latin typeface="Calibri" panose="020F0502020204030204" pitchFamily="34" charset="0"/>
              <a:cs typeface="Calibri" panose="020F0502020204030204" pitchFamily="34" charset="0"/>
            </a:endParaRPr>
          </a:p>
        </p:txBody>
      </p:sp>
      <p:sp>
        <p:nvSpPr>
          <p:cNvPr id="11" name="Прямоугольник 10"/>
          <p:cNvSpPr/>
          <p:nvPr/>
        </p:nvSpPr>
        <p:spPr>
          <a:xfrm>
            <a:off x="28904" y="6583762"/>
            <a:ext cx="6610328" cy="246221"/>
          </a:xfrm>
          <a:prstGeom prst="rect">
            <a:avLst/>
          </a:prstGeom>
          <a:ln w="25400">
            <a:noFill/>
          </a:ln>
        </p:spPr>
        <p:txBody>
          <a:bodyPr wrap="square">
            <a:spAutoFit/>
          </a:bodyPr>
          <a:lstStyle/>
          <a:p>
            <a:r>
              <a:rPr lang="en-US" sz="1000" dirty="0">
                <a:cs typeface="Arial" panose="020B0604020202020204" pitchFamily="34" charset="0"/>
              </a:rPr>
              <a:t>[DMI North Atlantic - Arctic Ocean model HYCOM-CICE - http://ocean.dmi.dk/models/hycom.uk.php]</a:t>
            </a:r>
            <a:endParaRPr lang="ru-RU" sz="1000" dirty="0">
              <a:solidFill>
                <a:schemeClr val="accent6">
                  <a:lumMod val="75000"/>
                </a:schemeClr>
              </a:solidFill>
              <a:cs typeface="Arial" panose="020B0604020202020204" pitchFamily="34" charset="0"/>
            </a:endParaRPr>
          </a:p>
        </p:txBody>
      </p:sp>
      <p:sp>
        <p:nvSpPr>
          <p:cNvPr id="50" name="Заголовок 1"/>
          <p:cNvSpPr txBox="1">
            <a:spLocks/>
          </p:cNvSpPr>
          <p:nvPr/>
        </p:nvSpPr>
        <p:spPr bwMode="auto">
          <a:xfrm>
            <a:off x="-1184180" y="11829"/>
            <a:ext cx="90364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000" kern="0" dirty="0">
                <a:solidFill>
                  <a:schemeClr val="tx1"/>
                </a:solidFill>
                <a:latin typeface="Calibri" panose="020F0502020204030204" pitchFamily="34" charset="0"/>
                <a:cs typeface="Calibri" panose="020F0502020204030204" pitchFamily="34" charset="0"/>
              </a:rPr>
              <a:t>Sea ice thickness for 15 Mar 2004…2022 and ice volume</a:t>
            </a:r>
            <a:endParaRPr lang="ru-RU" sz="2000" kern="0" dirty="0">
              <a:solidFill>
                <a:schemeClr val="tx1"/>
              </a:solidFill>
              <a:latin typeface="Calibri" panose="020F0502020204030204" pitchFamily="34" charset="0"/>
              <a:cs typeface="Calibri" panose="020F0502020204030204" pitchFamily="34" charset="0"/>
            </a:endParaRPr>
          </a:p>
        </p:txBody>
      </p:sp>
      <p:sp>
        <p:nvSpPr>
          <p:cNvPr id="53" name="Прямоугольник 52"/>
          <p:cNvSpPr/>
          <p:nvPr/>
        </p:nvSpPr>
        <p:spPr>
          <a:xfrm>
            <a:off x="4045637" y="6097342"/>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2006</a:t>
            </a:r>
            <a:endParaRPr lang="ru-RU" sz="1200" dirty="0">
              <a:cs typeface="Arial" panose="020B0604020202020204" pitchFamily="34" charset="0"/>
            </a:endParaRPr>
          </a:p>
        </p:txBody>
      </p:sp>
      <p:sp>
        <p:nvSpPr>
          <p:cNvPr id="49" name="Прямоугольник 33">
            <a:extLst>
              <a:ext uri="{FF2B5EF4-FFF2-40B4-BE49-F238E27FC236}">
                <a16:creationId xmlns:a16="http://schemas.microsoft.com/office/drawing/2014/main" id="{76AB1938-0B18-4647-84A3-8874162B38F4}"/>
              </a:ext>
            </a:extLst>
          </p:cNvPr>
          <p:cNvSpPr/>
          <p:nvPr/>
        </p:nvSpPr>
        <p:spPr>
          <a:xfrm>
            <a:off x="3939398" y="1551622"/>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2021</a:t>
            </a:r>
            <a:endParaRPr lang="ru-RU" sz="1200" dirty="0">
              <a:cs typeface="Arial" panose="020B0604020202020204" pitchFamily="34" charset="0"/>
            </a:endParaRPr>
          </a:p>
        </p:txBody>
      </p:sp>
      <p:sp>
        <p:nvSpPr>
          <p:cNvPr id="51" name="Прямоугольник 33">
            <a:extLst>
              <a:ext uri="{FF2B5EF4-FFF2-40B4-BE49-F238E27FC236}">
                <a16:creationId xmlns:a16="http://schemas.microsoft.com/office/drawing/2014/main" id="{53F9B335-87E0-4E31-828B-478932475DFE}"/>
              </a:ext>
            </a:extLst>
          </p:cNvPr>
          <p:cNvSpPr/>
          <p:nvPr/>
        </p:nvSpPr>
        <p:spPr>
          <a:xfrm>
            <a:off x="2451667" y="1494575"/>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2022</a:t>
            </a:r>
            <a:endParaRPr lang="ru-RU" sz="1200" dirty="0">
              <a:cs typeface="Arial" panose="020B0604020202020204" pitchFamily="34" charset="0"/>
            </a:endParaRPr>
          </a:p>
        </p:txBody>
      </p:sp>
      <p:pic>
        <p:nvPicPr>
          <p:cNvPr id="20" name="Picture 19">
            <a:extLst>
              <a:ext uri="{FF2B5EF4-FFF2-40B4-BE49-F238E27FC236}">
                <a16:creationId xmlns:a16="http://schemas.microsoft.com/office/drawing/2014/main" id="{7A1ED9BA-645D-C89C-3AE9-EFCFB3149F1D}"/>
              </a:ext>
            </a:extLst>
          </p:cNvPr>
          <p:cNvPicPr>
            <a:picLocks noChangeAspect="1"/>
          </p:cNvPicPr>
          <p:nvPr/>
        </p:nvPicPr>
        <p:blipFill>
          <a:blip r:embed="rId21"/>
          <a:stretch>
            <a:fillRect/>
          </a:stretch>
        </p:blipFill>
        <p:spPr>
          <a:xfrm>
            <a:off x="64168" y="5007730"/>
            <a:ext cx="1470404" cy="1614925"/>
          </a:xfrm>
          <a:prstGeom prst="rect">
            <a:avLst/>
          </a:prstGeom>
        </p:spPr>
      </p:pic>
      <p:sp>
        <p:nvSpPr>
          <p:cNvPr id="54" name="Прямоугольник 44">
            <a:extLst>
              <a:ext uri="{FF2B5EF4-FFF2-40B4-BE49-F238E27FC236}">
                <a16:creationId xmlns:a16="http://schemas.microsoft.com/office/drawing/2014/main" id="{4ECF29F1-FB32-B11D-A226-92CAB35F2C0B}"/>
              </a:ext>
            </a:extLst>
          </p:cNvPr>
          <p:cNvSpPr/>
          <p:nvPr/>
        </p:nvSpPr>
        <p:spPr>
          <a:xfrm>
            <a:off x="1133128" y="6142830"/>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2008</a:t>
            </a:r>
            <a:endParaRPr lang="ru-RU" sz="1200" dirty="0">
              <a:cs typeface="Arial" panose="020B0604020202020204" pitchFamily="34" charset="0"/>
            </a:endParaRPr>
          </a:p>
        </p:txBody>
      </p:sp>
      <p:sp>
        <p:nvSpPr>
          <p:cNvPr id="68" name="Прямоугольник 40">
            <a:extLst>
              <a:ext uri="{FF2B5EF4-FFF2-40B4-BE49-F238E27FC236}">
                <a16:creationId xmlns:a16="http://schemas.microsoft.com/office/drawing/2014/main" id="{044339AA-F565-58BC-8E81-DE6E5DE6B344}"/>
              </a:ext>
            </a:extLst>
          </p:cNvPr>
          <p:cNvSpPr/>
          <p:nvPr/>
        </p:nvSpPr>
        <p:spPr>
          <a:xfrm>
            <a:off x="1033635" y="4628715"/>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2013</a:t>
            </a:r>
            <a:endParaRPr lang="ru-RU" sz="1200" dirty="0">
              <a:cs typeface="Arial" panose="020B0604020202020204" pitchFamily="34" charset="0"/>
            </a:endParaRPr>
          </a:p>
        </p:txBody>
      </p:sp>
      <p:sp>
        <p:nvSpPr>
          <p:cNvPr id="79" name="Прямоугольник 36">
            <a:extLst>
              <a:ext uri="{FF2B5EF4-FFF2-40B4-BE49-F238E27FC236}">
                <a16:creationId xmlns:a16="http://schemas.microsoft.com/office/drawing/2014/main" id="{1A1047DB-BCAA-CF0E-A1C6-EEFA198FC0F6}"/>
              </a:ext>
            </a:extLst>
          </p:cNvPr>
          <p:cNvSpPr/>
          <p:nvPr/>
        </p:nvSpPr>
        <p:spPr>
          <a:xfrm>
            <a:off x="1018498" y="3116359"/>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2018</a:t>
            </a:r>
            <a:endParaRPr lang="ru-RU" sz="1200" dirty="0">
              <a:cs typeface="Arial" panose="020B0604020202020204" pitchFamily="34" charset="0"/>
            </a:endParaRPr>
          </a:p>
        </p:txBody>
      </p:sp>
      <p:pic>
        <p:nvPicPr>
          <p:cNvPr id="11285" name="Picture 11284">
            <a:extLst>
              <a:ext uri="{FF2B5EF4-FFF2-40B4-BE49-F238E27FC236}">
                <a16:creationId xmlns:a16="http://schemas.microsoft.com/office/drawing/2014/main" id="{E6FC8CB5-C47E-5185-CACE-2E350AB47EC6}"/>
              </a:ext>
            </a:extLst>
          </p:cNvPr>
          <p:cNvPicPr>
            <a:picLocks noChangeAspect="1"/>
          </p:cNvPicPr>
          <p:nvPr/>
        </p:nvPicPr>
        <p:blipFill>
          <a:blip r:embed="rId22"/>
          <a:stretch>
            <a:fillRect/>
          </a:stretch>
        </p:blipFill>
        <p:spPr>
          <a:xfrm>
            <a:off x="7896792" y="2910235"/>
            <a:ext cx="2056597" cy="1801155"/>
          </a:xfrm>
          <a:prstGeom prst="rect">
            <a:avLst/>
          </a:prstGeom>
        </p:spPr>
      </p:pic>
      <p:pic>
        <p:nvPicPr>
          <p:cNvPr id="11287" name="Picture 11286">
            <a:extLst>
              <a:ext uri="{FF2B5EF4-FFF2-40B4-BE49-F238E27FC236}">
                <a16:creationId xmlns:a16="http://schemas.microsoft.com/office/drawing/2014/main" id="{0C26CEED-5273-D107-6E4F-6186AC264F22}"/>
              </a:ext>
            </a:extLst>
          </p:cNvPr>
          <p:cNvPicPr>
            <a:picLocks noChangeAspect="1"/>
          </p:cNvPicPr>
          <p:nvPr/>
        </p:nvPicPr>
        <p:blipFill>
          <a:blip r:embed="rId23"/>
          <a:stretch>
            <a:fillRect/>
          </a:stretch>
        </p:blipFill>
        <p:spPr>
          <a:xfrm>
            <a:off x="9953604" y="2911183"/>
            <a:ext cx="2056597" cy="1801154"/>
          </a:xfrm>
          <a:prstGeom prst="rect">
            <a:avLst/>
          </a:prstGeom>
        </p:spPr>
      </p:pic>
      <p:sp>
        <p:nvSpPr>
          <p:cNvPr id="90" name="Прямоугольник 4">
            <a:extLst>
              <a:ext uri="{FF2B5EF4-FFF2-40B4-BE49-F238E27FC236}">
                <a16:creationId xmlns:a16="http://schemas.microsoft.com/office/drawing/2014/main" id="{74B30F0D-5746-39AA-4C12-6CAEC4463976}"/>
              </a:ext>
            </a:extLst>
          </p:cNvPr>
          <p:cNvSpPr/>
          <p:nvPr/>
        </p:nvSpPr>
        <p:spPr>
          <a:xfrm>
            <a:off x="8627124" y="4713983"/>
            <a:ext cx="2751129" cy="307777"/>
          </a:xfrm>
          <a:prstGeom prst="rect">
            <a:avLst/>
          </a:prstGeom>
        </p:spPr>
        <p:txBody>
          <a:bodyPr wrap="square">
            <a:spAutoFit/>
          </a:bodyPr>
          <a:lstStyle/>
          <a:p>
            <a:r>
              <a:rPr lang="en-US" sz="1400" dirty="0">
                <a:cs typeface="Arial" panose="020B0604020202020204" pitchFamily="34" charset="0"/>
              </a:rPr>
              <a:t>ESA CryoSAT-2 sea ice thickness </a:t>
            </a:r>
            <a:endParaRPr lang="ru-RU" sz="1200" dirty="0">
              <a:cs typeface="Arial" panose="020B0604020202020204" pitchFamily="34" charset="0"/>
            </a:endParaRPr>
          </a:p>
        </p:txBody>
      </p:sp>
      <p:sp>
        <p:nvSpPr>
          <p:cNvPr id="92" name="TextBox 91">
            <a:extLst>
              <a:ext uri="{FF2B5EF4-FFF2-40B4-BE49-F238E27FC236}">
                <a16:creationId xmlns:a16="http://schemas.microsoft.com/office/drawing/2014/main" id="{DE1CE045-28F8-E630-03FB-22D156B331E3}"/>
              </a:ext>
            </a:extLst>
          </p:cNvPr>
          <p:cNvSpPr txBox="1"/>
          <p:nvPr/>
        </p:nvSpPr>
        <p:spPr>
          <a:xfrm>
            <a:off x="8627124" y="4393963"/>
            <a:ext cx="1470404" cy="276999"/>
          </a:xfrm>
          <a:prstGeom prst="rect">
            <a:avLst/>
          </a:prstGeom>
          <a:noFill/>
        </p:spPr>
        <p:txBody>
          <a:bodyPr wrap="square">
            <a:spAutoFit/>
          </a:bodyPr>
          <a:lstStyle/>
          <a:p>
            <a:r>
              <a:rPr lang="en-US" sz="1200" dirty="0">
                <a:cs typeface="Arial" panose="020B0604020202020204" pitchFamily="34" charset="0"/>
              </a:rPr>
              <a:t>mean 2011-2022</a:t>
            </a:r>
            <a:endParaRPr lang="ru-RU" sz="1200" dirty="0"/>
          </a:p>
        </p:txBody>
      </p:sp>
      <p:sp>
        <p:nvSpPr>
          <p:cNvPr id="93" name="TextBox 92">
            <a:extLst>
              <a:ext uri="{FF2B5EF4-FFF2-40B4-BE49-F238E27FC236}">
                <a16:creationId xmlns:a16="http://schemas.microsoft.com/office/drawing/2014/main" id="{63082A48-CDAE-5724-324F-22E7880F294E}"/>
              </a:ext>
            </a:extLst>
          </p:cNvPr>
          <p:cNvSpPr txBox="1"/>
          <p:nvPr/>
        </p:nvSpPr>
        <p:spPr>
          <a:xfrm>
            <a:off x="11551300" y="4459438"/>
            <a:ext cx="1470404" cy="276999"/>
          </a:xfrm>
          <a:prstGeom prst="rect">
            <a:avLst/>
          </a:prstGeom>
          <a:noFill/>
        </p:spPr>
        <p:txBody>
          <a:bodyPr wrap="square">
            <a:spAutoFit/>
          </a:bodyPr>
          <a:lstStyle/>
          <a:p>
            <a:r>
              <a:rPr lang="en-US" sz="1200" dirty="0">
                <a:cs typeface="Arial" panose="020B0604020202020204" pitchFamily="34" charset="0"/>
              </a:rPr>
              <a:t>2022</a:t>
            </a:r>
            <a:endParaRPr lang="ru-RU" sz="1200" dirty="0"/>
          </a:p>
        </p:txBody>
      </p:sp>
    </p:spTree>
    <p:extLst>
      <p:ext uri="{BB962C8B-B14F-4D97-AF65-F5344CB8AC3E}">
        <p14:creationId xmlns:p14="http://schemas.microsoft.com/office/powerpoint/2010/main" val="1737902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72800C7F-3B88-4190-8C7E-FEE22BFB0396}" type="slidenum">
              <a:rPr lang="en-CA" altLang="en-US" smtClean="0"/>
              <a:pPr>
                <a:defRPr/>
              </a:pPr>
              <a:t>19</a:t>
            </a:fld>
            <a:endParaRPr lang="en-CA" altLang="en-US"/>
          </a:p>
        </p:txBody>
      </p:sp>
      <p:sp>
        <p:nvSpPr>
          <p:cNvPr id="5" name="Прямоугольник 4"/>
          <p:cNvSpPr/>
          <p:nvPr/>
        </p:nvSpPr>
        <p:spPr>
          <a:xfrm>
            <a:off x="1562100" y="1400578"/>
            <a:ext cx="8710364" cy="2616101"/>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Polar Ocean: </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Sea surface temperature</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Storms - Wave and swell height</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pH and acidification or alkalization of the Arctic ?</a:t>
            </a:r>
          </a:p>
        </p:txBody>
      </p:sp>
    </p:spTree>
    <p:extLst>
      <p:ext uri="{BB962C8B-B14F-4D97-AF65-F5344CB8AC3E}">
        <p14:creationId xmlns:p14="http://schemas.microsoft.com/office/powerpoint/2010/main" val="242469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4325" y="197088"/>
            <a:ext cx="11229975" cy="6660912"/>
          </a:xfrm>
        </p:spPr>
        <p:txBody>
          <a:bodyPr>
            <a:noAutofit/>
          </a:bodyPr>
          <a:lstStyle/>
          <a:p>
            <a:pPr marL="0" indent="0">
              <a:lnSpc>
                <a:spcPct val="100000"/>
              </a:lnSpc>
              <a:spcBef>
                <a:spcPts val="0"/>
              </a:spcBef>
              <a:buNone/>
            </a:pPr>
            <a:r>
              <a:rPr lang="en-US" sz="2400" b="1" dirty="0">
                <a:solidFill>
                  <a:schemeClr val="tx1"/>
                </a:solidFill>
                <a:cs typeface="Calibri" panose="020F0502020204030204" pitchFamily="34" charset="0"/>
              </a:rPr>
              <a:t>Content of seasonal review</a:t>
            </a:r>
            <a:endParaRPr lang="en-US" sz="2400" b="1" dirty="0">
              <a:cs typeface="Calibri" panose="020F0502020204030204" pitchFamily="34" charset="0"/>
            </a:endParaRPr>
          </a:p>
          <a:p>
            <a:pPr>
              <a:lnSpc>
                <a:spcPct val="100000"/>
              </a:lnSpc>
              <a:spcBef>
                <a:spcPts val="0"/>
              </a:spcBef>
              <a:buFont typeface="Wingdings" panose="05000000000000000000" pitchFamily="2" charset="2"/>
              <a:buChar char="v"/>
            </a:pPr>
            <a:r>
              <a:rPr lang="en-US" sz="1800" b="1" dirty="0">
                <a:cs typeface="Calibri" panose="020F0502020204030204" pitchFamily="34" charset="0"/>
              </a:rPr>
              <a:t>Review for NDJFMA (November 2021… April 2022) </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Atmosphere:</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Atmospheric circulation</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Surface air temperature – anomalies, ranks and trends by Arctic regions</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Precipitation – anomalies, ranks and trends by Arctic regions</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Sea ice:</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Precursors in atmosphere and polar ocean</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Ice extent – anomalies  by regions </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Ice conditions  including February – March 2022 winter maximum</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Sea ice thickness and volume variability</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Polar Ocean:</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Heat content, waves and swell height (storminess)  - anomalies</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pH (acidification/alkalization estimates) - anomalies</a:t>
            </a:r>
          </a:p>
          <a:p>
            <a:pPr lvl="1">
              <a:lnSpc>
                <a:spcPct val="100000"/>
              </a:lnSpc>
              <a:spcBef>
                <a:spcPts val="0"/>
              </a:spcBef>
              <a:buFont typeface="Wingdings" panose="05000000000000000000" pitchFamily="2" charset="2"/>
              <a:buChar char="q"/>
            </a:pPr>
            <a:r>
              <a:rPr lang="en-US" sz="1800" dirty="0">
                <a:cs typeface="Calibri" panose="020F0502020204030204" pitchFamily="34" charset="0"/>
              </a:rPr>
              <a:t>Land hydrology: </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river discharge – anomalies (introduction to particular report by </a:t>
            </a:r>
            <a:r>
              <a:rPr lang="en-US" sz="1600" dirty="0" err="1">
                <a:cs typeface="Calibri" panose="020F0502020204030204" pitchFamily="34" charset="0"/>
              </a:rPr>
              <a:t>Alexandr</a:t>
            </a:r>
            <a:r>
              <a:rPr lang="en-US" sz="1600" dirty="0">
                <a:cs typeface="Calibri" panose="020F0502020204030204" pitchFamily="34" charset="0"/>
              </a:rPr>
              <a:t> </a:t>
            </a:r>
            <a:r>
              <a:rPr lang="en-US" sz="1600" dirty="0" err="1">
                <a:cs typeface="Calibri" panose="020F0502020204030204" pitchFamily="34" charset="0"/>
              </a:rPr>
              <a:t>Trunin</a:t>
            </a:r>
            <a:r>
              <a:rPr lang="en-US" sz="1600" dirty="0">
                <a:cs typeface="Calibri" panose="020F0502020204030204" pitchFamily="34" charset="0"/>
              </a:rPr>
              <a:t>)</a:t>
            </a:r>
          </a:p>
          <a:p>
            <a:pPr lvl="2">
              <a:lnSpc>
                <a:spcPct val="100000"/>
              </a:lnSpc>
              <a:spcBef>
                <a:spcPts val="0"/>
              </a:spcBef>
              <a:buFont typeface="Wingdings" panose="05000000000000000000" pitchFamily="2" charset="2"/>
              <a:buChar char="Ø"/>
            </a:pPr>
            <a:r>
              <a:rPr lang="en-US" sz="1600" dirty="0">
                <a:cs typeface="Calibri" panose="020F0502020204030204" pitchFamily="34" charset="0"/>
              </a:rPr>
              <a:t>snow extent – anomalies and ranks</a:t>
            </a:r>
          </a:p>
          <a:p>
            <a:pPr lvl="1">
              <a:lnSpc>
                <a:spcPct val="100000"/>
              </a:lnSpc>
              <a:spcBef>
                <a:spcPts val="0"/>
              </a:spcBef>
              <a:buFont typeface="Wingdings" panose="05000000000000000000" pitchFamily="2" charset="2"/>
              <a:buChar char="q"/>
            </a:pPr>
            <a:r>
              <a:rPr lang="en-US" sz="1800" dirty="0">
                <a:cs typeface="Arial" panose="020B0604020202020204" pitchFamily="34" charset="0"/>
              </a:rPr>
              <a:t>Bioclimatic weather severity (introduction to particular report by </a:t>
            </a:r>
            <a:r>
              <a:rPr lang="en-US" sz="1800" dirty="0" err="1">
                <a:cs typeface="Arial" panose="020B0604020202020204" pitchFamily="34" charset="0"/>
              </a:rPr>
              <a:t>Anastassiya</a:t>
            </a:r>
            <a:r>
              <a:rPr lang="en-US" sz="1800" dirty="0">
                <a:cs typeface="Arial" panose="020B0604020202020204" pitchFamily="34" charset="0"/>
              </a:rPr>
              <a:t> </a:t>
            </a:r>
            <a:r>
              <a:rPr lang="en-US" sz="1800" dirty="0" err="1">
                <a:cs typeface="Arial" panose="020B0604020202020204" pitchFamily="34" charset="0"/>
              </a:rPr>
              <a:t>Revina</a:t>
            </a:r>
            <a:r>
              <a:rPr lang="en-US" sz="1800" dirty="0">
                <a:cs typeface="Arial" panose="020B0604020202020204" pitchFamily="34" charset="0"/>
              </a:rPr>
              <a:t> and Svetlana Emelina)</a:t>
            </a:r>
            <a:endParaRPr lang="en-US" sz="1800" b="1" dirty="0">
              <a:cs typeface="Calibri" panose="020F0502020204030204" pitchFamily="34" charset="0"/>
            </a:endParaRPr>
          </a:p>
          <a:p>
            <a:pPr>
              <a:lnSpc>
                <a:spcPct val="100000"/>
              </a:lnSpc>
              <a:spcBef>
                <a:spcPts val="0"/>
              </a:spcBef>
              <a:buFont typeface="Wingdings" panose="05000000000000000000" pitchFamily="2" charset="2"/>
              <a:buChar char="v"/>
            </a:pPr>
            <a:r>
              <a:rPr lang="en-US" sz="1800" b="1" dirty="0">
                <a:cs typeface="Calibri" panose="020F0502020204030204" pitchFamily="34" charset="0"/>
              </a:rPr>
              <a:t>Briefs for May 2022: SAT, winds, precipitation, sea ice, snow</a:t>
            </a:r>
            <a:endParaRPr lang="en-US" sz="1800" dirty="0">
              <a:cs typeface="Calibri" panose="020F0502020204030204" pitchFamily="34" charset="0"/>
            </a:endParaRPr>
          </a:p>
          <a:p>
            <a:pPr marL="0" indent="0">
              <a:lnSpc>
                <a:spcPct val="100000"/>
              </a:lnSpc>
              <a:spcBef>
                <a:spcPts val="0"/>
              </a:spcBef>
              <a:buNone/>
            </a:pPr>
            <a:endParaRPr lang="en-US" sz="1800" dirty="0">
              <a:cs typeface="Calibri" panose="020F0502020204030204" pitchFamily="34" charset="0"/>
            </a:endParaRPr>
          </a:p>
          <a:p>
            <a:pPr marL="0" indent="0">
              <a:lnSpc>
                <a:spcPct val="100000"/>
              </a:lnSpc>
              <a:spcBef>
                <a:spcPts val="0"/>
              </a:spcBef>
              <a:buNone/>
            </a:pPr>
            <a:r>
              <a:rPr lang="en-US" sz="1800" dirty="0">
                <a:cs typeface="Calibri" panose="020F0502020204030204" pitchFamily="34" charset="0"/>
              </a:rPr>
              <a:t>Majority of the described parameters are the WMO accepted Essential Climate Variables (ECV).  Anomalies based both on reanalysis and surface observations are given for the latest </a:t>
            </a:r>
            <a:r>
              <a:rPr lang="en-US" sz="1800" b="1" dirty="0">
                <a:solidFill>
                  <a:srgbClr val="FF0000"/>
                </a:solidFill>
                <a:cs typeface="Calibri" panose="020F0502020204030204" pitchFamily="34" charset="0"/>
              </a:rPr>
              <a:t>3</a:t>
            </a:r>
            <a:r>
              <a:rPr lang="en-US" sz="1800" b="1" baseline="30000" dirty="0">
                <a:solidFill>
                  <a:srgbClr val="FF0000"/>
                </a:solidFill>
                <a:cs typeface="Calibri" panose="020F0502020204030204" pitchFamily="34" charset="0"/>
              </a:rPr>
              <a:t>rd</a:t>
            </a:r>
            <a:r>
              <a:rPr lang="en-US" sz="1800" b="1" dirty="0">
                <a:solidFill>
                  <a:srgbClr val="FF0000"/>
                </a:solidFill>
                <a:cs typeface="Calibri" panose="020F0502020204030204" pitchFamily="34" charset="0"/>
              </a:rPr>
              <a:t> WMO period 1991-2020 </a:t>
            </a:r>
            <a:r>
              <a:rPr lang="en-US" sz="1800" dirty="0">
                <a:cs typeface="Calibri" panose="020F0502020204030204" pitchFamily="34" charset="0"/>
              </a:rPr>
              <a:t>with ranks given for </a:t>
            </a:r>
            <a:r>
              <a:rPr lang="en-US" sz="1800" b="1" dirty="0">
                <a:solidFill>
                  <a:srgbClr val="FF0000"/>
                </a:solidFill>
                <a:cs typeface="Calibri" panose="020F0502020204030204" pitchFamily="34" charset="0"/>
              </a:rPr>
              <a:t>1950…2021/2022</a:t>
            </a:r>
            <a:r>
              <a:rPr lang="en-US" sz="1800" dirty="0">
                <a:cs typeface="Calibri" panose="020F0502020204030204" pitchFamily="34" charset="0"/>
              </a:rPr>
              <a:t> period. Years corresponding to extreme SAT anomalies based on surface observations are given for 1900…2021/2022 period.</a:t>
            </a:r>
            <a:endParaRPr lang="en-US" sz="1800" dirty="0">
              <a:solidFill>
                <a:srgbClr val="FF0000"/>
              </a:solidFill>
              <a:cs typeface="Calibri" panose="020F0502020204030204" pitchFamily="34" charset="0"/>
            </a:endParaRPr>
          </a:p>
        </p:txBody>
      </p:sp>
    </p:spTree>
    <p:extLst>
      <p:ext uri="{BB962C8B-B14F-4D97-AF65-F5344CB8AC3E}">
        <p14:creationId xmlns:p14="http://schemas.microsoft.com/office/powerpoint/2010/main" val="187697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0B45592-77A1-4EB4-773C-8132E52CCB3A}"/>
              </a:ext>
            </a:extLst>
          </p:cNvPr>
          <p:cNvPicPr>
            <a:picLocks noChangeAspect="1"/>
          </p:cNvPicPr>
          <p:nvPr/>
        </p:nvPicPr>
        <p:blipFill>
          <a:blip r:embed="rId2"/>
          <a:stretch>
            <a:fillRect/>
          </a:stretch>
        </p:blipFill>
        <p:spPr>
          <a:xfrm>
            <a:off x="909364" y="4647877"/>
            <a:ext cx="2500824" cy="2210123"/>
          </a:xfrm>
          <a:prstGeom prst="rect">
            <a:avLst/>
          </a:prstGeom>
        </p:spPr>
      </p:pic>
      <p:pic>
        <p:nvPicPr>
          <p:cNvPr id="23" name="Picture 22">
            <a:extLst>
              <a:ext uri="{FF2B5EF4-FFF2-40B4-BE49-F238E27FC236}">
                <a16:creationId xmlns:a16="http://schemas.microsoft.com/office/drawing/2014/main" id="{37F291E3-ABDE-069D-33C3-3749587D02DD}"/>
              </a:ext>
            </a:extLst>
          </p:cNvPr>
          <p:cNvPicPr>
            <a:picLocks noChangeAspect="1"/>
          </p:cNvPicPr>
          <p:nvPr/>
        </p:nvPicPr>
        <p:blipFill>
          <a:blip r:embed="rId3"/>
          <a:stretch>
            <a:fillRect/>
          </a:stretch>
        </p:blipFill>
        <p:spPr>
          <a:xfrm>
            <a:off x="4076438" y="4712348"/>
            <a:ext cx="2472127" cy="2184762"/>
          </a:xfrm>
          <a:prstGeom prst="rect">
            <a:avLst/>
          </a:prstGeom>
        </p:spPr>
      </p:pic>
      <p:pic>
        <p:nvPicPr>
          <p:cNvPr id="15" name="Picture 14">
            <a:extLst>
              <a:ext uri="{FF2B5EF4-FFF2-40B4-BE49-F238E27FC236}">
                <a16:creationId xmlns:a16="http://schemas.microsoft.com/office/drawing/2014/main" id="{F591DFD0-D9D3-F037-0679-8D209F7B6528}"/>
              </a:ext>
            </a:extLst>
          </p:cNvPr>
          <p:cNvPicPr>
            <a:picLocks noChangeAspect="1"/>
          </p:cNvPicPr>
          <p:nvPr/>
        </p:nvPicPr>
        <p:blipFill>
          <a:blip r:embed="rId4"/>
          <a:stretch>
            <a:fillRect/>
          </a:stretch>
        </p:blipFill>
        <p:spPr>
          <a:xfrm>
            <a:off x="4116652" y="2534545"/>
            <a:ext cx="2457455" cy="2170424"/>
          </a:xfrm>
          <a:prstGeom prst="rect">
            <a:avLst/>
          </a:prstGeom>
        </p:spPr>
      </p:pic>
      <p:pic>
        <p:nvPicPr>
          <p:cNvPr id="13" name="Picture 12">
            <a:extLst>
              <a:ext uri="{FF2B5EF4-FFF2-40B4-BE49-F238E27FC236}">
                <a16:creationId xmlns:a16="http://schemas.microsoft.com/office/drawing/2014/main" id="{AA259B0B-CABB-EA70-A7C2-5766A5590320}"/>
              </a:ext>
            </a:extLst>
          </p:cNvPr>
          <p:cNvPicPr>
            <a:picLocks noChangeAspect="1"/>
          </p:cNvPicPr>
          <p:nvPr/>
        </p:nvPicPr>
        <p:blipFill>
          <a:blip r:embed="rId5"/>
          <a:stretch>
            <a:fillRect/>
          </a:stretch>
        </p:blipFill>
        <p:spPr>
          <a:xfrm>
            <a:off x="869210" y="2583019"/>
            <a:ext cx="2457455" cy="2170424"/>
          </a:xfrm>
          <a:prstGeom prst="rect">
            <a:avLst/>
          </a:prstGeom>
        </p:spPr>
      </p:pic>
      <p:pic>
        <p:nvPicPr>
          <p:cNvPr id="9" name="Picture 8">
            <a:extLst>
              <a:ext uri="{FF2B5EF4-FFF2-40B4-BE49-F238E27FC236}">
                <a16:creationId xmlns:a16="http://schemas.microsoft.com/office/drawing/2014/main" id="{2EC2E12F-21B9-8B78-0AC9-4260EA0D6A84}"/>
              </a:ext>
            </a:extLst>
          </p:cNvPr>
          <p:cNvPicPr>
            <a:picLocks noChangeAspect="1"/>
          </p:cNvPicPr>
          <p:nvPr/>
        </p:nvPicPr>
        <p:blipFill>
          <a:blip r:embed="rId6"/>
          <a:stretch>
            <a:fillRect/>
          </a:stretch>
        </p:blipFill>
        <p:spPr>
          <a:xfrm>
            <a:off x="4180553" y="349782"/>
            <a:ext cx="2472127" cy="2184762"/>
          </a:xfrm>
          <a:prstGeom prst="rect">
            <a:avLst/>
          </a:prstGeom>
        </p:spPr>
      </p:pic>
      <p:pic>
        <p:nvPicPr>
          <p:cNvPr id="6" name="Picture 5">
            <a:extLst>
              <a:ext uri="{FF2B5EF4-FFF2-40B4-BE49-F238E27FC236}">
                <a16:creationId xmlns:a16="http://schemas.microsoft.com/office/drawing/2014/main" id="{CD64A425-69E8-8737-CB7E-1F45E339727C}"/>
              </a:ext>
            </a:extLst>
          </p:cNvPr>
          <p:cNvPicPr>
            <a:picLocks noChangeAspect="1"/>
          </p:cNvPicPr>
          <p:nvPr/>
        </p:nvPicPr>
        <p:blipFill>
          <a:blip r:embed="rId2"/>
          <a:stretch>
            <a:fillRect/>
          </a:stretch>
        </p:blipFill>
        <p:spPr>
          <a:xfrm>
            <a:off x="882551" y="349782"/>
            <a:ext cx="2472127" cy="2184762"/>
          </a:xfrm>
          <a:prstGeom prst="rect">
            <a:avLst/>
          </a:prstGeom>
        </p:spPr>
      </p:pic>
      <p:sp>
        <p:nvSpPr>
          <p:cNvPr id="2" name="Заголовок 1"/>
          <p:cNvSpPr>
            <a:spLocks noGrp="1"/>
          </p:cNvSpPr>
          <p:nvPr>
            <p:ph type="title"/>
          </p:nvPr>
        </p:nvSpPr>
        <p:spPr>
          <a:xfrm>
            <a:off x="155340" y="-10836"/>
            <a:ext cx="8280920" cy="432048"/>
          </a:xfrm>
        </p:spPr>
        <p:txBody>
          <a:bodyPr/>
          <a:lstStyle/>
          <a:p>
            <a:pPr algn="ctr"/>
            <a:r>
              <a:rPr lang="en-US" sz="2000" b="1" dirty="0"/>
              <a:t>Heat content, waves and pH – NDJ 2020/2021 &amp; FMA 2021</a:t>
            </a:r>
            <a:endParaRPr lang="ru-RU" sz="2000" b="1" dirty="0"/>
          </a:p>
        </p:txBody>
      </p:sp>
      <p:sp>
        <p:nvSpPr>
          <p:cNvPr id="4" name="TextBox 3"/>
          <p:cNvSpPr txBox="1"/>
          <p:nvPr/>
        </p:nvSpPr>
        <p:spPr>
          <a:xfrm>
            <a:off x="7244169" y="551289"/>
            <a:ext cx="4639539" cy="5755422"/>
          </a:xfrm>
          <a:prstGeom prst="rect">
            <a:avLst/>
          </a:prstGeom>
          <a:solidFill>
            <a:schemeClr val="bg1"/>
          </a:solid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sz="1600" dirty="0"/>
              <a:t>During first part of the winter 2021/2022  </a:t>
            </a:r>
            <a:r>
              <a:rPr lang="en-US" sz="1600" b="1" dirty="0">
                <a:solidFill>
                  <a:srgbClr val="FF0000"/>
                </a:solidFill>
              </a:rPr>
              <a:t>higher</a:t>
            </a:r>
            <a:r>
              <a:rPr lang="en-US" sz="1600" dirty="0"/>
              <a:t> 15 m upper ocean layer Heat Content (HC) was noticed in the Eastern Canadian Arctic, W Bering and Okhotsk seas and in Svalbard waters. Somewhat neutral or </a:t>
            </a:r>
            <a:r>
              <a:rPr lang="en-US" sz="1600" b="1" dirty="0">
                <a:solidFill>
                  <a:srgbClr val="0070C0"/>
                </a:solidFill>
              </a:rPr>
              <a:t>calmer</a:t>
            </a:r>
            <a:r>
              <a:rPr lang="en-US" sz="1600" dirty="0"/>
              <a:t> sea surface conditions were observed in the Barents and Okhotsk Seas with </a:t>
            </a:r>
            <a:r>
              <a:rPr lang="en-US" sz="1600" b="1" dirty="0">
                <a:solidFill>
                  <a:srgbClr val="FF0000"/>
                </a:solidFill>
              </a:rPr>
              <a:t>higher</a:t>
            </a:r>
            <a:r>
              <a:rPr lang="en-US" sz="1600" dirty="0"/>
              <a:t> stormier conditions near Iceland and in the Bering Sea. </a:t>
            </a:r>
          </a:p>
          <a:p>
            <a:pPr marL="285750" indent="-285750" algn="just">
              <a:buFont typeface="Wingdings" panose="05000000000000000000" pitchFamily="2" charset="2"/>
              <a:buChar char="v"/>
            </a:pPr>
            <a:r>
              <a:rPr lang="en-US" sz="1600" dirty="0"/>
              <a:t>Later in winter the HC was mostly </a:t>
            </a:r>
            <a:r>
              <a:rPr lang="en-US" sz="1600" b="1" dirty="0">
                <a:solidFill>
                  <a:srgbClr val="0070C0"/>
                </a:solidFill>
              </a:rPr>
              <a:t>lower</a:t>
            </a:r>
            <a:r>
              <a:rPr lang="en-US" sz="1600" dirty="0"/>
              <a:t> or neutral to  1993-2020 average for most of the Arctic  with the same exception for the sub-arctic Sea of Okhotsk and parts of Svalbard waters. Prominent </a:t>
            </a:r>
            <a:r>
              <a:rPr lang="en-US" sz="1600" b="1" dirty="0">
                <a:solidFill>
                  <a:srgbClr val="FF0000"/>
                </a:solidFill>
              </a:rPr>
              <a:t>higher</a:t>
            </a:r>
            <a:r>
              <a:rPr lang="en-US" sz="1600" dirty="0"/>
              <a:t>  stormier sea surface conditions  were observed for the open-water  Atlantic  sector of  the Arctic, W Bering and Okhotsk seas. </a:t>
            </a:r>
          </a:p>
          <a:p>
            <a:pPr marL="285750" indent="-285750" algn="just">
              <a:buFont typeface="Wingdings" panose="05000000000000000000" pitchFamily="2" charset="2"/>
              <a:buChar char="v"/>
            </a:pPr>
            <a:r>
              <a:rPr lang="en-US" sz="1600" dirty="0"/>
              <a:t>Numerical models show for the current winter season both neutral and </a:t>
            </a:r>
            <a:r>
              <a:rPr lang="en-US" sz="1600" b="1" dirty="0">
                <a:solidFill>
                  <a:srgbClr val="FF0000"/>
                </a:solidFill>
              </a:rPr>
              <a:t>positive</a:t>
            </a:r>
            <a:r>
              <a:rPr lang="en-US" sz="1600" dirty="0"/>
              <a:t> </a:t>
            </a:r>
            <a:r>
              <a:rPr lang="en-US" sz="1600" b="1" dirty="0">
                <a:solidFill>
                  <a:srgbClr val="FF0000"/>
                </a:solidFill>
              </a:rPr>
              <a:t>pH anomalies  </a:t>
            </a:r>
            <a:r>
              <a:rPr lang="en-US" sz="1600" dirty="0"/>
              <a:t>(alkalization) for the Arctic Basin, Laptev Sea and Okhotsk Seas and </a:t>
            </a:r>
            <a:r>
              <a:rPr lang="en-US" sz="1600" b="1" dirty="0">
                <a:solidFill>
                  <a:srgbClr val="0070C0"/>
                </a:solidFill>
              </a:rPr>
              <a:t>negative pH </a:t>
            </a:r>
            <a:r>
              <a:rPr lang="en-US" sz="1600" dirty="0"/>
              <a:t>for the Barents, parts of the Kara,  East Siberian, Greenland Seas)  anomalies to the 1993-2020 period, the latter may point to </a:t>
            </a:r>
            <a:r>
              <a:rPr lang="en-US" sz="1600" b="1" dirty="0">
                <a:solidFill>
                  <a:srgbClr val="0070C0"/>
                </a:solidFill>
              </a:rPr>
              <a:t>acidification</a:t>
            </a:r>
            <a:r>
              <a:rPr lang="en-US" sz="1600" dirty="0"/>
              <a:t> processes though need further verification with ground-truth data.</a:t>
            </a:r>
            <a:endParaRPr lang="ru-RU" sz="1600" dirty="0"/>
          </a:p>
        </p:txBody>
      </p:sp>
      <p:sp>
        <p:nvSpPr>
          <p:cNvPr id="31" name="TextBox 30">
            <a:extLst>
              <a:ext uri="{FF2B5EF4-FFF2-40B4-BE49-F238E27FC236}">
                <a16:creationId xmlns:a16="http://schemas.microsoft.com/office/drawing/2014/main" id="{283C724B-F57F-486E-A279-EB8C22A49303}"/>
              </a:ext>
            </a:extLst>
          </p:cNvPr>
          <p:cNvSpPr txBox="1"/>
          <p:nvPr/>
        </p:nvSpPr>
        <p:spPr>
          <a:xfrm>
            <a:off x="599668" y="4474050"/>
            <a:ext cx="3163722" cy="261610"/>
          </a:xfrm>
          <a:prstGeom prst="rect">
            <a:avLst/>
          </a:prstGeom>
          <a:solidFill>
            <a:schemeClr val="bg1"/>
          </a:solidFill>
        </p:spPr>
        <p:txBody>
          <a:bodyPr wrap="square" rtlCol="0">
            <a:spAutoFit/>
          </a:bodyPr>
          <a:lstStyle/>
          <a:p>
            <a:pPr algn="ctr"/>
            <a:r>
              <a:rPr lang="en-CA" sz="1100" dirty="0"/>
              <a:t>NDJ WW&amp;S height </a:t>
            </a:r>
            <a:r>
              <a:rPr lang="en-CA" sz="1100" dirty="0" err="1"/>
              <a:t>anom</a:t>
            </a:r>
            <a:r>
              <a:rPr lang="en-CA" sz="1100" dirty="0"/>
              <a:t> (1991-2020)</a:t>
            </a:r>
            <a:endParaRPr lang="en-US" sz="1100" dirty="0"/>
          </a:p>
        </p:txBody>
      </p:sp>
      <p:sp>
        <p:nvSpPr>
          <p:cNvPr id="27" name="TextBox 26">
            <a:extLst>
              <a:ext uri="{FF2B5EF4-FFF2-40B4-BE49-F238E27FC236}">
                <a16:creationId xmlns:a16="http://schemas.microsoft.com/office/drawing/2014/main" id="{78BD5E13-C32A-48B5-965C-B7F47FA2E4A9}"/>
              </a:ext>
            </a:extLst>
          </p:cNvPr>
          <p:cNvSpPr txBox="1"/>
          <p:nvPr/>
        </p:nvSpPr>
        <p:spPr>
          <a:xfrm>
            <a:off x="847246" y="2423575"/>
            <a:ext cx="2625060" cy="261610"/>
          </a:xfrm>
          <a:prstGeom prst="rect">
            <a:avLst/>
          </a:prstGeom>
          <a:solidFill>
            <a:schemeClr val="bg1"/>
          </a:solidFill>
        </p:spPr>
        <p:txBody>
          <a:bodyPr wrap="square" rtlCol="0">
            <a:spAutoFit/>
          </a:bodyPr>
          <a:lstStyle/>
          <a:p>
            <a:pPr algn="ctr"/>
            <a:r>
              <a:rPr lang="en-CA" sz="1100" dirty="0"/>
              <a:t>NDJ Heat Content anomaly (1993-2020)</a:t>
            </a:r>
            <a:endParaRPr lang="en-US" sz="1100" dirty="0"/>
          </a:p>
        </p:txBody>
      </p:sp>
      <p:sp>
        <p:nvSpPr>
          <p:cNvPr id="33" name="TextBox 32">
            <a:extLst>
              <a:ext uri="{FF2B5EF4-FFF2-40B4-BE49-F238E27FC236}">
                <a16:creationId xmlns:a16="http://schemas.microsoft.com/office/drawing/2014/main" id="{AC3689D8-6EC6-400B-BB5E-4A729F449EA7}"/>
              </a:ext>
            </a:extLst>
          </p:cNvPr>
          <p:cNvSpPr txBox="1"/>
          <p:nvPr/>
        </p:nvSpPr>
        <p:spPr>
          <a:xfrm>
            <a:off x="9689482" y="6456734"/>
            <a:ext cx="2502518" cy="307777"/>
          </a:xfrm>
          <a:prstGeom prst="rect">
            <a:avLst/>
          </a:prstGeom>
          <a:solidFill>
            <a:schemeClr val="bg1"/>
          </a:solidFill>
        </p:spPr>
        <p:txBody>
          <a:bodyPr wrap="square" rtlCol="0">
            <a:spAutoFit/>
          </a:bodyPr>
          <a:lstStyle/>
          <a:p>
            <a:r>
              <a:rPr lang="en-US" sz="1400" dirty="0"/>
              <a:t>[AARI / CCCS MEMS &amp; ERA5]</a:t>
            </a:r>
            <a:endParaRPr lang="ru-RU" sz="1400" dirty="0"/>
          </a:p>
        </p:txBody>
      </p:sp>
      <p:sp>
        <p:nvSpPr>
          <p:cNvPr id="18" name="TextBox 17">
            <a:extLst>
              <a:ext uri="{FF2B5EF4-FFF2-40B4-BE49-F238E27FC236}">
                <a16:creationId xmlns:a16="http://schemas.microsoft.com/office/drawing/2014/main" id="{13E5E1C8-3D6A-461A-80B6-AEDA4E988ECE}"/>
              </a:ext>
            </a:extLst>
          </p:cNvPr>
          <p:cNvSpPr txBox="1"/>
          <p:nvPr/>
        </p:nvSpPr>
        <p:spPr>
          <a:xfrm>
            <a:off x="3857574" y="4397636"/>
            <a:ext cx="2909854" cy="261610"/>
          </a:xfrm>
          <a:prstGeom prst="rect">
            <a:avLst/>
          </a:prstGeom>
          <a:solidFill>
            <a:schemeClr val="bg1"/>
          </a:solidFill>
        </p:spPr>
        <p:txBody>
          <a:bodyPr wrap="square" rtlCol="0">
            <a:spAutoFit/>
          </a:bodyPr>
          <a:lstStyle/>
          <a:p>
            <a:pPr algn="ctr"/>
            <a:r>
              <a:rPr lang="en-CA" sz="1100" dirty="0"/>
              <a:t>FMA WW&amp;S height </a:t>
            </a:r>
            <a:r>
              <a:rPr lang="en-CA" sz="1100" dirty="0" err="1"/>
              <a:t>anom</a:t>
            </a:r>
            <a:r>
              <a:rPr lang="en-CA" sz="1100" dirty="0"/>
              <a:t> (1991-2020)</a:t>
            </a:r>
            <a:endParaRPr lang="en-US" sz="1100" dirty="0"/>
          </a:p>
        </p:txBody>
      </p:sp>
      <p:sp>
        <p:nvSpPr>
          <p:cNvPr id="12" name="TextBox 11">
            <a:extLst>
              <a:ext uri="{FF2B5EF4-FFF2-40B4-BE49-F238E27FC236}">
                <a16:creationId xmlns:a16="http://schemas.microsoft.com/office/drawing/2014/main" id="{893DED7C-1EAD-41C1-BE0A-E610ADA5C028}"/>
              </a:ext>
            </a:extLst>
          </p:cNvPr>
          <p:cNvSpPr txBox="1"/>
          <p:nvPr/>
        </p:nvSpPr>
        <p:spPr>
          <a:xfrm>
            <a:off x="4180553" y="6568061"/>
            <a:ext cx="2502518" cy="261610"/>
          </a:xfrm>
          <a:prstGeom prst="rect">
            <a:avLst/>
          </a:prstGeom>
          <a:solidFill>
            <a:schemeClr val="bg1"/>
          </a:solidFill>
        </p:spPr>
        <p:txBody>
          <a:bodyPr wrap="square" rtlCol="0">
            <a:spAutoFit/>
          </a:bodyPr>
          <a:lstStyle/>
          <a:p>
            <a:pPr algn="ctr"/>
            <a:r>
              <a:rPr lang="en-CA" sz="1100" dirty="0"/>
              <a:t>FMA pH anomaly 2m (1993-2020)</a:t>
            </a:r>
            <a:endParaRPr lang="en-US" sz="1100" dirty="0"/>
          </a:p>
        </p:txBody>
      </p:sp>
      <p:sp>
        <p:nvSpPr>
          <p:cNvPr id="16" name="TextBox 15">
            <a:extLst>
              <a:ext uri="{FF2B5EF4-FFF2-40B4-BE49-F238E27FC236}">
                <a16:creationId xmlns:a16="http://schemas.microsoft.com/office/drawing/2014/main" id="{0B7572EB-FF0C-4397-9850-6DAEB9BB8BD9}"/>
              </a:ext>
            </a:extLst>
          </p:cNvPr>
          <p:cNvSpPr txBox="1"/>
          <p:nvPr/>
        </p:nvSpPr>
        <p:spPr>
          <a:xfrm>
            <a:off x="947824" y="6556718"/>
            <a:ext cx="2502518" cy="261610"/>
          </a:xfrm>
          <a:prstGeom prst="rect">
            <a:avLst/>
          </a:prstGeom>
          <a:solidFill>
            <a:schemeClr val="bg1"/>
          </a:solidFill>
        </p:spPr>
        <p:txBody>
          <a:bodyPr wrap="square" rtlCol="0">
            <a:spAutoFit/>
          </a:bodyPr>
          <a:lstStyle/>
          <a:p>
            <a:pPr algn="ctr"/>
            <a:r>
              <a:rPr lang="en-CA" sz="1100" dirty="0"/>
              <a:t>NDJ pH anomaly 2m (1993-2020)</a:t>
            </a:r>
            <a:endParaRPr lang="en-US" sz="1100" dirty="0"/>
          </a:p>
        </p:txBody>
      </p:sp>
      <p:sp>
        <p:nvSpPr>
          <p:cNvPr id="29" name="TextBox 28">
            <a:extLst>
              <a:ext uri="{FF2B5EF4-FFF2-40B4-BE49-F238E27FC236}">
                <a16:creationId xmlns:a16="http://schemas.microsoft.com/office/drawing/2014/main" id="{7C4C3626-E0F9-4E75-88A4-8E76EE730FF7}"/>
              </a:ext>
            </a:extLst>
          </p:cNvPr>
          <p:cNvSpPr txBox="1"/>
          <p:nvPr/>
        </p:nvSpPr>
        <p:spPr>
          <a:xfrm>
            <a:off x="4142368" y="2403739"/>
            <a:ext cx="2625060" cy="261610"/>
          </a:xfrm>
          <a:prstGeom prst="rect">
            <a:avLst/>
          </a:prstGeom>
          <a:solidFill>
            <a:schemeClr val="bg1"/>
          </a:solidFill>
        </p:spPr>
        <p:txBody>
          <a:bodyPr wrap="square" rtlCol="0">
            <a:spAutoFit/>
          </a:bodyPr>
          <a:lstStyle/>
          <a:p>
            <a:pPr algn="ctr"/>
            <a:r>
              <a:rPr lang="en-CA" sz="1100" dirty="0"/>
              <a:t>FMA Heat Content anomaly (1993-2020)</a:t>
            </a:r>
            <a:endParaRPr lang="en-US" sz="1100" dirty="0"/>
          </a:p>
        </p:txBody>
      </p:sp>
    </p:spTree>
    <p:extLst>
      <p:ext uri="{BB962C8B-B14F-4D97-AF65-F5344CB8AC3E}">
        <p14:creationId xmlns:p14="http://schemas.microsoft.com/office/powerpoint/2010/main" val="170953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72800C7F-3B88-4190-8C7E-FEE22BFB0396}" type="slidenum">
              <a:rPr lang="en-CA" altLang="en-US" smtClean="0"/>
              <a:pPr>
                <a:defRPr/>
              </a:pPr>
              <a:t>21</a:t>
            </a:fld>
            <a:endParaRPr lang="en-CA" altLang="en-US"/>
          </a:p>
        </p:txBody>
      </p:sp>
      <p:sp>
        <p:nvSpPr>
          <p:cNvPr id="5" name="Прямоугольник 4"/>
          <p:cNvSpPr/>
          <p:nvPr/>
        </p:nvSpPr>
        <p:spPr>
          <a:xfrm>
            <a:off x="2652192" y="1686327"/>
            <a:ext cx="7848872" cy="2123658"/>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Hydrology and land Snow: </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River discharge</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Snow water equivalent</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Snow extent</a:t>
            </a:r>
          </a:p>
        </p:txBody>
      </p:sp>
    </p:spTree>
    <p:extLst>
      <p:ext uri="{BB962C8B-B14F-4D97-AF65-F5344CB8AC3E}">
        <p14:creationId xmlns:p14="http://schemas.microsoft.com/office/powerpoint/2010/main" val="109345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4320" y="76882"/>
            <a:ext cx="8837220" cy="403143"/>
          </a:xfrm>
        </p:spPr>
        <p:txBody>
          <a:bodyPr>
            <a:normAutofit fontScale="90000"/>
          </a:bodyPr>
          <a:lstStyle/>
          <a:p>
            <a:pPr algn="ctr"/>
            <a:r>
              <a:rPr lang="en-US" sz="2800" dirty="0"/>
              <a:t>Impacts of precipitation on river discharge</a:t>
            </a:r>
            <a:endParaRPr lang="ru-RU" sz="2800" dirty="0"/>
          </a:p>
        </p:txBody>
      </p:sp>
      <p:sp>
        <p:nvSpPr>
          <p:cNvPr id="15" name="Прямоугольник 2">
            <a:extLst>
              <a:ext uri="{FF2B5EF4-FFF2-40B4-BE49-F238E27FC236}">
                <a16:creationId xmlns:a16="http://schemas.microsoft.com/office/drawing/2014/main" id="{FD2A68AF-1E2D-41D4-965C-5B9F387812B1}"/>
              </a:ext>
            </a:extLst>
          </p:cNvPr>
          <p:cNvSpPr/>
          <p:nvPr/>
        </p:nvSpPr>
        <p:spPr>
          <a:xfrm>
            <a:off x="676275" y="516129"/>
            <a:ext cx="10839450" cy="1384995"/>
          </a:xfrm>
          <a:prstGeom prst="rect">
            <a:avLst/>
          </a:prstGeom>
          <a:solidFill>
            <a:schemeClr val="bg1"/>
          </a:solidFill>
          <a:ln w="25400">
            <a:solidFill>
              <a:schemeClr val="tx1"/>
            </a:solidFill>
          </a:ln>
        </p:spPr>
        <p:txBody>
          <a:bodyPr wrap="square">
            <a:spAutoFit/>
          </a:bodyPr>
          <a:lstStyle/>
          <a:p>
            <a:r>
              <a:rPr lang="en-US" dirty="0">
                <a:ea typeface="Arial" panose="020B0604020202020204" pitchFamily="34" charset="0"/>
              </a:rPr>
              <a:t>I</a:t>
            </a:r>
            <a:r>
              <a:rPr lang="en-US" dirty="0">
                <a:latin typeface="Arial" panose="020B0604020202020204" pitchFamily="34" charset="0"/>
                <a:ea typeface="Arial" panose="020B0604020202020204" pitchFamily="34" charset="0"/>
              </a:rPr>
              <a:t>mpacts of wetter/drier colder/warmer weather conditions were to certain extent reflected in the winter/spring 2021-2022 Arctic rivers discharge though the frozen ground restricts direct effects</a:t>
            </a:r>
          </a:p>
          <a:p>
            <a:pPr marL="285750" indent="-285750">
              <a:buClr>
                <a:schemeClr val="tx1"/>
              </a:buClr>
              <a:buFont typeface="Wingdings" panose="05000000000000000000" pitchFamily="2" charset="2"/>
              <a:buChar char="v"/>
            </a:pPr>
            <a:r>
              <a:rPr lang="en-US" sz="1600" b="1" dirty="0">
                <a:solidFill>
                  <a:srgbClr val="0066FF"/>
                </a:solidFill>
                <a:ea typeface="Arial" panose="020B0604020202020204" pitchFamily="34" charset="0"/>
              </a:rPr>
              <a:t>lesser</a:t>
            </a:r>
            <a:r>
              <a:rPr lang="en-US" sz="1600" dirty="0">
                <a:ea typeface="Arial" panose="020B0604020202020204" pitchFamily="34" charset="0"/>
              </a:rPr>
              <a:t> drainage than normal is seen for Ob’, most of </a:t>
            </a:r>
            <a:r>
              <a:rPr lang="en-US" sz="1600" dirty="0" err="1">
                <a:ea typeface="Arial" panose="020B0604020202020204" pitchFamily="34" charset="0"/>
              </a:rPr>
              <a:t>Enisey</a:t>
            </a:r>
            <a:r>
              <a:rPr lang="en-US" sz="1600" dirty="0">
                <a:ea typeface="Arial" panose="020B0604020202020204" pitchFamily="34" charset="0"/>
              </a:rPr>
              <a:t> and Lena rivers, and further eastward through the whole season </a:t>
            </a:r>
          </a:p>
          <a:p>
            <a:pPr marL="285750" indent="-285750">
              <a:buClr>
                <a:schemeClr val="tx1"/>
              </a:buClr>
              <a:buFont typeface="Wingdings" panose="05000000000000000000" pitchFamily="2" charset="2"/>
              <a:buChar char="v"/>
            </a:pPr>
            <a:r>
              <a:rPr lang="en-US" sz="1600" dirty="0">
                <a:ea typeface="Arial" panose="020B0604020202020204" pitchFamily="34" charset="0"/>
              </a:rPr>
              <a:t>Partly Mackenzie, Yukon and </a:t>
            </a:r>
            <a:r>
              <a:rPr lang="en-US" sz="1600" dirty="0" err="1">
                <a:ea typeface="Arial" panose="020B0604020202020204" pitchFamily="34" charset="0"/>
              </a:rPr>
              <a:t>Enisey</a:t>
            </a:r>
            <a:r>
              <a:rPr lang="en-US" sz="1600" dirty="0">
                <a:ea typeface="Arial" panose="020B0604020202020204" pitchFamily="34" charset="0"/>
              </a:rPr>
              <a:t> rivers experienced </a:t>
            </a:r>
            <a:r>
              <a:rPr lang="en-US" sz="1600" b="1" dirty="0">
                <a:solidFill>
                  <a:srgbClr val="FF0000"/>
                </a:solidFill>
                <a:ea typeface="Arial" panose="020B0604020202020204" pitchFamily="34" charset="0"/>
              </a:rPr>
              <a:t>greater</a:t>
            </a:r>
            <a:r>
              <a:rPr lang="en-US" sz="1600" dirty="0">
                <a:ea typeface="Arial" panose="020B0604020202020204" pitchFamily="34" charset="0"/>
              </a:rPr>
              <a:t> discharge than normal</a:t>
            </a:r>
          </a:p>
          <a:p>
            <a:pPr marL="285750" indent="-285750">
              <a:buClr>
                <a:schemeClr val="tx1"/>
              </a:buClr>
              <a:buFont typeface="Wingdings" panose="05000000000000000000" pitchFamily="2" charset="2"/>
              <a:buChar char="v"/>
            </a:pPr>
            <a:r>
              <a:rPr lang="en-US" sz="1600" dirty="0">
                <a:cs typeface="Calibri" panose="020F0502020204030204" pitchFamily="34" charset="0"/>
              </a:rPr>
              <a:t>Particular report on river discharge and precipitation for the Arctic Great rivers will follow.</a:t>
            </a:r>
          </a:p>
        </p:txBody>
      </p:sp>
      <p:sp>
        <p:nvSpPr>
          <p:cNvPr id="23" name="TextBox 22">
            <a:extLst>
              <a:ext uri="{FF2B5EF4-FFF2-40B4-BE49-F238E27FC236}">
                <a16:creationId xmlns:a16="http://schemas.microsoft.com/office/drawing/2014/main" id="{1DE93871-819C-40A7-AD03-0DDC7D294C3C}"/>
              </a:ext>
            </a:extLst>
          </p:cNvPr>
          <p:cNvSpPr txBox="1"/>
          <p:nvPr/>
        </p:nvSpPr>
        <p:spPr>
          <a:xfrm>
            <a:off x="286440" y="5903340"/>
            <a:ext cx="3733372"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NDJ 2021/2022 </a:t>
            </a:r>
            <a:r>
              <a:rPr lang="en-CA" sz="1400" dirty="0">
                <a:latin typeface="Calibri" panose="020F0502020204030204" pitchFamily="34" charset="0"/>
                <a:cs typeface="Calibri" panose="020F0502020204030204" pitchFamily="34" charset="0"/>
              </a:rPr>
              <a:t>river discharge </a:t>
            </a:r>
          </a:p>
          <a:p>
            <a:pPr algn="ctr"/>
            <a:r>
              <a:rPr lang="en-CA" sz="1400" dirty="0">
                <a:latin typeface="Calibri" panose="020F0502020204030204" pitchFamily="34" charset="0"/>
                <a:cs typeface="Calibri" panose="020F0502020204030204" pitchFamily="34" charset="0"/>
              </a:rPr>
              <a:t>anomaly (1991-2020</a:t>
            </a:r>
            <a:r>
              <a:rPr lang="en-CA" sz="1200" dirty="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7C161F5-2904-45C0-AF3C-805B3DA56E3C}"/>
              </a:ext>
            </a:extLst>
          </p:cNvPr>
          <p:cNvSpPr txBox="1"/>
          <p:nvPr/>
        </p:nvSpPr>
        <p:spPr>
          <a:xfrm>
            <a:off x="6624359" y="5934500"/>
            <a:ext cx="2952749"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FMA 2022 </a:t>
            </a:r>
            <a:r>
              <a:rPr lang="en-CA" sz="1400" dirty="0">
                <a:latin typeface="Calibri" panose="020F0502020204030204" pitchFamily="34" charset="0"/>
                <a:cs typeface="Calibri" panose="020F0502020204030204" pitchFamily="34" charset="0"/>
              </a:rPr>
              <a:t>river discharge </a:t>
            </a:r>
          </a:p>
          <a:p>
            <a:pPr algn="ctr"/>
            <a:r>
              <a:rPr lang="en-CA" sz="1400" dirty="0">
                <a:latin typeface="Calibri" panose="020F0502020204030204" pitchFamily="34" charset="0"/>
                <a:cs typeface="Calibri" panose="020F0502020204030204" pitchFamily="34" charset="0"/>
              </a:rPr>
              <a:t>anomaly (1991-2020)</a:t>
            </a:r>
            <a:endParaRPr lang="en-US" sz="1400" dirty="0">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F4F861BD-66C6-06DC-2B31-ECD83527717F}"/>
              </a:ext>
            </a:extLst>
          </p:cNvPr>
          <p:cNvPicPr>
            <a:picLocks noChangeAspect="1"/>
          </p:cNvPicPr>
          <p:nvPr/>
        </p:nvPicPr>
        <p:blipFill>
          <a:blip r:embed="rId2"/>
          <a:stretch>
            <a:fillRect/>
          </a:stretch>
        </p:blipFill>
        <p:spPr>
          <a:xfrm>
            <a:off x="9723773" y="4377997"/>
            <a:ext cx="2490829" cy="2199900"/>
          </a:xfrm>
          <a:prstGeom prst="rect">
            <a:avLst/>
          </a:prstGeom>
        </p:spPr>
      </p:pic>
      <p:sp>
        <p:nvSpPr>
          <p:cNvPr id="12" name="TextBox 11"/>
          <p:cNvSpPr txBox="1"/>
          <p:nvPr/>
        </p:nvSpPr>
        <p:spPr>
          <a:xfrm>
            <a:off x="10086749" y="6439400"/>
            <a:ext cx="2127854"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r>
              <a:rPr lang="en-US" sz="1400" dirty="0">
                <a:ea typeface="Calibri" panose="020F0502020204030204" pitchFamily="34" charset="0"/>
              </a:rPr>
              <a:t>GloFAS</a:t>
            </a:r>
            <a:r>
              <a:rPr lang="en-US" sz="1400" dirty="0">
                <a:latin typeface="Calibri" panose="020F0502020204030204" pitchFamily="34" charset="0"/>
                <a:cs typeface="Calibri" panose="020F0502020204030204" pitchFamily="34" charset="0"/>
              </a:rPr>
              <a:t>]</a:t>
            </a:r>
            <a:endParaRPr lang="ru-RU" sz="1400"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0F6F8A69-F502-18F2-CA29-C27ABD794B2B}"/>
              </a:ext>
            </a:extLst>
          </p:cNvPr>
          <p:cNvPicPr>
            <a:picLocks noChangeAspect="1"/>
          </p:cNvPicPr>
          <p:nvPr/>
        </p:nvPicPr>
        <p:blipFill>
          <a:blip r:embed="rId3"/>
          <a:stretch>
            <a:fillRect/>
          </a:stretch>
        </p:blipFill>
        <p:spPr>
          <a:xfrm>
            <a:off x="246315" y="2337741"/>
            <a:ext cx="4000508" cy="3533249"/>
          </a:xfrm>
          <a:prstGeom prst="rect">
            <a:avLst/>
          </a:prstGeom>
        </p:spPr>
      </p:pic>
      <p:pic>
        <p:nvPicPr>
          <p:cNvPr id="28" name="Picture 27">
            <a:extLst>
              <a:ext uri="{FF2B5EF4-FFF2-40B4-BE49-F238E27FC236}">
                <a16:creationId xmlns:a16="http://schemas.microsoft.com/office/drawing/2014/main" id="{72DEC890-A7E3-2AB8-C7EF-12ADFD7713BE}"/>
              </a:ext>
            </a:extLst>
          </p:cNvPr>
          <p:cNvPicPr>
            <a:picLocks noChangeAspect="1"/>
          </p:cNvPicPr>
          <p:nvPr/>
        </p:nvPicPr>
        <p:blipFill>
          <a:blip r:embed="rId4"/>
          <a:stretch>
            <a:fillRect/>
          </a:stretch>
        </p:blipFill>
        <p:spPr>
          <a:xfrm>
            <a:off x="5972930" y="2337740"/>
            <a:ext cx="4000508" cy="3533249"/>
          </a:xfrm>
          <a:prstGeom prst="rect">
            <a:avLst/>
          </a:prstGeom>
        </p:spPr>
      </p:pic>
      <p:pic>
        <p:nvPicPr>
          <p:cNvPr id="21" name="Picture 20">
            <a:extLst>
              <a:ext uri="{FF2B5EF4-FFF2-40B4-BE49-F238E27FC236}">
                <a16:creationId xmlns:a16="http://schemas.microsoft.com/office/drawing/2014/main" id="{823E76CB-B2F4-8FCB-FD33-48F02FACB76F}"/>
              </a:ext>
            </a:extLst>
          </p:cNvPr>
          <p:cNvPicPr>
            <a:picLocks noChangeAspect="1"/>
          </p:cNvPicPr>
          <p:nvPr/>
        </p:nvPicPr>
        <p:blipFill>
          <a:blip r:embed="rId5"/>
          <a:stretch>
            <a:fillRect/>
          </a:stretch>
        </p:blipFill>
        <p:spPr>
          <a:xfrm>
            <a:off x="4026307" y="4547278"/>
            <a:ext cx="2490828" cy="2199899"/>
          </a:xfrm>
          <a:prstGeom prst="rect">
            <a:avLst/>
          </a:prstGeom>
        </p:spPr>
      </p:pic>
    </p:spTree>
    <p:extLst>
      <p:ext uri="{BB962C8B-B14F-4D97-AF65-F5344CB8AC3E}">
        <p14:creationId xmlns:p14="http://schemas.microsoft.com/office/powerpoint/2010/main" val="1859387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6226" y="31823"/>
            <a:ext cx="5965213" cy="432048"/>
          </a:xfrm>
        </p:spPr>
        <p:txBody>
          <a:bodyPr/>
          <a:lstStyle/>
          <a:p>
            <a:pPr algn="ctr"/>
            <a:r>
              <a:rPr lang="en-US" sz="2400" b="1" dirty="0">
                <a:cs typeface="Arial" panose="020B0604020202020204" pitchFamily="34" charset="0"/>
              </a:rPr>
              <a:t>NDJFMA 2021-2022 land snow </a:t>
            </a:r>
            <a:endParaRPr lang="ru-RU" sz="2400" b="1" dirty="0">
              <a:cs typeface="Arial" panose="020B0604020202020204" pitchFamily="34" charset="0"/>
            </a:endParaRPr>
          </a:p>
        </p:txBody>
      </p:sp>
      <p:sp>
        <p:nvSpPr>
          <p:cNvPr id="20" name="Прямоугольник 19"/>
          <p:cNvSpPr/>
          <p:nvPr/>
        </p:nvSpPr>
        <p:spPr>
          <a:xfrm>
            <a:off x="241021" y="694844"/>
            <a:ext cx="5082722" cy="2308324"/>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sz="1600" dirty="0">
                <a:latin typeface="Calibri" panose="020F0502020204030204" pitchFamily="34" charset="0"/>
                <a:cs typeface="Calibri" panose="020F0502020204030204" pitchFamily="34" charset="0"/>
              </a:rPr>
              <a:t>During NDJFMA 2021-2022 </a:t>
            </a:r>
            <a:r>
              <a:rPr lang="en-US" sz="1600" b="1" dirty="0">
                <a:solidFill>
                  <a:srgbClr val="0070C0"/>
                </a:solidFill>
                <a:latin typeface="Calibri" panose="020F0502020204030204" pitchFamily="34" charset="0"/>
                <a:cs typeface="Calibri" panose="020F0502020204030204" pitchFamily="34" charset="0"/>
              </a:rPr>
              <a:t>lesser</a:t>
            </a:r>
            <a:r>
              <a:rPr lang="en-US" sz="1600" dirty="0">
                <a:solidFill>
                  <a:schemeClr val="accent2">
                    <a:lumMod val="75000"/>
                  </a:schemeClr>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snow height as well as snow water equivalent dominated over parts of E Siberia, Chukchi and N Canada</a:t>
            </a:r>
          </a:p>
          <a:p>
            <a:pPr marL="285750" indent="-285750">
              <a:buFont typeface="Wingdings" panose="05000000000000000000" pitchFamily="2" charset="2"/>
              <a:buChar char="v"/>
            </a:pPr>
            <a:r>
              <a:rPr lang="en-US" sz="1600" dirty="0">
                <a:latin typeface="Calibri" panose="020F0502020204030204" pitchFamily="34" charset="0"/>
                <a:cs typeface="Calibri" panose="020F0502020204030204" pitchFamily="34" charset="0"/>
              </a:rPr>
              <a:t>Positive anomalies (</a:t>
            </a:r>
            <a:r>
              <a:rPr lang="en-US" sz="1600" b="1" dirty="0">
                <a:solidFill>
                  <a:srgbClr val="FF0000"/>
                </a:solidFill>
                <a:latin typeface="Calibri" panose="020F0502020204030204" pitchFamily="34" charset="0"/>
                <a:cs typeface="Calibri" panose="020F0502020204030204" pitchFamily="34" charset="0"/>
              </a:rPr>
              <a:t>greater snow height</a:t>
            </a:r>
            <a:r>
              <a:rPr lang="en-US" sz="1600" dirty="0">
                <a:latin typeface="Calibri" panose="020F0502020204030204" pitchFamily="34" charset="0"/>
                <a:cs typeface="Calibri" panose="020F0502020204030204" pitchFamily="34" charset="0"/>
              </a:rPr>
              <a:t>) were observed in parts of Alaska, C Canada, Nordic and W Siberia</a:t>
            </a:r>
          </a:p>
          <a:p>
            <a:pPr marL="285750" indent="-285750">
              <a:buFont typeface="Wingdings" panose="05000000000000000000" pitchFamily="2" charset="2"/>
              <a:buChar char="v"/>
            </a:pPr>
            <a:r>
              <a:rPr lang="en-US" sz="1600" dirty="0">
                <a:latin typeface="Calibri" panose="020F0502020204030204" pitchFamily="34" charset="0"/>
                <a:cs typeface="Calibri" panose="020F0502020204030204" pitchFamily="34" charset="0"/>
              </a:rPr>
              <a:t>With exception of Alaska, the snow extent over Eurasia and Canada was close to 1991-2020 normal. Alaska experienced somewhat greater snow extent</a:t>
            </a:r>
          </a:p>
        </p:txBody>
      </p:sp>
      <p:sp>
        <p:nvSpPr>
          <p:cNvPr id="21" name="Прямоугольник 20"/>
          <p:cNvSpPr/>
          <p:nvPr/>
        </p:nvSpPr>
        <p:spPr>
          <a:xfrm>
            <a:off x="7261439" y="678828"/>
            <a:ext cx="3175747" cy="338554"/>
          </a:xfrm>
          <a:prstGeom prst="rect">
            <a:avLst/>
          </a:prstGeom>
          <a:solidFill>
            <a:schemeClr val="bg1"/>
          </a:solidFill>
        </p:spPr>
        <p:txBody>
          <a:bodyPr wrap="square">
            <a:spAutoFit/>
          </a:bodyPr>
          <a:lstStyle/>
          <a:p>
            <a:r>
              <a:rPr lang="en-US" sz="1600" dirty="0">
                <a:latin typeface="Calibri" panose="020F0502020204030204" pitchFamily="34" charset="0"/>
                <a:cs typeface="Calibri" panose="020F0502020204030204" pitchFamily="34" charset="0"/>
              </a:rPr>
              <a:t>[GCW / Rutgers Global </a:t>
            </a:r>
            <a:r>
              <a:rPr lang="en-US" sz="1600" dirty="0" err="1">
                <a:latin typeface="Calibri" panose="020F0502020204030204" pitchFamily="34" charset="0"/>
                <a:cs typeface="Calibri" panose="020F0502020204030204" pitchFamily="34" charset="0"/>
              </a:rPr>
              <a:t>SnowLab</a:t>
            </a:r>
            <a:r>
              <a:rPr lang="en-US" sz="1600" dirty="0">
                <a:latin typeface="Calibri" panose="020F0502020204030204" pitchFamily="34" charset="0"/>
                <a:cs typeface="Calibri" panose="020F0502020204030204" pitchFamily="34" charset="0"/>
              </a:rPr>
              <a:t>]</a:t>
            </a:r>
            <a:endParaRPr lang="ru-RU" sz="1600" dirty="0">
              <a:latin typeface="Calibri" panose="020F0502020204030204" pitchFamily="34" charset="0"/>
              <a:cs typeface="Calibri" panose="020F0502020204030204" pitchFamily="34" charset="0"/>
            </a:endParaRPr>
          </a:p>
        </p:txBody>
      </p:sp>
      <p:sp>
        <p:nvSpPr>
          <p:cNvPr id="26" name="Прямоугольник 30">
            <a:extLst>
              <a:ext uri="{FF2B5EF4-FFF2-40B4-BE49-F238E27FC236}">
                <a16:creationId xmlns:a16="http://schemas.microsoft.com/office/drawing/2014/main" id="{7EA89F26-DAAA-43D1-8DF7-D00EB0D51DE7}"/>
              </a:ext>
            </a:extLst>
          </p:cNvPr>
          <p:cNvSpPr/>
          <p:nvPr/>
        </p:nvSpPr>
        <p:spPr>
          <a:xfrm>
            <a:off x="3435876" y="4891616"/>
            <a:ext cx="487634"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Mar</a:t>
            </a:r>
            <a:endParaRPr lang="ru-RU" sz="1100" dirty="0">
              <a:latin typeface="Calibri" panose="020F0502020204030204" pitchFamily="34" charset="0"/>
              <a:cs typeface="Calibri" panose="020F0502020204030204" pitchFamily="34" charset="0"/>
            </a:endParaRPr>
          </a:p>
        </p:txBody>
      </p:sp>
      <p:sp>
        <p:nvSpPr>
          <p:cNvPr id="53" name="Прямоугольник 26">
            <a:extLst>
              <a:ext uri="{FF2B5EF4-FFF2-40B4-BE49-F238E27FC236}">
                <a16:creationId xmlns:a16="http://schemas.microsoft.com/office/drawing/2014/main" id="{C53F017D-170F-4485-BFAF-FE1D52FD53EE}"/>
              </a:ext>
            </a:extLst>
          </p:cNvPr>
          <p:cNvSpPr/>
          <p:nvPr/>
        </p:nvSpPr>
        <p:spPr>
          <a:xfrm>
            <a:off x="5627647" y="2836672"/>
            <a:ext cx="936705" cy="169277"/>
          </a:xfrm>
          <a:prstGeom prst="rect">
            <a:avLst/>
          </a:prstGeom>
          <a:solidFill>
            <a:schemeClr val="bg1"/>
          </a:solidFill>
        </p:spPr>
        <p:txBody>
          <a:bodyPr wrap="square" lIns="0" tIns="0" rIns="0" bIns="0">
            <a:spAutoFit/>
          </a:bodyPr>
          <a:lstStyle/>
          <a:p>
            <a:r>
              <a:rPr lang="en-US" sz="1100" dirty="0">
                <a:latin typeface="Calibri" panose="020F0502020204030204" pitchFamily="34" charset="0"/>
                <a:cs typeface="Calibri" panose="020F0502020204030204" pitchFamily="34" charset="0"/>
              </a:rPr>
              <a:t>S, 1000 km</a:t>
            </a:r>
            <a:r>
              <a:rPr lang="en-US" sz="1100" baseline="30000" dirty="0">
                <a:latin typeface="Calibri" panose="020F0502020204030204" pitchFamily="34" charset="0"/>
                <a:cs typeface="Calibri" panose="020F0502020204030204" pitchFamily="34" charset="0"/>
              </a:rPr>
              <a:t>2</a:t>
            </a:r>
            <a:endParaRPr lang="ru-RU" sz="1100" baseline="30000" dirty="0">
              <a:latin typeface="Calibri" panose="020F0502020204030204" pitchFamily="34" charset="0"/>
              <a:cs typeface="Calibri" panose="020F0502020204030204" pitchFamily="34" charset="0"/>
            </a:endParaRPr>
          </a:p>
        </p:txBody>
      </p:sp>
      <p:sp>
        <p:nvSpPr>
          <p:cNvPr id="57" name="Прямоугольник 26">
            <a:extLst>
              <a:ext uri="{FF2B5EF4-FFF2-40B4-BE49-F238E27FC236}">
                <a16:creationId xmlns:a16="http://schemas.microsoft.com/office/drawing/2014/main" id="{1485DD32-56F6-4B3B-B0A1-5BCCF7A91707}"/>
              </a:ext>
            </a:extLst>
          </p:cNvPr>
          <p:cNvSpPr/>
          <p:nvPr/>
        </p:nvSpPr>
        <p:spPr>
          <a:xfrm>
            <a:off x="5508156" y="5710894"/>
            <a:ext cx="936705" cy="169277"/>
          </a:xfrm>
          <a:prstGeom prst="rect">
            <a:avLst/>
          </a:prstGeom>
          <a:solidFill>
            <a:schemeClr val="bg1"/>
          </a:solidFill>
        </p:spPr>
        <p:txBody>
          <a:bodyPr wrap="square" lIns="0" tIns="0" rIns="0" bIns="0">
            <a:spAutoFit/>
          </a:bodyPr>
          <a:lstStyle/>
          <a:p>
            <a:r>
              <a:rPr lang="en-US" sz="1100" dirty="0">
                <a:latin typeface="Calibri" panose="020F0502020204030204" pitchFamily="34" charset="0"/>
                <a:cs typeface="Calibri" panose="020F0502020204030204" pitchFamily="34" charset="0"/>
              </a:rPr>
              <a:t>S, 1000 km</a:t>
            </a:r>
            <a:r>
              <a:rPr lang="en-US" sz="1100" baseline="30000" dirty="0">
                <a:latin typeface="Calibri" panose="020F0502020204030204" pitchFamily="34" charset="0"/>
                <a:cs typeface="Calibri" panose="020F0502020204030204" pitchFamily="34" charset="0"/>
              </a:rPr>
              <a:t>2</a:t>
            </a:r>
            <a:endParaRPr lang="ru-RU" sz="1100" baseline="30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1F981FAC-DFB7-4324-8B2A-EA93B429DABD}"/>
              </a:ext>
            </a:extLst>
          </p:cNvPr>
          <p:cNvSpPr txBox="1"/>
          <p:nvPr/>
        </p:nvSpPr>
        <p:spPr>
          <a:xfrm>
            <a:off x="456973" y="5693426"/>
            <a:ext cx="2593835" cy="738664"/>
          </a:xfrm>
          <a:prstGeom prst="rect">
            <a:avLst/>
          </a:prstGeom>
          <a:noFill/>
        </p:spPr>
        <p:txBody>
          <a:bodyPr wrap="square">
            <a:spAutoFit/>
          </a:bodyPr>
          <a:lstStyle/>
          <a:p>
            <a:pPr algn="ctr"/>
            <a:r>
              <a:rPr lang="en-CA" sz="1400" b="1" dirty="0">
                <a:latin typeface="Calibri" panose="020F0502020204030204" pitchFamily="34" charset="0"/>
                <a:cs typeface="Calibri" panose="020F0502020204030204" pitchFamily="34" charset="0"/>
              </a:rPr>
              <a:t>NDJ 2021/2022  </a:t>
            </a:r>
          </a:p>
          <a:p>
            <a:pPr algn="ctr"/>
            <a:r>
              <a:rPr lang="en-CA" sz="1400" b="1" dirty="0">
                <a:latin typeface="Calibri" panose="020F0502020204030204" pitchFamily="34" charset="0"/>
                <a:cs typeface="Calibri" panose="020F0502020204030204" pitchFamily="34" charset="0"/>
              </a:rPr>
              <a:t>snow height anomaly  </a:t>
            </a:r>
          </a:p>
          <a:p>
            <a:pPr algn="ctr"/>
            <a:r>
              <a:rPr lang="en-CA" sz="1400" b="1" dirty="0">
                <a:latin typeface="Calibri" panose="020F0502020204030204" pitchFamily="34" charset="0"/>
                <a:cs typeface="Calibri" panose="020F0502020204030204" pitchFamily="34" charset="0"/>
              </a:rPr>
              <a:t>(1991-2020)</a:t>
            </a:r>
            <a:endParaRPr lang="en-US" sz="1400"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15D900FA-FA9E-4F90-BA6A-A0F762603CA6}"/>
              </a:ext>
            </a:extLst>
          </p:cNvPr>
          <p:cNvSpPr txBox="1"/>
          <p:nvPr/>
        </p:nvSpPr>
        <p:spPr>
          <a:xfrm>
            <a:off x="7923673" y="6387488"/>
            <a:ext cx="4001715"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ERA5 / GCW / Rutgers Global </a:t>
            </a:r>
            <a:r>
              <a:rPr lang="en-US" sz="1400" dirty="0" err="1">
                <a:latin typeface="Calibri" panose="020F0502020204030204" pitchFamily="34" charset="0"/>
                <a:cs typeface="Calibri" panose="020F0502020204030204" pitchFamily="34" charset="0"/>
              </a:rPr>
              <a:t>SnowLab</a:t>
            </a:r>
            <a:r>
              <a:rPr lang="en-US" sz="1400" dirty="0">
                <a:latin typeface="Calibri" panose="020F0502020204030204" pitchFamily="34" charset="0"/>
                <a:cs typeface="Calibri" panose="020F0502020204030204" pitchFamily="34" charset="0"/>
              </a:rPr>
              <a:t>]</a:t>
            </a:r>
            <a:endParaRPr lang="ru-RU" sz="1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34AE857-A087-A6B7-F39B-E05200924FCB}"/>
              </a:ext>
            </a:extLst>
          </p:cNvPr>
          <p:cNvPicPr>
            <a:picLocks noChangeAspect="1"/>
          </p:cNvPicPr>
          <p:nvPr/>
        </p:nvPicPr>
        <p:blipFill>
          <a:blip r:embed="rId2"/>
          <a:stretch>
            <a:fillRect/>
          </a:stretch>
        </p:blipFill>
        <p:spPr>
          <a:xfrm>
            <a:off x="2589880" y="3036380"/>
            <a:ext cx="3143256" cy="2776124"/>
          </a:xfrm>
          <a:prstGeom prst="rect">
            <a:avLst/>
          </a:prstGeom>
        </p:spPr>
      </p:pic>
      <p:sp>
        <p:nvSpPr>
          <p:cNvPr id="36" name="TextBox 35">
            <a:extLst>
              <a:ext uri="{FF2B5EF4-FFF2-40B4-BE49-F238E27FC236}">
                <a16:creationId xmlns:a16="http://schemas.microsoft.com/office/drawing/2014/main" id="{9BD0460C-BE07-4635-A8DF-988264ED711F}"/>
              </a:ext>
            </a:extLst>
          </p:cNvPr>
          <p:cNvSpPr txBox="1"/>
          <p:nvPr/>
        </p:nvSpPr>
        <p:spPr>
          <a:xfrm>
            <a:off x="2947904" y="5690303"/>
            <a:ext cx="2285999" cy="738664"/>
          </a:xfrm>
          <a:prstGeom prst="rect">
            <a:avLst/>
          </a:prstGeom>
          <a:noFill/>
        </p:spPr>
        <p:txBody>
          <a:bodyPr wrap="square">
            <a:spAutoFit/>
          </a:bodyPr>
          <a:lstStyle/>
          <a:p>
            <a:pPr algn="ctr"/>
            <a:r>
              <a:rPr lang="en-CA" sz="1400" b="1" dirty="0">
                <a:latin typeface="Calibri" panose="020F0502020204030204" pitchFamily="34" charset="0"/>
                <a:cs typeface="Calibri" panose="020F0502020204030204" pitchFamily="34" charset="0"/>
              </a:rPr>
              <a:t>FMA 2021  </a:t>
            </a:r>
          </a:p>
          <a:p>
            <a:pPr algn="ctr"/>
            <a:r>
              <a:rPr lang="en-CA" sz="1400" b="1" dirty="0">
                <a:latin typeface="Calibri" panose="020F0502020204030204" pitchFamily="34" charset="0"/>
                <a:cs typeface="Calibri" panose="020F0502020204030204" pitchFamily="34" charset="0"/>
              </a:rPr>
              <a:t>snow height anomaly  </a:t>
            </a:r>
          </a:p>
          <a:p>
            <a:pPr algn="ctr"/>
            <a:r>
              <a:rPr lang="en-CA" sz="1400" b="1" dirty="0">
                <a:latin typeface="Calibri" panose="020F0502020204030204" pitchFamily="34" charset="0"/>
                <a:cs typeface="Calibri" panose="020F0502020204030204" pitchFamily="34" charset="0"/>
              </a:rPr>
              <a:t>(1991-2020)</a:t>
            </a:r>
            <a:endParaRPr lang="en-US" sz="1400" b="1" dirty="0">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733C0BBE-10E2-2C0C-8111-9C34E22C2144}"/>
              </a:ext>
            </a:extLst>
          </p:cNvPr>
          <p:cNvGraphicFramePr>
            <a:graphicFrameLocks noGrp="1"/>
          </p:cNvGraphicFramePr>
          <p:nvPr>
            <p:extLst>
              <p:ext uri="{D42A27DB-BD31-4B8C-83A1-F6EECF244321}">
                <p14:modId xmlns:p14="http://schemas.microsoft.com/office/powerpoint/2010/main" val="3451350563"/>
              </p:ext>
            </p:extLst>
          </p:nvPr>
        </p:nvGraphicFramePr>
        <p:xfrm>
          <a:off x="5425044" y="1136589"/>
          <a:ext cx="6718838" cy="4793138"/>
        </p:xfrm>
        <a:graphic>
          <a:graphicData uri="http://schemas.openxmlformats.org/drawingml/2006/table">
            <a:tbl>
              <a:tblPr firstRow="1" firstCol="1" bandRow="1">
                <a:tableStyleId>{5C22544A-7EE6-4342-B048-85BDC9FD1C3A}</a:tableStyleId>
              </a:tblPr>
              <a:tblGrid>
                <a:gridCol w="808202">
                  <a:extLst>
                    <a:ext uri="{9D8B030D-6E8A-4147-A177-3AD203B41FA5}">
                      <a16:colId xmlns:a16="http://schemas.microsoft.com/office/drawing/2014/main" val="3878005128"/>
                    </a:ext>
                  </a:extLst>
                </a:gridCol>
                <a:gridCol w="1111466">
                  <a:extLst>
                    <a:ext uri="{9D8B030D-6E8A-4147-A177-3AD203B41FA5}">
                      <a16:colId xmlns:a16="http://schemas.microsoft.com/office/drawing/2014/main" val="2146200595"/>
                    </a:ext>
                  </a:extLst>
                </a:gridCol>
                <a:gridCol w="959834">
                  <a:extLst>
                    <a:ext uri="{9D8B030D-6E8A-4147-A177-3AD203B41FA5}">
                      <a16:colId xmlns:a16="http://schemas.microsoft.com/office/drawing/2014/main" val="3854045530"/>
                    </a:ext>
                  </a:extLst>
                </a:gridCol>
                <a:gridCol w="959834">
                  <a:extLst>
                    <a:ext uri="{9D8B030D-6E8A-4147-A177-3AD203B41FA5}">
                      <a16:colId xmlns:a16="http://schemas.microsoft.com/office/drawing/2014/main" val="1549138320"/>
                    </a:ext>
                  </a:extLst>
                </a:gridCol>
                <a:gridCol w="959834">
                  <a:extLst>
                    <a:ext uri="{9D8B030D-6E8A-4147-A177-3AD203B41FA5}">
                      <a16:colId xmlns:a16="http://schemas.microsoft.com/office/drawing/2014/main" val="2905353044"/>
                    </a:ext>
                  </a:extLst>
                </a:gridCol>
                <a:gridCol w="959834">
                  <a:extLst>
                    <a:ext uri="{9D8B030D-6E8A-4147-A177-3AD203B41FA5}">
                      <a16:colId xmlns:a16="http://schemas.microsoft.com/office/drawing/2014/main" val="3032150651"/>
                    </a:ext>
                  </a:extLst>
                </a:gridCol>
                <a:gridCol w="959834">
                  <a:extLst>
                    <a:ext uri="{9D8B030D-6E8A-4147-A177-3AD203B41FA5}">
                      <a16:colId xmlns:a16="http://schemas.microsoft.com/office/drawing/2014/main" val="3198699498"/>
                    </a:ext>
                  </a:extLst>
                </a:gridCol>
              </a:tblGrid>
              <a:tr h="189189">
                <a:tc gridSpan="2">
                  <a:txBody>
                    <a:bodyPr/>
                    <a:lstStyle/>
                    <a:p>
                      <a:pPr>
                        <a:lnSpc>
                          <a:spcPct val="100000"/>
                        </a:lnSpc>
                        <a:spcAft>
                          <a:spcPts val="0"/>
                        </a:spcAft>
                      </a:pPr>
                      <a:r>
                        <a:rPr lang="en-US" sz="1200">
                          <a:effectLst/>
                          <a:latin typeface="+mn-lt"/>
                        </a:rPr>
                        <a:t>2021-</a:t>
                      </a:r>
                      <a:r>
                        <a:rPr lang="ru-RU" sz="1200">
                          <a:effectLst/>
                          <a:latin typeface="+mn-lt"/>
                        </a:rPr>
                        <a:t>2022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hMerge="1">
                  <a:txBody>
                    <a:bodyPr/>
                    <a:lstStyle/>
                    <a:p>
                      <a:endParaRPr lang="ru-RU"/>
                    </a:p>
                  </a:txBody>
                  <a:tcPr/>
                </a:tc>
                <a:tc gridSpan="2">
                  <a:txBody>
                    <a:bodyPr/>
                    <a:lstStyle/>
                    <a:p>
                      <a:pPr>
                        <a:lnSpc>
                          <a:spcPct val="100000"/>
                        </a:lnSpc>
                        <a:spcAft>
                          <a:spcPts val="0"/>
                        </a:spcAft>
                      </a:pPr>
                      <a:r>
                        <a:rPr lang="ru-RU" sz="1200" dirty="0">
                          <a:effectLst/>
                          <a:latin typeface="+mn-lt"/>
                        </a:rPr>
                        <a:t>1991-2020 </a:t>
                      </a:r>
                      <a:r>
                        <a:rPr lang="ru-RU" sz="1200" dirty="0" err="1">
                          <a:effectLst/>
                          <a:latin typeface="+mn-lt"/>
                        </a:rPr>
                        <a:t>Normal</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hMerge="1">
                  <a:txBody>
                    <a:bodyPr/>
                    <a:lstStyle/>
                    <a:p>
                      <a:endParaRPr lang="ru-RU"/>
                    </a:p>
                  </a:txBody>
                  <a:tcPr/>
                </a:tc>
                <a:tc gridSpan="3">
                  <a:txBody>
                    <a:bodyPr/>
                    <a:lstStyle/>
                    <a:p>
                      <a:pPr>
                        <a:lnSpc>
                          <a:spcPct val="100000"/>
                        </a:lnSpc>
                        <a:spcAft>
                          <a:spcPts val="0"/>
                        </a:spcAft>
                      </a:pPr>
                      <a:r>
                        <a:rPr lang="ru-RU" sz="1200">
                          <a:effectLst/>
                          <a:latin typeface="+mn-lt"/>
                        </a:rPr>
                        <a:t>Period of Record from 11-1966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80545250"/>
                  </a:ext>
                </a:extLst>
              </a:tr>
              <a:tr h="189189">
                <a:tc>
                  <a:txBody>
                    <a:bodyPr/>
                    <a:lstStyle/>
                    <a:p>
                      <a:pPr>
                        <a:lnSpc>
                          <a:spcPct val="100000"/>
                        </a:lnSpc>
                        <a:spcAft>
                          <a:spcPts val="0"/>
                        </a:spcAft>
                      </a:pPr>
                      <a:r>
                        <a:rPr lang="ru-RU" sz="1200" dirty="0" err="1">
                          <a:effectLst/>
                          <a:latin typeface="+mn-lt"/>
                        </a:rPr>
                        <a:t>Month</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mn-lt"/>
                        </a:rPr>
                        <a:t>Area</a:t>
                      </a:r>
                      <a:r>
                        <a:rPr lang="en-US" sz="1200" dirty="0">
                          <a:effectLst/>
                          <a:latin typeface="+mn-lt"/>
                        </a:rPr>
                        <a:t>,</a:t>
                      </a:r>
                      <a:r>
                        <a:rPr lang="en-US" sz="1200" dirty="0">
                          <a:latin typeface="+mn-lt"/>
                          <a:cs typeface="Calibri" panose="020F0502020204030204" pitchFamily="34" charset="0"/>
                        </a:rPr>
                        <a:t> 1000 km</a:t>
                      </a:r>
                      <a:r>
                        <a:rPr lang="en-US" sz="1200" baseline="30000" dirty="0">
                          <a:latin typeface="+mn-lt"/>
                          <a:cs typeface="Calibri" panose="020F0502020204030204" pitchFamily="34" charset="0"/>
                        </a:rPr>
                        <a:t>2</a:t>
                      </a:r>
                      <a:endParaRPr lang="ru-RU" sz="1200" baseline="30000" dirty="0">
                        <a:latin typeface="+mn-lt"/>
                        <a:cs typeface="Calibri" panose="020F0502020204030204" pitchFamily="34" charset="0"/>
                      </a:endParaRPr>
                    </a:p>
                  </a:txBody>
                  <a:tcPr marL="8783" marR="8783" marT="8783" marB="8783" anchor="ctr"/>
                </a:tc>
                <a:tc>
                  <a:txBody>
                    <a:bodyPr/>
                    <a:lstStyle/>
                    <a:p>
                      <a:pPr>
                        <a:lnSpc>
                          <a:spcPct val="100000"/>
                        </a:lnSpc>
                        <a:spcAft>
                          <a:spcPts val="0"/>
                        </a:spcAft>
                      </a:pPr>
                      <a:r>
                        <a:rPr lang="ru-RU" sz="1200">
                          <a:effectLst/>
                          <a:latin typeface="+mn-lt"/>
                        </a:rPr>
                        <a:t>Mean</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Departure</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Rank</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Maximum (Year)</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Minimum (Year)</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2958658670"/>
                  </a:ext>
                </a:extLst>
              </a:tr>
              <a:tr h="189189">
                <a:tc gridSpan="7">
                  <a:txBody>
                    <a:bodyPr/>
                    <a:lstStyle/>
                    <a:p>
                      <a:pPr algn="ctr">
                        <a:lnSpc>
                          <a:spcPct val="100000"/>
                        </a:lnSpc>
                        <a:spcAft>
                          <a:spcPts val="0"/>
                        </a:spcAft>
                      </a:pPr>
                      <a:r>
                        <a:rPr lang="ru-RU" sz="1200">
                          <a:effectLst/>
                          <a:latin typeface="+mn-lt"/>
                        </a:rPr>
                        <a:t>Eurasia</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40275611"/>
                  </a:ext>
                </a:extLst>
              </a:tr>
              <a:tr h="189189">
                <a:tc>
                  <a:txBody>
                    <a:bodyPr/>
                    <a:lstStyle/>
                    <a:p>
                      <a:pPr>
                        <a:lnSpc>
                          <a:spcPct val="100000"/>
                        </a:lnSpc>
                        <a:spcAft>
                          <a:spcPts val="0"/>
                        </a:spcAft>
                      </a:pPr>
                      <a:r>
                        <a:rPr lang="ru-RU" sz="1200">
                          <a:effectLst/>
                          <a:latin typeface="+mn-lt"/>
                        </a:rPr>
                        <a:t>4</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16,864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16,759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105</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32/56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20,687 (1981)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14,767 (2014)</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45387231"/>
                  </a:ext>
                </a:extLst>
              </a:tr>
              <a:tr h="189189">
                <a:tc>
                  <a:txBody>
                    <a:bodyPr/>
                    <a:lstStyle/>
                    <a:p>
                      <a:pPr>
                        <a:lnSpc>
                          <a:spcPct val="100000"/>
                        </a:lnSpc>
                        <a:spcAft>
                          <a:spcPts val="0"/>
                        </a:spcAft>
                      </a:pPr>
                      <a:r>
                        <a:rPr lang="ru-RU" sz="1200">
                          <a:effectLst/>
                          <a:latin typeface="+mn-lt"/>
                        </a:rPr>
                        <a:t>3</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24,387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24,091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296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33/56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27,950 (1981)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20,183 (2002)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1864028418"/>
                  </a:ext>
                </a:extLst>
              </a:tr>
              <a:tr h="189189">
                <a:tc>
                  <a:txBody>
                    <a:bodyPr/>
                    <a:lstStyle/>
                    <a:p>
                      <a:pPr>
                        <a:lnSpc>
                          <a:spcPct val="100000"/>
                        </a:lnSpc>
                        <a:spcAft>
                          <a:spcPts val="0"/>
                        </a:spcAft>
                      </a:pPr>
                      <a:r>
                        <a:rPr lang="ru-RU" sz="1200">
                          <a:effectLst/>
                          <a:latin typeface="+mn-lt"/>
                        </a:rPr>
                        <a:t>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28,997 </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28,515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482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22/56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32,285 (1978)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25,913 (2002)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154373921"/>
                  </a:ext>
                </a:extLst>
              </a:tr>
              <a:tr h="189189">
                <a:tc>
                  <a:txBody>
                    <a:bodyPr/>
                    <a:lstStyle/>
                    <a:p>
                      <a:pPr>
                        <a:lnSpc>
                          <a:spcPct val="100000"/>
                        </a:lnSpc>
                        <a:spcAft>
                          <a:spcPts val="0"/>
                        </a:spcAft>
                      </a:pPr>
                      <a:r>
                        <a:rPr lang="ru-RU" sz="1200">
                          <a:effectLst/>
                          <a:latin typeface="+mn-lt"/>
                        </a:rPr>
                        <a:t>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29,687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29,647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40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24/56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32,265 (2008)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25,823 (1981)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965306167"/>
                  </a:ext>
                </a:extLst>
              </a:tr>
              <a:tr h="189189">
                <a:tc>
                  <a:txBody>
                    <a:bodyPr/>
                    <a:lstStyle/>
                    <a:p>
                      <a:pPr>
                        <a:lnSpc>
                          <a:spcPct val="100000"/>
                        </a:lnSpc>
                        <a:spcAft>
                          <a:spcPts val="0"/>
                        </a:spcAft>
                      </a:pPr>
                      <a:r>
                        <a:rPr lang="ru-RU" sz="1200" dirty="0">
                          <a:effectLst/>
                          <a:latin typeface="+mn-lt"/>
                        </a:rPr>
                        <a:t>12</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27,693 </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27,365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329</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13/56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29,699 (2002)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22,882 (1980)</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3849930179"/>
                  </a:ext>
                </a:extLst>
              </a:tr>
              <a:tr h="189189">
                <a:tc>
                  <a:txBody>
                    <a:bodyPr/>
                    <a:lstStyle/>
                    <a:p>
                      <a:pPr>
                        <a:lnSpc>
                          <a:spcPct val="100000"/>
                        </a:lnSpc>
                        <a:spcAft>
                          <a:spcPts val="0"/>
                        </a:spcAft>
                      </a:pPr>
                      <a:r>
                        <a:rPr lang="ru-RU" sz="1200">
                          <a:effectLst/>
                          <a:latin typeface="+mn-lt"/>
                        </a:rPr>
                        <a:t>11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22,521 </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21,181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1,340</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9/56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24,132 (1993)</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16,796 (1979)</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3052048583"/>
                  </a:ext>
                </a:extLst>
              </a:tr>
              <a:tr h="189189">
                <a:tc gridSpan="7">
                  <a:txBody>
                    <a:bodyPr/>
                    <a:lstStyle/>
                    <a:p>
                      <a:pPr algn="ctr">
                        <a:lnSpc>
                          <a:spcPct val="100000"/>
                        </a:lnSpc>
                        <a:spcAft>
                          <a:spcPts val="0"/>
                        </a:spcAft>
                      </a:pPr>
                      <a:r>
                        <a:rPr lang="ru-RU" sz="1200" dirty="0">
                          <a:effectLst/>
                          <a:latin typeface="+mn-lt"/>
                        </a:rPr>
                        <a:t>Canada</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43671913"/>
                  </a:ext>
                </a:extLst>
              </a:tr>
              <a:tr h="189189">
                <a:tc>
                  <a:txBody>
                    <a:bodyPr/>
                    <a:lstStyle/>
                    <a:p>
                      <a:pPr>
                        <a:lnSpc>
                          <a:spcPct val="100000"/>
                        </a:lnSpc>
                        <a:spcAft>
                          <a:spcPts val="0"/>
                        </a:spcAft>
                      </a:pPr>
                      <a:r>
                        <a:rPr lang="ru-RU" sz="1200">
                          <a:effectLst/>
                          <a:latin typeface="+mn-lt"/>
                        </a:rPr>
                        <a:t>4</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9,409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8,787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622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16/56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9,860 (1979)</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6,939 (2010)</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1215853532"/>
                  </a:ext>
                </a:extLst>
              </a:tr>
              <a:tr h="189189">
                <a:tc>
                  <a:txBody>
                    <a:bodyPr/>
                    <a:lstStyle/>
                    <a:p>
                      <a:pPr>
                        <a:lnSpc>
                          <a:spcPct val="100000"/>
                        </a:lnSpc>
                        <a:spcAft>
                          <a:spcPts val="0"/>
                        </a:spcAft>
                      </a:pPr>
                      <a:r>
                        <a:rPr lang="ru-RU" sz="1200">
                          <a:effectLst/>
                          <a:latin typeface="+mn-lt"/>
                        </a:rPr>
                        <a:t>3</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10,130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10,074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27/56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10,368 (1982)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9,486 (1981)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3553532588"/>
                  </a:ext>
                </a:extLst>
              </a:tr>
              <a:tr h="189189">
                <a:tc>
                  <a:txBody>
                    <a:bodyPr/>
                    <a:lstStyle/>
                    <a:p>
                      <a:pPr>
                        <a:lnSpc>
                          <a:spcPct val="100000"/>
                        </a:lnSpc>
                        <a:spcAft>
                          <a:spcPts val="0"/>
                        </a:spcAft>
                      </a:pPr>
                      <a:r>
                        <a:rPr lang="ru-RU" sz="1200">
                          <a:effectLst/>
                          <a:latin typeface="+mn-lt"/>
                        </a:rPr>
                        <a:t>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10,303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10,309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28/56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10,424 (2013)</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10,015 (1981)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4152599429"/>
                  </a:ext>
                </a:extLst>
              </a:tr>
              <a:tr h="189189">
                <a:tc>
                  <a:txBody>
                    <a:bodyPr/>
                    <a:lstStyle/>
                    <a:p>
                      <a:pPr>
                        <a:lnSpc>
                          <a:spcPct val="100000"/>
                        </a:lnSpc>
                        <a:spcAft>
                          <a:spcPts val="0"/>
                        </a:spcAft>
                      </a:pPr>
                      <a:r>
                        <a:rPr lang="ru-RU" sz="1200">
                          <a:effectLst/>
                          <a:latin typeface="+mn-lt"/>
                        </a:rPr>
                        <a:t>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10,348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10,319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29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16/56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10,424 (1982)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10,060 (1981)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3406350493"/>
                  </a:ext>
                </a:extLst>
              </a:tr>
              <a:tr h="189189">
                <a:tc>
                  <a:txBody>
                    <a:bodyPr/>
                    <a:lstStyle/>
                    <a:p>
                      <a:pPr>
                        <a:lnSpc>
                          <a:spcPct val="100000"/>
                        </a:lnSpc>
                        <a:spcAft>
                          <a:spcPts val="0"/>
                        </a:spcAft>
                      </a:pPr>
                      <a:r>
                        <a:rPr lang="ru-RU" sz="1200">
                          <a:effectLst/>
                          <a:latin typeface="+mn-lt"/>
                        </a:rPr>
                        <a:t>12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10,255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10,147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10,403 (2016)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9,691 (1980)</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4201228664"/>
                  </a:ext>
                </a:extLst>
              </a:tr>
              <a:tr h="189189">
                <a:tc>
                  <a:txBody>
                    <a:bodyPr/>
                    <a:lstStyle/>
                    <a:p>
                      <a:pPr>
                        <a:lnSpc>
                          <a:spcPct val="100000"/>
                        </a:lnSpc>
                        <a:spcAft>
                          <a:spcPts val="0"/>
                        </a:spcAft>
                      </a:pPr>
                      <a:r>
                        <a:rPr lang="ru-RU" sz="1200">
                          <a:effectLst/>
                          <a:latin typeface="+mn-lt"/>
                        </a:rPr>
                        <a:t>11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8,713 </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8,948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-235</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32/56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9,978 (2018)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7,254 (1987)</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3949915812"/>
                  </a:ext>
                </a:extLst>
              </a:tr>
              <a:tr h="189189">
                <a:tc gridSpan="7">
                  <a:txBody>
                    <a:bodyPr/>
                    <a:lstStyle/>
                    <a:p>
                      <a:pPr algn="ctr">
                        <a:lnSpc>
                          <a:spcPct val="100000"/>
                        </a:lnSpc>
                        <a:spcAft>
                          <a:spcPts val="0"/>
                        </a:spcAft>
                      </a:pPr>
                      <a:r>
                        <a:rPr lang="ru-RU" sz="1200">
                          <a:effectLst/>
                          <a:latin typeface="+mn-lt"/>
                        </a:rPr>
                        <a:t>Alaska</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43644267"/>
                  </a:ext>
                </a:extLst>
              </a:tr>
              <a:tr h="189189">
                <a:tc>
                  <a:txBody>
                    <a:bodyPr/>
                    <a:lstStyle/>
                    <a:p>
                      <a:pPr>
                        <a:lnSpc>
                          <a:spcPct val="100000"/>
                        </a:lnSpc>
                        <a:spcAft>
                          <a:spcPts val="0"/>
                        </a:spcAft>
                      </a:pPr>
                      <a:r>
                        <a:rPr lang="ru-RU" sz="1200">
                          <a:effectLst/>
                          <a:latin typeface="+mn-lt"/>
                        </a:rPr>
                        <a:t>4</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1,487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1,461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20/56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1,526 (2018)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1,360 (2016)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3126548553"/>
                  </a:ext>
                </a:extLst>
              </a:tr>
              <a:tr h="189189">
                <a:tc>
                  <a:txBody>
                    <a:bodyPr/>
                    <a:lstStyle/>
                    <a:p>
                      <a:pPr>
                        <a:lnSpc>
                          <a:spcPct val="100000"/>
                        </a:lnSpc>
                        <a:spcAft>
                          <a:spcPts val="0"/>
                        </a:spcAft>
                      </a:pPr>
                      <a:r>
                        <a:rPr lang="ru-RU" sz="1200">
                          <a:effectLst/>
                          <a:latin typeface="+mn-lt"/>
                        </a:rPr>
                        <a:t>3</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1,523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1,495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5/56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1,534 (2008)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1,293 (1968)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1239384439"/>
                  </a:ext>
                </a:extLst>
              </a:tr>
              <a:tr h="189189">
                <a:tc>
                  <a:txBody>
                    <a:bodyPr/>
                    <a:lstStyle/>
                    <a:p>
                      <a:pPr>
                        <a:lnSpc>
                          <a:spcPct val="100000"/>
                        </a:lnSpc>
                        <a:spcAft>
                          <a:spcPts val="0"/>
                        </a:spcAft>
                      </a:pPr>
                      <a:r>
                        <a:rPr lang="ru-RU" sz="1200">
                          <a:effectLst/>
                          <a:latin typeface="+mn-lt"/>
                        </a:rPr>
                        <a:t>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1,534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1,513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21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1-8/56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1,534 (tie)</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1,417 (1968)</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2621310504"/>
                  </a:ext>
                </a:extLst>
              </a:tr>
              <a:tr h="189189">
                <a:tc>
                  <a:txBody>
                    <a:bodyPr/>
                    <a:lstStyle/>
                    <a:p>
                      <a:pPr>
                        <a:lnSpc>
                          <a:spcPct val="100000"/>
                        </a:lnSpc>
                        <a:spcAft>
                          <a:spcPts val="0"/>
                        </a:spcAft>
                      </a:pPr>
                      <a:r>
                        <a:rPr lang="ru-RU" sz="1200">
                          <a:effectLst/>
                          <a:latin typeface="+mn-lt"/>
                        </a:rPr>
                        <a:t>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1,534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1,505 </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30</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1-6/56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1,534 (tie)</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1,423 (1986)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3132815622"/>
                  </a:ext>
                </a:extLst>
              </a:tr>
              <a:tr h="189189">
                <a:tc>
                  <a:txBody>
                    <a:bodyPr/>
                    <a:lstStyle/>
                    <a:p>
                      <a:pPr>
                        <a:lnSpc>
                          <a:spcPct val="100000"/>
                        </a:lnSpc>
                        <a:spcAft>
                          <a:spcPts val="0"/>
                        </a:spcAft>
                      </a:pPr>
                      <a:r>
                        <a:rPr lang="ru-RU" sz="1200">
                          <a:effectLst/>
                          <a:latin typeface="+mn-lt"/>
                        </a:rPr>
                        <a:t>12</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1,534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1,495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39</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1-3/56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1,534 (</a:t>
                      </a:r>
                      <a:r>
                        <a:rPr lang="ru-RU" sz="1200" dirty="0" err="1">
                          <a:effectLst/>
                          <a:latin typeface="+mn-lt"/>
                        </a:rPr>
                        <a:t>tie</a:t>
                      </a:r>
                      <a:r>
                        <a:rPr lang="ru-RU" sz="1200" dirty="0">
                          <a:effectLst/>
                          <a:latin typeface="+mn-lt"/>
                        </a:rPr>
                        <a:t>)</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1,330 (1967)</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12261841"/>
                  </a:ext>
                </a:extLst>
              </a:tr>
              <a:tr h="189189">
                <a:tc>
                  <a:txBody>
                    <a:bodyPr/>
                    <a:lstStyle/>
                    <a:p>
                      <a:pPr>
                        <a:lnSpc>
                          <a:spcPct val="100000"/>
                        </a:lnSpc>
                        <a:spcAft>
                          <a:spcPts val="0"/>
                        </a:spcAft>
                      </a:pPr>
                      <a:r>
                        <a:rPr lang="ru-RU" sz="1200">
                          <a:effectLst/>
                          <a:latin typeface="+mn-lt"/>
                        </a:rPr>
                        <a:t>11</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1,521 </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1,416 </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105</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a:effectLst/>
                          <a:latin typeface="+mn-lt"/>
                        </a:rPr>
                        <a:t>1/56</a:t>
                      </a:r>
                      <a:endParaRPr lang="ru-RU" sz="120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1,521 (2021)</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tc>
                  <a:txBody>
                    <a:bodyPr/>
                    <a:lstStyle/>
                    <a:p>
                      <a:pPr>
                        <a:lnSpc>
                          <a:spcPct val="100000"/>
                        </a:lnSpc>
                        <a:spcAft>
                          <a:spcPts val="0"/>
                        </a:spcAft>
                      </a:pPr>
                      <a:r>
                        <a:rPr lang="ru-RU" sz="1200" dirty="0">
                          <a:effectLst/>
                          <a:latin typeface="+mn-lt"/>
                        </a:rPr>
                        <a:t>950 (1979)</a:t>
                      </a:r>
                      <a:endParaRPr lang="ru-RU" sz="1200" dirty="0">
                        <a:effectLst/>
                        <a:latin typeface="+mn-lt"/>
                        <a:ea typeface="Calibri" panose="020F0502020204030204" pitchFamily="34" charset="0"/>
                        <a:cs typeface="Times New Roman" panose="02020603050405020304" pitchFamily="18" charset="0"/>
                      </a:endParaRPr>
                    </a:p>
                  </a:txBody>
                  <a:tcPr marL="8783" marR="8783" marT="8783" marB="8783" anchor="ctr"/>
                </a:tc>
                <a:extLst>
                  <a:ext uri="{0D108BD9-81ED-4DB2-BD59-A6C34878D82A}">
                    <a16:rowId xmlns:a16="http://schemas.microsoft.com/office/drawing/2014/main" val="295554388"/>
                  </a:ext>
                </a:extLst>
              </a:tr>
            </a:tbl>
          </a:graphicData>
        </a:graphic>
      </p:graphicFrame>
      <p:pic>
        <p:nvPicPr>
          <p:cNvPr id="7" name="Picture 6">
            <a:extLst>
              <a:ext uri="{FF2B5EF4-FFF2-40B4-BE49-F238E27FC236}">
                <a16:creationId xmlns:a16="http://schemas.microsoft.com/office/drawing/2014/main" id="{651A735B-DD94-9E50-F942-54ADD911C93C}"/>
              </a:ext>
            </a:extLst>
          </p:cNvPr>
          <p:cNvPicPr>
            <a:picLocks noChangeAspect="1"/>
          </p:cNvPicPr>
          <p:nvPr/>
        </p:nvPicPr>
        <p:blipFill>
          <a:blip r:embed="rId3"/>
          <a:stretch>
            <a:fillRect/>
          </a:stretch>
        </p:blipFill>
        <p:spPr>
          <a:xfrm>
            <a:off x="-154486" y="2998105"/>
            <a:ext cx="3167376" cy="2797427"/>
          </a:xfrm>
          <a:prstGeom prst="rect">
            <a:avLst/>
          </a:prstGeom>
        </p:spPr>
      </p:pic>
    </p:spTree>
    <p:extLst>
      <p:ext uri="{BB962C8B-B14F-4D97-AF65-F5344CB8AC3E}">
        <p14:creationId xmlns:p14="http://schemas.microsoft.com/office/powerpoint/2010/main" val="1732998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A1854F6-C9A2-9203-1514-7522E67FB576}"/>
              </a:ext>
            </a:extLst>
          </p:cNvPr>
          <p:cNvPicPr>
            <a:picLocks noChangeAspect="1"/>
          </p:cNvPicPr>
          <p:nvPr/>
        </p:nvPicPr>
        <p:blipFill>
          <a:blip r:embed="rId2"/>
          <a:stretch>
            <a:fillRect/>
          </a:stretch>
        </p:blipFill>
        <p:spPr>
          <a:xfrm>
            <a:off x="8932899" y="3069556"/>
            <a:ext cx="3143256" cy="2776124"/>
          </a:xfrm>
          <a:prstGeom prst="rect">
            <a:avLst/>
          </a:prstGeom>
        </p:spPr>
      </p:pic>
      <p:pic>
        <p:nvPicPr>
          <p:cNvPr id="9" name="Picture 8">
            <a:extLst>
              <a:ext uri="{FF2B5EF4-FFF2-40B4-BE49-F238E27FC236}">
                <a16:creationId xmlns:a16="http://schemas.microsoft.com/office/drawing/2014/main" id="{0D1AC846-5768-EE40-25CC-CB5AD0CC8D64}"/>
              </a:ext>
            </a:extLst>
          </p:cNvPr>
          <p:cNvPicPr>
            <a:picLocks noChangeAspect="1"/>
          </p:cNvPicPr>
          <p:nvPr/>
        </p:nvPicPr>
        <p:blipFill>
          <a:blip r:embed="rId3"/>
          <a:stretch>
            <a:fillRect/>
          </a:stretch>
        </p:blipFill>
        <p:spPr>
          <a:xfrm>
            <a:off x="2776490" y="2971133"/>
            <a:ext cx="3143256" cy="2776124"/>
          </a:xfrm>
          <a:prstGeom prst="rect">
            <a:avLst/>
          </a:prstGeom>
        </p:spPr>
      </p:pic>
      <p:sp>
        <p:nvSpPr>
          <p:cNvPr id="2" name="Заголовок 1"/>
          <p:cNvSpPr>
            <a:spLocks noGrp="1"/>
          </p:cNvSpPr>
          <p:nvPr>
            <p:ph type="title"/>
          </p:nvPr>
        </p:nvSpPr>
        <p:spPr>
          <a:xfrm>
            <a:off x="1641478" y="46204"/>
            <a:ext cx="4196616" cy="432048"/>
          </a:xfrm>
        </p:spPr>
        <p:txBody>
          <a:bodyPr>
            <a:normAutofit/>
          </a:bodyPr>
          <a:lstStyle/>
          <a:p>
            <a:pPr algn="ctr"/>
            <a:r>
              <a:rPr lang="en-US" sz="2400" b="1" dirty="0">
                <a:cs typeface="Arial" panose="020B0604020202020204" pitchFamily="34" charset="0"/>
              </a:rPr>
              <a:t>Bioclimatic weather severity </a:t>
            </a:r>
            <a:endParaRPr lang="ru-RU" sz="2400" b="1" dirty="0">
              <a:cs typeface="Arial" panose="020B0604020202020204" pitchFamily="34" charset="0"/>
            </a:endParaRPr>
          </a:p>
        </p:txBody>
      </p:sp>
      <p:sp>
        <p:nvSpPr>
          <p:cNvPr id="20" name="Прямоугольник 19"/>
          <p:cNvSpPr/>
          <p:nvPr/>
        </p:nvSpPr>
        <p:spPr>
          <a:xfrm>
            <a:off x="361911" y="517405"/>
            <a:ext cx="6857035" cy="2308324"/>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During winter 2021/2022 milder than for the last 30 years weather severity can be attributed on a basis of </a:t>
            </a:r>
            <a:r>
              <a:rPr lang="en-US" dirty="0" err="1">
                <a:latin typeface="Calibri" panose="020F0502020204030204" pitchFamily="34" charset="0"/>
                <a:cs typeface="Calibri" panose="020F0502020204030204" pitchFamily="34" charset="0"/>
              </a:rPr>
              <a:t>Bodman’s</a:t>
            </a:r>
            <a:r>
              <a:rPr lang="en-US" dirty="0">
                <a:latin typeface="Calibri" panose="020F0502020204030204" pitchFamily="34" charset="0"/>
                <a:cs typeface="Calibri" panose="020F0502020204030204" pitchFamily="34" charset="0"/>
              </a:rPr>
              <a:t> index to the most of Siberia, Central Arctic, Svalbard, parts of Canadian Archipelago areas. </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Opposite situation – harsher more severe weather can be attributed to most of Canada and Alaska and to parts of Nordic region.</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Particular report on bioclimatic indexes synopsis and forecast will follow.</a:t>
            </a:r>
          </a:p>
        </p:txBody>
      </p:sp>
      <p:sp>
        <p:nvSpPr>
          <p:cNvPr id="37" name="TextBox 36">
            <a:extLst>
              <a:ext uri="{FF2B5EF4-FFF2-40B4-BE49-F238E27FC236}">
                <a16:creationId xmlns:a16="http://schemas.microsoft.com/office/drawing/2014/main" id="{15D900FA-FA9E-4F90-BA6A-A0F762603CA6}"/>
              </a:ext>
            </a:extLst>
          </p:cNvPr>
          <p:cNvSpPr txBox="1"/>
          <p:nvPr/>
        </p:nvSpPr>
        <p:spPr>
          <a:xfrm>
            <a:off x="10468691" y="6459418"/>
            <a:ext cx="1702481"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DDE6817-8DA9-440A-8725-AB3C58CF7A57}"/>
              </a:ext>
            </a:extLst>
          </p:cNvPr>
          <p:cNvSpPr txBox="1"/>
          <p:nvPr/>
        </p:nvSpPr>
        <p:spPr>
          <a:xfrm>
            <a:off x="7455463" y="208536"/>
            <a:ext cx="4539039" cy="2462213"/>
          </a:xfrm>
          <a:prstGeom prst="rect">
            <a:avLst/>
          </a:prstGeom>
          <a:noFill/>
          <a:ln w="15875">
            <a:solidFill>
              <a:schemeClr val="tx1"/>
            </a:solidFill>
          </a:ln>
        </p:spPr>
        <p:txBody>
          <a:bodyPr wrap="square">
            <a:spAutoFit/>
          </a:bodyPr>
          <a:lstStyle/>
          <a:p>
            <a:pPr algn="l"/>
            <a:r>
              <a:rPr lang="en-US" sz="1400" b="1" dirty="0" err="1"/>
              <a:t>Bodman’s</a:t>
            </a:r>
            <a:r>
              <a:rPr lang="en-US" sz="1400" b="1" dirty="0"/>
              <a:t> weather severity index (S) (dimensionless) is used for bioclimatic evaluation of weather conditions for winter half year and is calculated according to </a:t>
            </a:r>
            <a:r>
              <a:rPr lang="en-US" sz="1400" b="1" dirty="0" err="1"/>
              <a:t>Bodman’s</a:t>
            </a:r>
            <a:r>
              <a:rPr lang="en-US" sz="1400" b="1" dirty="0"/>
              <a:t> formula as</a:t>
            </a:r>
          </a:p>
          <a:p>
            <a:pPr algn="l"/>
            <a:r>
              <a:rPr lang="en-US" sz="1400" b="1" dirty="0"/>
              <a:t>follows:</a:t>
            </a:r>
            <a:r>
              <a:rPr lang="ru-RU" sz="1400" b="1" dirty="0"/>
              <a:t> </a:t>
            </a:r>
            <a:r>
              <a:rPr lang="en-US" sz="1400" b="1" i="1" dirty="0"/>
              <a:t>S </a:t>
            </a:r>
            <a:r>
              <a:rPr lang="en-US" sz="1400" b="1" dirty="0"/>
              <a:t>= (1 – 0.04 </a:t>
            </a:r>
            <a:r>
              <a:rPr lang="en-US" sz="1400" b="1" i="1" dirty="0"/>
              <a:t>T</a:t>
            </a:r>
            <a:r>
              <a:rPr lang="en-US" sz="1400" b="1" dirty="0"/>
              <a:t>) (1 + 0.272 </a:t>
            </a:r>
            <a:r>
              <a:rPr lang="en-US" sz="1400" b="1" i="1" dirty="0"/>
              <a:t>v</a:t>
            </a:r>
            <a:r>
              <a:rPr lang="en-US" sz="1400" b="1" dirty="0"/>
              <a:t>)</a:t>
            </a:r>
            <a:r>
              <a:rPr lang="ru-RU" sz="1400" b="1" dirty="0"/>
              <a:t> </a:t>
            </a:r>
            <a:r>
              <a:rPr lang="en-US" sz="1400" b="1" dirty="0"/>
              <a:t>where: </a:t>
            </a:r>
            <a:r>
              <a:rPr lang="en-US" sz="1400" b="1" i="1" dirty="0"/>
              <a:t>v </a:t>
            </a:r>
            <a:r>
              <a:rPr lang="en-US" sz="1400" b="1" dirty="0"/>
              <a:t>is wind speed (in </a:t>
            </a:r>
            <a:r>
              <a:rPr lang="en-US" sz="1400" b="1" i="1" dirty="0"/>
              <a:t>m/ s</a:t>
            </a:r>
            <a:r>
              <a:rPr lang="en-US" sz="1400" b="1" dirty="0"/>
              <a:t>) at 10 </a:t>
            </a:r>
            <a:r>
              <a:rPr lang="en-US" sz="1400" b="1" i="1" dirty="0"/>
              <a:t>m </a:t>
            </a:r>
            <a:r>
              <a:rPr lang="en-US" sz="1400" b="1" dirty="0"/>
              <a:t>above ground level and </a:t>
            </a:r>
            <a:r>
              <a:rPr lang="en-US" sz="1400" b="1" i="1" dirty="0"/>
              <a:t>T </a:t>
            </a:r>
            <a:r>
              <a:rPr lang="en-US" sz="1400" b="1" dirty="0"/>
              <a:t>is air temperature (in °C)</a:t>
            </a:r>
          </a:p>
          <a:p>
            <a:pPr algn="l"/>
            <a:r>
              <a:rPr lang="en-US" sz="1400" b="1" dirty="0"/>
              <a:t>The scale in use to assess </a:t>
            </a:r>
            <a:r>
              <a:rPr lang="ru-RU" sz="1400" b="1" dirty="0"/>
              <a:t> </a:t>
            </a:r>
            <a:r>
              <a:rPr lang="en-US" sz="1400" b="1" dirty="0"/>
              <a:t>using S is: </a:t>
            </a:r>
          </a:p>
          <a:p>
            <a:pPr algn="l"/>
            <a:r>
              <a:rPr lang="en-US" sz="1400" b="1" dirty="0"/>
              <a:t>&gt; 6   </a:t>
            </a:r>
            <a:r>
              <a:rPr lang="en-US" sz="1400" b="1" dirty="0">
                <a:highlight>
                  <a:srgbClr val="FF0000"/>
                </a:highlight>
              </a:rPr>
              <a:t>extraordinary severe </a:t>
            </a:r>
            <a:r>
              <a:rPr lang="ru-RU" sz="1400" b="1" dirty="0"/>
              <a:t> </a:t>
            </a:r>
            <a:r>
              <a:rPr lang="en-US" sz="1400" b="1" dirty="0"/>
              <a:t>5– 6 </a:t>
            </a:r>
            <a:r>
              <a:rPr lang="en-US" sz="1400" b="1" dirty="0">
                <a:highlight>
                  <a:srgbClr val="FFFF00"/>
                </a:highlight>
              </a:rPr>
              <a:t>extremely severe     </a:t>
            </a:r>
          </a:p>
          <a:p>
            <a:pPr algn="l"/>
            <a:r>
              <a:rPr lang="en-US" sz="1400" b="1" dirty="0"/>
              <a:t>3– 5 </a:t>
            </a:r>
            <a:r>
              <a:rPr lang="en-US" sz="1400" b="1" dirty="0">
                <a:highlight>
                  <a:srgbClr val="00FF00"/>
                </a:highlight>
              </a:rPr>
              <a:t>severe &amp; very severe</a:t>
            </a:r>
            <a:r>
              <a:rPr lang="ru-RU" sz="1400" b="1" dirty="0"/>
              <a:t> </a:t>
            </a:r>
            <a:r>
              <a:rPr lang="en-US" sz="1400" b="1" dirty="0"/>
              <a:t> 1– 3 </a:t>
            </a:r>
            <a:r>
              <a:rPr lang="en-US" sz="1400" b="1" dirty="0" err="1">
                <a:highlight>
                  <a:srgbClr val="00FFFF"/>
                </a:highlight>
              </a:rPr>
              <a:t>slightly&amp;less</a:t>
            </a:r>
            <a:r>
              <a:rPr lang="en-US" sz="1400" b="1" dirty="0">
                <a:highlight>
                  <a:srgbClr val="00FFFF"/>
                </a:highlight>
              </a:rPr>
              <a:t> severe  </a:t>
            </a:r>
            <a:r>
              <a:rPr lang="ru-RU" sz="1400" b="1" dirty="0"/>
              <a:t> </a:t>
            </a:r>
            <a:endParaRPr lang="en-US" sz="1400" b="1" dirty="0"/>
          </a:p>
          <a:p>
            <a:pPr algn="l"/>
            <a:r>
              <a:rPr lang="en-US" sz="1400" b="1" dirty="0"/>
              <a:t>&lt; 1– </a:t>
            </a:r>
            <a:r>
              <a:rPr lang="en-US" sz="1400" b="1" dirty="0">
                <a:highlight>
                  <a:srgbClr val="0000FF"/>
                </a:highlight>
              </a:rPr>
              <a:t>mild  </a:t>
            </a:r>
            <a:endParaRPr lang="ru-RU" sz="1400" b="1" dirty="0">
              <a:highlight>
                <a:srgbClr val="0000FF"/>
              </a:highlight>
            </a:endParaRPr>
          </a:p>
        </p:txBody>
      </p:sp>
      <p:sp>
        <p:nvSpPr>
          <p:cNvPr id="42" name="TextBox 41">
            <a:extLst>
              <a:ext uri="{FF2B5EF4-FFF2-40B4-BE49-F238E27FC236}">
                <a16:creationId xmlns:a16="http://schemas.microsoft.com/office/drawing/2014/main" id="{E6E3B964-35E2-42BF-A1AA-44E7DF62751F}"/>
              </a:ext>
            </a:extLst>
          </p:cNvPr>
          <p:cNvSpPr txBox="1"/>
          <p:nvPr/>
        </p:nvSpPr>
        <p:spPr>
          <a:xfrm>
            <a:off x="1885031" y="2900066"/>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May 2021 </a:t>
            </a:r>
          </a:p>
        </p:txBody>
      </p:sp>
      <p:sp>
        <p:nvSpPr>
          <p:cNvPr id="44" name="TextBox 43">
            <a:extLst>
              <a:ext uri="{FF2B5EF4-FFF2-40B4-BE49-F238E27FC236}">
                <a16:creationId xmlns:a16="http://schemas.microsoft.com/office/drawing/2014/main" id="{5F38073F-3783-408C-B98A-DFF21DBB922D}"/>
              </a:ext>
            </a:extLst>
          </p:cNvPr>
          <p:cNvSpPr txBox="1"/>
          <p:nvPr/>
        </p:nvSpPr>
        <p:spPr>
          <a:xfrm>
            <a:off x="361912" y="5651406"/>
            <a:ext cx="1916067" cy="584775"/>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NDJ 2021/2022 </a:t>
            </a: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a:t>
            </a:r>
            <a:endParaRPr lang="en-US" sz="1600" b="1"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FE5A28F-10D6-4FB1-86B8-F0F66166A3C0}"/>
              </a:ext>
            </a:extLst>
          </p:cNvPr>
          <p:cNvSpPr txBox="1"/>
          <p:nvPr/>
        </p:nvSpPr>
        <p:spPr>
          <a:xfrm>
            <a:off x="3226086" y="3730587"/>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Harsher</a:t>
            </a:r>
            <a:endParaRPr lang="ru-RU" dirty="0"/>
          </a:p>
        </p:txBody>
      </p:sp>
      <p:sp>
        <p:nvSpPr>
          <p:cNvPr id="46" name="TextBox 45">
            <a:extLst>
              <a:ext uri="{FF2B5EF4-FFF2-40B4-BE49-F238E27FC236}">
                <a16:creationId xmlns:a16="http://schemas.microsoft.com/office/drawing/2014/main" id="{B39284A6-9A99-4C63-923B-0EBB101E4FC6}"/>
              </a:ext>
            </a:extLst>
          </p:cNvPr>
          <p:cNvSpPr txBox="1"/>
          <p:nvPr/>
        </p:nvSpPr>
        <p:spPr>
          <a:xfrm>
            <a:off x="9334447" y="4134786"/>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Harsher</a:t>
            </a:r>
            <a:endParaRPr lang="ru-RU" dirty="0"/>
          </a:p>
        </p:txBody>
      </p:sp>
      <p:sp>
        <p:nvSpPr>
          <p:cNvPr id="51" name="TextBox 50">
            <a:extLst>
              <a:ext uri="{FF2B5EF4-FFF2-40B4-BE49-F238E27FC236}">
                <a16:creationId xmlns:a16="http://schemas.microsoft.com/office/drawing/2014/main" id="{01CBE330-0838-49F4-886B-1508AC51944E}"/>
              </a:ext>
            </a:extLst>
          </p:cNvPr>
          <p:cNvSpPr txBox="1"/>
          <p:nvPr/>
        </p:nvSpPr>
        <p:spPr>
          <a:xfrm>
            <a:off x="3855057" y="4425703"/>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pic>
        <p:nvPicPr>
          <p:cNvPr id="5" name="Picture 4">
            <a:extLst>
              <a:ext uri="{FF2B5EF4-FFF2-40B4-BE49-F238E27FC236}">
                <a16:creationId xmlns:a16="http://schemas.microsoft.com/office/drawing/2014/main" id="{6D1939C3-6E61-5777-3471-A1B51940298F}"/>
              </a:ext>
            </a:extLst>
          </p:cNvPr>
          <p:cNvPicPr>
            <a:picLocks noChangeAspect="1"/>
          </p:cNvPicPr>
          <p:nvPr/>
        </p:nvPicPr>
        <p:blipFill>
          <a:blip r:embed="rId4"/>
          <a:stretch>
            <a:fillRect/>
          </a:stretch>
        </p:blipFill>
        <p:spPr>
          <a:xfrm>
            <a:off x="17371" y="2971133"/>
            <a:ext cx="3143256" cy="2776124"/>
          </a:xfrm>
          <a:prstGeom prst="rect">
            <a:avLst/>
          </a:prstGeom>
        </p:spPr>
      </p:pic>
      <p:pic>
        <p:nvPicPr>
          <p:cNvPr id="12" name="Picture 11">
            <a:extLst>
              <a:ext uri="{FF2B5EF4-FFF2-40B4-BE49-F238E27FC236}">
                <a16:creationId xmlns:a16="http://schemas.microsoft.com/office/drawing/2014/main" id="{93047252-5393-B6E3-4A19-3BC343540479}"/>
              </a:ext>
            </a:extLst>
          </p:cNvPr>
          <p:cNvPicPr>
            <a:picLocks noChangeAspect="1"/>
          </p:cNvPicPr>
          <p:nvPr/>
        </p:nvPicPr>
        <p:blipFill>
          <a:blip r:embed="rId5"/>
          <a:stretch>
            <a:fillRect/>
          </a:stretch>
        </p:blipFill>
        <p:spPr>
          <a:xfrm>
            <a:off x="5838094" y="3026427"/>
            <a:ext cx="3143256" cy="2776124"/>
          </a:xfrm>
          <a:prstGeom prst="rect">
            <a:avLst/>
          </a:prstGeom>
        </p:spPr>
      </p:pic>
      <p:sp>
        <p:nvSpPr>
          <p:cNvPr id="29" name="TextBox 28">
            <a:extLst>
              <a:ext uri="{FF2B5EF4-FFF2-40B4-BE49-F238E27FC236}">
                <a16:creationId xmlns:a16="http://schemas.microsoft.com/office/drawing/2014/main" id="{63E4BB41-DBEE-680F-1CF7-B955647E00DF}"/>
              </a:ext>
            </a:extLst>
          </p:cNvPr>
          <p:cNvSpPr txBox="1"/>
          <p:nvPr/>
        </p:nvSpPr>
        <p:spPr>
          <a:xfrm>
            <a:off x="10504527" y="4106712"/>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
        <p:nvSpPr>
          <p:cNvPr id="32" name="TextBox 31">
            <a:extLst>
              <a:ext uri="{FF2B5EF4-FFF2-40B4-BE49-F238E27FC236}">
                <a16:creationId xmlns:a16="http://schemas.microsoft.com/office/drawing/2014/main" id="{26001725-E153-FE46-2623-414F4D3613C1}"/>
              </a:ext>
            </a:extLst>
          </p:cNvPr>
          <p:cNvSpPr txBox="1"/>
          <p:nvPr/>
        </p:nvSpPr>
        <p:spPr>
          <a:xfrm>
            <a:off x="3936326" y="3390641"/>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Harsher</a:t>
            </a:r>
            <a:endParaRPr lang="ru-RU" dirty="0"/>
          </a:p>
        </p:txBody>
      </p:sp>
      <p:sp>
        <p:nvSpPr>
          <p:cNvPr id="34" name="TextBox 33">
            <a:extLst>
              <a:ext uri="{FF2B5EF4-FFF2-40B4-BE49-F238E27FC236}">
                <a16:creationId xmlns:a16="http://schemas.microsoft.com/office/drawing/2014/main" id="{94333B09-1CAC-FFED-0153-2FE970B6EDF6}"/>
              </a:ext>
            </a:extLst>
          </p:cNvPr>
          <p:cNvSpPr txBox="1"/>
          <p:nvPr/>
        </p:nvSpPr>
        <p:spPr>
          <a:xfrm>
            <a:off x="3160627" y="5607517"/>
            <a:ext cx="2552825" cy="584775"/>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NDJ 2021/2022 </a:t>
            </a: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 anomaly (1991-2020)</a:t>
            </a:r>
            <a:endParaRPr lang="en-US" sz="16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651A7451-32A2-3276-D4FC-E10260228EBE}"/>
              </a:ext>
            </a:extLst>
          </p:cNvPr>
          <p:cNvSpPr txBox="1"/>
          <p:nvPr/>
        </p:nvSpPr>
        <p:spPr>
          <a:xfrm>
            <a:off x="6403237" y="5636167"/>
            <a:ext cx="1916067" cy="584775"/>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FMA 2022 </a:t>
            </a:r>
          </a:p>
          <a:p>
            <a:pPr algn="ct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a:t>
            </a:r>
            <a:endParaRPr lang="en-US" sz="1600"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018402DC-622E-651C-55FB-E97A55EC07F7}"/>
              </a:ext>
            </a:extLst>
          </p:cNvPr>
          <p:cNvSpPr txBox="1"/>
          <p:nvPr/>
        </p:nvSpPr>
        <p:spPr>
          <a:xfrm>
            <a:off x="9082002" y="5605256"/>
            <a:ext cx="2552825" cy="584775"/>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FMA 2022 </a:t>
            </a:r>
            <a:r>
              <a:rPr lang="en-CA" sz="1600" b="1" dirty="0" err="1">
                <a:latin typeface="Calibri" panose="020F0502020204030204" pitchFamily="34" charset="0"/>
                <a:cs typeface="Calibri" panose="020F0502020204030204" pitchFamily="34" charset="0"/>
              </a:rPr>
              <a:t>Bodman’s</a:t>
            </a:r>
            <a:r>
              <a:rPr lang="en-CA" sz="1600" b="1" dirty="0">
                <a:latin typeface="Calibri" panose="020F0502020204030204" pitchFamily="34" charset="0"/>
                <a:cs typeface="Calibri" panose="020F0502020204030204" pitchFamily="34" charset="0"/>
              </a:rPr>
              <a:t> index anomaly (1991-2020)</a:t>
            </a:r>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6885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D8919C-4023-5D47-3B36-9657DE8F8B86}"/>
              </a:ext>
            </a:extLst>
          </p:cNvPr>
          <p:cNvPicPr>
            <a:picLocks noChangeAspect="1"/>
          </p:cNvPicPr>
          <p:nvPr/>
        </p:nvPicPr>
        <p:blipFill>
          <a:blip r:embed="rId2"/>
          <a:stretch>
            <a:fillRect/>
          </a:stretch>
        </p:blipFill>
        <p:spPr>
          <a:xfrm>
            <a:off x="327613" y="3522988"/>
            <a:ext cx="3070813" cy="3145617"/>
          </a:xfrm>
          <a:prstGeom prst="rect">
            <a:avLst/>
          </a:prstGeom>
        </p:spPr>
      </p:pic>
      <p:sp>
        <p:nvSpPr>
          <p:cNvPr id="2" name="Title 1"/>
          <p:cNvSpPr>
            <a:spLocks noGrp="1"/>
          </p:cNvSpPr>
          <p:nvPr>
            <p:ph type="title"/>
          </p:nvPr>
        </p:nvSpPr>
        <p:spPr>
          <a:xfrm>
            <a:off x="615010" y="30731"/>
            <a:ext cx="8145286" cy="535696"/>
          </a:xfrm>
          <a:solidFill>
            <a:schemeClr val="bg1"/>
          </a:solidFill>
        </p:spPr>
        <p:txBody>
          <a:bodyPr anchor="t"/>
          <a:lstStyle/>
          <a:p>
            <a:pPr algn="ctr"/>
            <a:r>
              <a:rPr lang="en-US" sz="2800" dirty="0">
                <a:cs typeface="Arial" panose="020B0604020202020204" pitchFamily="34" charset="0"/>
              </a:rPr>
              <a:t>Current Conditions (16-20 May 2022)</a:t>
            </a:r>
          </a:p>
        </p:txBody>
      </p:sp>
      <p:sp>
        <p:nvSpPr>
          <p:cNvPr id="13" name="Прямоугольник 12"/>
          <p:cNvSpPr/>
          <p:nvPr/>
        </p:nvSpPr>
        <p:spPr>
          <a:xfrm>
            <a:off x="7759691" y="1014609"/>
            <a:ext cx="4106003" cy="5016758"/>
          </a:xfrm>
          <a:prstGeom prst="rect">
            <a:avLst/>
          </a:prstGeom>
          <a:ln w="25400">
            <a:solidFill>
              <a:schemeClr val="tx1"/>
            </a:solidFill>
          </a:ln>
        </p:spPr>
        <p:txBody>
          <a:bodyPr wrap="square">
            <a:spAutoFit/>
          </a:bodyPr>
          <a:lstStyle/>
          <a:p>
            <a:pPr marL="285750" indent="-285750">
              <a:buClr>
                <a:schemeClr val="tx1"/>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Since second week of May westerly, NW winds dominated in European sector with somewhat opposite patterns over Siberia and Canada </a:t>
            </a:r>
            <a:endParaRPr lang="en-US" sz="1600" dirty="0">
              <a:latin typeface="Calibri" panose="020F0502020204030204" pitchFamily="34" charset="0"/>
              <a:cs typeface="Calibri" panose="020F0502020204030204" pitchFamily="34" charset="0"/>
            </a:endParaRP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L</a:t>
            </a:r>
            <a:r>
              <a:rPr lang="en-US" sz="1600" b="0" dirty="0">
                <a:latin typeface="Calibri" panose="020F0502020204030204" pitchFamily="34" charset="0"/>
                <a:cs typeface="Calibri" panose="020F0502020204030204" pitchFamily="34" charset="0"/>
              </a:rPr>
              <a:t>ower SAT observed over European, Alaska and W Canadian regions </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H</a:t>
            </a:r>
            <a:r>
              <a:rPr lang="en-US" sz="1600" b="0" dirty="0">
                <a:latin typeface="Calibri" panose="020F0502020204030204" pitchFamily="34" charset="0"/>
                <a:cs typeface="Calibri" panose="020F0502020204030204" pitchFamily="34" charset="0"/>
              </a:rPr>
              <a:t>igher SAT observed over E Siberia, partly Chukchi and Canadian Archipelago regions</a:t>
            </a:r>
          </a:p>
          <a:p>
            <a:pPr marL="285750" indent="-285750">
              <a:buClr>
                <a:schemeClr val="tx1"/>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N Scandinavia, Arctic coasts, E Siberia, Chukchi, Alaska, N Canada  are under snow </a:t>
            </a:r>
            <a:r>
              <a:rPr lang="en-US" sz="1600" dirty="0">
                <a:latin typeface="Calibri" panose="020F0502020204030204" pitchFamily="34" charset="0"/>
                <a:cs typeface="Calibri" panose="020F0502020204030204" pitchFamily="34" charset="0"/>
              </a:rPr>
              <a:t>(normal</a:t>
            </a:r>
            <a:r>
              <a:rPr lang="en-US" sz="1600" b="0" dirty="0">
                <a:latin typeface="Calibri" panose="020F0502020204030204" pitchFamily="34" charset="0"/>
                <a:cs typeface="Calibri" panose="020F0502020204030204" pitchFamily="34" charset="0"/>
              </a:rPr>
              <a:t>) with somewhat negative anomalies in Siberia</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SE Barents, Bering and in particular the Sea of Okhotsk are under </a:t>
            </a:r>
            <a:r>
              <a:rPr lang="en-US" sz="1600" b="0" dirty="0">
                <a:latin typeface="Calibri" panose="020F0502020204030204" pitchFamily="34" charset="0"/>
                <a:cs typeface="Calibri" panose="020F0502020204030204" pitchFamily="34" charset="0"/>
              </a:rPr>
              <a:t>intense melting, but not for other parts of the Arctic where fast ice zones </a:t>
            </a:r>
            <a:r>
              <a:rPr lang="en-US" sz="1600" dirty="0">
                <a:latin typeface="Calibri" panose="020F0502020204030204" pitchFamily="34" charset="0"/>
                <a:cs typeface="Calibri" panose="020F0502020204030204" pitchFamily="34" charset="0"/>
              </a:rPr>
              <a:t>in Siberia and Canadian Arctic are still well preserved, </a:t>
            </a:r>
            <a:r>
              <a:rPr lang="en-US" sz="1600" b="0" dirty="0">
                <a:latin typeface="Calibri" panose="020F0502020204030204" pitchFamily="34" charset="0"/>
                <a:cs typeface="Calibri" panose="020F0502020204030204" pitchFamily="34" charset="0"/>
              </a:rPr>
              <a:t>which is similar to 2021 but somewhat opposite to spring 2020 season</a:t>
            </a:r>
            <a:endParaRPr lang="ru-RU" sz="1600" b="0" dirty="0">
              <a:latin typeface="Calibri" panose="020F0502020204030204" pitchFamily="34" charset="0"/>
              <a:cs typeface="Calibri" panose="020F0502020204030204" pitchFamily="34" charset="0"/>
            </a:endParaRPr>
          </a:p>
          <a:p>
            <a:pPr>
              <a:buClr>
                <a:schemeClr val="tx1"/>
              </a:buClr>
            </a:pPr>
            <a:endParaRPr lang="ru-RU" sz="1600" dirty="0">
              <a:latin typeface="Calibri" panose="020F0502020204030204" pitchFamily="34" charset="0"/>
              <a:cs typeface="Calibri" panose="020F0502020204030204" pitchFamily="34" charset="0"/>
            </a:endParaRPr>
          </a:p>
        </p:txBody>
      </p:sp>
      <p:sp>
        <p:nvSpPr>
          <p:cNvPr id="12" name="Прямоугольник 11"/>
          <p:cNvSpPr/>
          <p:nvPr/>
        </p:nvSpPr>
        <p:spPr>
          <a:xfrm>
            <a:off x="436371" y="6489973"/>
            <a:ext cx="3170408"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CIS/NIC/ASIP ice chart for 16-20 May 2022</a:t>
            </a:r>
            <a:endParaRPr lang="ru-RU" sz="1200" dirty="0">
              <a:latin typeface="Calibri" panose="020F0502020204030204" pitchFamily="34" charset="0"/>
              <a:cs typeface="Calibri" panose="020F0502020204030204" pitchFamily="34" charset="0"/>
            </a:endParaRPr>
          </a:p>
        </p:txBody>
      </p:sp>
      <p:sp>
        <p:nvSpPr>
          <p:cNvPr id="7" name="Прямоугольник 6"/>
          <p:cNvSpPr/>
          <p:nvPr/>
        </p:nvSpPr>
        <p:spPr>
          <a:xfrm>
            <a:off x="872275" y="3089750"/>
            <a:ext cx="6156176" cy="276999"/>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SAT,  precipitation, mean wind vectors, NAO</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for</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22</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26 Oct </a:t>
            </a:r>
            <a:r>
              <a:rPr lang="ru-RU" sz="1200" dirty="0">
                <a:latin typeface="Calibri" panose="020F0502020204030204" pitchFamily="34" charset="0"/>
                <a:cs typeface="Calibri" panose="020F0502020204030204" pitchFamily="34" charset="0"/>
              </a:rPr>
              <a:t>20</a:t>
            </a:r>
            <a:r>
              <a:rPr lang="en-US" sz="1200" dirty="0">
                <a:latin typeface="Calibri" panose="020F0502020204030204" pitchFamily="34" charset="0"/>
                <a:cs typeface="Calibri" panose="020F0502020204030204" pitchFamily="34" charset="0"/>
              </a:rPr>
              <a:t>21 </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http</a:t>
            </a:r>
            <a:r>
              <a:rPr lang="ru-RU"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polarportal</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dk</a:t>
            </a:r>
            <a:r>
              <a:rPr lang="ru-RU" sz="12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DAA68FB-ABA0-2B65-1011-460F60640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53" y="458260"/>
            <a:ext cx="3170408" cy="3064728"/>
          </a:xfrm>
          <a:prstGeom prst="rect">
            <a:avLst/>
          </a:prstGeom>
        </p:spPr>
      </p:pic>
      <p:pic>
        <p:nvPicPr>
          <p:cNvPr id="9" name="Picture 8">
            <a:extLst>
              <a:ext uri="{FF2B5EF4-FFF2-40B4-BE49-F238E27FC236}">
                <a16:creationId xmlns:a16="http://schemas.microsoft.com/office/drawing/2014/main" id="{E7934A5B-5290-EE17-166A-09A59A131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0824" y="483934"/>
            <a:ext cx="3017102" cy="2910247"/>
          </a:xfrm>
          <a:prstGeom prst="rect">
            <a:avLst/>
          </a:prstGeom>
        </p:spPr>
      </p:pic>
      <p:pic>
        <p:nvPicPr>
          <p:cNvPr id="17" name="Picture 16">
            <a:extLst>
              <a:ext uri="{FF2B5EF4-FFF2-40B4-BE49-F238E27FC236}">
                <a16:creationId xmlns:a16="http://schemas.microsoft.com/office/drawing/2014/main" id="{1A9D9A5E-2871-A2F4-3F74-0CC71D904E92}"/>
              </a:ext>
            </a:extLst>
          </p:cNvPr>
          <p:cNvPicPr>
            <a:picLocks noChangeAspect="1"/>
          </p:cNvPicPr>
          <p:nvPr/>
        </p:nvPicPr>
        <p:blipFill>
          <a:blip r:embed="rId5"/>
          <a:stretch>
            <a:fillRect/>
          </a:stretch>
        </p:blipFill>
        <p:spPr>
          <a:xfrm>
            <a:off x="3605357" y="3625164"/>
            <a:ext cx="2651064" cy="3023039"/>
          </a:xfrm>
          <a:prstGeom prst="rect">
            <a:avLst/>
          </a:prstGeom>
        </p:spPr>
      </p:pic>
      <p:sp>
        <p:nvSpPr>
          <p:cNvPr id="14" name="Прямоугольник 13">
            <a:extLst>
              <a:ext uri="{FF2B5EF4-FFF2-40B4-BE49-F238E27FC236}">
                <a16:creationId xmlns:a16="http://schemas.microsoft.com/office/drawing/2014/main" id="{7E3BA4AC-09CA-48D3-8415-96C0D49BDC9F}"/>
              </a:ext>
            </a:extLst>
          </p:cNvPr>
          <p:cNvSpPr/>
          <p:nvPr/>
        </p:nvSpPr>
        <p:spPr>
          <a:xfrm>
            <a:off x="3715537" y="6288714"/>
            <a:ext cx="3070813" cy="461665"/>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Snow extent and anomaly for 20 May 2022, </a:t>
            </a:r>
          </a:p>
          <a:p>
            <a:pPr algn="ctr"/>
            <a:r>
              <a:rPr lang="en-US" sz="1200" dirty="0">
                <a:latin typeface="Calibri" panose="020F0502020204030204" pitchFamily="34" charset="0"/>
                <a:cs typeface="Calibri" panose="020F0502020204030204" pitchFamily="34" charset="0"/>
              </a:rPr>
              <a:t>Rutgers Global snow lab</a:t>
            </a:r>
            <a:endParaRPr lang="ru-RU" sz="1200"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46379604-B138-E434-0EA3-4E558CD17DFB}"/>
              </a:ext>
            </a:extLst>
          </p:cNvPr>
          <p:cNvPicPr>
            <a:picLocks noChangeAspect="1"/>
          </p:cNvPicPr>
          <p:nvPr/>
        </p:nvPicPr>
        <p:blipFill>
          <a:blip r:embed="rId6"/>
          <a:stretch>
            <a:fillRect/>
          </a:stretch>
        </p:blipFill>
        <p:spPr>
          <a:xfrm>
            <a:off x="5736260" y="3924696"/>
            <a:ext cx="1432119" cy="1641234"/>
          </a:xfrm>
          <a:prstGeom prst="rect">
            <a:avLst/>
          </a:prstGeom>
        </p:spPr>
      </p:pic>
    </p:spTree>
    <p:extLst>
      <p:ext uri="{BB962C8B-B14F-4D97-AF65-F5344CB8AC3E}">
        <p14:creationId xmlns:p14="http://schemas.microsoft.com/office/powerpoint/2010/main" val="18591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0B50-12F1-4935-A376-476578B452F5}"/>
              </a:ext>
            </a:extLst>
          </p:cNvPr>
          <p:cNvSpPr>
            <a:spLocks noGrp="1"/>
          </p:cNvSpPr>
          <p:nvPr>
            <p:ph type="title"/>
          </p:nvPr>
        </p:nvSpPr>
        <p:spPr>
          <a:xfrm>
            <a:off x="838200" y="365126"/>
            <a:ext cx="10515600" cy="647770"/>
          </a:xfrm>
        </p:spPr>
        <p:txBody>
          <a:bodyPr>
            <a:normAutofit/>
          </a:bodyPr>
          <a:lstStyle/>
          <a:p>
            <a:r>
              <a:rPr lang="en-US" sz="3200" b="1" dirty="0"/>
              <a:t>Data sources:</a:t>
            </a:r>
            <a:endParaRPr lang="ru-RU" sz="3200" b="1" dirty="0"/>
          </a:p>
        </p:txBody>
      </p:sp>
      <p:sp>
        <p:nvSpPr>
          <p:cNvPr id="3" name="TextBox 2">
            <a:extLst>
              <a:ext uri="{FF2B5EF4-FFF2-40B4-BE49-F238E27FC236}">
                <a16:creationId xmlns:a16="http://schemas.microsoft.com/office/drawing/2014/main" id="{F86A8734-784A-4D4B-AC2B-3ED5B0AF4608}"/>
              </a:ext>
            </a:extLst>
          </p:cNvPr>
          <p:cNvSpPr txBox="1"/>
          <p:nvPr/>
        </p:nvSpPr>
        <p:spPr>
          <a:xfrm>
            <a:off x="838200" y="1012896"/>
            <a:ext cx="10820400" cy="4893647"/>
          </a:xfrm>
          <a:prstGeom prst="rect">
            <a:avLst/>
          </a:prstGeom>
          <a:noFill/>
        </p:spPr>
        <p:txBody>
          <a:bodyPr wrap="square">
            <a:spAutoFit/>
          </a:bodyPr>
          <a:lstStyle/>
          <a:p>
            <a:pPr marL="457200" indent="-457200" algn="just">
              <a:buFont typeface="+mj-lt"/>
              <a:buAutoNum type="arabicPeriod"/>
            </a:pPr>
            <a:r>
              <a:rPr lang="fr-CH" sz="2400" dirty="0">
                <a:cs typeface="Arial" panose="020B0604020202020204" pitchFamily="34" charset="0"/>
              </a:rPr>
              <a:t>AARI  </a:t>
            </a:r>
            <a:r>
              <a:rPr lang="fr-CH" sz="2400" dirty="0" err="1">
                <a:cs typeface="Arial" panose="020B0604020202020204" pitchFamily="34" charset="0"/>
              </a:rPr>
              <a:t>Review</a:t>
            </a:r>
            <a:r>
              <a:rPr lang="fr-CH" sz="2400" dirty="0">
                <a:cs typeface="Arial" panose="020B0604020202020204" pitchFamily="34" charset="0"/>
              </a:rPr>
              <a:t> of </a:t>
            </a:r>
            <a:r>
              <a:rPr lang="fr-CH" sz="2400" dirty="0" err="1">
                <a:cs typeface="Arial" panose="020B0604020202020204" pitchFamily="34" charset="0"/>
              </a:rPr>
              <a:t>Hydrometeorological</a:t>
            </a:r>
            <a:r>
              <a:rPr lang="fr-CH" sz="2400" dirty="0">
                <a:cs typeface="Arial" panose="020B0604020202020204" pitchFamily="34" charset="0"/>
              </a:rPr>
              <a:t> </a:t>
            </a:r>
            <a:r>
              <a:rPr lang="fr-CH" sz="2400" dirty="0" err="1">
                <a:cs typeface="Arial" panose="020B0604020202020204" pitchFamily="34" charset="0"/>
              </a:rPr>
              <a:t>Processes</a:t>
            </a:r>
            <a:r>
              <a:rPr lang="fr-CH" sz="2400" dirty="0">
                <a:cs typeface="Arial" panose="020B0604020202020204" pitchFamily="34" charset="0"/>
              </a:rPr>
              <a:t> in the </a:t>
            </a:r>
            <a:r>
              <a:rPr lang="fr-CH" sz="2400" dirty="0" err="1">
                <a:cs typeface="Arial" panose="020B0604020202020204" pitchFamily="34" charset="0"/>
              </a:rPr>
              <a:t>Northern</a:t>
            </a:r>
            <a:r>
              <a:rPr lang="fr-CH" sz="2400" dirty="0">
                <a:cs typeface="Arial" panose="020B0604020202020204" pitchFamily="34" charset="0"/>
              </a:rPr>
              <a:t> Polar </a:t>
            </a:r>
            <a:r>
              <a:rPr lang="fr-CH" sz="2400" dirty="0" err="1">
                <a:cs typeface="Arial" panose="020B0604020202020204" pitchFamily="34" charset="0"/>
              </a:rPr>
              <a:t>Region</a:t>
            </a:r>
            <a:r>
              <a:rPr lang="fr-CH" sz="2400" dirty="0">
                <a:cs typeface="Arial" panose="020B0604020202020204" pitchFamily="34" charset="0"/>
              </a:rPr>
              <a:t> (</a:t>
            </a:r>
            <a:r>
              <a:rPr lang="fr-CH" sz="2400" dirty="0">
                <a:cs typeface="Arial" panose="020B0604020202020204" pitchFamily="34" charset="0"/>
                <a:hlinkClick r:id="rId2"/>
              </a:rPr>
              <a:t>http://www.aari.ru/misc/publicat/gmo.php</a:t>
            </a:r>
            <a:r>
              <a:rPr lang="fr-CH" sz="2400" dirty="0">
                <a:cs typeface="Arial" panose="020B0604020202020204" pitchFamily="34" charset="0"/>
              </a:rPr>
              <a:t>)</a:t>
            </a:r>
          </a:p>
          <a:p>
            <a:pPr marL="457200" indent="-457200" algn="just">
              <a:buFont typeface="+mj-lt"/>
              <a:buAutoNum type="arabicPeriod"/>
            </a:pPr>
            <a:r>
              <a:rPr lang="fr-CH" sz="2400" dirty="0" err="1">
                <a:cs typeface="Arial" panose="020B0604020202020204" pitchFamily="34" charset="0"/>
              </a:rPr>
              <a:t>Copernicus</a:t>
            </a:r>
            <a:r>
              <a:rPr lang="fr-CH" sz="2400" dirty="0">
                <a:cs typeface="Arial" panose="020B0604020202020204" pitchFamily="34" charset="0"/>
              </a:rPr>
              <a:t> </a:t>
            </a:r>
            <a:r>
              <a:rPr lang="fr-CH" sz="2400" dirty="0" err="1">
                <a:cs typeface="Arial" panose="020B0604020202020204" pitchFamily="34" charset="0"/>
              </a:rPr>
              <a:t>Climate</a:t>
            </a:r>
            <a:r>
              <a:rPr lang="fr-CH" sz="2400" dirty="0">
                <a:cs typeface="Arial" panose="020B0604020202020204" pitchFamily="34" charset="0"/>
              </a:rPr>
              <a:t> Change Service </a:t>
            </a:r>
          </a:p>
          <a:p>
            <a:pPr marL="914400" lvl="1" indent="-457200" algn="just">
              <a:buFont typeface="Wingdings" panose="05000000000000000000" pitchFamily="2" charset="2"/>
              <a:buChar char="v"/>
            </a:pPr>
            <a:r>
              <a:rPr lang="fr-CH" sz="2400" dirty="0">
                <a:cs typeface="Arial" panose="020B0604020202020204" pitchFamily="34" charset="0"/>
              </a:rPr>
              <a:t>ERA5 </a:t>
            </a:r>
            <a:r>
              <a:rPr lang="fr-CH" sz="2400" dirty="0" err="1">
                <a:cs typeface="Arial" panose="020B0604020202020204" pitchFamily="34" charset="0"/>
              </a:rPr>
              <a:t>monthly</a:t>
            </a:r>
            <a:r>
              <a:rPr lang="fr-CH" sz="2400" dirty="0">
                <a:cs typeface="Arial" panose="020B0604020202020204" pitchFamily="34" charset="0"/>
              </a:rPr>
              <a:t> </a:t>
            </a:r>
            <a:r>
              <a:rPr lang="en-US" sz="2400" dirty="0">
                <a:ea typeface="Calibri" panose="020F0502020204030204" pitchFamily="34" charset="0"/>
              </a:rPr>
              <a:t>averaged data on pressure and single levels</a:t>
            </a:r>
            <a:r>
              <a:rPr lang="fr-CH" sz="2400" dirty="0">
                <a:cs typeface="Arial" panose="020B0604020202020204" pitchFamily="34" charset="0"/>
              </a:rPr>
              <a:t> </a:t>
            </a:r>
          </a:p>
          <a:p>
            <a:pPr marL="914400" lvl="1" indent="-457200" algn="just">
              <a:buFont typeface="Wingdings" panose="05000000000000000000" pitchFamily="2" charset="2"/>
              <a:buChar char="v"/>
            </a:pPr>
            <a:r>
              <a:rPr lang="en-US" sz="2400" dirty="0">
                <a:ea typeface="Calibri" panose="020F0502020204030204" pitchFamily="34" charset="0"/>
              </a:rPr>
              <a:t>Marine environment monitoring service</a:t>
            </a:r>
          </a:p>
          <a:p>
            <a:pPr marL="914400" lvl="1" indent="-457200" algn="just">
              <a:buFont typeface="Wingdings" panose="05000000000000000000" pitchFamily="2" charset="2"/>
              <a:buChar char="v"/>
            </a:pPr>
            <a:r>
              <a:rPr lang="en-US" sz="2400" dirty="0" err="1">
                <a:ea typeface="Calibri" panose="020F0502020204030204" pitchFamily="34" charset="0"/>
              </a:rPr>
              <a:t>GloFAS</a:t>
            </a:r>
            <a:r>
              <a:rPr lang="en-US" sz="2400" dirty="0">
                <a:ea typeface="Calibri" panose="020F0502020204030204" pitchFamily="34" charset="0"/>
              </a:rPr>
              <a:t> operational global river discharge reanalysis</a:t>
            </a:r>
          </a:p>
          <a:p>
            <a:pPr marL="457200" indent="-457200" algn="just">
              <a:buFont typeface="+mj-lt"/>
              <a:buAutoNum type="arabicPeriod"/>
            </a:pPr>
            <a:r>
              <a:rPr lang="fr-CH" sz="2400" dirty="0">
                <a:cs typeface="Arial" panose="020B0604020202020204" pitchFamily="34" charset="0"/>
              </a:rPr>
              <a:t>Weekly </a:t>
            </a:r>
            <a:r>
              <a:rPr lang="fr-CH" sz="2400" dirty="0" err="1">
                <a:cs typeface="Arial" panose="020B0604020202020204" pitchFamily="34" charset="0"/>
              </a:rPr>
              <a:t>ice</a:t>
            </a:r>
            <a:r>
              <a:rPr lang="fr-CH" sz="2400" dirty="0">
                <a:cs typeface="Arial" panose="020B0604020202020204" pitchFamily="34" charset="0"/>
              </a:rPr>
              <a:t> charts </a:t>
            </a:r>
            <a:r>
              <a:rPr lang="fr-CH" sz="2400" dirty="0" err="1">
                <a:cs typeface="Arial" panose="020B0604020202020204" pitchFamily="34" charset="0"/>
              </a:rPr>
              <a:t>from</a:t>
            </a:r>
            <a:r>
              <a:rPr lang="fr-CH" sz="2400" dirty="0">
                <a:cs typeface="Arial" panose="020B0604020202020204" pitchFamily="34" charset="0"/>
              </a:rPr>
              <a:t> AARI, CIS, NIC, ASIP / WMO GDSIDB </a:t>
            </a:r>
            <a:r>
              <a:rPr lang="fr-CH" sz="2400" dirty="0" err="1">
                <a:cs typeface="Arial" panose="020B0604020202020204" pitchFamily="34" charset="0"/>
              </a:rPr>
              <a:t>project</a:t>
            </a:r>
            <a:r>
              <a:rPr lang="fr-CH" sz="2400" dirty="0">
                <a:cs typeface="Arial" panose="020B0604020202020204" pitchFamily="34" charset="0"/>
              </a:rPr>
              <a:t> (</a:t>
            </a:r>
            <a:r>
              <a:rPr lang="en-US" sz="2400" dirty="0">
                <a:cs typeface="Arial" panose="020B0604020202020204" pitchFamily="34" charset="0"/>
                <a:hlinkClick r:id="rId3"/>
              </a:rPr>
              <a:t>http://wdc.aari.ru</a:t>
            </a:r>
            <a:r>
              <a:rPr lang="fr-CH" sz="2400" dirty="0">
                <a:cs typeface="Arial" panose="020B0604020202020204" pitchFamily="34" charset="0"/>
              </a:rPr>
              <a:t>)</a:t>
            </a:r>
          </a:p>
          <a:p>
            <a:pPr marL="457200" indent="-457200" algn="just">
              <a:buFont typeface="+mj-lt"/>
              <a:buAutoNum type="arabicPeriod"/>
            </a:pPr>
            <a:r>
              <a:rPr lang="fr-CH" sz="2400" dirty="0">
                <a:cs typeface="Arial" panose="020B0604020202020204" pitchFamily="34" charset="0"/>
              </a:rPr>
              <a:t>NSIDC </a:t>
            </a:r>
            <a:r>
              <a:rPr lang="en-US" sz="2400" dirty="0"/>
              <a:t>Near-Real-Time DMSP SSMIS Daily Polar Gridded Sea Ice Concentrations</a:t>
            </a:r>
            <a:endParaRPr lang="fr-CH" sz="2400" dirty="0">
              <a:cs typeface="Arial" panose="020B0604020202020204" pitchFamily="34" charset="0"/>
            </a:endParaRPr>
          </a:p>
          <a:p>
            <a:pPr marL="457200" indent="-457200" algn="just">
              <a:buFont typeface="+mj-lt"/>
              <a:buAutoNum type="arabicPeriod"/>
            </a:pPr>
            <a:r>
              <a:rPr lang="fr-CH" sz="2400" dirty="0">
                <a:cs typeface="Arial" panose="020B0604020202020204" pitchFamily="34" charset="0"/>
              </a:rPr>
              <a:t>ESA CryoSAT-2 data (AWI)</a:t>
            </a:r>
          </a:p>
          <a:p>
            <a:pPr marL="457200" indent="-457200" algn="just">
              <a:buFont typeface="+mj-lt"/>
              <a:buAutoNum type="arabicPeriod"/>
            </a:pPr>
            <a:r>
              <a:rPr lang="fr-CH" sz="2400" dirty="0">
                <a:cs typeface="Arial" panose="020B0604020202020204" pitchFamily="34" charset="0"/>
              </a:rPr>
              <a:t>DMI </a:t>
            </a:r>
            <a:r>
              <a:rPr lang="fr-CH" sz="2400" dirty="0" err="1">
                <a:cs typeface="Arial" panose="020B0604020202020204" pitchFamily="34" charset="0"/>
              </a:rPr>
              <a:t>PolarPortal</a:t>
            </a:r>
            <a:r>
              <a:rPr lang="fr-CH" sz="2400" dirty="0">
                <a:cs typeface="Arial" panose="020B0604020202020204" pitchFamily="34" charset="0"/>
              </a:rPr>
              <a:t> (</a:t>
            </a:r>
            <a:r>
              <a:rPr lang="fr-CH" sz="2400" dirty="0">
                <a:cs typeface="Arial" panose="020B0604020202020204" pitchFamily="34" charset="0"/>
                <a:hlinkClick r:id="rId4"/>
              </a:rPr>
              <a:t>http://polarportal.dk</a:t>
            </a:r>
            <a:r>
              <a:rPr lang="fr-CH" sz="2400" dirty="0">
                <a:cs typeface="Arial" panose="020B0604020202020204" pitchFamily="34" charset="0"/>
              </a:rPr>
              <a:t>)  </a:t>
            </a:r>
          </a:p>
          <a:p>
            <a:pPr marL="457200" indent="-457200" algn="just">
              <a:buFont typeface="+mj-lt"/>
              <a:buAutoNum type="arabicPeriod"/>
            </a:pPr>
            <a:r>
              <a:rPr lang="fr-CH" sz="2400" dirty="0">
                <a:cs typeface="Arial" panose="020B0604020202020204" pitchFamily="34" charset="0"/>
              </a:rPr>
              <a:t>WMO GCW </a:t>
            </a:r>
            <a:r>
              <a:rPr lang="fr-CH" sz="2400" dirty="0" err="1">
                <a:cs typeface="Arial" panose="020B0604020202020204" pitchFamily="34" charset="0"/>
              </a:rPr>
              <a:t>SnowWatch</a:t>
            </a:r>
            <a:r>
              <a:rPr lang="fr-CH" sz="2400" dirty="0">
                <a:cs typeface="Arial" panose="020B0604020202020204" pitchFamily="34" charset="0"/>
              </a:rPr>
              <a:t> (FMI, ECCC, </a:t>
            </a:r>
            <a:r>
              <a:rPr lang="fr-CH" sz="2400" dirty="0" err="1">
                <a:cs typeface="Arial" panose="020B0604020202020204" pitchFamily="34" charset="0"/>
              </a:rPr>
              <a:t>Rutgers</a:t>
            </a:r>
            <a:r>
              <a:rPr lang="fr-CH" sz="2400" dirty="0">
                <a:cs typeface="Arial" panose="020B0604020202020204" pitchFamily="34" charset="0"/>
              </a:rPr>
              <a:t> </a:t>
            </a:r>
            <a:r>
              <a:rPr lang="fr-CH" sz="2400" dirty="0" err="1">
                <a:cs typeface="Arial" panose="020B0604020202020204" pitchFamily="34" charset="0"/>
              </a:rPr>
              <a:t>Glob</a:t>
            </a:r>
            <a:r>
              <a:rPr lang="fr-CH" sz="2400" dirty="0">
                <a:cs typeface="Arial" panose="020B0604020202020204" pitchFamily="34" charset="0"/>
              </a:rPr>
              <a:t> Snow </a:t>
            </a:r>
            <a:r>
              <a:rPr lang="fr-CH" sz="2400" dirty="0" err="1">
                <a:cs typeface="Arial" panose="020B0604020202020204" pitchFamily="34" charset="0"/>
              </a:rPr>
              <a:t>Lab</a:t>
            </a:r>
            <a:r>
              <a:rPr lang="fr-CH" sz="2400" dirty="0">
                <a:cs typeface="Arial" panose="020B0604020202020204" pitchFamily="34" charset="0"/>
              </a:rPr>
              <a:t>, </a:t>
            </a:r>
            <a:r>
              <a:rPr lang="fr-CH" sz="2400" dirty="0">
                <a:cs typeface="Arial" panose="020B0604020202020204" pitchFamily="34" charset="0"/>
                <a:hlinkClick r:id="rId5"/>
              </a:rPr>
              <a:t>http://climate.rutgers.edu/snowcover/</a:t>
            </a:r>
            <a:r>
              <a:rPr lang="fr-CH" sz="2400" dirty="0">
                <a:cs typeface="Arial" panose="020B0604020202020204" pitchFamily="34" charset="0"/>
              </a:rPr>
              <a:t>)</a:t>
            </a:r>
          </a:p>
        </p:txBody>
      </p:sp>
    </p:spTree>
    <p:extLst>
      <p:ext uri="{BB962C8B-B14F-4D97-AF65-F5344CB8AC3E}">
        <p14:creationId xmlns:p14="http://schemas.microsoft.com/office/powerpoint/2010/main" val="3813875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149476"/>
            <a:ext cx="12192000" cy="9144000"/>
          </a:xfrm>
          <a:prstGeom prst="rect">
            <a:avLst/>
          </a:prstGeom>
        </p:spPr>
      </p:pic>
      <p:sp>
        <p:nvSpPr>
          <p:cNvPr id="7" name="Title 1"/>
          <p:cNvSpPr txBox="1">
            <a:spLocks/>
          </p:cNvSpPr>
          <p:nvPr/>
        </p:nvSpPr>
        <p:spPr>
          <a:xfrm>
            <a:off x="2516654" y="-484956"/>
            <a:ext cx="8229600" cy="41465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dirty="0" err="1"/>
              <a:t>Thank</a:t>
            </a:r>
            <a:r>
              <a:rPr lang="fr-CA" dirty="0"/>
              <a:t> </a:t>
            </a:r>
            <a:r>
              <a:rPr lang="fr-CA" dirty="0" err="1"/>
              <a:t>you</a:t>
            </a:r>
            <a:r>
              <a:rPr lang="fr-CA" dirty="0"/>
              <a:t>!</a:t>
            </a:r>
            <a:r>
              <a:rPr lang="ru-RU" dirty="0"/>
              <a:t> </a:t>
            </a:r>
            <a:r>
              <a:rPr lang="fr-CA" dirty="0"/>
              <a:t>Merci!</a:t>
            </a:r>
            <a:r>
              <a:rPr lang="ru-RU" dirty="0"/>
              <a:t> </a:t>
            </a:r>
            <a:r>
              <a:rPr lang="en-US" dirty="0" err="1"/>
              <a:t>Takk</a:t>
            </a:r>
            <a:r>
              <a:rPr lang="en-US" dirty="0"/>
              <a:t>! </a:t>
            </a:r>
            <a:r>
              <a:rPr lang="ru-RU" dirty="0"/>
              <a:t>Спасибо!</a:t>
            </a:r>
            <a:r>
              <a:rPr lang="en-US" dirty="0"/>
              <a:t> </a:t>
            </a:r>
            <a:r>
              <a:rPr lang="en-US" dirty="0" err="1"/>
              <a:t>Tak</a:t>
            </a:r>
            <a:r>
              <a:rPr lang="en-US" dirty="0"/>
              <a:t>! Tack! Kiitos! </a:t>
            </a:r>
            <a:r>
              <a:rPr lang="is-IS" dirty="0"/>
              <a:t>þakka þér fyrir!</a:t>
            </a:r>
            <a:br>
              <a:rPr lang="is-IS" dirty="0"/>
            </a:br>
            <a:r>
              <a:rPr lang="en-US" dirty="0" err="1"/>
              <a:t>Naqurmiik</a:t>
            </a:r>
            <a:r>
              <a:rPr lang="en-US" b="1" dirty="0"/>
              <a:t> </a:t>
            </a:r>
            <a:r>
              <a:rPr lang="en-US" dirty="0"/>
              <a:t>! </a:t>
            </a:r>
            <a:r>
              <a:rPr lang="en-US" dirty="0" err="1"/>
              <a:t>Qaĝaasakuq</a:t>
            </a:r>
            <a:r>
              <a:rPr lang="en-US" dirty="0"/>
              <a:t> !</a:t>
            </a:r>
          </a:p>
          <a:p>
            <a:r>
              <a:rPr lang="en-US" dirty="0" err="1"/>
              <a:t>Giitu</a:t>
            </a:r>
            <a:r>
              <a:rPr lang="en-US" dirty="0"/>
              <a:t>! </a:t>
            </a:r>
            <a:r>
              <a:rPr lang="de-DE" dirty="0"/>
              <a:t>Vielen Dank!</a:t>
            </a:r>
          </a:p>
          <a:p>
            <a:r>
              <a:rPr lang="en-US" dirty="0" err="1"/>
              <a:t>Dhanyavaad</a:t>
            </a:r>
            <a:r>
              <a:rPr lang="en-US" dirty="0"/>
              <a:t> !</a:t>
            </a:r>
          </a:p>
        </p:txBody>
      </p:sp>
      <p:sp>
        <p:nvSpPr>
          <p:cNvPr id="2" name="Slide Number Placeholder 1"/>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9AF2F-52C6-9B46-B8B2-0579234AE62E}" type="slidenum">
              <a:rPr lang="en-US" smtClean="0"/>
              <a:pPr/>
              <a:t>27</a:t>
            </a:fld>
            <a:endParaRPr lang="en-US"/>
          </a:p>
        </p:txBody>
      </p:sp>
      <p:sp>
        <p:nvSpPr>
          <p:cNvPr id="6" name="TextBox 5">
            <a:extLst>
              <a:ext uri="{FF2B5EF4-FFF2-40B4-BE49-F238E27FC236}">
                <a16:creationId xmlns:a16="http://schemas.microsoft.com/office/drawing/2014/main" id="{D01CD14A-47AB-40DB-BC67-51C04C4B946D}"/>
              </a:ext>
            </a:extLst>
          </p:cNvPr>
          <p:cNvSpPr txBox="1"/>
          <p:nvPr/>
        </p:nvSpPr>
        <p:spPr>
          <a:xfrm>
            <a:off x="4190597" y="3747075"/>
            <a:ext cx="6796951" cy="1508105"/>
          </a:xfrm>
          <a:prstGeom prst="rect">
            <a:avLst/>
          </a:prstGeom>
          <a:noFill/>
        </p:spPr>
        <p:txBody>
          <a:bodyPr wrap="square">
            <a:spAutoFit/>
          </a:bodyPr>
          <a:lstStyle/>
          <a:p>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Monthly and seasonal graphs at full resolution and for all ECVs are available at:</a:t>
            </a:r>
          </a:p>
          <a:p>
            <a:pPr marL="285750" indent="-285750">
              <a:buFont typeface="Wingdings" panose="05000000000000000000" pitchFamily="2" charset="2"/>
              <a:buChar char="q"/>
            </a:pPr>
            <a:r>
              <a:rPr lang="en-US" dirty="0">
                <a:solidFill>
                  <a:srgbClr val="000090"/>
                </a:solidFill>
                <a:hlinkClick r:id="rId3"/>
              </a:rPr>
              <a:t>http://wdc.aari.ru/prcc/reanalysis/</a:t>
            </a:r>
          </a:p>
          <a:p>
            <a:pPr marL="285750" indent="-285750">
              <a:buFont typeface="Wingdings" panose="05000000000000000000" pitchFamily="2" charset="2"/>
              <a:buChar char="q"/>
            </a:pPr>
            <a:r>
              <a:rPr lang="en-US" dirty="0">
                <a:solidFill>
                  <a:srgbClr val="000090"/>
                </a:solidFill>
                <a:hlinkClick r:id="rId3"/>
              </a:rPr>
              <a:t>http://wdc.aari.ru/datasets/d0040/arctic/png/</a:t>
            </a:r>
          </a:p>
        </p:txBody>
      </p:sp>
    </p:spTree>
    <p:extLst>
      <p:ext uri="{BB962C8B-B14F-4D97-AF65-F5344CB8AC3E}">
        <p14:creationId xmlns:p14="http://schemas.microsoft.com/office/powerpoint/2010/main" val="38022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47474" y="1785938"/>
            <a:ext cx="7848872" cy="2923877"/>
          </a:xfrm>
          <a:prstGeom prst="rect">
            <a:avLst/>
          </a:prstGeom>
        </p:spPr>
        <p:txBody>
          <a:bodyPr wrap="square">
            <a:spAutoFit/>
          </a:bodyPr>
          <a:lstStyle/>
          <a:p>
            <a:r>
              <a:rPr lang="en-US" sz="4000" u="sng" dirty="0">
                <a:latin typeface="Calibri" panose="020F0502020204030204" pitchFamily="34" charset="0"/>
                <a:cs typeface="Calibri" panose="020F0502020204030204" pitchFamily="34" charset="0"/>
              </a:rPr>
              <a:t>Atmosphere</a:t>
            </a:r>
            <a:endParaRPr lang="en-US" sz="40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p>
            <a:pPr marL="571500" indent="-571500">
              <a:buFont typeface="Wingdings" panose="05000000000000000000" pitchFamily="2" charset="2"/>
              <a:buChar char="v"/>
            </a:pPr>
            <a:r>
              <a:rPr lang="en-US" sz="3600" dirty="0">
                <a:latin typeface="Calibri" panose="020F0502020204030204" pitchFamily="34" charset="0"/>
                <a:cs typeface="Calibri" panose="020F0502020204030204" pitchFamily="34" charset="0"/>
              </a:rPr>
              <a:t>Precursors: atmospheric circulation</a:t>
            </a:r>
          </a:p>
          <a:p>
            <a:pPr marL="571500" indent="-571500">
              <a:buFont typeface="Wingdings" panose="05000000000000000000" pitchFamily="2" charset="2"/>
              <a:buChar char="v"/>
            </a:pPr>
            <a:r>
              <a:rPr lang="en-US" sz="3600" dirty="0">
                <a:latin typeface="Calibri" panose="020F0502020204030204" pitchFamily="34" charset="0"/>
                <a:cs typeface="Calibri" panose="020F0502020204030204" pitchFamily="34" charset="0"/>
              </a:rPr>
              <a:t>Surface air temperature </a:t>
            </a:r>
          </a:p>
          <a:p>
            <a:pPr marL="571500" indent="-571500">
              <a:buFont typeface="Wingdings" panose="05000000000000000000" pitchFamily="2" charset="2"/>
              <a:buChar char="v"/>
            </a:pPr>
            <a:r>
              <a:rPr lang="en-US" sz="3600" dirty="0">
                <a:latin typeface="Calibri" panose="020F0502020204030204" pitchFamily="34" charset="0"/>
                <a:cs typeface="Calibri" panose="020F0502020204030204" pitchFamily="34" charset="0"/>
              </a:rPr>
              <a:t>Precipitation</a:t>
            </a:r>
          </a:p>
        </p:txBody>
      </p:sp>
    </p:spTree>
    <p:extLst>
      <p:ext uri="{BB962C8B-B14F-4D97-AF65-F5344CB8AC3E}">
        <p14:creationId xmlns:p14="http://schemas.microsoft.com/office/powerpoint/2010/main" val="17546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ED4EF39-670D-CD18-0D8E-984326CC8972}"/>
              </a:ext>
            </a:extLst>
          </p:cNvPr>
          <p:cNvPicPr>
            <a:picLocks noChangeAspect="1"/>
          </p:cNvPicPr>
          <p:nvPr/>
        </p:nvPicPr>
        <p:blipFill>
          <a:blip r:embed="rId3"/>
          <a:stretch>
            <a:fillRect/>
          </a:stretch>
        </p:blipFill>
        <p:spPr>
          <a:xfrm>
            <a:off x="2420763" y="701419"/>
            <a:ext cx="3714757" cy="3280874"/>
          </a:xfrm>
          <a:prstGeom prst="rect">
            <a:avLst/>
          </a:prstGeom>
        </p:spPr>
      </p:pic>
      <p:sp>
        <p:nvSpPr>
          <p:cNvPr id="5" name="Title 1"/>
          <p:cNvSpPr txBox="1">
            <a:spLocks/>
          </p:cNvSpPr>
          <p:nvPr/>
        </p:nvSpPr>
        <p:spPr bwMode="auto">
          <a:xfrm>
            <a:off x="1524000" y="44625"/>
            <a:ext cx="9036496" cy="4881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NDJ 2021/2022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7" name="Прямоугольник 6"/>
          <p:cNvSpPr/>
          <p:nvPr/>
        </p:nvSpPr>
        <p:spPr>
          <a:xfrm>
            <a:off x="2911153" y="3726177"/>
            <a:ext cx="3034805"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NDJ MSLP </a:t>
            </a:r>
            <a:r>
              <a:rPr lang="en-US" sz="1400" b="1" kern="0" dirty="0" err="1">
                <a:latin typeface="Calibri" panose="020F0502020204030204" pitchFamily="34" charset="0"/>
                <a:cs typeface="Calibri" panose="020F0502020204030204" pitchFamily="34" charset="0"/>
              </a:rPr>
              <a:t>hPa</a:t>
            </a:r>
            <a:r>
              <a:rPr lang="en-US" sz="1400" b="1" kern="0" dirty="0">
                <a:latin typeface="Calibri" panose="020F0502020204030204" pitchFamily="34" charset="0"/>
                <a:cs typeface="Calibri" panose="020F0502020204030204" pitchFamily="34" charset="0"/>
              </a:rPr>
              <a:t> anomalies (1991-2020) </a:t>
            </a:r>
            <a:endParaRPr lang="ru-RU" sz="1400" b="1" dirty="0">
              <a:latin typeface="Calibri" panose="020F0502020204030204" pitchFamily="34" charset="0"/>
              <a:cs typeface="Calibri" panose="020F0502020204030204" pitchFamily="34" charset="0"/>
            </a:endParaRPr>
          </a:p>
        </p:txBody>
      </p:sp>
      <p:sp>
        <p:nvSpPr>
          <p:cNvPr id="31" name="Title 1"/>
          <p:cNvSpPr txBox="1">
            <a:spLocks/>
          </p:cNvSpPr>
          <p:nvPr/>
        </p:nvSpPr>
        <p:spPr bwMode="auto">
          <a:xfrm>
            <a:off x="7621449" y="628663"/>
            <a:ext cx="4299575" cy="5868325"/>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During NDJ 2021/2022 an intense bi-center polar vortex (dark violet,  50hPa and 500hPa geopotential height patterns) was observed with centers  over the Hudson Bay and the Barents Seas. That led to prevalence of meridian circulation (transfer south/north) in the troposphere over W Siberian and Canadian regions and zonal one over other parts of the Arctic </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For the surface atmosphere that meant predominance of negative mean sea level atmospheric pressure (MSLP) anomalies (lower pressure, marked in blue) and cyclonic activity  over the E Nordic, W Siberian and Canadian regions</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Opposite situation (higher pressure, marked in red) was observed over Alaska, Bering and Chukchi and W Nordic regions </a:t>
            </a:r>
          </a:p>
        </p:txBody>
      </p:sp>
      <p:sp>
        <p:nvSpPr>
          <p:cNvPr id="11" name="TextBox 10">
            <a:extLst>
              <a:ext uri="{FF2B5EF4-FFF2-40B4-BE49-F238E27FC236}">
                <a16:creationId xmlns:a16="http://schemas.microsoft.com/office/drawing/2014/main" id="{94A89D43-C96F-4E50-8397-7623248FCE51}"/>
              </a:ext>
            </a:extLst>
          </p:cNvPr>
          <p:cNvSpPr txBox="1"/>
          <p:nvPr/>
        </p:nvSpPr>
        <p:spPr>
          <a:xfrm>
            <a:off x="10560496" y="6505598"/>
            <a:ext cx="190806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F8BF1BC0-883A-DC6F-45C8-334F8827B884}"/>
              </a:ext>
            </a:extLst>
          </p:cNvPr>
          <p:cNvPicPr>
            <a:picLocks noChangeAspect="1"/>
          </p:cNvPicPr>
          <p:nvPr/>
        </p:nvPicPr>
        <p:blipFill>
          <a:blip r:embed="rId4"/>
          <a:stretch>
            <a:fillRect/>
          </a:stretch>
        </p:blipFill>
        <p:spPr>
          <a:xfrm>
            <a:off x="156003" y="1852242"/>
            <a:ext cx="1543053" cy="1362824"/>
          </a:xfrm>
          <a:prstGeom prst="rect">
            <a:avLst/>
          </a:prstGeom>
        </p:spPr>
      </p:pic>
      <p:pic>
        <p:nvPicPr>
          <p:cNvPr id="15" name="Picture 14">
            <a:extLst>
              <a:ext uri="{FF2B5EF4-FFF2-40B4-BE49-F238E27FC236}">
                <a16:creationId xmlns:a16="http://schemas.microsoft.com/office/drawing/2014/main" id="{1004CBE2-3CBC-52E7-8750-1B10F801B682}"/>
              </a:ext>
            </a:extLst>
          </p:cNvPr>
          <p:cNvPicPr>
            <a:picLocks noChangeAspect="1"/>
          </p:cNvPicPr>
          <p:nvPr/>
        </p:nvPicPr>
        <p:blipFill>
          <a:blip r:embed="rId5"/>
          <a:stretch>
            <a:fillRect/>
          </a:stretch>
        </p:blipFill>
        <p:spPr>
          <a:xfrm>
            <a:off x="195853" y="432509"/>
            <a:ext cx="1543053" cy="1362824"/>
          </a:xfrm>
          <a:prstGeom prst="rect">
            <a:avLst/>
          </a:prstGeom>
        </p:spPr>
      </p:pic>
      <p:sp>
        <p:nvSpPr>
          <p:cNvPr id="19" name="TextBox 18">
            <a:extLst>
              <a:ext uri="{FF2B5EF4-FFF2-40B4-BE49-F238E27FC236}">
                <a16:creationId xmlns:a16="http://schemas.microsoft.com/office/drawing/2014/main" id="{37F0C464-D61F-4EF2-60E8-5AEFFBE91413}"/>
              </a:ext>
            </a:extLst>
          </p:cNvPr>
          <p:cNvSpPr txBox="1"/>
          <p:nvPr/>
        </p:nvSpPr>
        <p:spPr>
          <a:xfrm>
            <a:off x="1707560" y="932236"/>
            <a:ext cx="653284" cy="338554"/>
          </a:xfrm>
          <a:prstGeom prst="rect">
            <a:avLst/>
          </a:prstGeom>
          <a:noFill/>
        </p:spPr>
        <p:txBody>
          <a:bodyPr wrap="square">
            <a:spAutoFit/>
          </a:bodyPr>
          <a:lstStyle/>
          <a:p>
            <a:r>
              <a:rPr lang="en-US" sz="1600" b="1" kern="0" dirty="0">
                <a:latin typeface="Calibri" panose="020F0502020204030204" pitchFamily="34" charset="0"/>
                <a:cs typeface="Calibri" panose="020F0502020204030204" pitchFamily="34" charset="0"/>
              </a:rPr>
              <a:t>Nov</a:t>
            </a:r>
            <a:endParaRPr lang="ru-RU" b="1" dirty="0"/>
          </a:p>
        </p:txBody>
      </p:sp>
      <p:sp>
        <p:nvSpPr>
          <p:cNvPr id="20" name="TextBox 19">
            <a:extLst>
              <a:ext uri="{FF2B5EF4-FFF2-40B4-BE49-F238E27FC236}">
                <a16:creationId xmlns:a16="http://schemas.microsoft.com/office/drawing/2014/main" id="{42F01E9C-6424-DCC5-BE2A-7D73DAA2C914}"/>
              </a:ext>
            </a:extLst>
          </p:cNvPr>
          <p:cNvSpPr txBox="1"/>
          <p:nvPr/>
        </p:nvSpPr>
        <p:spPr>
          <a:xfrm>
            <a:off x="1734461" y="4554705"/>
            <a:ext cx="489658" cy="276999"/>
          </a:xfrm>
          <a:prstGeom prst="rect">
            <a:avLst/>
          </a:prstGeom>
          <a:noFill/>
        </p:spPr>
        <p:txBody>
          <a:bodyPr wrap="square">
            <a:spAutoFit/>
          </a:bodyPr>
          <a:lstStyle/>
          <a:p>
            <a:r>
              <a:rPr lang="en-US" sz="1200" kern="0" dirty="0">
                <a:latin typeface="Calibri" panose="020F0502020204030204" pitchFamily="34" charset="0"/>
                <a:cs typeface="Calibri" panose="020F0502020204030204" pitchFamily="34" charset="0"/>
              </a:rPr>
              <a:t>Mar</a:t>
            </a:r>
            <a:endParaRPr lang="ru-RU" dirty="0"/>
          </a:p>
        </p:txBody>
      </p:sp>
      <p:sp>
        <p:nvSpPr>
          <p:cNvPr id="22" name="TextBox 21">
            <a:extLst>
              <a:ext uri="{FF2B5EF4-FFF2-40B4-BE49-F238E27FC236}">
                <a16:creationId xmlns:a16="http://schemas.microsoft.com/office/drawing/2014/main" id="{B24D37DE-EA53-DB24-7973-D8EFE3D5A7BE}"/>
              </a:ext>
            </a:extLst>
          </p:cNvPr>
          <p:cNvSpPr txBox="1"/>
          <p:nvPr/>
        </p:nvSpPr>
        <p:spPr>
          <a:xfrm>
            <a:off x="1701417" y="3714895"/>
            <a:ext cx="489658" cy="338554"/>
          </a:xfrm>
          <a:prstGeom prst="rect">
            <a:avLst/>
          </a:prstGeom>
          <a:noFill/>
        </p:spPr>
        <p:txBody>
          <a:bodyPr wrap="square">
            <a:spAutoFit/>
          </a:bodyPr>
          <a:lstStyle/>
          <a:p>
            <a:r>
              <a:rPr lang="en-US" sz="1600" b="1" kern="0" dirty="0">
                <a:latin typeface="Calibri" panose="020F0502020204030204" pitchFamily="34" charset="0"/>
                <a:cs typeface="Calibri" panose="020F0502020204030204" pitchFamily="34" charset="0"/>
              </a:rPr>
              <a:t>Jan</a:t>
            </a:r>
            <a:endParaRPr lang="ru-RU" sz="2400" b="1" dirty="0"/>
          </a:p>
        </p:txBody>
      </p:sp>
      <p:sp>
        <p:nvSpPr>
          <p:cNvPr id="23" name="TextBox 22">
            <a:extLst>
              <a:ext uri="{FF2B5EF4-FFF2-40B4-BE49-F238E27FC236}">
                <a16:creationId xmlns:a16="http://schemas.microsoft.com/office/drawing/2014/main" id="{C5237355-6964-6CE1-E621-5FB7A392448B}"/>
              </a:ext>
            </a:extLst>
          </p:cNvPr>
          <p:cNvSpPr txBox="1"/>
          <p:nvPr/>
        </p:nvSpPr>
        <p:spPr>
          <a:xfrm>
            <a:off x="1717324" y="2355711"/>
            <a:ext cx="653284" cy="338554"/>
          </a:xfrm>
          <a:prstGeom prst="rect">
            <a:avLst/>
          </a:prstGeom>
          <a:noFill/>
        </p:spPr>
        <p:txBody>
          <a:bodyPr wrap="square">
            <a:spAutoFit/>
          </a:bodyPr>
          <a:lstStyle/>
          <a:p>
            <a:r>
              <a:rPr lang="en-US" sz="1600" b="1" kern="0" dirty="0">
                <a:latin typeface="Calibri" panose="020F0502020204030204" pitchFamily="34" charset="0"/>
                <a:cs typeface="Calibri" panose="020F0502020204030204" pitchFamily="34" charset="0"/>
              </a:rPr>
              <a:t>Dec</a:t>
            </a:r>
            <a:endParaRPr lang="ru-RU" b="1" dirty="0"/>
          </a:p>
        </p:txBody>
      </p:sp>
      <p:pic>
        <p:nvPicPr>
          <p:cNvPr id="8" name="Picture 7">
            <a:extLst>
              <a:ext uri="{FF2B5EF4-FFF2-40B4-BE49-F238E27FC236}">
                <a16:creationId xmlns:a16="http://schemas.microsoft.com/office/drawing/2014/main" id="{F70F3744-2AF2-AFF0-3965-39E583368C71}"/>
              </a:ext>
            </a:extLst>
          </p:cNvPr>
          <p:cNvPicPr>
            <a:picLocks noChangeAspect="1"/>
          </p:cNvPicPr>
          <p:nvPr/>
        </p:nvPicPr>
        <p:blipFill>
          <a:blip r:embed="rId6"/>
          <a:stretch>
            <a:fillRect/>
          </a:stretch>
        </p:blipFill>
        <p:spPr>
          <a:xfrm>
            <a:off x="1402800" y="4033954"/>
            <a:ext cx="2857506" cy="2523749"/>
          </a:xfrm>
          <a:prstGeom prst="rect">
            <a:avLst/>
          </a:prstGeom>
        </p:spPr>
      </p:pic>
      <p:pic>
        <p:nvPicPr>
          <p:cNvPr id="34" name="Picture 33">
            <a:extLst>
              <a:ext uri="{FF2B5EF4-FFF2-40B4-BE49-F238E27FC236}">
                <a16:creationId xmlns:a16="http://schemas.microsoft.com/office/drawing/2014/main" id="{4288F5C1-2484-6A49-BA6A-6D8E2F3560CC}"/>
              </a:ext>
            </a:extLst>
          </p:cNvPr>
          <p:cNvPicPr>
            <a:picLocks noChangeAspect="1"/>
          </p:cNvPicPr>
          <p:nvPr/>
        </p:nvPicPr>
        <p:blipFill>
          <a:blip r:embed="rId7"/>
          <a:stretch>
            <a:fillRect/>
          </a:stretch>
        </p:blipFill>
        <p:spPr>
          <a:xfrm>
            <a:off x="4260306" y="4053449"/>
            <a:ext cx="2857506" cy="2523749"/>
          </a:xfrm>
          <a:prstGeom prst="rect">
            <a:avLst/>
          </a:prstGeom>
        </p:spPr>
      </p:pic>
      <p:sp>
        <p:nvSpPr>
          <p:cNvPr id="32" name="Прямоугольник 31"/>
          <p:cNvSpPr/>
          <p:nvPr/>
        </p:nvSpPr>
        <p:spPr>
          <a:xfrm>
            <a:off x="2037828" y="6469985"/>
            <a:ext cx="4299575"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NDJ H50 (left) and H500 (right) ranks (1950-2021/2022) </a:t>
            </a:r>
            <a:endParaRPr lang="ru-RU" sz="1400" b="1"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39C801E1-DFF1-A4E1-445A-D22CAC86019F}"/>
              </a:ext>
            </a:extLst>
          </p:cNvPr>
          <p:cNvPicPr>
            <a:picLocks noChangeAspect="1"/>
          </p:cNvPicPr>
          <p:nvPr/>
        </p:nvPicPr>
        <p:blipFill>
          <a:blip r:embed="rId8"/>
          <a:stretch>
            <a:fillRect/>
          </a:stretch>
        </p:blipFill>
        <p:spPr>
          <a:xfrm>
            <a:off x="195853" y="3240399"/>
            <a:ext cx="1543053" cy="1362824"/>
          </a:xfrm>
          <a:prstGeom prst="rect">
            <a:avLst/>
          </a:prstGeom>
        </p:spPr>
      </p:pic>
    </p:spTree>
    <p:extLst>
      <p:ext uri="{BB962C8B-B14F-4D97-AF65-F5344CB8AC3E}">
        <p14:creationId xmlns:p14="http://schemas.microsoft.com/office/powerpoint/2010/main" val="1058243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3BCFD20-78BC-8C71-4CD5-D4BA4B5A8C26}"/>
              </a:ext>
            </a:extLst>
          </p:cNvPr>
          <p:cNvPicPr>
            <a:picLocks noChangeAspect="1"/>
          </p:cNvPicPr>
          <p:nvPr/>
        </p:nvPicPr>
        <p:blipFill>
          <a:blip r:embed="rId2"/>
          <a:stretch>
            <a:fillRect/>
          </a:stretch>
        </p:blipFill>
        <p:spPr>
          <a:xfrm>
            <a:off x="2814646" y="591537"/>
            <a:ext cx="3714757" cy="3280874"/>
          </a:xfrm>
          <a:prstGeom prst="rect">
            <a:avLst/>
          </a:prstGeom>
        </p:spPr>
      </p:pic>
      <p:sp>
        <p:nvSpPr>
          <p:cNvPr id="5" name="Title 1"/>
          <p:cNvSpPr txBox="1">
            <a:spLocks/>
          </p:cNvSpPr>
          <p:nvPr/>
        </p:nvSpPr>
        <p:spPr bwMode="auto">
          <a:xfrm>
            <a:off x="152400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FMA 2022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31" name="Прямоугольник 30"/>
          <p:cNvSpPr/>
          <p:nvPr/>
        </p:nvSpPr>
        <p:spPr>
          <a:xfrm>
            <a:off x="3186567" y="3622066"/>
            <a:ext cx="3187091"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FMA MSLP </a:t>
            </a:r>
            <a:r>
              <a:rPr lang="en-US" sz="1400" b="1" kern="0" dirty="0" err="1">
                <a:latin typeface="Calibri" panose="020F0502020204030204" pitchFamily="34" charset="0"/>
                <a:cs typeface="Calibri" panose="020F0502020204030204" pitchFamily="34" charset="0"/>
              </a:rPr>
              <a:t>hPa</a:t>
            </a:r>
            <a:r>
              <a:rPr lang="en-US" sz="1400" b="1" kern="0" dirty="0">
                <a:latin typeface="Calibri" panose="020F0502020204030204" pitchFamily="34" charset="0"/>
                <a:cs typeface="Calibri" panose="020F0502020204030204" pitchFamily="34" charset="0"/>
              </a:rPr>
              <a:t> anomalies (1991-2020) </a:t>
            </a:r>
            <a:endParaRPr lang="ru-RU" sz="1400" b="1" dirty="0">
              <a:latin typeface="Calibri" panose="020F0502020204030204" pitchFamily="34" charset="0"/>
              <a:cs typeface="Calibri" panose="020F0502020204030204" pitchFamily="34" charset="0"/>
            </a:endParaRPr>
          </a:p>
        </p:txBody>
      </p:sp>
      <p:sp>
        <p:nvSpPr>
          <p:cNvPr id="32" name="Прямоугольник 31"/>
          <p:cNvSpPr/>
          <p:nvPr/>
        </p:nvSpPr>
        <p:spPr>
          <a:xfrm>
            <a:off x="2552749" y="6459376"/>
            <a:ext cx="3539752"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FMA H50 (left) and H500 ranks (1950-2022) </a:t>
            </a:r>
            <a:endParaRPr lang="ru-RU" sz="1400" b="1" dirty="0">
              <a:latin typeface="Calibri" panose="020F0502020204030204" pitchFamily="34" charset="0"/>
              <a:cs typeface="Calibri" panose="020F0502020204030204" pitchFamily="34" charset="0"/>
            </a:endParaRPr>
          </a:p>
        </p:txBody>
      </p:sp>
      <p:sp>
        <p:nvSpPr>
          <p:cNvPr id="33" name="Title 1"/>
          <p:cNvSpPr txBox="1">
            <a:spLocks/>
          </p:cNvSpPr>
          <p:nvPr/>
        </p:nvSpPr>
        <p:spPr bwMode="auto">
          <a:xfrm>
            <a:off x="7579224" y="986797"/>
            <a:ext cx="4420766" cy="5270538"/>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Further in season during FMA 2022 bi-center polar vortex shifted counter-clockwise with centers over the Hudson Bay and central Siberia and in general caused meridian type of circulation in Siberia and eastern Canada regions.</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However, monthly patters of the surface atmosphere circulation were fully different in February, March and April with  negative MSLP anomalies (cyclonic activity) over the Hudson Bay, Canadian Archipelago,  Greenland and Nordic regions in February and April. </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Blocking positive MSLP anomalies were observed in February from Central Siberia through Alaska to Central Canada  and in April as a vast area of high pressure over Arctic Ocean, N Canada and Alaska. </a:t>
            </a:r>
          </a:p>
        </p:txBody>
      </p:sp>
      <p:sp>
        <p:nvSpPr>
          <p:cNvPr id="13" name="TextBox 12">
            <a:extLst>
              <a:ext uri="{FF2B5EF4-FFF2-40B4-BE49-F238E27FC236}">
                <a16:creationId xmlns:a16="http://schemas.microsoft.com/office/drawing/2014/main" id="{B76E5BC6-FDC7-4F3C-8955-67731E10DEB8}"/>
              </a:ext>
            </a:extLst>
          </p:cNvPr>
          <p:cNvSpPr txBox="1"/>
          <p:nvPr/>
        </p:nvSpPr>
        <p:spPr>
          <a:xfrm>
            <a:off x="9009530" y="6516854"/>
            <a:ext cx="165847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97C0E9FD-D62F-EE6F-08B2-BBEFA4B25305}"/>
              </a:ext>
            </a:extLst>
          </p:cNvPr>
          <p:cNvPicPr>
            <a:picLocks noChangeAspect="1"/>
          </p:cNvPicPr>
          <p:nvPr/>
        </p:nvPicPr>
        <p:blipFill>
          <a:blip r:embed="rId3"/>
          <a:stretch>
            <a:fillRect/>
          </a:stretch>
        </p:blipFill>
        <p:spPr>
          <a:xfrm>
            <a:off x="221772" y="3030881"/>
            <a:ext cx="1543053" cy="1362824"/>
          </a:xfrm>
          <a:prstGeom prst="rect">
            <a:avLst/>
          </a:prstGeom>
        </p:spPr>
      </p:pic>
      <p:pic>
        <p:nvPicPr>
          <p:cNvPr id="16" name="Picture 15">
            <a:extLst>
              <a:ext uri="{FF2B5EF4-FFF2-40B4-BE49-F238E27FC236}">
                <a16:creationId xmlns:a16="http://schemas.microsoft.com/office/drawing/2014/main" id="{C8430FDA-03B2-14F2-1C51-6AA57DF8A85A}"/>
              </a:ext>
            </a:extLst>
          </p:cNvPr>
          <p:cNvPicPr>
            <a:picLocks noChangeAspect="1"/>
          </p:cNvPicPr>
          <p:nvPr/>
        </p:nvPicPr>
        <p:blipFill>
          <a:blip r:embed="rId4"/>
          <a:stretch>
            <a:fillRect/>
          </a:stretch>
        </p:blipFill>
        <p:spPr>
          <a:xfrm>
            <a:off x="188786" y="1747572"/>
            <a:ext cx="1543053" cy="1362824"/>
          </a:xfrm>
          <a:prstGeom prst="rect">
            <a:avLst/>
          </a:prstGeom>
        </p:spPr>
      </p:pic>
      <p:pic>
        <p:nvPicPr>
          <p:cNvPr id="17" name="Picture 16">
            <a:extLst>
              <a:ext uri="{FF2B5EF4-FFF2-40B4-BE49-F238E27FC236}">
                <a16:creationId xmlns:a16="http://schemas.microsoft.com/office/drawing/2014/main" id="{7064A39C-5855-6B2C-BA54-269E59F7DFB4}"/>
              </a:ext>
            </a:extLst>
          </p:cNvPr>
          <p:cNvPicPr>
            <a:picLocks noChangeAspect="1"/>
          </p:cNvPicPr>
          <p:nvPr/>
        </p:nvPicPr>
        <p:blipFill>
          <a:blip r:embed="rId5"/>
          <a:stretch>
            <a:fillRect/>
          </a:stretch>
        </p:blipFill>
        <p:spPr>
          <a:xfrm>
            <a:off x="192010" y="380408"/>
            <a:ext cx="1543053" cy="1362824"/>
          </a:xfrm>
          <a:prstGeom prst="rect">
            <a:avLst/>
          </a:prstGeom>
        </p:spPr>
      </p:pic>
      <p:sp>
        <p:nvSpPr>
          <p:cNvPr id="19" name="TextBox 18">
            <a:extLst>
              <a:ext uri="{FF2B5EF4-FFF2-40B4-BE49-F238E27FC236}">
                <a16:creationId xmlns:a16="http://schemas.microsoft.com/office/drawing/2014/main" id="{49DFD429-14DB-37A1-4972-50B9E4D5A352}"/>
              </a:ext>
            </a:extLst>
          </p:cNvPr>
          <p:cNvSpPr txBox="1"/>
          <p:nvPr/>
        </p:nvSpPr>
        <p:spPr>
          <a:xfrm>
            <a:off x="1731839" y="2298613"/>
            <a:ext cx="622106" cy="338554"/>
          </a:xfrm>
          <a:prstGeom prst="rect">
            <a:avLst/>
          </a:prstGeom>
          <a:noFill/>
        </p:spPr>
        <p:txBody>
          <a:bodyPr wrap="square">
            <a:spAutoFit/>
          </a:bodyPr>
          <a:lstStyle/>
          <a:p>
            <a:r>
              <a:rPr lang="en-US" sz="1600" b="1" kern="0" dirty="0">
                <a:latin typeface="Calibri" panose="020F0502020204030204" pitchFamily="34" charset="0"/>
                <a:cs typeface="Calibri" panose="020F0502020204030204" pitchFamily="34" charset="0"/>
              </a:rPr>
              <a:t>Mar</a:t>
            </a:r>
            <a:endParaRPr lang="ru-RU" b="1" dirty="0"/>
          </a:p>
        </p:txBody>
      </p:sp>
      <p:sp>
        <p:nvSpPr>
          <p:cNvPr id="20" name="TextBox 19">
            <a:extLst>
              <a:ext uri="{FF2B5EF4-FFF2-40B4-BE49-F238E27FC236}">
                <a16:creationId xmlns:a16="http://schemas.microsoft.com/office/drawing/2014/main" id="{68EE6DD1-0BB3-9141-5F74-65481D32AC4C}"/>
              </a:ext>
            </a:extLst>
          </p:cNvPr>
          <p:cNvSpPr txBox="1"/>
          <p:nvPr/>
        </p:nvSpPr>
        <p:spPr>
          <a:xfrm>
            <a:off x="1763948" y="828427"/>
            <a:ext cx="489658" cy="338554"/>
          </a:xfrm>
          <a:prstGeom prst="rect">
            <a:avLst/>
          </a:prstGeom>
          <a:noFill/>
        </p:spPr>
        <p:txBody>
          <a:bodyPr wrap="square">
            <a:spAutoFit/>
          </a:bodyPr>
          <a:lstStyle/>
          <a:p>
            <a:r>
              <a:rPr lang="en-US" sz="1600" b="1" kern="0" dirty="0">
                <a:latin typeface="Calibri" panose="020F0502020204030204" pitchFamily="34" charset="0"/>
                <a:cs typeface="Calibri" panose="020F0502020204030204" pitchFamily="34" charset="0"/>
              </a:rPr>
              <a:t>Feb</a:t>
            </a:r>
            <a:endParaRPr lang="ru-RU" b="1" dirty="0"/>
          </a:p>
        </p:txBody>
      </p:sp>
      <p:sp>
        <p:nvSpPr>
          <p:cNvPr id="27" name="TextBox 26">
            <a:extLst>
              <a:ext uri="{FF2B5EF4-FFF2-40B4-BE49-F238E27FC236}">
                <a16:creationId xmlns:a16="http://schemas.microsoft.com/office/drawing/2014/main" id="{E1B31058-009E-11E7-76C6-F19F3EFEB177}"/>
              </a:ext>
            </a:extLst>
          </p:cNvPr>
          <p:cNvSpPr txBox="1"/>
          <p:nvPr/>
        </p:nvSpPr>
        <p:spPr>
          <a:xfrm>
            <a:off x="1729021" y="3469047"/>
            <a:ext cx="489658" cy="338554"/>
          </a:xfrm>
          <a:prstGeom prst="rect">
            <a:avLst/>
          </a:prstGeom>
          <a:noFill/>
        </p:spPr>
        <p:txBody>
          <a:bodyPr wrap="square">
            <a:spAutoFit/>
          </a:bodyPr>
          <a:lstStyle/>
          <a:p>
            <a:r>
              <a:rPr lang="en-US" sz="1600" b="1" kern="0" dirty="0">
                <a:latin typeface="Calibri" panose="020F0502020204030204" pitchFamily="34" charset="0"/>
                <a:cs typeface="Calibri" panose="020F0502020204030204" pitchFamily="34" charset="0"/>
              </a:rPr>
              <a:t>Apr</a:t>
            </a:r>
            <a:endParaRPr lang="ru-RU" b="1" dirty="0"/>
          </a:p>
        </p:txBody>
      </p:sp>
      <p:pic>
        <p:nvPicPr>
          <p:cNvPr id="3" name="Picture 2">
            <a:extLst>
              <a:ext uri="{FF2B5EF4-FFF2-40B4-BE49-F238E27FC236}">
                <a16:creationId xmlns:a16="http://schemas.microsoft.com/office/drawing/2014/main" id="{1FA6F95E-2229-2D27-C917-27FE723C70D2}"/>
              </a:ext>
            </a:extLst>
          </p:cNvPr>
          <p:cNvPicPr>
            <a:picLocks noChangeAspect="1"/>
          </p:cNvPicPr>
          <p:nvPr/>
        </p:nvPicPr>
        <p:blipFill>
          <a:blip r:embed="rId6"/>
          <a:stretch>
            <a:fillRect/>
          </a:stretch>
        </p:blipFill>
        <p:spPr>
          <a:xfrm>
            <a:off x="1718639" y="4003177"/>
            <a:ext cx="2857506" cy="2523749"/>
          </a:xfrm>
          <a:prstGeom prst="rect">
            <a:avLst/>
          </a:prstGeom>
        </p:spPr>
      </p:pic>
      <p:pic>
        <p:nvPicPr>
          <p:cNvPr id="6" name="Picture 5">
            <a:extLst>
              <a:ext uri="{FF2B5EF4-FFF2-40B4-BE49-F238E27FC236}">
                <a16:creationId xmlns:a16="http://schemas.microsoft.com/office/drawing/2014/main" id="{FF4E6B18-B775-122B-9C01-0110B130B5B2}"/>
              </a:ext>
            </a:extLst>
          </p:cNvPr>
          <p:cNvPicPr>
            <a:picLocks noChangeAspect="1"/>
          </p:cNvPicPr>
          <p:nvPr/>
        </p:nvPicPr>
        <p:blipFill>
          <a:blip r:embed="rId7"/>
          <a:stretch>
            <a:fillRect/>
          </a:stretch>
        </p:blipFill>
        <p:spPr>
          <a:xfrm>
            <a:off x="4586760" y="4019078"/>
            <a:ext cx="2857506" cy="2523749"/>
          </a:xfrm>
          <a:prstGeom prst="rect">
            <a:avLst/>
          </a:prstGeom>
        </p:spPr>
      </p:pic>
    </p:spTree>
    <p:extLst>
      <p:ext uri="{BB962C8B-B14F-4D97-AF65-F5344CB8AC3E}">
        <p14:creationId xmlns:p14="http://schemas.microsoft.com/office/powerpoint/2010/main" val="243039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A0C5D60C-424F-D5D9-4BEA-AEF9CE626779}"/>
              </a:ext>
            </a:extLst>
          </p:cNvPr>
          <p:cNvSpPr txBox="1">
            <a:spLocks/>
          </p:cNvSpPr>
          <p:nvPr/>
        </p:nvSpPr>
        <p:spPr>
          <a:xfrm>
            <a:off x="921392" y="74931"/>
            <a:ext cx="10206788"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alibri" panose="020F0502020204030204" pitchFamily="34" charset="0"/>
                <a:cs typeface="Calibri" panose="020F0502020204030204" pitchFamily="34" charset="0"/>
              </a:rPr>
              <a:t>NDJ 2021-2022 Surface air temperature: anomalies (1991-2020)</a:t>
            </a:r>
            <a:endParaRPr lang="ru-RU" sz="2800"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3F396F3-9D92-84A4-DFC3-B93E963A6211}"/>
              </a:ext>
            </a:extLst>
          </p:cNvPr>
          <p:cNvPicPr>
            <a:picLocks noChangeAspect="1"/>
          </p:cNvPicPr>
          <p:nvPr/>
        </p:nvPicPr>
        <p:blipFill>
          <a:blip r:embed="rId2"/>
          <a:stretch>
            <a:fillRect/>
          </a:stretch>
        </p:blipFill>
        <p:spPr>
          <a:xfrm>
            <a:off x="-1871" y="461424"/>
            <a:ext cx="3781052" cy="3781052"/>
          </a:xfrm>
          <a:prstGeom prst="rect">
            <a:avLst/>
          </a:prstGeom>
        </p:spPr>
      </p:pic>
      <p:pic>
        <p:nvPicPr>
          <p:cNvPr id="21" name="Picture 20">
            <a:extLst>
              <a:ext uri="{FF2B5EF4-FFF2-40B4-BE49-F238E27FC236}">
                <a16:creationId xmlns:a16="http://schemas.microsoft.com/office/drawing/2014/main" id="{7D1FB660-F42B-CBC0-096F-F6D98832714B}"/>
              </a:ext>
            </a:extLst>
          </p:cNvPr>
          <p:cNvPicPr>
            <a:picLocks noChangeAspect="1"/>
          </p:cNvPicPr>
          <p:nvPr/>
        </p:nvPicPr>
        <p:blipFill>
          <a:blip r:embed="rId3"/>
          <a:stretch>
            <a:fillRect/>
          </a:stretch>
        </p:blipFill>
        <p:spPr>
          <a:xfrm>
            <a:off x="3779181" y="461424"/>
            <a:ext cx="3781052" cy="3781052"/>
          </a:xfrm>
          <a:prstGeom prst="rect">
            <a:avLst/>
          </a:prstGeom>
        </p:spPr>
      </p:pic>
      <p:pic>
        <p:nvPicPr>
          <p:cNvPr id="23" name="Picture 22">
            <a:extLst>
              <a:ext uri="{FF2B5EF4-FFF2-40B4-BE49-F238E27FC236}">
                <a16:creationId xmlns:a16="http://schemas.microsoft.com/office/drawing/2014/main" id="{3C48CA46-8EDD-A775-A017-A5176097F4CE}"/>
              </a:ext>
            </a:extLst>
          </p:cNvPr>
          <p:cNvPicPr>
            <a:picLocks noChangeAspect="1"/>
          </p:cNvPicPr>
          <p:nvPr/>
        </p:nvPicPr>
        <p:blipFill>
          <a:blip r:embed="rId4"/>
          <a:stretch>
            <a:fillRect/>
          </a:stretch>
        </p:blipFill>
        <p:spPr>
          <a:xfrm>
            <a:off x="7602403" y="461424"/>
            <a:ext cx="3781052" cy="3781052"/>
          </a:xfrm>
          <a:prstGeom prst="rect">
            <a:avLst/>
          </a:prstGeom>
        </p:spPr>
      </p:pic>
      <p:pic>
        <p:nvPicPr>
          <p:cNvPr id="25" name="Picture 24">
            <a:extLst>
              <a:ext uri="{FF2B5EF4-FFF2-40B4-BE49-F238E27FC236}">
                <a16:creationId xmlns:a16="http://schemas.microsoft.com/office/drawing/2014/main" id="{F02F4F17-7153-761A-536E-D3F854EC208D}"/>
              </a:ext>
            </a:extLst>
          </p:cNvPr>
          <p:cNvPicPr>
            <a:picLocks noChangeAspect="1"/>
          </p:cNvPicPr>
          <p:nvPr/>
        </p:nvPicPr>
        <p:blipFill>
          <a:blip r:embed="rId5"/>
          <a:stretch>
            <a:fillRect/>
          </a:stretch>
        </p:blipFill>
        <p:spPr>
          <a:xfrm>
            <a:off x="331308" y="4204851"/>
            <a:ext cx="3143256" cy="2776124"/>
          </a:xfrm>
          <a:prstGeom prst="rect">
            <a:avLst/>
          </a:prstGeom>
        </p:spPr>
      </p:pic>
      <p:pic>
        <p:nvPicPr>
          <p:cNvPr id="27" name="Picture 26">
            <a:extLst>
              <a:ext uri="{FF2B5EF4-FFF2-40B4-BE49-F238E27FC236}">
                <a16:creationId xmlns:a16="http://schemas.microsoft.com/office/drawing/2014/main" id="{720E759C-6B64-DC70-9FAF-F6AF2D3EF4D5}"/>
              </a:ext>
            </a:extLst>
          </p:cNvPr>
          <p:cNvPicPr>
            <a:picLocks noChangeAspect="1"/>
          </p:cNvPicPr>
          <p:nvPr/>
        </p:nvPicPr>
        <p:blipFill>
          <a:blip r:embed="rId6"/>
          <a:stretch>
            <a:fillRect/>
          </a:stretch>
        </p:blipFill>
        <p:spPr>
          <a:xfrm>
            <a:off x="4158116" y="4204851"/>
            <a:ext cx="3143256" cy="2776124"/>
          </a:xfrm>
          <a:prstGeom prst="rect">
            <a:avLst/>
          </a:prstGeom>
        </p:spPr>
      </p:pic>
      <p:pic>
        <p:nvPicPr>
          <p:cNvPr id="29" name="Picture 28">
            <a:extLst>
              <a:ext uri="{FF2B5EF4-FFF2-40B4-BE49-F238E27FC236}">
                <a16:creationId xmlns:a16="http://schemas.microsoft.com/office/drawing/2014/main" id="{B3CB1A58-0360-D9FB-03ED-3F91A51FA713}"/>
              </a:ext>
            </a:extLst>
          </p:cNvPr>
          <p:cNvPicPr>
            <a:picLocks noChangeAspect="1"/>
          </p:cNvPicPr>
          <p:nvPr/>
        </p:nvPicPr>
        <p:blipFill>
          <a:blip r:embed="rId7"/>
          <a:stretch>
            <a:fillRect/>
          </a:stretch>
        </p:blipFill>
        <p:spPr>
          <a:xfrm>
            <a:off x="7984924" y="4204851"/>
            <a:ext cx="3143256" cy="2776124"/>
          </a:xfrm>
          <a:prstGeom prst="rect">
            <a:avLst/>
          </a:prstGeom>
        </p:spPr>
      </p:pic>
      <p:sp>
        <p:nvSpPr>
          <p:cNvPr id="31" name="TextBox 30">
            <a:extLst>
              <a:ext uri="{FF2B5EF4-FFF2-40B4-BE49-F238E27FC236}">
                <a16:creationId xmlns:a16="http://schemas.microsoft.com/office/drawing/2014/main" id="{B65AC224-5AA5-FA59-0DCA-5379303B401D}"/>
              </a:ext>
            </a:extLst>
          </p:cNvPr>
          <p:cNvSpPr txBox="1"/>
          <p:nvPr/>
        </p:nvSpPr>
        <p:spPr>
          <a:xfrm>
            <a:off x="1311388" y="4120208"/>
            <a:ext cx="1330282" cy="369332"/>
          </a:xfrm>
          <a:prstGeom prst="rect">
            <a:avLst/>
          </a:prstGeom>
          <a:solidFill>
            <a:schemeClr val="bg1"/>
          </a:solidFill>
        </p:spPr>
        <p:txBody>
          <a:bodyPr wrap="square">
            <a:spAutoFit/>
          </a:bodyPr>
          <a:lstStyle/>
          <a:p>
            <a:r>
              <a:rPr lang="en-US" b="1" kern="0" dirty="0">
                <a:latin typeface="Calibri" panose="020F0502020204030204" pitchFamily="34" charset="0"/>
                <a:cs typeface="Calibri" panose="020F0502020204030204" pitchFamily="34" charset="0"/>
              </a:rPr>
              <a:t>Nov 2021</a:t>
            </a:r>
            <a:endParaRPr lang="ru-RU" sz="2800" b="1" dirty="0"/>
          </a:p>
        </p:txBody>
      </p:sp>
      <p:sp>
        <p:nvSpPr>
          <p:cNvPr id="32" name="TextBox 31">
            <a:extLst>
              <a:ext uri="{FF2B5EF4-FFF2-40B4-BE49-F238E27FC236}">
                <a16:creationId xmlns:a16="http://schemas.microsoft.com/office/drawing/2014/main" id="{C348B0FE-5202-EB35-0CC8-A44BE0C0FB59}"/>
              </a:ext>
            </a:extLst>
          </p:cNvPr>
          <p:cNvSpPr txBox="1"/>
          <p:nvPr/>
        </p:nvSpPr>
        <p:spPr>
          <a:xfrm>
            <a:off x="5092440" y="4188199"/>
            <a:ext cx="1330282" cy="369332"/>
          </a:xfrm>
          <a:prstGeom prst="rect">
            <a:avLst/>
          </a:prstGeom>
          <a:solidFill>
            <a:schemeClr val="bg1"/>
          </a:solidFill>
        </p:spPr>
        <p:txBody>
          <a:bodyPr wrap="square">
            <a:spAutoFit/>
          </a:bodyPr>
          <a:lstStyle/>
          <a:p>
            <a:r>
              <a:rPr lang="en-US" b="1" kern="0" dirty="0">
                <a:latin typeface="Calibri" panose="020F0502020204030204" pitchFamily="34" charset="0"/>
                <a:cs typeface="Calibri" panose="020F0502020204030204" pitchFamily="34" charset="0"/>
              </a:rPr>
              <a:t>Dec 2021</a:t>
            </a:r>
            <a:endParaRPr lang="ru-RU" sz="2800" b="1" dirty="0"/>
          </a:p>
        </p:txBody>
      </p:sp>
      <p:sp>
        <p:nvSpPr>
          <p:cNvPr id="33" name="TextBox 32">
            <a:extLst>
              <a:ext uri="{FF2B5EF4-FFF2-40B4-BE49-F238E27FC236}">
                <a16:creationId xmlns:a16="http://schemas.microsoft.com/office/drawing/2014/main" id="{88BC612A-B634-DBC4-6B3C-521DCA55AC63}"/>
              </a:ext>
            </a:extLst>
          </p:cNvPr>
          <p:cNvSpPr txBox="1"/>
          <p:nvPr/>
        </p:nvSpPr>
        <p:spPr>
          <a:xfrm>
            <a:off x="9004342" y="4188199"/>
            <a:ext cx="1330282" cy="369332"/>
          </a:xfrm>
          <a:prstGeom prst="rect">
            <a:avLst/>
          </a:prstGeom>
          <a:solidFill>
            <a:schemeClr val="bg1"/>
          </a:solidFill>
        </p:spPr>
        <p:txBody>
          <a:bodyPr wrap="square">
            <a:spAutoFit/>
          </a:bodyPr>
          <a:lstStyle/>
          <a:p>
            <a:r>
              <a:rPr lang="en-US" b="1" kern="0" dirty="0">
                <a:latin typeface="Calibri" panose="020F0502020204030204" pitchFamily="34" charset="0"/>
                <a:cs typeface="Calibri" panose="020F0502020204030204" pitchFamily="34" charset="0"/>
              </a:rPr>
              <a:t>Jan 2022</a:t>
            </a:r>
            <a:endParaRPr lang="ru-RU" sz="2800" b="1" dirty="0"/>
          </a:p>
        </p:txBody>
      </p:sp>
      <p:sp>
        <p:nvSpPr>
          <p:cNvPr id="34" name="TextBox 33">
            <a:extLst>
              <a:ext uri="{FF2B5EF4-FFF2-40B4-BE49-F238E27FC236}">
                <a16:creationId xmlns:a16="http://schemas.microsoft.com/office/drawing/2014/main" id="{70FF5DDA-90AE-DBEB-ABCF-006B4E08A7AF}"/>
              </a:ext>
            </a:extLst>
          </p:cNvPr>
          <p:cNvSpPr txBox="1"/>
          <p:nvPr/>
        </p:nvSpPr>
        <p:spPr>
          <a:xfrm>
            <a:off x="11294047" y="1966262"/>
            <a:ext cx="1025319" cy="523220"/>
          </a:xfrm>
          <a:prstGeom prst="rect">
            <a:avLst/>
          </a:prstGeom>
          <a:solidFill>
            <a:schemeClr val="bg1"/>
          </a:solidFill>
        </p:spPr>
        <p:txBody>
          <a:bodyPr wrap="square">
            <a:spAutoFit/>
          </a:bodyPr>
          <a:lstStyle/>
          <a:p>
            <a:r>
              <a:rPr lang="en-US" sz="2800" b="1" u="sng" kern="0" dirty="0" err="1">
                <a:latin typeface="Calibri" panose="020F0502020204030204" pitchFamily="34" charset="0"/>
                <a:cs typeface="Calibri" panose="020F0502020204030204" pitchFamily="34" charset="0"/>
              </a:rPr>
              <a:t>Obs</a:t>
            </a:r>
            <a:endParaRPr lang="ru-RU" sz="2800" b="1" u="sng" dirty="0"/>
          </a:p>
        </p:txBody>
      </p:sp>
      <p:sp>
        <p:nvSpPr>
          <p:cNvPr id="35" name="TextBox 34">
            <a:extLst>
              <a:ext uri="{FF2B5EF4-FFF2-40B4-BE49-F238E27FC236}">
                <a16:creationId xmlns:a16="http://schemas.microsoft.com/office/drawing/2014/main" id="{384E5030-BFCF-A02B-6D96-66E336B7FA1A}"/>
              </a:ext>
            </a:extLst>
          </p:cNvPr>
          <p:cNvSpPr txBox="1"/>
          <p:nvPr/>
        </p:nvSpPr>
        <p:spPr>
          <a:xfrm>
            <a:off x="11185731" y="5069693"/>
            <a:ext cx="1025319" cy="523220"/>
          </a:xfrm>
          <a:prstGeom prst="rect">
            <a:avLst/>
          </a:prstGeom>
          <a:solidFill>
            <a:schemeClr val="bg1"/>
          </a:solidFill>
        </p:spPr>
        <p:txBody>
          <a:bodyPr wrap="square">
            <a:spAutoFit/>
          </a:bodyPr>
          <a:lstStyle/>
          <a:p>
            <a:r>
              <a:rPr lang="en-US" sz="2800" b="1" u="sng" kern="0" dirty="0">
                <a:latin typeface="Calibri" panose="020F0502020204030204" pitchFamily="34" charset="0"/>
                <a:cs typeface="Calibri" panose="020F0502020204030204" pitchFamily="34" charset="0"/>
              </a:rPr>
              <a:t>ERA5</a:t>
            </a:r>
            <a:endParaRPr lang="ru-RU" sz="2800" b="1" u="sng" dirty="0"/>
          </a:p>
        </p:txBody>
      </p:sp>
      <p:sp>
        <p:nvSpPr>
          <p:cNvPr id="36" name="TextBox 35">
            <a:extLst>
              <a:ext uri="{FF2B5EF4-FFF2-40B4-BE49-F238E27FC236}">
                <a16:creationId xmlns:a16="http://schemas.microsoft.com/office/drawing/2014/main" id="{2431B422-CEA3-AFC8-E749-0A1F250CB6FA}"/>
              </a:ext>
            </a:extLst>
          </p:cNvPr>
          <p:cNvSpPr txBox="1"/>
          <p:nvPr/>
        </p:nvSpPr>
        <p:spPr>
          <a:xfrm>
            <a:off x="10887730" y="6428044"/>
            <a:ext cx="1330282"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ERA5]</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651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E9F53AD-7568-ADCA-0B8B-5DB4A01F95B9}"/>
              </a:ext>
            </a:extLst>
          </p:cNvPr>
          <p:cNvPicPr>
            <a:picLocks noChangeAspect="1"/>
          </p:cNvPicPr>
          <p:nvPr/>
        </p:nvPicPr>
        <p:blipFill>
          <a:blip r:embed="rId2"/>
          <a:stretch>
            <a:fillRect/>
          </a:stretch>
        </p:blipFill>
        <p:spPr>
          <a:xfrm>
            <a:off x="7921301" y="4188199"/>
            <a:ext cx="3143256" cy="2776124"/>
          </a:xfrm>
          <a:prstGeom prst="rect">
            <a:avLst/>
          </a:prstGeom>
        </p:spPr>
      </p:pic>
      <p:pic>
        <p:nvPicPr>
          <p:cNvPr id="13" name="Picture 12">
            <a:extLst>
              <a:ext uri="{FF2B5EF4-FFF2-40B4-BE49-F238E27FC236}">
                <a16:creationId xmlns:a16="http://schemas.microsoft.com/office/drawing/2014/main" id="{DB32D0B4-3207-ABAE-12A5-7354ABC74617}"/>
              </a:ext>
            </a:extLst>
          </p:cNvPr>
          <p:cNvPicPr>
            <a:picLocks noChangeAspect="1"/>
          </p:cNvPicPr>
          <p:nvPr/>
        </p:nvPicPr>
        <p:blipFill>
          <a:blip r:embed="rId3"/>
          <a:stretch>
            <a:fillRect/>
          </a:stretch>
        </p:blipFill>
        <p:spPr>
          <a:xfrm>
            <a:off x="4126305" y="4219075"/>
            <a:ext cx="3143256" cy="2776124"/>
          </a:xfrm>
          <a:prstGeom prst="rect">
            <a:avLst/>
          </a:prstGeom>
        </p:spPr>
      </p:pic>
      <p:pic>
        <p:nvPicPr>
          <p:cNvPr id="11" name="Picture 10">
            <a:extLst>
              <a:ext uri="{FF2B5EF4-FFF2-40B4-BE49-F238E27FC236}">
                <a16:creationId xmlns:a16="http://schemas.microsoft.com/office/drawing/2014/main" id="{F31DDC66-F13A-2E45-5F27-90F1CB73B285}"/>
              </a:ext>
            </a:extLst>
          </p:cNvPr>
          <p:cNvPicPr>
            <a:picLocks noChangeAspect="1"/>
          </p:cNvPicPr>
          <p:nvPr/>
        </p:nvPicPr>
        <p:blipFill>
          <a:blip r:embed="rId4"/>
          <a:stretch>
            <a:fillRect/>
          </a:stretch>
        </p:blipFill>
        <p:spPr>
          <a:xfrm>
            <a:off x="366763" y="4238115"/>
            <a:ext cx="3143256" cy="2776124"/>
          </a:xfrm>
          <a:prstGeom prst="rect">
            <a:avLst/>
          </a:prstGeom>
        </p:spPr>
      </p:pic>
      <p:sp>
        <p:nvSpPr>
          <p:cNvPr id="4" name="Заголовок 1">
            <a:extLst>
              <a:ext uri="{FF2B5EF4-FFF2-40B4-BE49-F238E27FC236}">
                <a16:creationId xmlns:a16="http://schemas.microsoft.com/office/drawing/2014/main" id="{A0C5D60C-424F-D5D9-4BEA-AEF9CE626779}"/>
              </a:ext>
            </a:extLst>
          </p:cNvPr>
          <p:cNvSpPr txBox="1">
            <a:spLocks/>
          </p:cNvSpPr>
          <p:nvPr/>
        </p:nvSpPr>
        <p:spPr>
          <a:xfrm>
            <a:off x="921392" y="74931"/>
            <a:ext cx="10206788"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alibri" panose="020F0502020204030204" pitchFamily="34" charset="0"/>
                <a:cs typeface="Calibri" panose="020F0502020204030204" pitchFamily="34" charset="0"/>
              </a:rPr>
              <a:t>FMA 2022 Surface air temperature: anomalies (1991-2020)</a:t>
            </a:r>
            <a:endParaRPr lang="ru-RU" sz="2800"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B65AC224-5AA5-FA59-0DCA-5379303B401D}"/>
              </a:ext>
            </a:extLst>
          </p:cNvPr>
          <p:cNvSpPr txBox="1"/>
          <p:nvPr/>
        </p:nvSpPr>
        <p:spPr>
          <a:xfrm>
            <a:off x="1311388" y="4120208"/>
            <a:ext cx="1330282" cy="369332"/>
          </a:xfrm>
          <a:prstGeom prst="rect">
            <a:avLst/>
          </a:prstGeom>
          <a:solidFill>
            <a:schemeClr val="bg1"/>
          </a:solidFill>
        </p:spPr>
        <p:txBody>
          <a:bodyPr wrap="square">
            <a:spAutoFit/>
          </a:bodyPr>
          <a:lstStyle/>
          <a:p>
            <a:r>
              <a:rPr lang="en-US" b="1" kern="0" dirty="0">
                <a:latin typeface="Calibri" panose="020F0502020204030204" pitchFamily="34" charset="0"/>
                <a:cs typeface="Calibri" panose="020F0502020204030204" pitchFamily="34" charset="0"/>
              </a:rPr>
              <a:t>Feb 2022</a:t>
            </a:r>
            <a:endParaRPr lang="ru-RU" sz="2800" b="1" dirty="0"/>
          </a:p>
        </p:txBody>
      </p:sp>
      <p:sp>
        <p:nvSpPr>
          <p:cNvPr id="32" name="TextBox 31">
            <a:extLst>
              <a:ext uri="{FF2B5EF4-FFF2-40B4-BE49-F238E27FC236}">
                <a16:creationId xmlns:a16="http://schemas.microsoft.com/office/drawing/2014/main" id="{C348B0FE-5202-EB35-0CC8-A44BE0C0FB59}"/>
              </a:ext>
            </a:extLst>
          </p:cNvPr>
          <p:cNvSpPr txBox="1"/>
          <p:nvPr/>
        </p:nvSpPr>
        <p:spPr>
          <a:xfrm>
            <a:off x="5092440" y="4188199"/>
            <a:ext cx="1330282" cy="369332"/>
          </a:xfrm>
          <a:prstGeom prst="rect">
            <a:avLst/>
          </a:prstGeom>
          <a:solidFill>
            <a:schemeClr val="bg1"/>
          </a:solidFill>
        </p:spPr>
        <p:txBody>
          <a:bodyPr wrap="square">
            <a:spAutoFit/>
          </a:bodyPr>
          <a:lstStyle/>
          <a:p>
            <a:r>
              <a:rPr lang="en-US" b="1" kern="0" dirty="0">
                <a:latin typeface="Calibri" panose="020F0502020204030204" pitchFamily="34" charset="0"/>
                <a:cs typeface="Calibri" panose="020F0502020204030204" pitchFamily="34" charset="0"/>
              </a:rPr>
              <a:t>Mar 2022</a:t>
            </a:r>
            <a:endParaRPr lang="ru-RU" sz="2800" b="1" dirty="0"/>
          </a:p>
        </p:txBody>
      </p:sp>
      <p:sp>
        <p:nvSpPr>
          <p:cNvPr id="33" name="TextBox 32">
            <a:extLst>
              <a:ext uri="{FF2B5EF4-FFF2-40B4-BE49-F238E27FC236}">
                <a16:creationId xmlns:a16="http://schemas.microsoft.com/office/drawing/2014/main" id="{88BC612A-B634-DBC4-6B3C-521DCA55AC63}"/>
              </a:ext>
            </a:extLst>
          </p:cNvPr>
          <p:cNvSpPr txBox="1"/>
          <p:nvPr/>
        </p:nvSpPr>
        <p:spPr>
          <a:xfrm>
            <a:off x="9004342" y="4188199"/>
            <a:ext cx="1330282" cy="369332"/>
          </a:xfrm>
          <a:prstGeom prst="rect">
            <a:avLst/>
          </a:prstGeom>
          <a:solidFill>
            <a:schemeClr val="bg1"/>
          </a:solidFill>
        </p:spPr>
        <p:txBody>
          <a:bodyPr wrap="square">
            <a:spAutoFit/>
          </a:bodyPr>
          <a:lstStyle/>
          <a:p>
            <a:r>
              <a:rPr lang="en-US" b="1" kern="0" dirty="0">
                <a:latin typeface="Calibri" panose="020F0502020204030204" pitchFamily="34" charset="0"/>
                <a:cs typeface="Calibri" panose="020F0502020204030204" pitchFamily="34" charset="0"/>
              </a:rPr>
              <a:t>Apr 2022</a:t>
            </a:r>
            <a:endParaRPr lang="ru-RU" sz="2800" b="1" dirty="0"/>
          </a:p>
        </p:txBody>
      </p:sp>
      <p:pic>
        <p:nvPicPr>
          <p:cNvPr id="3" name="Picture 2">
            <a:extLst>
              <a:ext uri="{FF2B5EF4-FFF2-40B4-BE49-F238E27FC236}">
                <a16:creationId xmlns:a16="http://schemas.microsoft.com/office/drawing/2014/main" id="{3EAA17ED-B34F-4BB3-AFF0-604D11CEC38E}"/>
              </a:ext>
            </a:extLst>
          </p:cNvPr>
          <p:cNvPicPr>
            <a:picLocks noChangeAspect="1"/>
          </p:cNvPicPr>
          <p:nvPr/>
        </p:nvPicPr>
        <p:blipFill>
          <a:blip r:embed="rId5"/>
          <a:stretch>
            <a:fillRect/>
          </a:stretch>
        </p:blipFill>
        <p:spPr>
          <a:xfrm>
            <a:off x="12410" y="457063"/>
            <a:ext cx="3781052" cy="3781052"/>
          </a:xfrm>
          <a:prstGeom prst="rect">
            <a:avLst/>
          </a:prstGeom>
        </p:spPr>
      </p:pic>
      <p:pic>
        <p:nvPicPr>
          <p:cNvPr id="7" name="Picture 6">
            <a:extLst>
              <a:ext uri="{FF2B5EF4-FFF2-40B4-BE49-F238E27FC236}">
                <a16:creationId xmlns:a16="http://schemas.microsoft.com/office/drawing/2014/main" id="{A5F7D85D-0BC1-360C-308F-268241E16E33}"/>
              </a:ext>
            </a:extLst>
          </p:cNvPr>
          <p:cNvPicPr>
            <a:picLocks noChangeAspect="1"/>
          </p:cNvPicPr>
          <p:nvPr/>
        </p:nvPicPr>
        <p:blipFill>
          <a:blip r:embed="rId6"/>
          <a:stretch>
            <a:fillRect/>
          </a:stretch>
        </p:blipFill>
        <p:spPr>
          <a:xfrm>
            <a:off x="3821351" y="457063"/>
            <a:ext cx="3781052" cy="3781052"/>
          </a:xfrm>
          <a:prstGeom prst="rect">
            <a:avLst/>
          </a:prstGeom>
        </p:spPr>
      </p:pic>
      <p:pic>
        <p:nvPicPr>
          <p:cNvPr id="9" name="Picture 8">
            <a:extLst>
              <a:ext uri="{FF2B5EF4-FFF2-40B4-BE49-F238E27FC236}">
                <a16:creationId xmlns:a16="http://schemas.microsoft.com/office/drawing/2014/main" id="{67DD6BE6-0B04-008E-8DAF-6329550650DE}"/>
              </a:ext>
            </a:extLst>
          </p:cNvPr>
          <p:cNvPicPr>
            <a:picLocks noChangeAspect="1"/>
          </p:cNvPicPr>
          <p:nvPr/>
        </p:nvPicPr>
        <p:blipFill>
          <a:blip r:embed="rId7"/>
          <a:stretch>
            <a:fillRect/>
          </a:stretch>
        </p:blipFill>
        <p:spPr>
          <a:xfrm>
            <a:off x="7602403" y="438023"/>
            <a:ext cx="3781052" cy="3781052"/>
          </a:xfrm>
          <a:prstGeom prst="rect">
            <a:avLst/>
          </a:prstGeom>
        </p:spPr>
      </p:pic>
      <p:sp>
        <p:nvSpPr>
          <p:cNvPr id="24" name="TextBox 23">
            <a:extLst>
              <a:ext uri="{FF2B5EF4-FFF2-40B4-BE49-F238E27FC236}">
                <a16:creationId xmlns:a16="http://schemas.microsoft.com/office/drawing/2014/main" id="{98C714C1-1106-46A2-C695-D50FD7318D70}"/>
              </a:ext>
            </a:extLst>
          </p:cNvPr>
          <p:cNvSpPr txBox="1"/>
          <p:nvPr/>
        </p:nvSpPr>
        <p:spPr>
          <a:xfrm>
            <a:off x="11294047" y="1966262"/>
            <a:ext cx="1025319" cy="523220"/>
          </a:xfrm>
          <a:prstGeom prst="rect">
            <a:avLst/>
          </a:prstGeom>
          <a:solidFill>
            <a:schemeClr val="bg1"/>
          </a:solidFill>
        </p:spPr>
        <p:txBody>
          <a:bodyPr wrap="square">
            <a:spAutoFit/>
          </a:bodyPr>
          <a:lstStyle/>
          <a:p>
            <a:r>
              <a:rPr lang="en-US" sz="2800" b="1" u="sng" kern="0" dirty="0" err="1">
                <a:latin typeface="Calibri" panose="020F0502020204030204" pitchFamily="34" charset="0"/>
                <a:cs typeface="Calibri" panose="020F0502020204030204" pitchFamily="34" charset="0"/>
              </a:rPr>
              <a:t>Obs</a:t>
            </a:r>
            <a:endParaRPr lang="ru-RU" sz="2800" b="1" u="sng" dirty="0"/>
          </a:p>
        </p:txBody>
      </p:sp>
      <p:sp>
        <p:nvSpPr>
          <p:cNvPr id="26" name="TextBox 25">
            <a:extLst>
              <a:ext uri="{FF2B5EF4-FFF2-40B4-BE49-F238E27FC236}">
                <a16:creationId xmlns:a16="http://schemas.microsoft.com/office/drawing/2014/main" id="{214A8D0B-0136-47E7-CC9E-FEEEA9749E81}"/>
              </a:ext>
            </a:extLst>
          </p:cNvPr>
          <p:cNvSpPr txBox="1"/>
          <p:nvPr/>
        </p:nvSpPr>
        <p:spPr>
          <a:xfrm>
            <a:off x="11185731" y="5069693"/>
            <a:ext cx="1025319" cy="523220"/>
          </a:xfrm>
          <a:prstGeom prst="rect">
            <a:avLst/>
          </a:prstGeom>
          <a:solidFill>
            <a:schemeClr val="bg1"/>
          </a:solidFill>
        </p:spPr>
        <p:txBody>
          <a:bodyPr wrap="square">
            <a:spAutoFit/>
          </a:bodyPr>
          <a:lstStyle/>
          <a:p>
            <a:r>
              <a:rPr lang="en-US" sz="2800" b="1" u="sng" kern="0" dirty="0">
                <a:latin typeface="Calibri" panose="020F0502020204030204" pitchFamily="34" charset="0"/>
                <a:cs typeface="Calibri" panose="020F0502020204030204" pitchFamily="34" charset="0"/>
              </a:rPr>
              <a:t>ERA5</a:t>
            </a:r>
            <a:endParaRPr lang="ru-RU" sz="2800" b="1" u="sng" dirty="0"/>
          </a:p>
        </p:txBody>
      </p:sp>
      <p:sp>
        <p:nvSpPr>
          <p:cNvPr id="28" name="TextBox 27">
            <a:extLst>
              <a:ext uri="{FF2B5EF4-FFF2-40B4-BE49-F238E27FC236}">
                <a16:creationId xmlns:a16="http://schemas.microsoft.com/office/drawing/2014/main" id="{CA33A227-F439-097A-57F2-82B384216C3F}"/>
              </a:ext>
            </a:extLst>
          </p:cNvPr>
          <p:cNvSpPr txBox="1"/>
          <p:nvPr/>
        </p:nvSpPr>
        <p:spPr>
          <a:xfrm>
            <a:off x="10989084" y="6448420"/>
            <a:ext cx="1330282"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ERA5]</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511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519D9C-1A60-D60A-A7F3-65461F8EDB97}"/>
              </a:ext>
            </a:extLst>
          </p:cNvPr>
          <p:cNvPicPr>
            <a:picLocks noChangeAspect="1"/>
          </p:cNvPicPr>
          <p:nvPr/>
        </p:nvPicPr>
        <p:blipFill>
          <a:blip r:embed="rId2"/>
          <a:stretch>
            <a:fillRect/>
          </a:stretch>
        </p:blipFill>
        <p:spPr>
          <a:xfrm>
            <a:off x="2349382" y="1791642"/>
            <a:ext cx="2857506" cy="2523749"/>
          </a:xfrm>
          <a:prstGeom prst="rect">
            <a:avLst/>
          </a:prstGeom>
        </p:spPr>
      </p:pic>
      <p:graphicFrame>
        <p:nvGraphicFramePr>
          <p:cNvPr id="15" name="Table 14">
            <a:extLst>
              <a:ext uri="{FF2B5EF4-FFF2-40B4-BE49-F238E27FC236}">
                <a16:creationId xmlns:a16="http://schemas.microsoft.com/office/drawing/2014/main" id="{1D9859AA-1355-04CF-A43B-739F84E1306D}"/>
              </a:ext>
            </a:extLst>
          </p:cNvPr>
          <p:cNvGraphicFramePr>
            <a:graphicFrameLocks noGrp="1"/>
          </p:cNvGraphicFramePr>
          <p:nvPr>
            <p:extLst>
              <p:ext uri="{D42A27DB-BD31-4B8C-83A1-F6EECF244321}">
                <p14:modId xmlns:p14="http://schemas.microsoft.com/office/powerpoint/2010/main" val="634471289"/>
              </p:ext>
            </p:extLst>
          </p:nvPr>
        </p:nvGraphicFramePr>
        <p:xfrm>
          <a:off x="7837342" y="2233420"/>
          <a:ext cx="4216399" cy="1676400"/>
        </p:xfrm>
        <a:graphic>
          <a:graphicData uri="http://schemas.openxmlformats.org/drawingml/2006/table">
            <a:tbl>
              <a:tblPr/>
              <a:tblGrid>
                <a:gridCol w="713837">
                  <a:extLst>
                    <a:ext uri="{9D8B030D-6E8A-4147-A177-3AD203B41FA5}">
                      <a16:colId xmlns:a16="http://schemas.microsoft.com/office/drawing/2014/main" val="1721323723"/>
                    </a:ext>
                  </a:extLst>
                </a:gridCol>
                <a:gridCol w="1751281">
                  <a:extLst>
                    <a:ext uri="{9D8B030D-6E8A-4147-A177-3AD203B41FA5}">
                      <a16:colId xmlns:a16="http://schemas.microsoft.com/office/drawing/2014/main" val="2569336781"/>
                    </a:ext>
                  </a:extLst>
                </a:gridCol>
                <a:gridCol w="1751281">
                  <a:extLst>
                    <a:ext uri="{9D8B030D-6E8A-4147-A177-3AD203B41FA5}">
                      <a16:colId xmlns:a16="http://schemas.microsoft.com/office/drawing/2014/main" val="869095419"/>
                    </a:ext>
                  </a:extLst>
                </a:gridCol>
              </a:tblGrid>
              <a:tr h="238125">
                <a:tc>
                  <a:txBody>
                    <a:bodyPr/>
                    <a:lstStyle/>
                    <a:p>
                      <a:pPr algn="l" fontAlgn="b"/>
                      <a:r>
                        <a:rPr lang="en-US" sz="1400" b="1" i="0" u="none" strike="noStrike" dirty="0">
                          <a:solidFill>
                            <a:srgbClr val="000000"/>
                          </a:solidFill>
                          <a:effectLst/>
                          <a:latin typeface="Calibri" panose="020F0502020204030204" pitchFamily="34" charset="0"/>
                        </a:rPr>
                        <a:t>Region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Western Nordic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Eastern Nordic</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219733"/>
                  </a:ext>
                </a:extLst>
              </a:tr>
              <a:tr h="238125">
                <a:tc>
                  <a:txBody>
                    <a:bodyPr/>
                    <a:lstStyle/>
                    <a:p>
                      <a:pPr algn="l" fontAlgn="b"/>
                      <a:r>
                        <a:rPr lang="ru-RU" sz="1400" b="1" i="0" u="none" strike="noStrike">
                          <a:solidFill>
                            <a:srgbClr val="000000"/>
                          </a:solidFill>
                          <a:effectLst/>
                          <a:latin typeface="Calibri" panose="020F0502020204030204" pitchFamily="34" charset="0"/>
                        </a:rPr>
                        <a:t>2021-11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0.2(030|1971|1941)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-0.2(033|1902|2020)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3565780"/>
                  </a:ext>
                </a:extLst>
              </a:tr>
              <a:tr h="238125">
                <a:tc>
                  <a:txBody>
                    <a:bodyPr/>
                    <a:lstStyle/>
                    <a:p>
                      <a:pPr algn="l" fontAlgn="b"/>
                      <a:r>
                        <a:rPr lang="ru-RU" sz="1400" b="1" i="0" u="none" strike="noStrike">
                          <a:solidFill>
                            <a:srgbClr val="000000"/>
                          </a:solidFill>
                          <a:effectLst/>
                          <a:latin typeface="Calibri" panose="020F0502020204030204" pitchFamily="34" charset="0"/>
                        </a:rPr>
                        <a:t>2021-12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a:t>
                      </a:r>
                      <a:r>
                        <a:rPr lang="ru-RU" sz="1400" b="0" i="0" u="none" strike="noStrike">
                          <a:solidFill>
                            <a:srgbClr val="FF0000"/>
                          </a:solidFill>
                          <a:effectLst/>
                          <a:latin typeface="Calibri" panose="020F0502020204030204" pitchFamily="34" charset="0"/>
                        </a:rPr>
                        <a:t>1.4</a:t>
                      </a:r>
                      <a:r>
                        <a:rPr lang="ru-RU" sz="1400" b="0" i="0" u="none" strike="noStrike">
                          <a:solidFill>
                            <a:srgbClr val="000000"/>
                          </a:solidFill>
                          <a:effectLst/>
                          <a:latin typeface="Calibri" panose="020F0502020204030204" pitchFamily="34" charset="0"/>
                        </a:rPr>
                        <a:t>(013|1985|1933)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-3.0(051|1915|2006)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86607"/>
                  </a:ext>
                </a:extLst>
              </a:tr>
              <a:tr h="238125">
                <a:tc>
                  <a:txBody>
                    <a:bodyPr/>
                    <a:lstStyle/>
                    <a:p>
                      <a:pPr algn="l" fontAlgn="b"/>
                      <a:r>
                        <a:rPr lang="ru-RU" sz="1400" b="1" i="0" u="none" strike="noStrike">
                          <a:solidFill>
                            <a:srgbClr val="000000"/>
                          </a:solidFill>
                          <a:effectLst/>
                          <a:latin typeface="Calibri" panose="020F0502020204030204" pitchFamily="34" charset="0"/>
                        </a:rPr>
                        <a:t>2022-01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0.6(023|1988|1950)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1.2</a:t>
                      </a:r>
                      <a:r>
                        <a:rPr lang="ru-RU" sz="1400" b="0" i="0" u="none" strike="noStrike" dirty="0">
                          <a:solidFill>
                            <a:srgbClr val="000000"/>
                          </a:solidFill>
                          <a:effectLst/>
                          <a:latin typeface="Calibri" panose="020F0502020204030204" pitchFamily="34" charset="0"/>
                        </a:rPr>
                        <a:t>(015|1987|2020)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0756921"/>
                  </a:ext>
                </a:extLst>
              </a:tr>
              <a:tr h="238125">
                <a:tc>
                  <a:txBody>
                    <a:bodyPr/>
                    <a:lstStyle/>
                    <a:p>
                      <a:pPr algn="l" fontAlgn="b"/>
                      <a:r>
                        <a:rPr lang="ru-RU" sz="1400" b="1" i="0" u="none" strike="noStrike">
                          <a:solidFill>
                            <a:srgbClr val="000000"/>
                          </a:solidFill>
                          <a:effectLst/>
                          <a:latin typeface="Calibri" panose="020F0502020204030204" pitchFamily="34" charset="0"/>
                        </a:rPr>
                        <a:t>2022-02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1" i="0" u="none" strike="noStrike" dirty="0">
                          <a:solidFill>
                            <a:srgbClr val="0070C0"/>
                          </a:solidFill>
                          <a:effectLst/>
                          <a:latin typeface="Calibri" panose="020F0502020204030204" pitchFamily="34" charset="0"/>
                        </a:rPr>
                        <a:t>-1.4</a:t>
                      </a:r>
                      <a:r>
                        <a:rPr lang="ru-RU" sz="1400" b="1" i="0" u="none" strike="noStrike" dirty="0">
                          <a:solidFill>
                            <a:schemeClr val="tx1"/>
                          </a:solidFill>
                          <a:effectLst/>
                          <a:latin typeface="Calibri" panose="020F0502020204030204" pitchFamily="34" charset="0"/>
                        </a:rPr>
                        <a:t>(</a:t>
                      </a:r>
                      <a:r>
                        <a:rPr lang="ru-RU" sz="1400" b="0" i="0" u="none" strike="noStrike" dirty="0">
                          <a:solidFill>
                            <a:srgbClr val="000000"/>
                          </a:solidFill>
                          <a:effectLst/>
                          <a:latin typeface="Calibri" panose="020F0502020204030204" pitchFamily="34" charset="0"/>
                        </a:rPr>
                        <a:t>056|1969|1932)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1.6(020|1966|1990)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50046"/>
                  </a:ext>
                </a:extLst>
              </a:tr>
              <a:tr h="238125">
                <a:tc>
                  <a:txBody>
                    <a:bodyPr/>
                    <a:lstStyle/>
                    <a:p>
                      <a:pPr algn="l" fontAlgn="b"/>
                      <a:r>
                        <a:rPr lang="ru-RU" sz="1400" b="1" i="0" u="none" strike="noStrike">
                          <a:solidFill>
                            <a:srgbClr val="000000"/>
                          </a:solidFill>
                          <a:effectLst/>
                          <a:latin typeface="Calibri" panose="020F0502020204030204" pitchFamily="34" charset="0"/>
                        </a:rPr>
                        <a:t>2022-03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1.6(017|1990|1929)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0.2(028|1942|2007)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60958"/>
                  </a:ext>
                </a:extLst>
              </a:tr>
              <a:tr h="247650">
                <a:tc>
                  <a:txBody>
                    <a:bodyPr/>
                    <a:lstStyle/>
                    <a:p>
                      <a:pPr algn="l" fontAlgn="b"/>
                      <a:r>
                        <a:rPr lang="ru-RU" sz="1400" b="1" i="0" u="none" strike="noStrike">
                          <a:solidFill>
                            <a:srgbClr val="000000"/>
                          </a:solidFill>
                          <a:effectLst/>
                          <a:latin typeface="Calibri" panose="020F0502020204030204" pitchFamily="34" charset="0"/>
                        </a:rPr>
                        <a:t>2022-04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0.3(027|1983|1926)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-0.9(042|1929|2011)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066549"/>
                  </a:ext>
                </a:extLst>
              </a:tr>
            </a:tbl>
          </a:graphicData>
        </a:graphic>
      </p:graphicFrame>
      <p:graphicFrame>
        <p:nvGraphicFramePr>
          <p:cNvPr id="16" name="Table 15">
            <a:extLst>
              <a:ext uri="{FF2B5EF4-FFF2-40B4-BE49-F238E27FC236}">
                <a16:creationId xmlns:a16="http://schemas.microsoft.com/office/drawing/2014/main" id="{2279E930-19F9-B6C6-F9A7-427A4CDA9476}"/>
              </a:ext>
            </a:extLst>
          </p:cNvPr>
          <p:cNvGraphicFramePr>
            <a:graphicFrameLocks noGrp="1"/>
          </p:cNvGraphicFramePr>
          <p:nvPr>
            <p:extLst>
              <p:ext uri="{D42A27DB-BD31-4B8C-83A1-F6EECF244321}">
                <p14:modId xmlns:p14="http://schemas.microsoft.com/office/powerpoint/2010/main" val="2368038671"/>
              </p:ext>
            </p:extLst>
          </p:nvPr>
        </p:nvGraphicFramePr>
        <p:xfrm>
          <a:off x="6096098" y="4233677"/>
          <a:ext cx="5968999" cy="1676400"/>
        </p:xfrm>
        <a:graphic>
          <a:graphicData uri="http://schemas.openxmlformats.org/drawingml/2006/table">
            <a:tbl>
              <a:tblPr/>
              <a:tblGrid>
                <a:gridCol w="713995">
                  <a:extLst>
                    <a:ext uri="{9D8B030D-6E8A-4147-A177-3AD203B41FA5}">
                      <a16:colId xmlns:a16="http://schemas.microsoft.com/office/drawing/2014/main" val="1791891671"/>
                    </a:ext>
                  </a:extLst>
                </a:gridCol>
                <a:gridCol w="1751668">
                  <a:extLst>
                    <a:ext uri="{9D8B030D-6E8A-4147-A177-3AD203B41FA5}">
                      <a16:colId xmlns:a16="http://schemas.microsoft.com/office/drawing/2014/main" val="1599610706"/>
                    </a:ext>
                  </a:extLst>
                </a:gridCol>
                <a:gridCol w="1751668">
                  <a:extLst>
                    <a:ext uri="{9D8B030D-6E8A-4147-A177-3AD203B41FA5}">
                      <a16:colId xmlns:a16="http://schemas.microsoft.com/office/drawing/2014/main" val="1898619068"/>
                    </a:ext>
                  </a:extLst>
                </a:gridCol>
                <a:gridCol w="1751668">
                  <a:extLst>
                    <a:ext uri="{9D8B030D-6E8A-4147-A177-3AD203B41FA5}">
                      <a16:colId xmlns:a16="http://schemas.microsoft.com/office/drawing/2014/main" val="2799302095"/>
                    </a:ext>
                  </a:extLst>
                </a:gridCol>
              </a:tblGrid>
              <a:tr h="238125">
                <a:tc>
                  <a:txBody>
                    <a:bodyPr/>
                    <a:lstStyle/>
                    <a:p>
                      <a:pPr algn="l" fontAlgn="b"/>
                      <a:r>
                        <a:rPr lang="en-US" sz="1400" b="1" i="0" u="none" strike="noStrike">
                          <a:solidFill>
                            <a:srgbClr val="000000"/>
                          </a:solidFill>
                          <a:effectLst/>
                          <a:latin typeface="Calibri" panose="020F0502020204030204" pitchFamily="34" charset="0"/>
                        </a:rPr>
                        <a:t>Region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Western Siberia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Eastern Siberia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Chukchi &amp; Bering</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619077"/>
                  </a:ext>
                </a:extLst>
              </a:tr>
              <a:tr h="238125">
                <a:tc>
                  <a:txBody>
                    <a:bodyPr/>
                    <a:lstStyle/>
                    <a:p>
                      <a:pPr algn="l" fontAlgn="b"/>
                      <a:r>
                        <a:rPr lang="ru-RU" sz="1400" b="1" i="0" u="none" strike="noStrike">
                          <a:solidFill>
                            <a:srgbClr val="000000"/>
                          </a:solidFill>
                          <a:effectLst/>
                          <a:latin typeface="Calibri" panose="020F0502020204030204" pitchFamily="34" charset="0"/>
                        </a:rPr>
                        <a:t>2021-11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1.0(022|1968|2020)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3.0</a:t>
                      </a:r>
                      <a:r>
                        <a:rPr lang="ru-RU" sz="1400" b="0" i="0" u="none" strike="noStrike" dirty="0">
                          <a:solidFill>
                            <a:srgbClr val="000000"/>
                          </a:solidFill>
                          <a:effectLst/>
                          <a:latin typeface="Calibri" panose="020F0502020204030204" pitchFamily="34" charset="0"/>
                        </a:rPr>
                        <a:t>(007|1982|2020)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-0.7(026|1969|1919)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015281"/>
                  </a:ext>
                </a:extLst>
              </a:tr>
              <a:tr h="238125">
                <a:tc>
                  <a:txBody>
                    <a:bodyPr/>
                    <a:lstStyle/>
                    <a:p>
                      <a:pPr algn="l" fontAlgn="b"/>
                      <a:r>
                        <a:rPr lang="ru-RU" sz="1400" b="1" i="0" u="none" strike="noStrike">
                          <a:solidFill>
                            <a:srgbClr val="000000"/>
                          </a:solidFill>
                          <a:effectLst/>
                          <a:latin typeface="Calibri" panose="020F0502020204030204" pitchFamily="34" charset="0"/>
                        </a:rPr>
                        <a:t>2021-12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-1.4(044|1968|1913)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-1.8(049|1907|2013)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-1.7(043|1993|1933)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342221"/>
                  </a:ext>
                </a:extLst>
              </a:tr>
              <a:tr h="238125">
                <a:tc>
                  <a:txBody>
                    <a:bodyPr/>
                    <a:lstStyle/>
                    <a:p>
                      <a:pPr algn="l" fontAlgn="b"/>
                      <a:r>
                        <a:rPr lang="ru-RU" sz="1400" b="1" i="0" u="none" strike="noStrike">
                          <a:solidFill>
                            <a:srgbClr val="000000"/>
                          </a:solidFill>
                          <a:effectLst/>
                          <a:latin typeface="Calibri" panose="020F0502020204030204" pitchFamily="34" charset="0"/>
                        </a:rPr>
                        <a:t>2022-01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3.9</a:t>
                      </a:r>
                      <a:r>
                        <a:rPr lang="ru-RU" sz="1400" b="0" i="0" u="none" strike="noStrike" dirty="0">
                          <a:solidFill>
                            <a:srgbClr val="000000"/>
                          </a:solidFill>
                          <a:effectLst/>
                          <a:latin typeface="Calibri" panose="020F0502020204030204" pitchFamily="34" charset="0"/>
                        </a:rPr>
                        <a:t>(009|1969|2007)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1.6</a:t>
                      </a:r>
                      <a:r>
                        <a:rPr lang="ru-RU" sz="1400" b="0" i="0" u="none" strike="noStrike" dirty="0">
                          <a:solidFill>
                            <a:srgbClr val="000000"/>
                          </a:solidFill>
                          <a:effectLst/>
                          <a:latin typeface="Calibri" panose="020F0502020204030204" pitchFamily="34" charset="0"/>
                        </a:rPr>
                        <a:t>(012|1900|2007)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1.4(027|1910|1926)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173960"/>
                  </a:ext>
                </a:extLst>
              </a:tr>
              <a:tr h="238125">
                <a:tc>
                  <a:txBody>
                    <a:bodyPr/>
                    <a:lstStyle/>
                    <a:p>
                      <a:pPr algn="l" fontAlgn="b"/>
                      <a:r>
                        <a:rPr lang="ru-RU" sz="1400" b="1" i="0" u="none" strike="noStrike">
                          <a:solidFill>
                            <a:srgbClr val="000000"/>
                          </a:solidFill>
                          <a:effectLst/>
                          <a:latin typeface="Calibri" panose="020F0502020204030204" pitchFamily="34" charset="0"/>
                        </a:rPr>
                        <a:t>2022-02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4.7</a:t>
                      </a:r>
                      <a:r>
                        <a:rPr lang="ru-RU" sz="1400" b="0" i="0" u="none" strike="noStrike" dirty="0">
                          <a:solidFill>
                            <a:srgbClr val="000000"/>
                          </a:solidFill>
                          <a:effectLst/>
                          <a:latin typeface="Calibri" panose="020F0502020204030204" pitchFamily="34" charset="0"/>
                        </a:rPr>
                        <a:t>(004|1966|2020)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a:t>
                      </a:r>
                      <a:r>
                        <a:rPr lang="ru-RU" sz="1400" b="1" i="0" u="none" strike="noStrike">
                          <a:solidFill>
                            <a:srgbClr val="FF0000"/>
                          </a:solidFill>
                          <a:effectLst/>
                          <a:latin typeface="Calibri" panose="020F0502020204030204" pitchFamily="34" charset="0"/>
                        </a:rPr>
                        <a:t>2.4</a:t>
                      </a:r>
                      <a:r>
                        <a:rPr lang="ru-RU" sz="1400" b="0" i="0" u="none" strike="noStrike">
                          <a:solidFill>
                            <a:srgbClr val="000000"/>
                          </a:solidFill>
                          <a:effectLst/>
                          <a:latin typeface="Calibri" panose="020F0502020204030204" pitchFamily="34" charset="0"/>
                        </a:rPr>
                        <a:t>(009|1900|1934)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-0.5(030|1902|1926)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590904"/>
                  </a:ext>
                </a:extLst>
              </a:tr>
              <a:tr h="238125">
                <a:tc>
                  <a:txBody>
                    <a:bodyPr/>
                    <a:lstStyle/>
                    <a:p>
                      <a:pPr algn="l" fontAlgn="b"/>
                      <a:r>
                        <a:rPr lang="ru-RU" sz="1400" b="1" i="0" u="none" strike="noStrike">
                          <a:solidFill>
                            <a:srgbClr val="000000"/>
                          </a:solidFill>
                          <a:effectLst/>
                          <a:latin typeface="Calibri" panose="020F0502020204030204" pitchFamily="34" charset="0"/>
                        </a:rPr>
                        <a:t>2022-03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-0.6(030|1960|2017)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1.3(016|1942|2017)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a:t>
                      </a:r>
                      <a:r>
                        <a:rPr lang="ru-RU" sz="1400" b="1" i="0" u="none" strike="noStrike">
                          <a:solidFill>
                            <a:srgbClr val="FF0000"/>
                          </a:solidFill>
                          <a:effectLst/>
                          <a:latin typeface="Calibri" panose="020F0502020204030204" pitchFamily="34" charset="0"/>
                        </a:rPr>
                        <a:t>3.7</a:t>
                      </a:r>
                      <a:r>
                        <a:rPr lang="ru-RU" sz="1400" b="0" i="0" u="none" strike="noStrike">
                          <a:solidFill>
                            <a:srgbClr val="000000"/>
                          </a:solidFill>
                          <a:effectLst/>
                          <a:latin typeface="Calibri" panose="020F0502020204030204" pitchFamily="34" charset="0"/>
                        </a:rPr>
                        <a:t>(006|1901|1926)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474728"/>
                  </a:ext>
                </a:extLst>
              </a:tr>
              <a:tr h="247650">
                <a:tc>
                  <a:txBody>
                    <a:bodyPr/>
                    <a:lstStyle/>
                    <a:p>
                      <a:pPr algn="l" fontAlgn="b"/>
                      <a:r>
                        <a:rPr lang="ru-RU" sz="1400" b="1" i="0" u="none" strike="noStrike">
                          <a:solidFill>
                            <a:srgbClr val="000000"/>
                          </a:solidFill>
                          <a:effectLst/>
                          <a:latin typeface="Calibri" panose="020F0502020204030204" pitchFamily="34" charset="0"/>
                        </a:rPr>
                        <a:t>2022-04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1.5(016|1984|1995)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0.2(017|1956|1920)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1.2</a:t>
                      </a:r>
                      <a:r>
                        <a:rPr lang="ru-RU" sz="1400" b="0" i="0" u="none" strike="noStrike" dirty="0">
                          <a:solidFill>
                            <a:srgbClr val="000000"/>
                          </a:solidFill>
                          <a:effectLst/>
                          <a:latin typeface="Calibri" panose="020F0502020204030204" pitchFamily="34" charset="0"/>
                        </a:rPr>
                        <a:t>(010|1976|1926)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503980"/>
                  </a:ext>
                </a:extLst>
              </a:tr>
            </a:tbl>
          </a:graphicData>
        </a:graphic>
      </p:graphicFrame>
      <p:graphicFrame>
        <p:nvGraphicFramePr>
          <p:cNvPr id="17" name="Table 16">
            <a:extLst>
              <a:ext uri="{FF2B5EF4-FFF2-40B4-BE49-F238E27FC236}">
                <a16:creationId xmlns:a16="http://schemas.microsoft.com/office/drawing/2014/main" id="{02908834-4470-BB6C-31C2-2F81351CDB0B}"/>
              </a:ext>
            </a:extLst>
          </p:cNvPr>
          <p:cNvGraphicFramePr>
            <a:graphicFrameLocks noGrp="1"/>
          </p:cNvGraphicFramePr>
          <p:nvPr>
            <p:extLst>
              <p:ext uri="{D42A27DB-BD31-4B8C-83A1-F6EECF244321}">
                <p14:modId xmlns:p14="http://schemas.microsoft.com/office/powerpoint/2010/main" val="2386480257"/>
              </p:ext>
            </p:extLst>
          </p:nvPr>
        </p:nvGraphicFramePr>
        <p:xfrm>
          <a:off x="7837341" y="333188"/>
          <a:ext cx="4216399" cy="1676400"/>
        </p:xfrm>
        <a:graphic>
          <a:graphicData uri="http://schemas.openxmlformats.org/drawingml/2006/table">
            <a:tbl>
              <a:tblPr/>
              <a:tblGrid>
                <a:gridCol w="713837">
                  <a:extLst>
                    <a:ext uri="{9D8B030D-6E8A-4147-A177-3AD203B41FA5}">
                      <a16:colId xmlns:a16="http://schemas.microsoft.com/office/drawing/2014/main" val="3905535687"/>
                    </a:ext>
                  </a:extLst>
                </a:gridCol>
                <a:gridCol w="1751281">
                  <a:extLst>
                    <a:ext uri="{9D8B030D-6E8A-4147-A177-3AD203B41FA5}">
                      <a16:colId xmlns:a16="http://schemas.microsoft.com/office/drawing/2014/main" val="4221687330"/>
                    </a:ext>
                  </a:extLst>
                </a:gridCol>
                <a:gridCol w="1751281">
                  <a:extLst>
                    <a:ext uri="{9D8B030D-6E8A-4147-A177-3AD203B41FA5}">
                      <a16:colId xmlns:a16="http://schemas.microsoft.com/office/drawing/2014/main" val="3472258003"/>
                    </a:ext>
                  </a:extLst>
                </a:gridCol>
              </a:tblGrid>
              <a:tr h="238125">
                <a:tc>
                  <a:txBody>
                    <a:bodyPr/>
                    <a:lstStyle/>
                    <a:p>
                      <a:pPr algn="l" fontAlgn="b"/>
                      <a:r>
                        <a:rPr lang="en-US" sz="1400" b="1" i="0" u="none" strike="noStrike" dirty="0">
                          <a:solidFill>
                            <a:srgbClr val="000000"/>
                          </a:solidFill>
                          <a:effectLst/>
                          <a:latin typeface="Calibri" panose="020F0502020204030204" pitchFamily="34" charset="0"/>
                        </a:rPr>
                        <a:t>Region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Alaska &amp; W Canada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panose="020F0502020204030204" pitchFamily="34" charset="0"/>
                        </a:rPr>
                        <a:t>Central &amp; E Canada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682900"/>
                  </a:ext>
                </a:extLst>
              </a:tr>
              <a:tr h="238125">
                <a:tc>
                  <a:txBody>
                    <a:bodyPr/>
                    <a:lstStyle/>
                    <a:p>
                      <a:pPr algn="l" fontAlgn="b"/>
                      <a:r>
                        <a:rPr lang="ru-RU" sz="1400" b="1" i="0" u="none" strike="noStrike" dirty="0">
                          <a:solidFill>
                            <a:srgbClr val="000000"/>
                          </a:solidFill>
                          <a:effectLst/>
                          <a:latin typeface="Calibri" panose="020F0502020204030204" pitchFamily="34" charset="0"/>
                        </a:rPr>
                        <a:t>2021-11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1" i="0" u="none" strike="noStrike" dirty="0">
                          <a:solidFill>
                            <a:srgbClr val="0070C0"/>
                          </a:solidFill>
                          <a:effectLst/>
                          <a:latin typeface="Calibri" panose="020F0502020204030204" pitchFamily="34" charset="0"/>
                        </a:rPr>
                        <a:t>-2.3</a:t>
                      </a:r>
                      <a:r>
                        <a:rPr lang="ru-RU" sz="1400" b="0" i="0" u="none" strike="noStrike" dirty="0">
                          <a:solidFill>
                            <a:srgbClr val="000000"/>
                          </a:solidFill>
                          <a:effectLst/>
                          <a:latin typeface="Calibri" panose="020F0502020204030204" pitchFamily="34" charset="0"/>
                        </a:rPr>
                        <a:t>(061|2006|1979)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2.8</a:t>
                      </a:r>
                      <a:r>
                        <a:rPr lang="ru-RU" sz="1400" b="0" i="0" u="none" strike="noStrike" dirty="0">
                          <a:solidFill>
                            <a:srgbClr val="000000"/>
                          </a:solidFill>
                          <a:effectLst/>
                          <a:latin typeface="Calibri" panose="020F0502020204030204" pitchFamily="34" charset="0"/>
                        </a:rPr>
                        <a:t>(003|1985|1917)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834290"/>
                  </a:ext>
                </a:extLst>
              </a:tr>
              <a:tr h="238125">
                <a:tc>
                  <a:txBody>
                    <a:bodyPr/>
                    <a:lstStyle/>
                    <a:p>
                      <a:pPr algn="l" fontAlgn="b"/>
                      <a:r>
                        <a:rPr lang="ru-RU" sz="1400" b="1" i="0" u="none" strike="noStrike" dirty="0">
                          <a:solidFill>
                            <a:srgbClr val="000000"/>
                          </a:solidFill>
                          <a:effectLst/>
                          <a:latin typeface="Calibri" panose="020F0502020204030204" pitchFamily="34" charset="0"/>
                        </a:rPr>
                        <a:t>2021-12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1" i="0" u="none" strike="noStrike" dirty="0">
                          <a:solidFill>
                            <a:srgbClr val="0070C0"/>
                          </a:solidFill>
                          <a:effectLst/>
                          <a:latin typeface="Calibri" panose="020F0502020204030204" pitchFamily="34" charset="0"/>
                        </a:rPr>
                        <a:t>-3.2</a:t>
                      </a:r>
                      <a:r>
                        <a:rPr lang="ru-RU" sz="1400" b="0" i="0" u="none" strike="noStrike" dirty="0">
                          <a:solidFill>
                            <a:srgbClr val="000000"/>
                          </a:solidFill>
                          <a:effectLst/>
                          <a:latin typeface="Calibri" panose="020F0502020204030204" pitchFamily="34" charset="0"/>
                        </a:rPr>
                        <a:t>(062|1933|1904)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1" i="0" u="none" strike="noStrike" dirty="0">
                          <a:solidFill>
                            <a:srgbClr val="0070C0"/>
                          </a:solidFill>
                          <a:effectLst/>
                          <a:latin typeface="Calibri" panose="020F0502020204030204" pitchFamily="34" charset="0"/>
                        </a:rPr>
                        <a:t>-3.2</a:t>
                      </a:r>
                      <a:r>
                        <a:rPr lang="ru-RU" sz="1400" b="0" i="0" u="none" strike="noStrike" dirty="0">
                          <a:solidFill>
                            <a:srgbClr val="000000"/>
                          </a:solidFill>
                          <a:effectLst/>
                          <a:latin typeface="Calibri" panose="020F0502020204030204" pitchFamily="34" charset="0"/>
                        </a:rPr>
                        <a:t>(052|1933|1930)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0423927"/>
                  </a:ext>
                </a:extLst>
              </a:tr>
              <a:tr h="238125">
                <a:tc>
                  <a:txBody>
                    <a:bodyPr/>
                    <a:lstStyle/>
                    <a:p>
                      <a:pPr algn="l" fontAlgn="b"/>
                      <a:r>
                        <a:rPr lang="ru-RU" sz="1400" b="1" i="0" u="none" strike="noStrike" dirty="0">
                          <a:solidFill>
                            <a:srgbClr val="000000"/>
                          </a:solidFill>
                          <a:effectLst/>
                          <a:latin typeface="Calibri" panose="020F0502020204030204" pitchFamily="34" charset="0"/>
                        </a:rPr>
                        <a:t>2022-01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-1.3(044|1909|1981)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0.2(023|1950|1919)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857721"/>
                  </a:ext>
                </a:extLst>
              </a:tr>
              <a:tr h="238125">
                <a:tc>
                  <a:txBody>
                    <a:bodyPr/>
                    <a:lstStyle/>
                    <a:p>
                      <a:pPr algn="l" fontAlgn="b"/>
                      <a:r>
                        <a:rPr lang="ru-RU" sz="1400" b="1" i="0" u="none" strike="noStrike" dirty="0">
                          <a:solidFill>
                            <a:srgbClr val="000000"/>
                          </a:solidFill>
                          <a:effectLst/>
                          <a:latin typeface="Calibri" panose="020F0502020204030204" pitchFamily="34" charset="0"/>
                        </a:rPr>
                        <a:t>2022-02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-0.5(038|1904|1920)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-0.9(028|1979|1931)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117706"/>
                  </a:ext>
                </a:extLst>
              </a:tr>
              <a:tr h="238125">
                <a:tc>
                  <a:txBody>
                    <a:bodyPr/>
                    <a:lstStyle/>
                    <a:p>
                      <a:pPr algn="l" fontAlgn="b"/>
                      <a:r>
                        <a:rPr lang="ru-RU" sz="1400" b="1" i="0" u="none" strike="noStrike" dirty="0">
                          <a:solidFill>
                            <a:srgbClr val="000000"/>
                          </a:solidFill>
                          <a:effectLst/>
                          <a:latin typeface="Calibri" panose="020F0502020204030204" pitchFamily="34" charset="0"/>
                        </a:rPr>
                        <a:t>2022-03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a:solidFill>
                            <a:srgbClr val="000000"/>
                          </a:solidFill>
                          <a:effectLst/>
                          <a:latin typeface="Calibri" panose="020F0502020204030204" pitchFamily="34" charset="0"/>
                        </a:rPr>
                        <a:t> 1.2(029|2007|1926)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1.3</a:t>
                      </a:r>
                      <a:r>
                        <a:rPr lang="ru-RU" sz="1400" b="0" i="0" u="none" strike="noStrike" dirty="0">
                          <a:solidFill>
                            <a:srgbClr val="000000"/>
                          </a:solidFill>
                          <a:effectLst/>
                          <a:latin typeface="Calibri" panose="020F0502020204030204" pitchFamily="34" charset="0"/>
                        </a:rPr>
                        <a:t>(011|1964|2010)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694841"/>
                  </a:ext>
                </a:extLst>
              </a:tr>
              <a:tr h="247650">
                <a:tc>
                  <a:txBody>
                    <a:bodyPr/>
                    <a:lstStyle/>
                    <a:p>
                      <a:pPr algn="l" fontAlgn="b"/>
                      <a:r>
                        <a:rPr lang="ru-RU" sz="1400" b="1" i="0" u="none" strike="noStrike" dirty="0">
                          <a:solidFill>
                            <a:srgbClr val="000000"/>
                          </a:solidFill>
                          <a:effectLst/>
                          <a:latin typeface="Calibri" panose="020F0502020204030204" pitchFamily="34" charset="0"/>
                        </a:rPr>
                        <a:t>2022-04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400" b="1" i="0" u="none" strike="noStrike" dirty="0">
                          <a:solidFill>
                            <a:srgbClr val="0070C0"/>
                          </a:solidFill>
                          <a:effectLst/>
                          <a:latin typeface="Calibri" panose="020F0502020204030204" pitchFamily="34" charset="0"/>
                        </a:rPr>
                        <a:t>-1.7</a:t>
                      </a:r>
                      <a:r>
                        <a:rPr lang="ru-RU" sz="1400" b="0" i="0" u="none" strike="noStrike" dirty="0">
                          <a:solidFill>
                            <a:srgbClr val="000000"/>
                          </a:solidFill>
                          <a:effectLst/>
                          <a:latin typeface="Calibri" panose="020F0502020204030204" pitchFamily="34" charset="0"/>
                        </a:rPr>
                        <a:t>(055|1972|1940)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rgbClr val="000000"/>
                          </a:solidFill>
                          <a:effectLst/>
                          <a:latin typeface="Calibri" panose="020F0502020204030204" pitchFamily="34" charset="0"/>
                        </a:rPr>
                        <a:t>-1.0(029|1954|1915)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322706"/>
                  </a:ext>
                </a:extLst>
              </a:tr>
            </a:tbl>
          </a:graphicData>
        </a:graphic>
      </p:graphicFrame>
      <p:pic>
        <p:nvPicPr>
          <p:cNvPr id="21" name="Picture 20">
            <a:extLst>
              <a:ext uri="{FF2B5EF4-FFF2-40B4-BE49-F238E27FC236}">
                <a16:creationId xmlns:a16="http://schemas.microsoft.com/office/drawing/2014/main" id="{CE1C99D7-FC4F-5AE1-B26D-4E18BFA551D0}"/>
              </a:ext>
            </a:extLst>
          </p:cNvPr>
          <p:cNvPicPr>
            <a:picLocks noChangeAspect="1"/>
          </p:cNvPicPr>
          <p:nvPr/>
        </p:nvPicPr>
        <p:blipFill>
          <a:blip r:embed="rId3"/>
          <a:stretch>
            <a:fillRect/>
          </a:stretch>
        </p:blipFill>
        <p:spPr>
          <a:xfrm>
            <a:off x="2349381" y="4173209"/>
            <a:ext cx="2857505" cy="2523749"/>
          </a:xfrm>
          <a:prstGeom prst="rect">
            <a:avLst/>
          </a:prstGeom>
        </p:spPr>
      </p:pic>
      <p:pic>
        <p:nvPicPr>
          <p:cNvPr id="5" name="Picture 4">
            <a:extLst>
              <a:ext uri="{FF2B5EF4-FFF2-40B4-BE49-F238E27FC236}">
                <a16:creationId xmlns:a16="http://schemas.microsoft.com/office/drawing/2014/main" id="{A93E0143-8E55-82F6-728B-4C4446819A16}"/>
              </a:ext>
            </a:extLst>
          </p:cNvPr>
          <p:cNvPicPr>
            <a:picLocks noChangeAspect="1"/>
          </p:cNvPicPr>
          <p:nvPr/>
        </p:nvPicPr>
        <p:blipFill>
          <a:blip r:embed="rId4"/>
          <a:stretch>
            <a:fillRect/>
          </a:stretch>
        </p:blipFill>
        <p:spPr>
          <a:xfrm>
            <a:off x="-181035" y="1734490"/>
            <a:ext cx="2857506" cy="2523749"/>
          </a:xfrm>
          <a:prstGeom prst="rect">
            <a:avLst/>
          </a:prstGeom>
        </p:spPr>
      </p:pic>
      <p:pic>
        <p:nvPicPr>
          <p:cNvPr id="19" name="Picture 18">
            <a:extLst>
              <a:ext uri="{FF2B5EF4-FFF2-40B4-BE49-F238E27FC236}">
                <a16:creationId xmlns:a16="http://schemas.microsoft.com/office/drawing/2014/main" id="{79688A75-06C2-B6A0-A2EB-8C20A8F91D63}"/>
              </a:ext>
            </a:extLst>
          </p:cNvPr>
          <p:cNvPicPr>
            <a:picLocks noChangeAspect="1"/>
          </p:cNvPicPr>
          <p:nvPr/>
        </p:nvPicPr>
        <p:blipFill>
          <a:blip r:embed="rId5"/>
          <a:stretch>
            <a:fillRect/>
          </a:stretch>
        </p:blipFill>
        <p:spPr>
          <a:xfrm>
            <a:off x="-188146" y="4173210"/>
            <a:ext cx="2857505" cy="2523749"/>
          </a:xfrm>
          <a:prstGeom prst="rect">
            <a:avLst/>
          </a:prstGeom>
        </p:spPr>
      </p:pic>
      <p:sp>
        <p:nvSpPr>
          <p:cNvPr id="23" name="TextBox 22">
            <a:extLst>
              <a:ext uri="{FF2B5EF4-FFF2-40B4-BE49-F238E27FC236}">
                <a16:creationId xmlns:a16="http://schemas.microsoft.com/office/drawing/2014/main" id="{C93A691C-B282-F33B-7451-8ABCC65DF0A9}"/>
              </a:ext>
            </a:extLst>
          </p:cNvPr>
          <p:cNvSpPr txBox="1"/>
          <p:nvPr/>
        </p:nvSpPr>
        <p:spPr>
          <a:xfrm>
            <a:off x="337545" y="4001225"/>
            <a:ext cx="1792972" cy="338554"/>
          </a:xfrm>
          <a:prstGeom prst="rect">
            <a:avLst/>
          </a:prstGeom>
          <a:solidFill>
            <a:schemeClr val="bg1"/>
          </a:solidFill>
        </p:spPr>
        <p:txBody>
          <a:bodyPr wrap="square">
            <a:spAutoFit/>
          </a:bodyPr>
          <a:lstStyle/>
          <a:p>
            <a:r>
              <a:rPr lang="en-US" sz="1600" b="1" kern="0" dirty="0">
                <a:latin typeface="Calibri" panose="020F0502020204030204" pitchFamily="34" charset="0"/>
                <a:cs typeface="Calibri" panose="020F0502020204030204" pitchFamily="34" charset="0"/>
              </a:rPr>
              <a:t>NDJ 2021-2022</a:t>
            </a:r>
            <a:endParaRPr lang="ru-RU" sz="2400" b="1" dirty="0"/>
          </a:p>
        </p:txBody>
      </p:sp>
      <p:sp>
        <p:nvSpPr>
          <p:cNvPr id="24" name="TextBox 23">
            <a:extLst>
              <a:ext uri="{FF2B5EF4-FFF2-40B4-BE49-F238E27FC236}">
                <a16:creationId xmlns:a16="http://schemas.microsoft.com/office/drawing/2014/main" id="{41F4C9F2-18BA-AA56-B1FC-E22647B5A414}"/>
              </a:ext>
            </a:extLst>
          </p:cNvPr>
          <p:cNvSpPr txBox="1"/>
          <p:nvPr/>
        </p:nvSpPr>
        <p:spPr>
          <a:xfrm>
            <a:off x="2774002" y="4012544"/>
            <a:ext cx="1792972" cy="338554"/>
          </a:xfrm>
          <a:prstGeom prst="rect">
            <a:avLst/>
          </a:prstGeom>
          <a:solidFill>
            <a:schemeClr val="bg1"/>
          </a:solidFill>
        </p:spPr>
        <p:txBody>
          <a:bodyPr wrap="square">
            <a:spAutoFit/>
          </a:bodyPr>
          <a:lstStyle/>
          <a:p>
            <a:pPr algn="ctr"/>
            <a:r>
              <a:rPr lang="en-US" sz="1600" b="1" kern="0" dirty="0">
                <a:latin typeface="Calibri" panose="020F0502020204030204" pitchFamily="34" charset="0"/>
                <a:cs typeface="Calibri" panose="020F0502020204030204" pitchFamily="34" charset="0"/>
              </a:rPr>
              <a:t>FMA 2022</a:t>
            </a:r>
            <a:endParaRPr lang="ru-RU" sz="2400" b="1" dirty="0"/>
          </a:p>
        </p:txBody>
      </p:sp>
      <p:sp>
        <p:nvSpPr>
          <p:cNvPr id="27" name="TextBox 26">
            <a:extLst>
              <a:ext uri="{FF2B5EF4-FFF2-40B4-BE49-F238E27FC236}">
                <a16:creationId xmlns:a16="http://schemas.microsoft.com/office/drawing/2014/main" id="{93DC1A4C-19F9-EC89-D62C-CB93C5148D38}"/>
              </a:ext>
            </a:extLst>
          </p:cNvPr>
          <p:cNvSpPr txBox="1"/>
          <p:nvPr/>
        </p:nvSpPr>
        <p:spPr>
          <a:xfrm>
            <a:off x="2042555" y="4336455"/>
            <a:ext cx="614830" cy="307777"/>
          </a:xfrm>
          <a:prstGeom prst="rect">
            <a:avLst/>
          </a:prstGeom>
          <a:solidFill>
            <a:schemeClr val="bg1"/>
          </a:solidFill>
        </p:spPr>
        <p:txBody>
          <a:bodyPr wrap="square">
            <a:spAutoFit/>
          </a:bodyPr>
          <a:lstStyle/>
          <a:p>
            <a:r>
              <a:rPr lang="en-US" sz="1400" b="1" kern="0" dirty="0">
                <a:latin typeface="Calibri" panose="020F0502020204030204" pitchFamily="34" charset="0"/>
                <a:cs typeface="Calibri" panose="020F0502020204030204" pitchFamily="34" charset="0"/>
              </a:rPr>
              <a:t>Rank</a:t>
            </a:r>
            <a:endParaRPr lang="ru-RU" sz="2000" b="1" dirty="0"/>
          </a:p>
        </p:txBody>
      </p:sp>
      <p:graphicFrame>
        <p:nvGraphicFramePr>
          <p:cNvPr id="47" name="Table 46">
            <a:extLst>
              <a:ext uri="{FF2B5EF4-FFF2-40B4-BE49-F238E27FC236}">
                <a16:creationId xmlns:a16="http://schemas.microsoft.com/office/drawing/2014/main" id="{A2158703-FFA7-2F58-8592-7E9F9C13FA9E}"/>
              </a:ext>
            </a:extLst>
          </p:cNvPr>
          <p:cNvGraphicFramePr>
            <a:graphicFrameLocks noGrp="1"/>
          </p:cNvGraphicFramePr>
          <p:nvPr>
            <p:extLst>
              <p:ext uri="{D42A27DB-BD31-4B8C-83A1-F6EECF244321}">
                <p14:modId xmlns:p14="http://schemas.microsoft.com/office/powerpoint/2010/main" val="793948974"/>
              </p:ext>
            </p:extLst>
          </p:nvPr>
        </p:nvGraphicFramePr>
        <p:xfrm>
          <a:off x="7711073" y="6133909"/>
          <a:ext cx="2400300" cy="485775"/>
        </p:xfrm>
        <a:graphic>
          <a:graphicData uri="http://schemas.openxmlformats.org/drawingml/2006/table">
            <a:tbl>
              <a:tblPr/>
              <a:tblGrid>
                <a:gridCol w="2400300">
                  <a:extLst>
                    <a:ext uri="{9D8B030D-6E8A-4147-A177-3AD203B41FA5}">
                      <a16:colId xmlns:a16="http://schemas.microsoft.com/office/drawing/2014/main" val="2948678655"/>
                    </a:ext>
                  </a:extLst>
                </a:gridCol>
              </a:tblGrid>
              <a:tr h="238125">
                <a:tc>
                  <a:txBody>
                    <a:bodyPr/>
                    <a:lstStyle/>
                    <a:p>
                      <a:pPr algn="ctr" fontAlgn="b"/>
                      <a:r>
                        <a:rPr lang="en-US" sz="1400" b="0" i="0" u="none" strike="noStrike" dirty="0" err="1">
                          <a:solidFill>
                            <a:srgbClr val="000000"/>
                          </a:solidFill>
                          <a:effectLst/>
                          <a:latin typeface="Calibri" panose="020F0502020204030204" pitchFamily="34" charset="0"/>
                        </a:rPr>
                        <a:t>Anom</a:t>
                      </a:r>
                      <a:r>
                        <a:rPr lang="en-US" sz="1400" b="0" i="0" u="none" strike="noStrike" dirty="0">
                          <a:solidFill>
                            <a:srgbClr val="000000"/>
                          </a:solidFill>
                          <a:effectLst/>
                          <a:latin typeface="Calibri" panose="020F0502020204030204" pitchFamily="34" charset="0"/>
                        </a:rPr>
                        <a:t>(</a:t>
                      </a:r>
                      <a:r>
                        <a:rPr lang="en-US" sz="1400" b="0" i="0" u="none" strike="noStrike" dirty="0" err="1">
                          <a:solidFill>
                            <a:srgbClr val="000000"/>
                          </a:solidFill>
                          <a:effectLst/>
                          <a:latin typeface="Calibri" panose="020F0502020204030204" pitchFamily="34" charset="0"/>
                        </a:rPr>
                        <a:t>Rank|Year</a:t>
                      </a:r>
                      <a:r>
                        <a:rPr lang="en-US" sz="1200" b="0" i="0" u="none" strike="noStrike" dirty="0" err="1">
                          <a:solidFill>
                            <a:srgbClr val="000000"/>
                          </a:solidFill>
                          <a:effectLst/>
                          <a:latin typeface="Calibri" panose="020F0502020204030204" pitchFamily="34" charset="0"/>
                        </a:rPr>
                        <a:t>min</a:t>
                      </a:r>
                      <a:r>
                        <a:rPr lang="en-US" sz="1400" b="0" i="0" u="none" strike="noStrike" dirty="0" err="1">
                          <a:solidFill>
                            <a:srgbClr val="000000"/>
                          </a:solidFill>
                          <a:effectLst/>
                          <a:latin typeface="Calibri" panose="020F0502020204030204" pitchFamily="34" charset="0"/>
                        </a:rPr>
                        <a:t>|Year</a:t>
                      </a:r>
                      <a:r>
                        <a:rPr lang="en-US" sz="1200" b="0" i="0" u="none" strike="noStrike" dirty="0" err="1">
                          <a:solidFill>
                            <a:srgbClr val="000000"/>
                          </a:solidFill>
                          <a:effectLst/>
                          <a:latin typeface="Calibri" panose="020F0502020204030204" pitchFamily="34" charset="0"/>
                        </a:rPr>
                        <a:t>max</a:t>
                      </a:r>
                      <a:r>
                        <a:rPr lang="en-US" sz="1400" b="0" i="0" u="none" strike="noStrike" dirty="0">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36321713"/>
                  </a:ext>
                </a:extLst>
              </a:tr>
              <a:tr h="247650">
                <a:tc>
                  <a:txBody>
                    <a:bodyPr/>
                    <a:lstStyle/>
                    <a:p>
                      <a:pPr algn="ctr" fontAlgn="b"/>
                      <a:r>
                        <a:rPr lang="ru-RU" sz="1400" b="0" i="0" u="none" strike="noStrike" dirty="0">
                          <a:solidFill>
                            <a:srgbClr val="000000"/>
                          </a:solidFill>
                          <a:effectLst/>
                          <a:latin typeface="Calibri" panose="020F0502020204030204" pitchFamily="34" charset="0"/>
                        </a:rPr>
                        <a:t>0.6</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(012</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1955</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|1924)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557620"/>
                  </a:ext>
                </a:extLst>
              </a:tr>
            </a:tbl>
          </a:graphicData>
        </a:graphic>
      </p:graphicFrame>
      <p:sp>
        <p:nvSpPr>
          <p:cNvPr id="48" name="Заголовок 1">
            <a:extLst>
              <a:ext uri="{FF2B5EF4-FFF2-40B4-BE49-F238E27FC236}">
                <a16:creationId xmlns:a16="http://schemas.microsoft.com/office/drawing/2014/main" id="{57B87606-7F84-D16F-8B77-F1C3F2D710D4}"/>
              </a:ext>
            </a:extLst>
          </p:cNvPr>
          <p:cNvSpPr txBox="1">
            <a:spLocks/>
          </p:cNvSpPr>
          <p:nvPr/>
        </p:nvSpPr>
        <p:spPr>
          <a:xfrm>
            <a:off x="0" y="217259"/>
            <a:ext cx="7528906" cy="14507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Calibri" panose="020F0502020204030204" pitchFamily="34" charset="0"/>
                <a:cs typeface="Calibri" panose="020F0502020204030204" pitchFamily="34" charset="0"/>
              </a:rPr>
              <a:t>Surface air temperature</a:t>
            </a:r>
          </a:p>
          <a:p>
            <a:r>
              <a:rPr lang="en-US" sz="2400" b="1" dirty="0">
                <a:latin typeface="Calibri" panose="020F0502020204030204" pitchFamily="34" charset="0"/>
                <a:cs typeface="Calibri" panose="020F0502020204030204" pitchFamily="34" charset="0"/>
              </a:rPr>
              <a:t>NDJ 2021-2022 anomalies and ranks (ERA5)</a:t>
            </a:r>
          </a:p>
          <a:p>
            <a:r>
              <a:rPr lang="en-US" sz="2400" b="1" dirty="0">
                <a:latin typeface="Calibri" panose="020F0502020204030204" pitchFamily="34" charset="0"/>
                <a:cs typeface="Calibri" panose="020F0502020204030204" pitchFamily="34" charset="0"/>
              </a:rPr>
              <a:t>Nov 2021 - Apr 2022 anomalies and ranks (</a:t>
            </a:r>
            <a:r>
              <a:rPr lang="en-US" sz="2400" b="1" dirty="0" err="1">
                <a:latin typeface="Calibri" panose="020F0502020204030204" pitchFamily="34" charset="0"/>
                <a:cs typeface="Calibri" panose="020F0502020204030204" pitchFamily="34" charset="0"/>
              </a:rPr>
              <a:t>obs</a:t>
            </a:r>
            <a:r>
              <a:rPr lang="en-US" sz="2400" b="1" dirty="0">
                <a:latin typeface="Calibri" panose="020F0502020204030204" pitchFamily="34" charset="0"/>
                <a:cs typeface="Calibri" panose="020F0502020204030204" pitchFamily="34" charset="0"/>
              </a:rPr>
              <a:t>)</a:t>
            </a:r>
          </a:p>
          <a:p>
            <a:r>
              <a:rPr lang="en-US" sz="2400" b="1" dirty="0">
                <a:latin typeface="Calibri" panose="020F0502020204030204" pitchFamily="34" charset="0"/>
                <a:cs typeface="Calibri" panose="020F0502020204030204" pitchFamily="34" charset="0"/>
              </a:rPr>
              <a:t>Anomalies: 1991-2020</a:t>
            </a:r>
          </a:p>
          <a:p>
            <a:r>
              <a:rPr lang="en-US" sz="2400" b="1" dirty="0">
                <a:latin typeface="Calibri" panose="020F0502020204030204" pitchFamily="34" charset="0"/>
                <a:cs typeface="Calibri" panose="020F0502020204030204" pitchFamily="34" charset="0"/>
              </a:rPr>
              <a:t>Ranks: 1950-2021/2022</a:t>
            </a:r>
            <a:endParaRPr lang="ru-RU" sz="2400" b="1" dirty="0">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C195ABC5-FE47-A503-B03D-2A6919D66D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323" y="1534312"/>
            <a:ext cx="1948887" cy="1948887"/>
          </a:xfrm>
          <a:prstGeom prst="rect">
            <a:avLst/>
          </a:prstGeom>
        </p:spPr>
      </p:pic>
      <p:sp>
        <p:nvSpPr>
          <p:cNvPr id="50" name="TextBox 49">
            <a:extLst>
              <a:ext uri="{FF2B5EF4-FFF2-40B4-BE49-F238E27FC236}">
                <a16:creationId xmlns:a16="http://schemas.microsoft.com/office/drawing/2014/main" id="{1A1325A2-2D6E-0323-DE2B-38BDB4371E07}"/>
              </a:ext>
            </a:extLst>
          </p:cNvPr>
          <p:cNvSpPr txBox="1"/>
          <p:nvPr/>
        </p:nvSpPr>
        <p:spPr>
          <a:xfrm>
            <a:off x="11002567" y="6414711"/>
            <a:ext cx="1330282"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ERA5]</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3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1D309C-F56E-DDA0-2F4F-9792374444AD}"/>
              </a:ext>
            </a:extLst>
          </p:cNvPr>
          <p:cNvSpPr txBox="1"/>
          <p:nvPr/>
        </p:nvSpPr>
        <p:spPr>
          <a:xfrm>
            <a:off x="257808" y="140536"/>
            <a:ext cx="6096000" cy="646331"/>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Surface air temperature</a:t>
            </a:r>
          </a:p>
        </p:txBody>
      </p:sp>
      <p:graphicFrame>
        <p:nvGraphicFramePr>
          <p:cNvPr id="7" name="Table 6">
            <a:extLst>
              <a:ext uri="{FF2B5EF4-FFF2-40B4-BE49-F238E27FC236}">
                <a16:creationId xmlns:a16="http://schemas.microsoft.com/office/drawing/2014/main" id="{8BFCFE89-E822-6913-5EE9-A5835DAF2DCD}"/>
              </a:ext>
            </a:extLst>
          </p:cNvPr>
          <p:cNvGraphicFramePr>
            <a:graphicFrameLocks noGrp="1"/>
          </p:cNvGraphicFramePr>
          <p:nvPr>
            <p:extLst>
              <p:ext uri="{D42A27DB-BD31-4B8C-83A1-F6EECF244321}">
                <p14:modId xmlns:p14="http://schemas.microsoft.com/office/powerpoint/2010/main" val="2420386259"/>
              </p:ext>
            </p:extLst>
          </p:nvPr>
        </p:nvGraphicFramePr>
        <p:xfrm>
          <a:off x="514066" y="2436107"/>
          <a:ext cx="2463800" cy="1676400"/>
        </p:xfrm>
        <a:graphic>
          <a:graphicData uri="http://schemas.openxmlformats.org/drawingml/2006/table">
            <a:tbl>
              <a:tblPr/>
              <a:tblGrid>
                <a:gridCol w="713456">
                  <a:extLst>
                    <a:ext uri="{9D8B030D-6E8A-4147-A177-3AD203B41FA5}">
                      <a16:colId xmlns:a16="http://schemas.microsoft.com/office/drawing/2014/main" val="1392648395"/>
                    </a:ext>
                  </a:extLst>
                </a:gridCol>
                <a:gridCol w="1750344">
                  <a:extLst>
                    <a:ext uri="{9D8B030D-6E8A-4147-A177-3AD203B41FA5}">
                      <a16:colId xmlns:a16="http://schemas.microsoft.com/office/drawing/2014/main" val="1116585709"/>
                    </a:ext>
                  </a:extLst>
                </a:gridCol>
              </a:tblGrid>
              <a:tr h="238125">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Arctic 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22152429"/>
                  </a:ext>
                </a:extLst>
              </a:tr>
              <a:tr h="238125">
                <a:tc>
                  <a:txBody>
                    <a:bodyPr/>
                    <a:lstStyle/>
                    <a:p>
                      <a:pPr algn="l" fontAlgn="b"/>
                      <a:r>
                        <a:rPr lang="ru-RU" sz="1400" b="1" i="0" u="none" strike="noStrike" dirty="0">
                          <a:solidFill>
                            <a:srgbClr val="000000"/>
                          </a:solidFill>
                          <a:effectLst/>
                          <a:latin typeface="Calibri" panose="020F0502020204030204" pitchFamily="34" charset="0"/>
                        </a:rPr>
                        <a:t>2021-11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ru-RU" sz="1400" b="0" i="0" u="none" strike="noStrike" dirty="0">
                          <a:solidFill>
                            <a:srgbClr val="000000"/>
                          </a:solidFill>
                          <a:effectLst/>
                          <a:latin typeface="Calibri" panose="020F0502020204030204" pitchFamily="34" charset="0"/>
                        </a:rPr>
                        <a:t> </a:t>
                      </a:r>
                      <a:r>
                        <a:rPr lang="ru-RU" sz="1400" b="1" i="0" u="none" strike="noStrike" dirty="0">
                          <a:solidFill>
                            <a:srgbClr val="FF0000"/>
                          </a:solidFill>
                          <a:effectLst/>
                          <a:latin typeface="Calibri" panose="020F0502020204030204" pitchFamily="34" charset="0"/>
                        </a:rPr>
                        <a:t>0.6</a:t>
                      </a:r>
                      <a:r>
                        <a:rPr lang="ru-RU" sz="1400" b="0" i="0" u="none" strike="noStrike" dirty="0">
                          <a:solidFill>
                            <a:srgbClr val="000000"/>
                          </a:solidFill>
                          <a:effectLst/>
                          <a:latin typeface="Calibri" panose="020F0502020204030204" pitchFamily="34" charset="0"/>
                        </a:rPr>
                        <a:t>(012|1955|1924)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46661419"/>
                  </a:ext>
                </a:extLst>
              </a:tr>
              <a:tr h="238125">
                <a:tc>
                  <a:txBody>
                    <a:bodyPr/>
                    <a:lstStyle/>
                    <a:p>
                      <a:pPr algn="l" fontAlgn="b"/>
                      <a:r>
                        <a:rPr lang="ru-RU" sz="1400" b="1" i="0" u="none" strike="noStrike" dirty="0">
                          <a:solidFill>
                            <a:srgbClr val="000000"/>
                          </a:solidFill>
                          <a:effectLst/>
                          <a:latin typeface="Calibri" panose="020F0502020204030204" pitchFamily="34" charset="0"/>
                        </a:rPr>
                        <a:t>2021-12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ru-RU" sz="1400" b="0" i="0" u="none" strike="noStrike" dirty="0">
                          <a:solidFill>
                            <a:srgbClr val="000000"/>
                          </a:solidFill>
                          <a:effectLst/>
                          <a:latin typeface="Calibri" panose="020F0502020204030204" pitchFamily="34" charset="0"/>
                        </a:rPr>
                        <a:t>-2.6(047|1955|2006)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62731275"/>
                  </a:ext>
                </a:extLst>
              </a:tr>
              <a:tr h="238125">
                <a:tc>
                  <a:txBody>
                    <a:bodyPr/>
                    <a:lstStyle/>
                    <a:p>
                      <a:pPr algn="l" fontAlgn="b"/>
                      <a:r>
                        <a:rPr lang="ru-RU" sz="1400" b="1" i="0" u="none" strike="noStrike" dirty="0">
                          <a:solidFill>
                            <a:srgbClr val="000000"/>
                          </a:solidFill>
                          <a:effectLst/>
                          <a:latin typeface="Calibri" panose="020F0502020204030204" pitchFamily="34" charset="0"/>
                        </a:rPr>
                        <a:t>2022-01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ru-RU" sz="1400" b="0" i="0" u="none" strike="noStrike">
                          <a:solidFill>
                            <a:srgbClr val="000000"/>
                          </a:solidFill>
                          <a:effectLst/>
                          <a:latin typeface="Calibri" panose="020F0502020204030204" pitchFamily="34" charset="0"/>
                        </a:rPr>
                        <a:t> 0.6(014|1950|1926)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53683701"/>
                  </a:ext>
                </a:extLst>
              </a:tr>
              <a:tr h="238125">
                <a:tc>
                  <a:txBody>
                    <a:bodyPr/>
                    <a:lstStyle/>
                    <a:p>
                      <a:pPr algn="l" fontAlgn="b"/>
                      <a:r>
                        <a:rPr lang="ru-RU" sz="1400" b="1" i="0" u="none" strike="noStrike" dirty="0">
                          <a:solidFill>
                            <a:srgbClr val="000000"/>
                          </a:solidFill>
                          <a:effectLst/>
                          <a:latin typeface="Calibri" panose="020F0502020204030204" pitchFamily="34" charset="0"/>
                        </a:rPr>
                        <a:t>2022-02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ru-RU" sz="1400" b="0" i="0" u="none" strike="noStrike" dirty="0">
                          <a:solidFill>
                            <a:srgbClr val="000000"/>
                          </a:solidFill>
                          <a:effectLst/>
                          <a:latin typeface="Calibri" panose="020F0502020204030204" pitchFamily="34" charset="0"/>
                        </a:rPr>
                        <a:t> 0.6(016|1936|2016)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10464413"/>
                  </a:ext>
                </a:extLst>
              </a:tr>
              <a:tr h="238125">
                <a:tc>
                  <a:txBody>
                    <a:bodyPr/>
                    <a:lstStyle/>
                    <a:p>
                      <a:pPr algn="l" fontAlgn="b"/>
                      <a:r>
                        <a:rPr lang="ru-RU" sz="1400" b="1" i="0" u="none" strike="noStrike" dirty="0">
                          <a:solidFill>
                            <a:srgbClr val="000000"/>
                          </a:solidFill>
                          <a:effectLst/>
                          <a:latin typeface="Calibri" panose="020F0502020204030204" pitchFamily="34" charset="0"/>
                        </a:rPr>
                        <a:t>2022-03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ru-RU" sz="1400" b="0" i="0" u="none" strike="noStrike">
                          <a:solidFill>
                            <a:srgbClr val="000000"/>
                          </a:solidFill>
                          <a:effectLst/>
                          <a:latin typeface="Calibri" panose="020F0502020204030204" pitchFamily="34" charset="0"/>
                        </a:rPr>
                        <a:t>-0.1(024|1942|1926)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36045324"/>
                  </a:ext>
                </a:extLst>
              </a:tr>
              <a:tr h="247650">
                <a:tc>
                  <a:txBody>
                    <a:bodyPr/>
                    <a:lstStyle/>
                    <a:p>
                      <a:pPr algn="l" fontAlgn="b"/>
                      <a:r>
                        <a:rPr lang="ru-RU" sz="1400" b="1" i="0" u="none" strike="noStrike" dirty="0">
                          <a:solidFill>
                            <a:srgbClr val="000000"/>
                          </a:solidFill>
                          <a:effectLst/>
                          <a:latin typeface="Calibri" panose="020F0502020204030204" pitchFamily="34" charset="0"/>
                        </a:rPr>
                        <a:t>2022-04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ru-RU" sz="1400" b="0" i="0" u="none" strike="noStrike" dirty="0">
                          <a:solidFill>
                            <a:srgbClr val="000000"/>
                          </a:solidFill>
                          <a:effectLst/>
                          <a:latin typeface="Calibri" panose="020F0502020204030204" pitchFamily="34" charset="0"/>
                        </a:rPr>
                        <a:t>-1.5(038|1956|2010)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55112899"/>
                  </a:ext>
                </a:extLst>
              </a:tr>
            </a:tbl>
          </a:graphicData>
        </a:graphic>
      </p:graphicFrame>
      <p:sp>
        <p:nvSpPr>
          <p:cNvPr id="9" name="TextBox 8">
            <a:extLst>
              <a:ext uri="{FF2B5EF4-FFF2-40B4-BE49-F238E27FC236}">
                <a16:creationId xmlns:a16="http://schemas.microsoft.com/office/drawing/2014/main" id="{E2BC8A0E-674A-3210-2C13-CB2B38EB5802}"/>
              </a:ext>
            </a:extLst>
          </p:cNvPr>
          <p:cNvSpPr txBox="1"/>
          <p:nvPr/>
        </p:nvSpPr>
        <p:spPr>
          <a:xfrm>
            <a:off x="3454126" y="962042"/>
            <a:ext cx="7566801" cy="5755422"/>
          </a:xfrm>
          <a:prstGeom prst="rect">
            <a:avLst/>
          </a:prstGeom>
          <a:solidFill>
            <a:schemeClr val="bg1"/>
          </a:solid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The start of winter 2021/2022 (November-December) surface air temperature experienced prominent positive – in Central and </a:t>
            </a:r>
            <a:r>
              <a:rPr lang="en-US" sz="1600" dirty="0" err="1">
                <a:latin typeface="Calibri" panose="020F0502020204030204" pitchFamily="34" charset="0"/>
                <a:cs typeface="Calibri" panose="020F0502020204030204" pitchFamily="34" charset="0"/>
              </a:rPr>
              <a:t>E.Canada</a:t>
            </a:r>
            <a:r>
              <a:rPr lang="en-US" sz="1600" dirty="0">
                <a:latin typeface="Calibri" panose="020F0502020204030204" pitchFamily="34" charset="0"/>
                <a:cs typeface="Calibri" panose="020F0502020204030204" pitchFamily="34" charset="0"/>
              </a:rPr>
              <a:t> (3</a:t>
            </a:r>
            <a:r>
              <a:rPr lang="en-US" sz="1600" baseline="30000" dirty="0">
                <a:latin typeface="Calibri" panose="020F0502020204030204" pitchFamily="34" charset="0"/>
                <a:cs typeface="Calibri" panose="020F0502020204030204" pitchFamily="34" charset="0"/>
              </a:rPr>
              <a:t>rd</a:t>
            </a:r>
            <a:r>
              <a:rPr lang="en-US" sz="1600" dirty="0">
                <a:latin typeface="Calibri" panose="020F0502020204030204" pitchFamily="34" charset="0"/>
                <a:cs typeface="Calibri" panose="020F0502020204030204" pitchFamily="34" charset="0"/>
              </a:rPr>
              <a:t> in row), Eastern Siberia (7</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and negative – Alaska (62</a:t>
            </a:r>
            <a:r>
              <a:rPr lang="en-US" sz="1600" baseline="30000" dirty="0">
                <a:latin typeface="Calibri" panose="020F0502020204030204" pitchFamily="34" charset="0"/>
                <a:cs typeface="Calibri" panose="020F0502020204030204" pitchFamily="34" charset="0"/>
              </a:rPr>
              <a:t>nd</a:t>
            </a:r>
            <a:r>
              <a:rPr lang="en-US" sz="1600" dirty="0">
                <a:latin typeface="Calibri" panose="020F0502020204030204" pitchFamily="34" charset="0"/>
                <a:cs typeface="Calibri" panose="020F0502020204030204" pitchFamily="34" charset="0"/>
              </a:rPr>
              <a:t> in row), Eastern Nordic (51</a:t>
            </a:r>
            <a:r>
              <a:rPr lang="en-US" sz="1600" baseline="30000" dirty="0">
                <a:latin typeface="Calibri" panose="020F0502020204030204" pitchFamily="34" charset="0"/>
                <a:cs typeface="Calibri" panose="020F0502020204030204" pitchFamily="34" charset="0"/>
              </a:rPr>
              <a:t>st</a:t>
            </a:r>
            <a:r>
              <a:rPr lang="en-US" sz="1600" dirty="0">
                <a:latin typeface="Calibri" panose="020F0502020204030204" pitchFamily="34" charset="0"/>
                <a:cs typeface="Calibri" panose="020F0502020204030204" pitchFamily="34" charset="0"/>
              </a:rPr>
              <a:t> in row) anomalies (to 3</a:t>
            </a:r>
            <a:r>
              <a:rPr lang="en-US" sz="1600" baseline="30000" dirty="0">
                <a:latin typeface="Calibri" panose="020F0502020204030204" pitchFamily="34" charset="0"/>
                <a:cs typeface="Calibri" panose="020F0502020204030204" pitchFamily="34" charset="0"/>
              </a:rPr>
              <a:t>rd</a:t>
            </a:r>
            <a:r>
              <a:rPr lang="en-US" sz="1600" dirty="0">
                <a:latin typeface="Calibri" panose="020F0502020204030204" pitchFamily="34" charset="0"/>
                <a:cs typeface="Calibri" panose="020F0502020204030204" pitchFamily="34" charset="0"/>
              </a:rPr>
              <a:t> WMO reference period 1991-2020 and 1950-2021 observation period). </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During mid-winter (January-February) strong positive anomalies were observed over the Eastern Nordic (15</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W and E Siberia (4</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 12</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with negative anomalies observed over W Nordic region (56</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Further by the end of winter in March – April 2022 both positive and negative anomalies were observed over Alaska (29</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and 55</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Canadian (11</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and 29</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and Nordic regions and mostly positive over Siberia (16</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 30</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and Chukchi (6</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 10</a:t>
            </a:r>
            <a:r>
              <a:rPr lang="en-US" sz="1600" baseline="30000" dirty="0">
                <a:latin typeface="Calibri" panose="020F0502020204030204" pitchFamily="34" charset="0"/>
                <a:cs typeface="Calibri" panose="020F0502020204030204" pitchFamily="34" charset="0"/>
              </a:rPr>
              <a:t>th </a:t>
            </a:r>
            <a:r>
              <a:rPr lang="en-US" sz="1600" dirty="0">
                <a:latin typeface="Calibri" panose="020F0502020204030204" pitchFamily="34" charset="0"/>
                <a:cs typeface="Calibri" panose="020F0502020204030204" pitchFamily="34" charset="0"/>
              </a:rPr>
              <a:t>in row) regions. </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Due to lack of surface marine observations conclusions for the Central Arctic done on reanalysis, include partly colder conditions in November 2021, predominantly warmer  in February – March 2021, and colder in December 2021 and April 2022. </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For the whole land Arctic prominent warmer conditions were observed in November 2021 (12</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with prominent colder in December 2021 (47</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and April 2022 (38</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It should be mentioned that though extreme negative anomalies occurred with a very few exceptions in the beginning – mid 20</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century, that is not the case for extreme positive anomalies which could occur (for different months and regions) as early as 1920s. Simultaneously, it should be kept in mind that though positive trends are obvious, the </a:t>
            </a:r>
            <a:r>
              <a:rPr lang="en-US" sz="1600" dirty="0" err="1">
                <a:latin typeface="Calibri" panose="020F0502020204030204" pitchFamily="34" charset="0"/>
                <a:cs typeface="Calibri" panose="020F0502020204030204" pitchFamily="34" charset="0"/>
              </a:rPr>
              <a:t>quantitive</a:t>
            </a:r>
            <a:r>
              <a:rPr lang="en-US" sz="1600" dirty="0">
                <a:latin typeface="Calibri" panose="020F0502020204030204" pitchFamily="34" charset="0"/>
                <a:cs typeface="Calibri" panose="020F0502020204030204" pitchFamily="34" charset="0"/>
              </a:rPr>
              <a:t> estimates depend on the WMO reference period chosen and density of the stations, in particular for the marine Arctic.   </a:t>
            </a:r>
            <a:endParaRPr lang="ru-RU" sz="1600" dirty="0">
              <a:latin typeface="Calibri" panose="020F0502020204030204" pitchFamily="34" charset="0"/>
              <a:cs typeface="Calibri" panose="020F0502020204030204" pitchFamily="34" charset="0"/>
            </a:endParaRPr>
          </a:p>
        </p:txBody>
      </p:sp>
      <p:graphicFrame>
        <p:nvGraphicFramePr>
          <p:cNvPr id="10" name="Table 9">
            <a:extLst>
              <a:ext uri="{FF2B5EF4-FFF2-40B4-BE49-F238E27FC236}">
                <a16:creationId xmlns:a16="http://schemas.microsoft.com/office/drawing/2014/main" id="{266BD687-D273-77C2-167F-8A0572B4F636}"/>
              </a:ext>
            </a:extLst>
          </p:cNvPr>
          <p:cNvGraphicFramePr>
            <a:graphicFrameLocks noGrp="1"/>
          </p:cNvGraphicFramePr>
          <p:nvPr>
            <p:extLst>
              <p:ext uri="{D42A27DB-BD31-4B8C-83A1-F6EECF244321}">
                <p14:modId xmlns:p14="http://schemas.microsoft.com/office/powerpoint/2010/main" val="1684561622"/>
              </p:ext>
            </p:extLst>
          </p:nvPr>
        </p:nvGraphicFramePr>
        <p:xfrm>
          <a:off x="514066" y="4417404"/>
          <a:ext cx="2400300" cy="485775"/>
        </p:xfrm>
        <a:graphic>
          <a:graphicData uri="http://schemas.openxmlformats.org/drawingml/2006/table">
            <a:tbl>
              <a:tblPr/>
              <a:tblGrid>
                <a:gridCol w="2400300">
                  <a:extLst>
                    <a:ext uri="{9D8B030D-6E8A-4147-A177-3AD203B41FA5}">
                      <a16:colId xmlns:a16="http://schemas.microsoft.com/office/drawing/2014/main" val="2948678655"/>
                    </a:ext>
                  </a:extLst>
                </a:gridCol>
              </a:tblGrid>
              <a:tr h="238125">
                <a:tc>
                  <a:txBody>
                    <a:bodyPr/>
                    <a:lstStyle/>
                    <a:p>
                      <a:pPr algn="ctr" fontAlgn="b"/>
                      <a:r>
                        <a:rPr lang="en-US" sz="1400" b="0" i="0" u="none" strike="noStrike" dirty="0" err="1">
                          <a:solidFill>
                            <a:srgbClr val="000000"/>
                          </a:solidFill>
                          <a:effectLst/>
                          <a:latin typeface="Calibri" panose="020F0502020204030204" pitchFamily="34" charset="0"/>
                        </a:rPr>
                        <a:t>Anom</a:t>
                      </a:r>
                      <a:r>
                        <a:rPr lang="en-US" sz="1400" b="0" i="0" u="none" strike="noStrike" dirty="0">
                          <a:solidFill>
                            <a:srgbClr val="000000"/>
                          </a:solidFill>
                          <a:effectLst/>
                          <a:latin typeface="Calibri" panose="020F0502020204030204" pitchFamily="34" charset="0"/>
                        </a:rPr>
                        <a:t>(</a:t>
                      </a:r>
                      <a:r>
                        <a:rPr lang="en-US" sz="1400" b="0" i="0" u="none" strike="noStrike" dirty="0" err="1">
                          <a:solidFill>
                            <a:srgbClr val="000000"/>
                          </a:solidFill>
                          <a:effectLst/>
                          <a:latin typeface="Calibri" panose="020F0502020204030204" pitchFamily="34" charset="0"/>
                        </a:rPr>
                        <a:t>Rank|Year</a:t>
                      </a:r>
                      <a:r>
                        <a:rPr lang="en-US" sz="1200" b="0" i="0" u="none" strike="noStrike" dirty="0" err="1">
                          <a:solidFill>
                            <a:srgbClr val="000000"/>
                          </a:solidFill>
                          <a:effectLst/>
                          <a:latin typeface="Calibri" panose="020F0502020204030204" pitchFamily="34" charset="0"/>
                        </a:rPr>
                        <a:t>min</a:t>
                      </a:r>
                      <a:r>
                        <a:rPr lang="en-US" sz="1400" b="0" i="0" u="none" strike="noStrike" dirty="0" err="1">
                          <a:solidFill>
                            <a:srgbClr val="000000"/>
                          </a:solidFill>
                          <a:effectLst/>
                          <a:latin typeface="Calibri" panose="020F0502020204030204" pitchFamily="34" charset="0"/>
                        </a:rPr>
                        <a:t>|Year</a:t>
                      </a:r>
                      <a:r>
                        <a:rPr lang="en-US" sz="1200" b="0" i="0" u="none" strike="noStrike" dirty="0" err="1">
                          <a:solidFill>
                            <a:srgbClr val="000000"/>
                          </a:solidFill>
                          <a:effectLst/>
                          <a:latin typeface="Calibri" panose="020F0502020204030204" pitchFamily="34" charset="0"/>
                        </a:rPr>
                        <a:t>max</a:t>
                      </a:r>
                      <a:r>
                        <a:rPr lang="en-US" sz="1400" b="0" i="0" u="none" strike="noStrike" dirty="0">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36321713"/>
                  </a:ext>
                </a:extLst>
              </a:tr>
              <a:tr h="247650">
                <a:tc>
                  <a:txBody>
                    <a:bodyPr/>
                    <a:lstStyle/>
                    <a:p>
                      <a:pPr algn="ctr" fontAlgn="b"/>
                      <a:r>
                        <a:rPr lang="ru-RU" sz="1400" b="0" i="0" u="none" strike="noStrike" dirty="0">
                          <a:solidFill>
                            <a:srgbClr val="000000"/>
                          </a:solidFill>
                          <a:effectLst/>
                          <a:latin typeface="Calibri" panose="020F0502020204030204" pitchFamily="34" charset="0"/>
                        </a:rPr>
                        <a:t>0.6</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(012</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1955</a:t>
                      </a:r>
                      <a:r>
                        <a:rPr lang="en-US" sz="1400" b="0" i="0" u="none" strike="noStrike" dirty="0">
                          <a:solidFill>
                            <a:srgbClr val="000000"/>
                          </a:solidFill>
                          <a:effectLst/>
                          <a:latin typeface="Calibri" panose="020F0502020204030204" pitchFamily="34" charset="0"/>
                        </a:rPr>
                        <a:t>   </a:t>
                      </a:r>
                      <a:r>
                        <a:rPr lang="ru-RU" sz="1400" b="0" i="0" u="none" strike="noStrike" dirty="0">
                          <a:solidFill>
                            <a:srgbClr val="000000"/>
                          </a:solidFill>
                          <a:effectLst/>
                          <a:latin typeface="Calibri" panose="020F0502020204030204" pitchFamily="34" charset="0"/>
                        </a:rPr>
                        <a:t>|1924)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557620"/>
                  </a:ext>
                </a:extLst>
              </a:tr>
            </a:tbl>
          </a:graphicData>
        </a:graphic>
      </p:graphicFrame>
    </p:spTree>
    <p:extLst>
      <p:ext uri="{BB962C8B-B14F-4D97-AF65-F5344CB8AC3E}">
        <p14:creationId xmlns:p14="http://schemas.microsoft.com/office/powerpoint/2010/main" val="10234002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4194</TotalTime>
  <Words>3548</Words>
  <Application>Microsoft Office PowerPoint</Application>
  <PresentationFormat>Widescreen</PresentationFormat>
  <Paragraphs>565</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JJA 2021 surface precipitation by regions: anomalies (reanalysis)</vt:lpstr>
      <vt:lpstr>PowerPoint Presentation</vt:lpstr>
      <vt:lpstr>Precursors for winter 2021/2022 ice conditions</vt:lpstr>
      <vt:lpstr>Arctic (NH) seasonal ice extent 1978…. 2022</vt:lpstr>
      <vt:lpstr>Seasonal NH ice extent variability: 1978 -2022</vt:lpstr>
      <vt:lpstr>ONDJ 2021/2022 Arctic sea ice – concentration and stage of development</vt:lpstr>
      <vt:lpstr>FMA 2022 Arctic sea ice – concentration and stage of development</vt:lpstr>
      <vt:lpstr>PowerPoint Presentation</vt:lpstr>
      <vt:lpstr>PowerPoint Presentation</vt:lpstr>
      <vt:lpstr>Heat content, waves and pH – NDJ 2020/2021 &amp; FMA 2021</vt:lpstr>
      <vt:lpstr>PowerPoint Presentation</vt:lpstr>
      <vt:lpstr>Impacts of precipitation on river discharge</vt:lpstr>
      <vt:lpstr>NDJFMA 2021-2022 land snow </vt:lpstr>
      <vt:lpstr>Bioclimatic weather severity </vt:lpstr>
      <vt:lpstr>Current Conditions (16-20 May 2022)</vt:lpstr>
      <vt:lpstr>Data 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VS</dc:creator>
  <cp:lastModifiedBy>Vasily Smolyanitsky</cp:lastModifiedBy>
  <cp:revision>183</cp:revision>
  <dcterms:created xsi:type="dcterms:W3CDTF">2021-05-18T16:56:10Z</dcterms:created>
  <dcterms:modified xsi:type="dcterms:W3CDTF">2022-05-21T22:09:31Z</dcterms:modified>
</cp:coreProperties>
</file>