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79" r:id="rId2"/>
    <p:sldId id="280" r:id="rId3"/>
  </p:sldIdLst>
  <p:sldSz cx="9899650" cy="6858000"/>
  <p:notesSz cx="6794500" cy="99314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3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62" autoAdjust="0"/>
    <p:restoredTop sz="94660"/>
  </p:normalViewPr>
  <p:slideViewPr>
    <p:cSldViewPr snapToGrid="0">
      <p:cViewPr varScale="1">
        <p:scale>
          <a:sx n="68" d="100"/>
          <a:sy n="68" d="100"/>
        </p:scale>
        <p:origin x="1468" y="44"/>
      </p:cViewPr>
      <p:guideLst>
        <p:guide orient="horz" pos="346"/>
        <p:guide pos="3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33" y="1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30079C70-944D-41B5-807A-1B1BEA7AABF6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482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33" y="9433482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B44487EE-8B51-4015-8905-888135A7F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49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33" y="1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F55DB0D8-28F3-4BAD-B42C-8C407D47C9CD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55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378"/>
            <a:ext cx="5435600" cy="3910399"/>
          </a:xfrm>
          <a:prstGeom prst="rect">
            <a:avLst/>
          </a:prstGeom>
        </p:spPr>
        <p:txBody>
          <a:bodyPr vert="horz" lIns="91303" tIns="45651" rIns="91303" bIns="4565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482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33" y="9433482"/>
            <a:ext cx="2944284" cy="497918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DB10C688-C394-4C2C-8EFF-D7CF5102A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4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0C688-C394-4C2C-8EFF-D7CF5102A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36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tukansi tekstillä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011" y="1994232"/>
            <a:ext cx="8629789" cy="1400610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63B9E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85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oma kuva lime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4120949" y="1115573"/>
            <a:ext cx="4833260" cy="48332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3192895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1D841-D57F-4D47-8E62-2FC385A1CE3C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32976" y="1123950"/>
            <a:ext cx="3192895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01962" y="1506098"/>
            <a:ext cx="4118164" cy="4127979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oma kuva oranssi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3192895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2F318-4C7E-4F5F-BC25-C6828E6F96BB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4120949" y="1115573"/>
            <a:ext cx="4833260" cy="4833260"/>
          </a:xfrm>
          <a:prstGeom prst="ellipse">
            <a:avLst/>
          </a:prstGeom>
          <a:solidFill>
            <a:srgbClr val="F7B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32976" y="1123950"/>
            <a:ext cx="3192895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01962" y="1506098"/>
            <a:ext cx="4118164" cy="4127979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243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oma kuva sininen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123950"/>
            <a:ext cx="3192895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3192895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63114-F784-411B-8951-2EC610901731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4120949" y="1115573"/>
            <a:ext cx="4833260" cy="4833260"/>
          </a:xfrm>
          <a:prstGeom prst="ellipse">
            <a:avLst/>
          </a:prstGeom>
          <a:solidFill>
            <a:srgbClr val="63B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01962" y="1506098"/>
            <a:ext cx="4118164" cy="4127979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258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ko teksti elementtialu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3192895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741" y="1276350"/>
            <a:ext cx="5011698" cy="4594227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975" y="2962274"/>
            <a:ext cx="3192895" cy="2898777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8FFC-92B4-4641-B01C-74F098BDA63A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840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794" y="2232425"/>
            <a:ext cx="8588255" cy="2201862"/>
          </a:xfrm>
        </p:spPr>
        <p:txBody>
          <a:bodyPr anchor="ctr" anchorCtr="0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50"/>
            </a:lvl1pPr>
          </a:lstStyle>
          <a:p>
            <a:fld id="{D5C4F8CB-E0AE-4560-947C-FB35340C30D1}" type="datetime1">
              <a:rPr lang="fi-FI" smtClean="0"/>
              <a:t>19.2.2019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0824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väliotsikko ja alaotsikk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71752"/>
            <a:ext cx="8538448" cy="2596056"/>
          </a:xfrm>
        </p:spPr>
        <p:txBody>
          <a:bodyPr anchor="b" anchorCtr="0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7345" y="4141077"/>
            <a:ext cx="8538448" cy="1471448"/>
          </a:xfrm>
        </p:spPr>
        <p:txBody>
          <a:bodyPr lIns="0" tIns="0" rIns="0" bIns="0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4C6F-999E-4490-AA77-CD650B7C51A6}" type="datetime1">
              <a:rPr lang="fi-FI" smtClean="0"/>
              <a:t>19.2.2019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5238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kaksi bulletinpalsta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501" y="2066928"/>
            <a:ext cx="4207351" cy="42005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4073" y="2066928"/>
            <a:ext cx="4207351" cy="42005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990CB-F7A7-4AD9-827F-0F59E3570CA3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631991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423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alaotsikot bulletinpalsta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267" y="2057399"/>
            <a:ext cx="4188015" cy="714375"/>
          </a:xfrm>
        </p:spPr>
        <p:txBody>
          <a:bodyPr lIns="0" tIns="0" rIns="0" bIns="0"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267" y="2881310"/>
            <a:ext cx="4188015" cy="3335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9825" y="2057399"/>
            <a:ext cx="4208641" cy="714375"/>
          </a:xfrm>
        </p:spPr>
        <p:txBody>
          <a:bodyPr lIns="0" tIns="0" rIns="0" bIns="0"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64073" y="2881310"/>
            <a:ext cx="4208641" cy="3335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0A2D7-4257-424C-9BF5-CFCB397D4347}" type="datetime1">
              <a:rPr lang="fi-FI" smtClean="0"/>
              <a:t>19.2.2019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631991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60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kuva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4683121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4681832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11C36-95B3-430E-ADF7-601FB328BB6E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5431107" y="1201298"/>
            <a:ext cx="4208902" cy="4208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" name="Picture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854" y="1435045"/>
            <a:ext cx="3741409" cy="3741409"/>
          </a:xfrm>
          <a:prstGeom prst="ellipse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767812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 teksti kuva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4683121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4681832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B88E-123E-4EAC-B2DD-9866CB6F2CEC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5431107" y="1201298"/>
            <a:ext cx="4208902" cy="4208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" name="Picture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854" y="1435045"/>
            <a:ext cx="3741409" cy="3741409"/>
          </a:xfrm>
          <a:prstGeom prst="ellipse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333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tukansi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011" y="1994232"/>
            <a:ext cx="8629789" cy="1400610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63B9E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" y="4033864"/>
            <a:ext cx="9888392" cy="2834646"/>
          </a:xfrm>
          <a:prstGeom prst="rect">
            <a:avLst/>
          </a:prstGeom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16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vihreä pallo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4683121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4681832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1AD4-8419-49C1-8D5D-3264B6729144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5431107" y="1201298"/>
            <a:ext cx="4208902" cy="4208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41885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sininen pallo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4683121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4681832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1E20-0F2D-4320-95E6-2D8B1D3D7414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5431107" y="1201298"/>
            <a:ext cx="4208902" cy="4208902"/>
          </a:xfrm>
          <a:prstGeom prst="ellipse">
            <a:avLst/>
          </a:prstGeom>
          <a:solidFill>
            <a:srgbClr val="63B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91696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teksti keltainen pallo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76" y="1266825"/>
            <a:ext cx="4683121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265" y="2981325"/>
            <a:ext cx="4681832" cy="2887662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2A354-E14C-4051-A75F-4917725E8F5E}" type="datetime1">
              <a:rPr lang="fi-FI" smtClean="0"/>
              <a:t>19.2.2019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  <p:sp>
        <p:nvSpPr>
          <p:cNvPr id="8" name="Oval 7"/>
          <p:cNvSpPr/>
          <p:nvPr userDrawn="1"/>
        </p:nvSpPr>
        <p:spPr>
          <a:xfrm>
            <a:off x="5431107" y="1201298"/>
            <a:ext cx="4208902" cy="4208902"/>
          </a:xfrm>
          <a:prstGeom prst="ellipse">
            <a:avLst/>
          </a:prstGeom>
          <a:solidFill>
            <a:srgbClr val="F7B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1882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501" y="1279527"/>
            <a:ext cx="8538448" cy="1325563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501" y="2856708"/>
            <a:ext cx="7196574" cy="32480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5A6E-7D7A-4199-9767-46A057708FE1}" type="datetime1">
              <a:rPr lang="fi-FI" smtClean="0"/>
              <a:t>19.2.2019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23691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9563" y="1276349"/>
            <a:ext cx="2134612" cy="49006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602" y="1276349"/>
            <a:ext cx="5367773" cy="4900613"/>
          </a:xfrm>
        </p:spPr>
        <p:txBody>
          <a:bodyPr vert="eaVert"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BE37-0788-460A-A2D4-8F10FC1F617E}" type="datetime1">
              <a:rPr lang="fi-FI" smtClean="0"/>
              <a:t>19.2.2019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90E0-56B6-41B5-8D97-3F36419C315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920082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kakansi logoll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772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kakansi yhteystiedoill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874424" y="4404523"/>
            <a:ext cx="202913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i-FI" sz="11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Ilmatieteen laitos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Erik </a:t>
            </a:r>
            <a:r>
              <a:rPr lang="fi-FI" sz="11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Palménin</a:t>
            </a:r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aukio 1, 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00560 Helsinki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 503, 00101 Helsinki, 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puh. 029 539 1000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5170042" y="4404523"/>
            <a:ext cx="2245443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i-FI" sz="1100" b="1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Finnish</a:t>
            </a:r>
            <a:r>
              <a:rPr lang="fi-FI" sz="11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i-FI" sz="1100" b="1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Meteorological</a:t>
            </a:r>
            <a:r>
              <a:rPr lang="fi-FI" sz="11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Institute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Erik </a:t>
            </a:r>
            <a:r>
              <a:rPr lang="fi-FI" sz="11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Palménin</a:t>
            </a:r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aukio 1, 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FI-00560 Helsinki</a:t>
            </a:r>
          </a:p>
          <a:p>
            <a:pPr algn="l"/>
            <a:r>
              <a:rPr lang="fi-FI" sz="11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P.O.Box</a:t>
            </a:r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503, FI-00101 Helsinki</a:t>
            </a:r>
          </a:p>
          <a:p>
            <a:pPr algn="l"/>
            <a:r>
              <a:rPr lang="fi-FI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tel. +358 29 539 1000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966928" y="4410173"/>
            <a:ext cx="202913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sv-SE" sz="11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Meteorologiska institutet</a:t>
            </a:r>
          </a:p>
          <a:p>
            <a:pPr algn="l"/>
            <a:r>
              <a:rPr lang="sv-SE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Erik Palméns plats 1, </a:t>
            </a:r>
          </a:p>
          <a:p>
            <a:pPr algn="l"/>
            <a:r>
              <a:rPr lang="sv-SE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00560 Helsingfors</a:t>
            </a:r>
          </a:p>
          <a:p>
            <a:pPr algn="l"/>
            <a:r>
              <a:rPr lang="sv-SE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PB 503, 00101 Helsingfors</a:t>
            </a:r>
          </a:p>
          <a:p>
            <a:pPr algn="l"/>
            <a:r>
              <a:rPr lang="sv-SE" sz="11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tel. 029 539 1000</a:t>
            </a:r>
            <a:endParaRPr lang="fi-FI" sz="11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11"/>
          <p:cNvSpPr txBox="1"/>
          <p:nvPr userDrawn="1"/>
        </p:nvSpPr>
        <p:spPr>
          <a:xfrm>
            <a:off x="2972302" y="5764170"/>
            <a:ext cx="7187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i-FI" sz="1300" b="1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Twitter</a:t>
            </a:r>
            <a:r>
              <a:rPr lang="fi-FI" sz="13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:</a:t>
            </a:r>
            <a:r>
              <a:rPr lang="fi-FI" sz="13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@meteorologit ja @</a:t>
            </a:r>
            <a:r>
              <a:rPr lang="fi-FI" sz="1300" b="1" kern="1200" baseline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IlmaTiede</a:t>
            </a:r>
            <a:r>
              <a:rPr lang="fi-FI" sz="13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    </a:t>
            </a:r>
            <a:r>
              <a:rPr lang="fi-FI" sz="1300" b="1" kern="1200" baseline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Facebook</a:t>
            </a:r>
            <a:r>
              <a:rPr lang="fi-FI" sz="13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fi-FI" sz="1300" b="1" kern="1200" baseline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FMIBeta</a:t>
            </a:r>
            <a:endParaRPr lang="fi-FI" sz="1300" b="1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5446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c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4622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631991" y="706258"/>
            <a:ext cx="7840370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rgbClr val="63B9E9"/>
              </a:buClr>
              <a:buFont typeface="Arial Black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632980" y="6356373"/>
            <a:ext cx="22274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279262" y="6356373"/>
            <a:ext cx="334113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991630" y="6356373"/>
            <a:ext cx="22274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/>
          </a:p>
          <a:p>
            <a:pPr lvl="1">
              <a:buClr>
                <a:srgbClr val="000000"/>
              </a:buClr>
              <a:buFont typeface="Arial"/>
              <a:buNone/>
            </a:pPr>
            <a:endParaRPr/>
          </a:p>
          <a:p>
            <a:pPr lvl="2">
              <a:buClr>
                <a:srgbClr val="000000"/>
              </a:buClr>
              <a:buFont typeface="Arial"/>
              <a:buNone/>
            </a:pPr>
            <a:endParaRPr/>
          </a:p>
          <a:p>
            <a:pPr lvl="3">
              <a:buClr>
                <a:srgbClr val="000000"/>
              </a:buClr>
              <a:buFont typeface="Arial"/>
              <a:buNone/>
            </a:pPr>
            <a:endParaRPr/>
          </a:p>
          <a:p>
            <a:pPr lvl="4">
              <a:buClr>
                <a:srgbClr val="000000"/>
              </a:buClr>
              <a:buFont typeface="Arial"/>
              <a:buNone/>
            </a:pPr>
            <a:endParaRPr/>
          </a:p>
          <a:p>
            <a:pPr lvl="5">
              <a:buClr>
                <a:srgbClr val="000000"/>
              </a:buClr>
              <a:buFont typeface="Arial"/>
              <a:buNone/>
            </a:pPr>
            <a:endParaRPr/>
          </a:p>
          <a:p>
            <a:pPr lvl="6">
              <a:buClr>
                <a:srgbClr val="000000"/>
              </a:buClr>
              <a:buFont typeface="Arial"/>
              <a:buNone/>
            </a:pPr>
            <a:endParaRPr/>
          </a:p>
          <a:p>
            <a:pPr lvl="7">
              <a:buClr>
                <a:srgbClr val="000000"/>
              </a:buClr>
              <a:buFont typeface="Arial"/>
              <a:buNone/>
            </a:pPr>
            <a:endParaRPr/>
          </a:p>
          <a:p>
            <a:pPr lvl="8">
              <a:buClr>
                <a:srgbClr val="000000"/>
              </a:buClr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468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, kiekura, teksti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42501" y="702248"/>
            <a:ext cx="7545005" cy="1325563"/>
          </a:xfrm>
        </p:spPr>
        <p:txBody>
          <a:bodyPr/>
          <a:lstStyle>
            <a:lvl1pPr>
              <a:defRPr>
                <a:solidFill>
                  <a:srgbClr val="63B9E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42500" y="2046861"/>
            <a:ext cx="8599095" cy="4242814"/>
          </a:xfrm>
        </p:spPr>
        <p:txBody>
          <a:bodyPr/>
          <a:lstStyle>
            <a:lvl1pPr>
              <a:buClr>
                <a:schemeClr val="bg1">
                  <a:lumMod val="65000"/>
                </a:schemeClr>
              </a:buCl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4070B602-DEBD-48CF-8845-9A6DCD7F1340}" type="datetime1">
              <a:rPr lang="fi-FI" smtClean="0"/>
              <a:t>19.2.2019</a:t>
            </a:fld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14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0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ogo, kiekura, teksti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42501" y="702248"/>
            <a:ext cx="7545005" cy="1325563"/>
          </a:xfrm>
        </p:spPr>
        <p:txBody>
          <a:bodyPr/>
          <a:lstStyle>
            <a:lvl1pPr>
              <a:defRPr>
                <a:solidFill>
                  <a:srgbClr val="63B9E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42500" y="2046861"/>
            <a:ext cx="8599095" cy="4242814"/>
          </a:xfrm>
        </p:spPr>
        <p:txBody>
          <a:bodyPr/>
          <a:lstStyle>
            <a:lvl1pPr>
              <a:buClr>
                <a:schemeClr val="bg1">
                  <a:lumMod val="65000"/>
                </a:schemeClr>
              </a:buCl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4070B602-DEBD-48CF-8845-9A6DCD7F1340}" type="datetime1">
              <a:rPr lang="fi-FI" smtClean="0"/>
              <a:t>19.2.2019</a:t>
            </a:fld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14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ehkura ja pallo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8990195" y="-724388"/>
            <a:ext cx="1506356" cy="1506356"/>
          </a:xfrm>
          <a:prstGeom prst="ellipse">
            <a:avLst/>
          </a:prstGeom>
          <a:solidFill>
            <a:srgbClr val="F7B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Oval 13"/>
          <p:cNvSpPr/>
          <p:nvPr userDrawn="1"/>
        </p:nvSpPr>
        <p:spPr>
          <a:xfrm>
            <a:off x="8479432" y="4391025"/>
            <a:ext cx="3606176" cy="3606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41186" y="2044217"/>
            <a:ext cx="7840699" cy="42501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CF82474C-4A9B-4100-9EFE-59012ADDF92D}" type="datetime1">
              <a:rPr lang="fi-FI" smtClean="0"/>
              <a:t>19.2.2019</a:t>
            </a:fld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641516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8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ehkura ja oranssi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8990195" y="-724388"/>
            <a:ext cx="1506356" cy="1506356"/>
          </a:xfrm>
          <a:prstGeom prst="ellipse">
            <a:avLst/>
          </a:prstGeom>
          <a:solidFill>
            <a:srgbClr val="F7B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42500" y="2046670"/>
            <a:ext cx="8476099" cy="42525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89350FD0-5639-40D7-8E8C-273200A496CD}" type="datetime1">
              <a:rPr lang="fi-FI" smtClean="0"/>
              <a:t>19.2.2019</a:t>
            </a:fld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641516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36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ehkura ja sininen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 userDrawn="1"/>
        </p:nvSpPr>
        <p:spPr>
          <a:xfrm>
            <a:off x="8479432" y="4391025"/>
            <a:ext cx="3606176" cy="3606176"/>
          </a:xfrm>
          <a:prstGeom prst="ellipse">
            <a:avLst/>
          </a:prstGeom>
          <a:solidFill>
            <a:srgbClr val="63B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750900C2-8938-4CDF-BC4C-945EAE4B3198}" type="datetime1">
              <a:rPr lang="fi-FI" smtClean="0"/>
              <a:t>19.2.2019</a:t>
            </a:fld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42500" y="2046670"/>
            <a:ext cx="8476099" cy="42525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641516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1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40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me ja oranssi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4337723" y="846240"/>
            <a:ext cx="4833260" cy="48332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Oval 9"/>
          <p:cNvSpPr/>
          <p:nvPr userDrawn="1"/>
        </p:nvSpPr>
        <p:spPr>
          <a:xfrm>
            <a:off x="433132" y="1554545"/>
            <a:ext cx="4833260" cy="4833260"/>
          </a:xfrm>
          <a:prstGeom prst="ellipse">
            <a:avLst/>
          </a:prstGeom>
          <a:solidFill>
            <a:srgbClr val="63B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851414" y="1785645"/>
            <a:ext cx="3805878" cy="3488851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946823" y="2544801"/>
            <a:ext cx="3805878" cy="3488851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6518BCCD-F57F-423F-9E66-C58708EE99BF}" type="datetime1">
              <a:rPr lang="fi-FI" smtClean="0"/>
              <a:t>19.2.2019</a:t>
            </a:fld>
            <a:endParaRPr lang="fi-FI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11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27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ninen ja oranssi pal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4337723" y="846240"/>
            <a:ext cx="4833260" cy="4833260"/>
          </a:xfrm>
          <a:prstGeom prst="ellipse">
            <a:avLst/>
          </a:prstGeom>
          <a:solidFill>
            <a:srgbClr val="F7B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Oval 9"/>
          <p:cNvSpPr/>
          <p:nvPr userDrawn="1"/>
        </p:nvSpPr>
        <p:spPr>
          <a:xfrm>
            <a:off x="433132" y="1554545"/>
            <a:ext cx="4833260" cy="4833260"/>
          </a:xfrm>
          <a:prstGeom prst="ellipse">
            <a:avLst/>
          </a:prstGeom>
          <a:solidFill>
            <a:srgbClr val="63B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851414" y="1785645"/>
            <a:ext cx="3805878" cy="3488851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946823" y="2544801"/>
            <a:ext cx="3805878" cy="3488851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976" y="6356352"/>
            <a:ext cx="2227421" cy="365125"/>
          </a:xfrm>
        </p:spPr>
        <p:txBody>
          <a:bodyPr/>
          <a:lstStyle>
            <a:lvl1pPr>
              <a:defRPr sz="1050"/>
            </a:lvl1pPr>
          </a:lstStyle>
          <a:p>
            <a:fld id="{3DEFAB8A-A368-4636-8181-FF8C8DC5D268}" type="datetime1">
              <a:rPr lang="fi-FI" smtClean="0"/>
              <a:t>19.2.2019</a:t>
            </a:fld>
            <a:endParaRPr lang="fi-FI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9259" y="6356352"/>
            <a:ext cx="3341132" cy="365125"/>
          </a:xfrm>
        </p:spPr>
        <p:txBody>
          <a:bodyPr/>
          <a:lstStyle>
            <a:lvl1pPr>
              <a:defRPr sz="1050"/>
            </a:lvl1pPr>
          </a:lstStyle>
          <a:p>
            <a:endParaRPr lang="fi-FI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1628" y="6356352"/>
            <a:ext cx="2227421" cy="365125"/>
          </a:xfrm>
        </p:spPr>
        <p:txBody>
          <a:bodyPr/>
          <a:lstStyle>
            <a:lvl1pPr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17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1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8175" y="2045143"/>
            <a:ext cx="8570874" cy="41938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2976" y="6356352"/>
            <a:ext cx="222742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C4D6253A-D7EB-4910-9991-4251B7D1F7AB}" type="datetime1">
              <a:rPr lang="fi-FI" smtClean="0"/>
              <a:t>19.2.2019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9259" y="6356352"/>
            <a:ext cx="3341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1991" y="706258"/>
            <a:ext cx="784037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i-FI"/>
              <a:t>Muokkaa perustyylejä naps.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1628" y="6356352"/>
            <a:ext cx="22274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CC490E0-56B6-41B5-8D97-3F36419C3159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2" y="197667"/>
            <a:ext cx="2314721" cy="4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01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00" r:id="rId2"/>
    <p:sldLayoutId id="2147483673" r:id="rId3"/>
    <p:sldLayoutId id="2147483698" r:id="rId4"/>
    <p:sldLayoutId id="2147483687" r:id="rId5"/>
    <p:sldLayoutId id="2147483688" r:id="rId6"/>
    <p:sldLayoutId id="2147483689" r:id="rId7"/>
    <p:sldLayoutId id="2147483683" r:id="rId8"/>
    <p:sldLayoutId id="2147483686" r:id="rId9"/>
    <p:sldLayoutId id="2147483676" r:id="rId10"/>
    <p:sldLayoutId id="2147483691" r:id="rId11"/>
    <p:sldLayoutId id="2147483692" r:id="rId12"/>
    <p:sldLayoutId id="2147483668" r:id="rId13"/>
    <p:sldLayoutId id="2147483661" r:id="rId14"/>
    <p:sldLayoutId id="2147483663" r:id="rId15"/>
    <p:sldLayoutId id="2147483664" r:id="rId16"/>
    <p:sldLayoutId id="2147483665" r:id="rId17"/>
    <p:sldLayoutId id="2147483669" r:id="rId18"/>
    <p:sldLayoutId id="2147483690" r:id="rId19"/>
    <p:sldLayoutId id="2147483695" r:id="rId20"/>
    <p:sldLayoutId id="2147483696" r:id="rId21"/>
    <p:sldLayoutId id="2147483697" r:id="rId22"/>
    <p:sldLayoutId id="2147483670" r:id="rId23"/>
    <p:sldLayoutId id="2147483671" r:id="rId24"/>
    <p:sldLayoutId id="2147483674" r:id="rId25"/>
    <p:sldLayoutId id="2147483675" r:id="rId26"/>
    <p:sldLayoutId id="2147483694" r:id="rId27"/>
    <p:sldLayoutId id="2147483808" r:id="rId2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4000" kern="1200">
          <a:solidFill>
            <a:srgbClr val="63B9E9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bg1">
            <a:lumMod val="75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75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75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32234" y="0"/>
            <a:ext cx="6528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YLEISKATSAUS MITÄ-MISSÄ-MILLOIN – LEVI / VIIKKO 12</a:t>
            </a:r>
            <a:endParaRPr lang="en-US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647279"/>
              </p:ext>
            </p:extLst>
          </p:nvPr>
        </p:nvGraphicFramePr>
        <p:xfrm>
          <a:off x="146602" y="80647"/>
          <a:ext cx="9753047" cy="66570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4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8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1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92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674">
                <a:tc>
                  <a:txBody>
                    <a:bodyPr/>
                    <a:lstStyle/>
                    <a:p>
                      <a:r>
                        <a:rPr lang="fi-FI" sz="1600" dirty="0"/>
                        <a:t>MON</a:t>
                      </a:r>
                      <a:r>
                        <a:rPr lang="fi-FI" sz="1600" baseline="0" dirty="0"/>
                        <a:t> 6.5.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600" dirty="0"/>
                        <a:t>TUE 7.5.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600" dirty="0"/>
                        <a:t>WED 8.5.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600" dirty="0"/>
                        <a:t>THU 9.5.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600" dirty="0"/>
                        <a:t>FRI 10.5.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686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050" b="1" dirty="0"/>
                        <a:t>INFO: ARCTIC</a:t>
                      </a:r>
                      <a:r>
                        <a:rPr lang="fi-FI" sz="1050" b="1" baseline="0" dirty="0"/>
                        <a:t> MINISTERIAL –MEETING at 9-15 </a:t>
                      </a:r>
                      <a:r>
                        <a:rPr lang="fi-FI" sz="1050" baseline="0" dirty="0"/>
                        <a:t>(</a:t>
                      </a:r>
                      <a:r>
                        <a:rPr lang="fi-FI" sz="1050" baseline="0" dirty="0" err="1"/>
                        <a:t>only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ministerial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delegations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invited</a:t>
                      </a:r>
                      <a:r>
                        <a:rPr lang="fi-FI" sz="1050" baseline="0" dirty="0"/>
                        <a:t>)</a:t>
                      </a:r>
                    </a:p>
                    <a:p>
                      <a:endParaRPr lang="fi-FI" sz="1050" baseline="0" dirty="0"/>
                    </a:p>
                    <a:p>
                      <a:r>
                        <a:rPr lang="fi-FI" sz="1050" baseline="0" dirty="0" err="1"/>
                        <a:t>Venue</a:t>
                      </a:r>
                      <a:r>
                        <a:rPr lang="fi-FI" sz="1050" baseline="0" dirty="0"/>
                        <a:t>: Lappi-Areena</a:t>
                      </a:r>
                    </a:p>
                    <a:p>
                      <a:endParaRPr lang="fi-FI" sz="1100" baseline="0" dirty="0"/>
                    </a:p>
                    <a:p>
                      <a:r>
                        <a:rPr lang="fi-FI" sz="1100" baseline="0" dirty="0" err="1"/>
                        <a:t>Possibility</a:t>
                      </a:r>
                      <a:r>
                        <a:rPr lang="fi-FI" sz="1100" baseline="0" dirty="0"/>
                        <a:t> to </a:t>
                      </a:r>
                      <a:r>
                        <a:rPr lang="fi-FI" sz="1100" baseline="0" dirty="0" err="1"/>
                        <a:t>follow</a:t>
                      </a:r>
                      <a:r>
                        <a:rPr lang="fi-FI" sz="1100" baseline="0" dirty="0"/>
                        <a:t> </a:t>
                      </a:r>
                      <a:r>
                        <a:rPr lang="fi-FI" sz="1100" baseline="0" dirty="0" err="1"/>
                        <a:t>the</a:t>
                      </a:r>
                      <a:r>
                        <a:rPr lang="fi-FI" sz="1100" baseline="0" dirty="0"/>
                        <a:t> </a:t>
                      </a:r>
                      <a:r>
                        <a:rPr lang="fi-FI" sz="1100" baseline="0" dirty="0" err="1"/>
                        <a:t>meeting</a:t>
                      </a:r>
                      <a:r>
                        <a:rPr lang="fi-FI" sz="1100" baseline="0" dirty="0"/>
                        <a:t> on-line, </a:t>
                      </a:r>
                      <a:r>
                        <a:rPr lang="fi-FI" sz="1100" baseline="0" dirty="0" err="1"/>
                        <a:t>tbc</a:t>
                      </a:r>
                      <a:endParaRPr lang="fi-FI" sz="11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050" b="1" baseline="0" dirty="0"/>
                        <a:t>PARCOF-3 </a:t>
                      </a:r>
                      <a:r>
                        <a:rPr lang="fi-FI" sz="1050" b="1" baseline="0" dirty="0" err="1"/>
                        <a:t>Meeting</a:t>
                      </a:r>
                      <a:r>
                        <a:rPr lang="fi-FI" sz="1050" b="1" baseline="0" dirty="0"/>
                        <a:t> at 9-15</a:t>
                      </a:r>
                    </a:p>
                    <a:p>
                      <a:r>
                        <a:rPr lang="fi-FI" sz="1050" b="1" i="1" baseline="0" dirty="0" err="1"/>
                        <a:t>Stakeholder</a:t>
                      </a:r>
                      <a:r>
                        <a:rPr lang="fi-FI" sz="1050" b="1" i="1" baseline="0" dirty="0"/>
                        <a:t> </a:t>
                      </a:r>
                      <a:r>
                        <a:rPr lang="fi-FI" sz="1050" b="1" i="1" baseline="0" dirty="0" err="1"/>
                        <a:t>day</a:t>
                      </a:r>
                      <a:br>
                        <a:rPr lang="fi-FI" sz="1050" i="0" baseline="0" dirty="0"/>
                      </a:br>
                      <a:endParaRPr lang="fi-FI" sz="1050" baseline="0" dirty="0"/>
                    </a:p>
                    <a:p>
                      <a:r>
                        <a:rPr lang="fi-FI" sz="1050" baseline="0" dirty="0" err="1"/>
                        <a:t>Venue</a:t>
                      </a:r>
                      <a:r>
                        <a:rPr lang="fi-FI" sz="1050" baseline="0" dirty="0"/>
                        <a:t>: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Kaira (120 </a:t>
                      </a:r>
                      <a:r>
                        <a:rPr lang="fi-FI" sz="1050" baseline="0" dirty="0" err="1"/>
                        <a:t>persons</a:t>
                      </a:r>
                      <a:r>
                        <a:rPr lang="fi-FI" sz="1050" baseline="0" dirty="0"/>
                        <a:t>), Hotel Scandic Rovaniemi</a:t>
                      </a:r>
                    </a:p>
                    <a:p>
                      <a:endParaRPr lang="fi-FI" sz="1050" baseline="0" dirty="0"/>
                    </a:p>
                    <a:p>
                      <a:r>
                        <a:rPr lang="fi-FI" sz="1050" baseline="0" dirty="0"/>
                        <a:t>Option for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Ounas</a:t>
                      </a:r>
                      <a:r>
                        <a:rPr lang="fi-FI" sz="1050" baseline="0" dirty="0"/>
                        <a:t>, </a:t>
                      </a:r>
                      <a:r>
                        <a:rPr lang="fi-FI" sz="1050" baseline="0" dirty="0" err="1"/>
                        <a:t>if</a:t>
                      </a:r>
                      <a:r>
                        <a:rPr lang="fi-FI" sz="1050" baseline="0" dirty="0"/>
                        <a:t> side </a:t>
                      </a:r>
                      <a:r>
                        <a:rPr lang="fi-FI" sz="1050" baseline="0" dirty="0" err="1"/>
                        <a:t>meetings</a:t>
                      </a:r>
                      <a:r>
                        <a:rPr lang="fi-FI" sz="1050" baseline="0" dirty="0"/>
                        <a:t>, </a:t>
                      </a:r>
                      <a:r>
                        <a:rPr lang="fi-FI" sz="900" baseline="0" dirty="0"/>
                        <a:t>TBC</a:t>
                      </a:r>
                      <a:endParaRPr lang="fi-FI" sz="105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b="1" dirty="0"/>
                        <a:t>PARCOF-3</a:t>
                      </a:r>
                      <a:r>
                        <a:rPr lang="en-US" sz="1050" b="1" baseline="0" dirty="0"/>
                        <a:t> meeting, </a:t>
                      </a:r>
                      <a:r>
                        <a:rPr lang="en-US" sz="1050" b="1" i="1" baseline="0" dirty="0"/>
                        <a:t>Technical Day</a:t>
                      </a:r>
                      <a:endParaRPr lang="en-US" sz="1050" b="1" i="0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baseline="0" dirty="0" err="1"/>
                        <a:t>Venue</a:t>
                      </a:r>
                      <a:r>
                        <a:rPr lang="fi-FI" sz="1050" baseline="0" dirty="0"/>
                        <a:t>: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/>
                        <a:t>Kaira (120 </a:t>
                      </a:r>
                      <a:r>
                        <a:rPr lang="fi-FI" sz="1050" baseline="0" dirty="0" err="1"/>
                        <a:t>persons</a:t>
                      </a:r>
                      <a:r>
                        <a:rPr lang="fi-FI" sz="1050" baseline="0" dirty="0"/>
                        <a:t>), Hotel Scandic Rovaniemi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050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baseline="0" dirty="0"/>
                        <a:t>Option for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Ounas</a:t>
                      </a:r>
                      <a:r>
                        <a:rPr lang="fi-FI" sz="1050" baseline="0" dirty="0"/>
                        <a:t>, </a:t>
                      </a:r>
                      <a:r>
                        <a:rPr lang="fi-FI" sz="1050" baseline="0" dirty="0" err="1"/>
                        <a:t>if</a:t>
                      </a:r>
                      <a:r>
                        <a:rPr lang="fi-FI" sz="1050" baseline="0" dirty="0"/>
                        <a:t> side </a:t>
                      </a:r>
                      <a:r>
                        <a:rPr lang="fi-FI" sz="1050" baseline="0" dirty="0" err="1"/>
                        <a:t>meetings</a:t>
                      </a:r>
                      <a:r>
                        <a:rPr lang="fi-FI" sz="1050" baseline="0" dirty="0"/>
                        <a:t>, TBC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effectLst/>
                        </a:rPr>
                        <a:t>Arctic PRCC -Network meeting</a:t>
                      </a:r>
                      <a:r>
                        <a:rPr lang="en-US" sz="1050" b="1" kern="1200" baseline="0" dirty="0"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baseline="0" dirty="0" err="1"/>
                        <a:t>Venue</a:t>
                      </a:r>
                      <a:r>
                        <a:rPr lang="fi-FI" sz="1050" baseline="0" dirty="0"/>
                        <a:t>: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Ounas</a:t>
                      </a:r>
                      <a:r>
                        <a:rPr lang="fi-FI" sz="1050" baseline="0" dirty="0"/>
                        <a:t> (30 </a:t>
                      </a:r>
                      <a:r>
                        <a:rPr lang="fi-FI" sz="1050" baseline="0" dirty="0" err="1"/>
                        <a:t>persons</a:t>
                      </a:r>
                      <a:r>
                        <a:rPr lang="fi-FI" sz="1050" baseline="0" dirty="0"/>
                        <a:t>), Hotel Scandic Rovaniemi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7430">
                <a:tc>
                  <a:txBody>
                    <a:bodyPr/>
                    <a:lstStyle/>
                    <a:p>
                      <a:r>
                        <a:rPr lang="fi-FI" sz="1050" b="1" dirty="0"/>
                        <a:t>FMI</a:t>
                      </a:r>
                      <a:r>
                        <a:rPr lang="fi-FI" sz="1050" b="1" baseline="0" dirty="0"/>
                        <a:t> MET EVENT at 14.00-17.30 </a:t>
                      </a:r>
                      <a:r>
                        <a:rPr lang="fi-FI" sz="1050" b="0" baseline="0" dirty="0"/>
                        <a:t>(13 </a:t>
                      </a:r>
                      <a:r>
                        <a:rPr lang="fi-FI" sz="1050" b="0" baseline="0" dirty="0" err="1"/>
                        <a:t>onwards</a:t>
                      </a:r>
                      <a:r>
                        <a:rPr lang="fi-FI" sz="1050" b="0" baseline="0" dirty="0"/>
                        <a:t> </a:t>
                      </a:r>
                      <a:r>
                        <a:rPr lang="fi-FI" sz="1050" b="0" baseline="0" dirty="0" err="1"/>
                        <a:t>lunch</a:t>
                      </a:r>
                      <a:r>
                        <a:rPr lang="fi-FI" sz="1050" b="0" baseline="0" dirty="0"/>
                        <a:t> and </a:t>
                      </a:r>
                      <a:r>
                        <a:rPr lang="fi-FI" sz="1050" b="0" baseline="0" dirty="0" err="1"/>
                        <a:t>registration</a:t>
                      </a:r>
                      <a:r>
                        <a:rPr lang="fi-FI" sz="1050" b="0" baseline="0" dirty="0"/>
                        <a:t>)</a:t>
                      </a:r>
                    </a:p>
                    <a:p>
                      <a:br>
                        <a:rPr lang="fi-FI" sz="1050" b="1" baseline="0" dirty="0"/>
                      </a:br>
                      <a:r>
                        <a:rPr lang="fi-FI" sz="1050" b="1" baseline="0" dirty="0" err="1"/>
                        <a:t>Developments</a:t>
                      </a:r>
                      <a:r>
                        <a:rPr lang="fi-FI" sz="1050" b="1" baseline="0" dirty="0"/>
                        <a:t> in </a:t>
                      </a:r>
                      <a:r>
                        <a:rPr lang="fi-FI" sz="1050" b="1" baseline="0" dirty="0" err="1"/>
                        <a:t>Meteorological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cooperation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priority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area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during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the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Finnish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Chairmanship</a:t>
                      </a:r>
                      <a:r>
                        <a:rPr lang="fi-FI" sz="1050" b="1" baseline="0" dirty="0"/>
                        <a:t> in </a:t>
                      </a:r>
                      <a:r>
                        <a:rPr lang="fi-FI" sz="1050" b="1" baseline="0" dirty="0" err="1"/>
                        <a:t>the</a:t>
                      </a:r>
                      <a:r>
                        <a:rPr lang="fi-FI" sz="1050" b="1" baseline="0" dirty="0"/>
                        <a:t> Arctic </a:t>
                      </a:r>
                      <a:r>
                        <a:rPr lang="fi-FI" sz="1050" b="1" baseline="0" dirty="0" err="1"/>
                        <a:t>Council</a:t>
                      </a:r>
                      <a:r>
                        <a:rPr lang="fi-FI" sz="1050" b="1" baseline="0" dirty="0"/>
                        <a:t>. </a:t>
                      </a:r>
                      <a:r>
                        <a:rPr lang="fi-FI" sz="1050" b="1" baseline="0" dirty="0" err="1"/>
                        <a:t>Event</a:t>
                      </a:r>
                      <a:r>
                        <a:rPr lang="fi-FI" sz="1050" b="1" baseline="0" dirty="0"/>
                        <a:t> </a:t>
                      </a:r>
                      <a:r>
                        <a:rPr lang="fi-FI" sz="1050" b="1" baseline="0" dirty="0" err="1"/>
                        <a:t>Theme</a:t>
                      </a:r>
                      <a:r>
                        <a:rPr lang="fi-FI" sz="1050" b="1" baseline="0" dirty="0"/>
                        <a:t>: </a:t>
                      </a:r>
                      <a:r>
                        <a:rPr lang="fi-FI" sz="1050" b="1" i="1" dirty="0"/>
                        <a:t>”</a:t>
                      </a:r>
                      <a:r>
                        <a:rPr lang="fi-FI" sz="1050" b="1" i="1" dirty="0" err="1"/>
                        <a:t>Connecting</a:t>
                      </a:r>
                      <a:r>
                        <a:rPr lang="fi-FI" sz="1050" b="1" i="1" dirty="0"/>
                        <a:t> </a:t>
                      </a:r>
                      <a:r>
                        <a:rPr lang="fi-FI" sz="1050" b="1" i="1" dirty="0" err="1"/>
                        <a:t>Meteorology</a:t>
                      </a:r>
                      <a:r>
                        <a:rPr lang="fi-FI" sz="1050" b="1" i="1" dirty="0"/>
                        <a:t> </a:t>
                      </a:r>
                      <a:r>
                        <a:rPr lang="fi-FI" sz="1050" b="1" i="1" dirty="0" err="1"/>
                        <a:t>with</a:t>
                      </a:r>
                      <a:r>
                        <a:rPr lang="fi-FI" sz="1050" b="1" i="1" dirty="0"/>
                        <a:t> </a:t>
                      </a:r>
                      <a:r>
                        <a:rPr lang="fi-FI" sz="1050" b="1" i="1" dirty="0" err="1"/>
                        <a:t>Indigenous</a:t>
                      </a:r>
                      <a:r>
                        <a:rPr lang="fi-FI" sz="1050" b="1" i="1" dirty="0"/>
                        <a:t> Knowledge”</a:t>
                      </a:r>
                      <a:r>
                        <a:rPr lang="fi-FI" sz="1050" b="1" i="1" baseline="0" dirty="0"/>
                        <a:t> </a:t>
                      </a:r>
                      <a:endParaRPr lang="fi-FI" sz="1050" b="0" i="1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i="1" baseline="0" dirty="0" err="1"/>
                        <a:t>Delegates</a:t>
                      </a:r>
                      <a:r>
                        <a:rPr lang="fi-FI" sz="1050" i="1" baseline="0" dirty="0"/>
                        <a:t> of AC </a:t>
                      </a:r>
                      <a:r>
                        <a:rPr lang="fi-FI" sz="1050" i="1" baseline="0" dirty="0" err="1"/>
                        <a:t>Ministerial</a:t>
                      </a:r>
                      <a:r>
                        <a:rPr lang="fi-FI" sz="1050" i="1" baseline="0" dirty="0"/>
                        <a:t> and PARCOF-3 </a:t>
                      </a:r>
                      <a:r>
                        <a:rPr lang="fi-FI" sz="1050" i="1" baseline="0" dirty="0" err="1"/>
                        <a:t>attendees</a:t>
                      </a:r>
                      <a:r>
                        <a:rPr lang="fi-FI" sz="1050" i="1" baseline="0" dirty="0"/>
                        <a:t> </a:t>
                      </a:r>
                      <a:r>
                        <a:rPr lang="fi-FI" sz="1050" i="1" baseline="0" dirty="0" err="1"/>
                        <a:t>will</a:t>
                      </a:r>
                      <a:r>
                        <a:rPr lang="fi-FI" sz="1050" i="1" baseline="0" dirty="0"/>
                        <a:t> </a:t>
                      </a:r>
                      <a:r>
                        <a:rPr lang="fi-FI" sz="1050" i="1" baseline="0" dirty="0" err="1"/>
                        <a:t>be</a:t>
                      </a:r>
                      <a:r>
                        <a:rPr lang="fi-FI" sz="1050" i="1" baseline="0" dirty="0"/>
                        <a:t> </a:t>
                      </a:r>
                      <a:r>
                        <a:rPr lang="fi-FI" sz="1050" i="1" baseline="0" dirty="0" err="1"/>
                        <a:t>invited</a:t>
                      </a:r>
                      <a:endParaRPr lang="fi-FI" sz="1050" i="1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fi-FI" sz="1050" b="0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i-FI" sz="1050" b="0" i="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Venue</a:t>
                      </a:r>
                      <a:r>
                        <a:rPr lang="fi-FI" sz="105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Rovaniemi Town Hall, </a:t>
                      </a:r>
                      <a:r>
                        <a:rPr lang="fi-FI" sz="1050" b="0" i="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Council</a:t>
                      </a:r>
                      <a:r>
                        <a:rPr lang="fi-FI" sz="105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i-FI" sz="1050" b="0" i="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Room</a:t>
                      </a:r>
                      <a:endParaRPr lang="en-US" sz="105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fi-FI" sz="105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050" b="0" baseline="0" dirty="0">
                          <a:solidFill>
                            <a:schemeClr val="tx1"/>
                          </a:solidFill>
                        </a:rPr>
                        <a:t>Reception/</a:t>
                      </a:r>
                      <a:r>
                        <a:rPr lang="fi-FI" sz="1050" b="0" baseline="0" dirty="0" err="1">
                          <a:solidFill>
                            <a:schemeClr val="tx1"/>
                          </a:solidFill>
                        </a:rPr>
                        <a:t>event</a:t>
                      </a:r>
                      <a:r>
                        <a:rPr lang="fi-FI" sz="1050" b="0" baseline="0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fi-FI" sz="1050" b="0" baseline="0" dirty="0" err="1">
                          <a:solidFill>
                            <a:schemeClr val="tx1"/>
                          </a:solidFill>
                        </a:rPr>
                        <a:t>close</a:t>
                      </a:r>
                      <a:r>
                        <a:rPr lang="fi-FI" sz="105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i-FI" sz="1050" b="0" baseline="0" dirty="0" err="1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fi-FI" sz="1050" b="0" baseline="0" dirty="0">
                          <a:solidFill>
                            <a:schemeClr val="tx1"/>
                          </a:solidFill>
                        </a:rPr>
                        <a:t> AC </a:t>
                      </a:r>
                      <a:r>
                        <a:rPr lang="fi-FI" sz="1050" b="0" baseline="0" dirty="0" err="1">
                          <a:solidFill>
                            <a:schemeClr val="tx1"/>
                          </a:solidFill>
                        </a:rPr>
                        <a:t>Chairmanship</a:t>
                      </a:r>
                      <a:r>
                        <a:rPr lang="fi-FI" sz="1050" b="0" baseline="0" dirty="0">
                          <a:solidFill>
                            <a:schemeClr val="tx1"/>
                          </a:solidFill>
                        </a:rPr>
                        <a:t> of Finland, TBC</a:t>
                      </a: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0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="1" baseline="0" dirty="0">
                        <a:solidFill>
                          <a:schemeClr val="tx1"/>
                        </a:solidFill>
                      </a:endParaRPr>
                    </a:p>
                    <a:p>
                      <a:endParaRPr lang="fi-FI" sz="1050" baseline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sz="1050" i="1" baseline="0" dirty="0">
                          <a:solidFill>
                            <a:schemeClr val="tx1"/>
                          </a:solidFill>
                        </a:rPr>
                        <a:t>PARCOF3 – </a:t>
                      </a:r>
                      <a:r>
                        <a:rPr lang="fi-FI" sz="1050" i="1" baseline="0" dirty="0" err="1">
                          <a:solidFill>
                            <a:schemeClr val="tx1"/>
                          </a:solidFill>
                        </a:rPr>
                        <a:t>preparatory</a:t>
                      </a:r>
                      <a:r>
                        <a:rPr lang="fi-FI" sz="1050" i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i-FI" sz="1050" i="1" baseline="0" dirty="0" err="1">
                          <a:solidFill>
                            <a:schemeClr val="tx1"/>
                          </a:solidFill>
                        </a:rPr>
                        <a:t>meeting</a:t>
                      </a:r>
                      <a:r>
                        <a:rPr lang="fi-FI" sz="1050" i="1" baseline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i-FI" sz="1050" i="1" baseline="0" dirty="0" err="1">
                          <a:solidFill>
                            <a:schemeClr val="tx1"/>
                          </a:solidFill>
                        </a:rPr>
                        <a:t>timing</a:t>
                      </a:r>
                      <a:r>
                        <a:rPr lang="fi-FI" sz="1050" i="1" baseline="0" dirty="0">
                          <a:solidFill>
                            <a:schemeClr val="tx1"/>
                          </a:solidFill>
                        </a:rPr>
                        <a:t> TBC</a:t>
                      </a:r>
                    </a:p>
                    <a:p>
                      <a:endParaRPr lang="fi-FI" sz="1050" i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baseline="0" dirty="0" err="1"/>
                        <a:t>Venue</a:t>
                      </a:r>
                      <a:r>
                        <a:rPr lang="fi-FI" sz="1050" baseline="0" dirty="0"/>
                        <a:t>: </a:t>
                      </a:r>
                      <a:r>
                        <a:rPr lang="fi-FI" sz="1050" baseline="0" dirty="0" err="1"/>
                        <a:t>Meeting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room</a:t>
                      </a:r>
                      <a:r>
                        <a:rPr lang="fi-FI" sz="1050" baseline="0" dirty="0"/>
                        <a:t> </a:t>
                      </a:r>
                      <a:r>
                        <a:rPr lang="fi-FI" sz="1050" baseline="0" dirty="0" err="1"/>
                        <a:t>Ounas</a:t>
                      </a:r>
                      <a:r>
                        <a:rPr lang="fi-FI" sz="1050" baseline="0" dirty="0"/>
                        <a:t> (30 </a:t>
                      </a:r>
                      <a:r>
                        <a:rPr lang="fi-FI" sz="1050" baseline="0" dirty="0" err="1"/>
                        <a:t>persons</a:t>
                      </a:r>
                      <a:r>
                        <a:rPr lang="fi-FI" sz="1050" baseline="0" dirty="0"/>
                        <a:t>), Hotel Scandic Rovaniemi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8973">
                <a:tc>
                  <a:txBody>
                    <a:bodyPr/>
                    <a:lstStyle/>
                    <a:p>
                      <a:r>
                        <a:rPr lang="fi-FI" sz="1050" b="0" i="1" baseline="0" dirty="0" err="1"/>
                        <a:t>Evening</a:t>
                      </a:r>
                      <a:r>
                        <a:rPr lang="fi-FI" sz="1050" b="0" i="1" baseline="0" dirty="0"/>
                        <a:t> </a:t>
                      </a:r>
                      <a:r>
                        <a:rPr lang="fi-FI" sz="1050" b="0" i="1" baseline="0" dirty="0" err="1"/>
                        <a:t>event</a:t>
                      </a:r>
                      <a:r>
                        <a:rPr lang="fi-FI" sz="1050" b="0" i="1" baseline="0" dirty="0"/>
                        <a:t> for </a:t>
                      </a:r>
                      <a:r>
                        <a:rPr lang="fi-FI" sz="1050" b="0" i="1" baseline="0" dirty="0" err="1"/>
                        <a:t>the</a:t>
                      </a:r>
                      <a:r>
                        <a:rPr lang="fi-FI" sz="1050" b="0" i="1" baseline="0" dirty="0"/>
                        <a:t> FMI </a:t>
                      </a:r>
                      <a:r>
                        <a:rPr lang="fi-FI" sz="1050" b="0" i="1" baseline="0" dirty="0" err="1"/>
                        <a:t>Met</a:t>
                      </a:r>
                      <a:r>
                        <a:rPr lang="fi-FI" sz="1050" b="0" i="1" baseline="0" dirty="0"/>
                        <a:t>. Side </a:t>
                      </a:r>
                      <a:r>
                        <a:rPr lang="fi-FI" sz="1050" b="0" i="1" baseline="0" dirty="0" err="1"/>
                        <a:t>Event</a:t>
                      </a:r>
                      <a:r>
                        <a:rPr lang="fi-FI" sz="1050" b="0" i="1" baseline="0" dirty="0"/>
                        <a:t> </a:t>
                      </a:r>
                      <a:r>
                        <a:rPr lang="fi-FI" sz="1050" b="0" i="1" baseline="0" dirty="0" err="1"/>
                        <a:t>attendees</a:t>
                      </a:r>
                      <a:r>
                        <a:rPr lang="fi-FI" sz="1050" b="0" i="1" baseline="0" dirty="0"/>
                        <a:t>, </a:t>
                      </a:r>
                      <a:r>
                        <a:rPr lang="fi-FI" sz="1050" b="0" i="1" baseline="0" dirty="0" err="1"/>
                        <a:t>tbc</a:t>
                      </a:r>
                      <a:endParaRPr lang="fi-FI" sz="1050" b="0" i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050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sz="1000" i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000" baseline="0" dirty="0"/>
                    </a:p>
                    <a:p>
                      <a:r>
                        <a:rPr lang="fi-FI" sz="1000" i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50" i="1" baseline="0" dirty="0" err="1"/>
                        <a:t>Visit</a:t>
                      </a:r>
                      <a:r>
                        <a:rPr lang="fi-FI" sz="1050" i="1" baseline="0" dirty="0"/>
                        <a:t> to FMI Arctic </a:t>
                      </a:r>
                      <a:r>
                        <a:rPr lang="fi-FI" sz="1050" i="1" baseline="0" dirty="0" err="1"/>
                        <a:t>Space</a:t>
                      </a:r>
                      <a:r>
                        <a:rPr lang="fi-FI" sz="1050" i="1" baseline="0" dirty="0"/>
                        <a:t> Centre in Sodankylä, TBC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100" i="1" baseline="0" dirty="0" err="1"/>
                        <a:t>Evening</a:t>
                      </a:r>
                      <a:r>
                        <a:rPr lang="fi-FI" sz="1100" i="1" baseline="0" dirty="0"/>
                        <a:t> </a:t>
                      </a:r>
                      <a:r>
                        <a:rPr lang="fi-FI" sz="1100" i="1" baseline="0" dirty="0" err="1"/>
                        <a:t>event</a:t>
                      </a:r>
                      <a:r>
                        <a:rPr lang="fi-FI" sz="1100" i="1" baseline="0" dirty="0"/>
                        <a:t> for PARCOF-</a:t>
                      </a:r>
                      <a:r>
                        <a:rPr lang="fi-FI" sz="1100" i="1" baseline="0" dirty="0" err="1"/>
                        <a:t>attendees</a:t>
                      </a:r>
                      <a:r>
                        <a:rPr lang="fi-FI" sz="1100" i="1" baseline="0" dirty="0"/>
                        <a:t>, </a:t>
                      </a:r>
                      <a:r>
                        <a:rPr lang="fi-FI" sz="1100" i="1" baseline="0"/>
                        <a:t>tbc</a:t>
                      </a:r>
                      <a:endParaRPr lang="fi-FI" sz="11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652036" y="7894750"/>
            <a:ext cx="1247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>
                <a:solidFill>
                  <a:schemeClr val="accent1">
                    <a:lumMod val="75000"/>
                  </a:schemeClr>
                </a:solidFill>
              </a:rPr>
              <a:t>JS/v151018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829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1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2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3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4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5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6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7">
              <a:buClr>
                <a:srgbClr val="000000"/>
              </a:buClr>
              <a:buFont typeface="Arial"/>
              <a:buNone/>
            </a:pPr>
            <a:endParaRPr lang="en-US"/>
          </a:p>
          <a:p>
            <a:pPr lvl="8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56792"/>
      </p:ext>
    </p:extLst>
  </p:cSld>
  <p:clrMapOvr>
    <a:masterClrMapping/>
  </p:clrMapOvr>
</p:sld>
</file>

<file path=ppt/theme/theme1.xml><?xml version="1.0" encoding="utf-8"?>
<a:theme xmlns:a="http://schemas.openxmlformats.org/drawingml/2006/main" name="IL_pp_pohja_kolmikielinenlogo">
  <a:themeElements>
    <a:clrScheme name="ILMATIETEENLAITOS">
      <a:dk1>
        <a:srgbClr val="000000"/>
      </a:dk1>
      <a:lt1>
        <a:sysClr val="window" lastClr="FFFFFF"/>
      </a:lt1>
      <a:dk2>
        <a:srgbClr val="464646"/>
      </a:dk2>
      <a:lt2>
        <a:srgbClr val="E7E6E6"/>
      </a:lt2>
      <a:accent1>
        <a:srgbClr val="63B9E9"/>
      </a:accent1>
      <a:accent2>
        <a:srgbClr val="FCBD30"/>
      </a:accent2>
      <a:accent3>
        <a:srgbClr val="54C247"/>
      </a:accent3>
      <a:accent4>
        <a:srgbClr val="C4DB0D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Custom 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26DD790-955B-47D6-A676-B671DBA1A141}" vid="{D8E11209-088D-474F-BCD4-6860939ABB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1643</TotalTime>
  <Words>174</Words>
  <Application>Microsoft Office PowerPoint</Application>
  <PresentationFormat>Custom</PresentationFormat>
  <Paragraphs>56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IL_pp_pohja_kolmikielinenlogo</vt:lpstr>
      <vt:lpstr>PowerPoint Presentation</vt:lpstr>
      <vt:lpstr>PowerPoint Presentation</vt:lpstr>
    </vt:vector>
  </TitlesOfParts>
  <Company>Finnish Meteorological 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Nina Kukkurainen</dc:creator>
  <cp:lastModifiedBy>Johanna Ekman</cp:lastModifiedBy>
  <cp:revision>92</cp:revision>
  <cp:lastPrinted>2019-01-15T12:10:22Z</cp:lastPrinted>
  <dcterms:created xsi:type="dcterms:W3CDTF">2016-09-01T10:17:53Z</dcterms:created>
  <dcterms:modified xsi:type="dcterms:W3CDTF">2019-02-19T10:02:33Z</dcterms:modified>
</cp:coreProperties>
</file>