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65" r:id="rId3"/>
    <p:sldId id="296" r:id="rId4"/>
    <p:sldId id="286" r:id="rId5"/>
    <p:sldId id="267" r:id="rId6"/>
    <p:sldId id="298" r:id="rId7"/>
    <p:sldId id="312" r:id="rId8"/>
    <p:sldId id="308" r:id="rId9"/>
    <p:sldId id="309" r:id="rId10"/>
    <p:sldId id="314" r:id="rId11"/>
    <p:sldId id="310" r:id="rId12"/>
    <p:sldId id="306" r:id="rId13"/>
    <p:sldId id="299" r:id="rId14"/>
    <p:sldId id="305" r:id="rId15"/>
    <p:sldId id="300" r:id="rId16"/>
    <p:sldId id="313" r:id="rId17"/>
    <p:sldId id="304" r:id="rId18"/>
  </p:sldIdLst>
  <p:sldSz cx="9906000" cy="6858000" type="A4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F2"/>
    <a:srgbClr val="FFEBE5"/>
    <a:srgbClr val="FFFCFB"/>
    <a:srgbClr val="FDD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5" autoAdjust="0"/>
    <p:restoredTop sz="88330" autoAdjust="0"/>
  </p:normalViewPr>
  <p:slideViewPr>
    <p:cSldViewPr snapToGrid="0" snapToObjects="1">
      <p:cViewPr>
        <p:scale>
          <a:sx n="98" d="100"/>
          <a:sy n="98" d="100"/>
        </p:scale>
        <p:origin x="432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83760B-C7AC-4C5B-AC60-F392E6DC45FE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8E9EDE-276E-415F-BDEC-8586983BD44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64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F0CA67-D4E4-4546-B4F2-DD70020CA5E7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E908CD-7126-436C-82DB-240BA9D52EC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512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6A3E-AECE-4BE9-A592-1FE5EEAD51B1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6609-B6ED-4A7D-9BFF-96942C2357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632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94D3-296D-40AC-BF5C-9AD098BE46EB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FF29-2C2C-440C-8BBB-FEA5243C9A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991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C329-B09C-4160-848C-D987D13FA32B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95F5-3C01-43E1-8C19-2904CDB145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042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5C8CE3-BD30-4BFE-BECB-0D9F273F64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70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62ECFD-9E81-499B-9648-9076F4362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54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87CE44-DE12-4E11-AFD7-F5F0BBEA2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30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DC3C42-2F1A-4E12-8092-8CF1F23064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07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0969E0-4C55-49D0-BC43-DF31F7EA4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25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8C1947-E522-4456-ABE7-F09085755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71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54DE9E-9A98-4654-BB68-FB36354A8E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574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AA1984-C08C-4B29-84B6-03F646052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9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0435-D7E7-4597-BE68-5C696990835C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1D14-34BB-44BC-BB84-6CEE4ED414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742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288C7F-3069-49EA-ADA9-AEBF5714B2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844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E6182E-2806-41DB-9AC8-4BFD9AA7F9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03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35D62E-21F8-4CDB-92AF-234F9F0373C6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8B6E17-0B1F-4774-B24A-B18D930F1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097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07274-2F7D-4F6E-9EB7-D9E6176961C1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2CF5-EF38-4844-8300-5E6AE71F2E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9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2083-6CF4-4848-95CA-AE7713C63540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025F-1BF9-4323-B632-4C44061D66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372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17F5-A435-4431-B614-C94EFDC6098B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411C-5DC2-4924-945F-48F85431AE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244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F4FF-3C88-4F5F-93A7-D40A64017459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FFED-8245-414C-A721-321C34CBCE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24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D7BD-CD51-4DAD-8BE6-8D98C668DA50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DC76-8787-49D7-ADDC-0F3CB7E28E6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715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5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AC84-4A05-41FD-AD07-1611B52111A8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C5A2-5353-45BB-9E14-C4BFA9BF06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50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C433-3D57-448F-947F-FC1945C7F80D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C5F1-780F-4E73-8BE2-061BB3F7C1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457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ru-RU" smtClean="0"/>
              <a:t>Click to edit Master text styles</a:t>
            </a:r>
          </a:p>
          <a:p>
            <a:pPr lvl="1"/>
            <a:r>
              <a:rPr lang="nb-NO" altLang="ru-RU" smtClean="0"/>
              <a:t>Second level</a:t>
            </a:r>
          </a:p>
          <a:p>
            <a:pPr lvl="2"/>
            <a:r>
              <a:rPr lang="nb-NO" altLang="ru-RU" smtClean="0"/>
              <a:t>Third level</a:t>
            </a:r>
          </a:p>
          <a:p>
            <a:pPr lvl="3"/>
            <a:r>
              <a:rPr lang="nb-NO" altLang="ru-RU" smtClean="0"/>
              <a:t>Fourth level</a:t>
            </a:r>
          </a:p>
          <a:p>
            <a:pPr lvl="4"/>
            <a:r>
              <a:rPr lang="nb-NO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AE5FB-68E4-4A0C-A4A1-1AEB412332F8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5D5160B-2DAD-41C1-B243-EDF1651CEE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A141EDF-2714-48D6-82E9-9BA43A2633B1}" type="datetime1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F23D3A-C6D8-4439-86EF-E2AADBE897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jaz@meteo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sunp.meteo.ru/portal/intar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im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unp.meteo.ru/portal/intaros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asunp.meteo.ru/portal/asunp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742950" y="1484313"/>
            <a:ext cx="8420100" cy="3273425"/>
          </a:xfrm>
        </p:spPr>
        <p:txBody>
          <a:bodyPr/>
          <a:lstStyle/>
          <a:p>
            <a:pPr eaLnBrk="1" hangingPunct="1"/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endParaRPr lang="en-US" altLang="ru-RU" smtClean="0"/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0" y="5046663"/>
            <a:ext cx="9906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ru-RU" sz="2000">
                <a:latin typeface="Arial" pitchFamily="34" charset="0"/>
              </a:rPr>
              <a:t>Evgenii Viazilov</a:t>
            </a:r>
            <a:endParaRPr lang="ru-RU" altLang="ru-RU" sz="2000">
              <a:latin typeface="Arial" pitchFamily="34" charset="0"/>
            </a:endParaRPr>
          </a:p>
          <a:p>
            <a:pPr algn="ctr" defTabSz="91440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ru-RU" sz="2000">
                <a:latin typeface="Arial" pitchFamily="34" charset="0"/>
              </a:rPr>
              <a:t>(RIHMI-WDC, </a:t>
            </a:r>
            <a:r>
              <a:rPr lang="en-US" altLang="ru-RU" sz="2000">
                <a:latin typeface="Arial" pitchFamily="34" charset="0"/>
                <a:hlinkClick r:id="rId2"/>
              </a:rPr>
              <a:t>vjaz@meteo.ru</a:t>
            </a:r>
            <a:r>
              <a:rPr lang="en-US" altLang="ru-RU" sz="2000">
                <a:latin typeface="Arial" pitchFamily="34" charset="0"/>
              </a:rPr>
              <a:t>)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906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385763" y="2066925"/>
            <a:ext cx="91344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ru-RU" sz="4400" b="1">
                <a:latin typeface="Arial" pitchFamily="34" charset="0"/>
              </a:rPr>
              <a:t>Integration metadata, data and services as </a:t>
            </a:r>
            <a:r>
              <a:rPr lang="en-GB" altLang="ru-RU" sz="4400" b="1">
                <a:latin typeface="Arial" pitchFamily="34" charset="0"/>
              </a:rPr>
              <a:t>contribution Russia</a:t>
            </a:r>
            <a:r>
              <a:rPr lang="nb-NO" altLang="ru-RU" sz="4400" b="1">
                <a:latin typeface="Arial" pitchFamily="34" charset="0"/>
              </a:rPr>
              <a:t> to INTAROS 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38113" y="138113"/>
            <a:ext cx="91344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buFontTx/>
              <a:buNone/>
            </a:pPr>
            <a:r>
              <a:rPr lang="nb-NO" altLang="ru-RU" sz="1800" b="1">
                <a:solidFill>
                  <a:srgbClr val="00000A"/>
                </a:solidFill>
                <a:cs typeface="Calibri" pitchFamily="34" charset="0"/>
              </a:rPr>
              <a:t>Arctic Regional Climate Centre-Network  meeting </a:t>
            </a:r>
          </a:p>
          <a:p>
            <a:pPr lvl="1" algn="ctr" eaLnBrk="1" hangingPunct="1">
              <a:spcBef>
                <a:spcPts val="1000"/>
              </a:spcBef>
              <a:buFontTx/>
              <a:buNone/>
            </a:pPr>
            <a:r>
              <a:rPr lang="nb-NO" altLang="ru-RU" sz="1800">
                <a:solidFill>
                  <a:srgbClr val="00000A"/>
                </a:solidFill>
                <a:ea typeface="Noto Sans CJK SC Regular"/>
                <a:cs typeface="Calibri" pitchFamily="34" charset="0"/>
              </a:rPr>
              <a:t>St Petersburg, February 25-27, 2019</a:t>
            </a:r>
            <a:endParaRPr lang="ru-RU" altLang="ru-RU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23838" y="212725"/>
            <a:ext cx="946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Databases metadata</a:t>
            </a:r>
          </a:p>
        </p:txBody>
      </p:sp>
      <p:sp>
        <p:nvSpPr>
          <p:cNvPr id="23556" name="Номер слайда 1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41D5E5-6EBA-4C50-86E9-503FF135E6BA}" type="slidenum">
              <a:rPr lang="en-US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23557" name="Rectangle 603"/>
          <p:cNvSpPr>
            <a:spLocks noChangeArrowheads="1"/>
          </p:cNvSpPr>
          <p:nvPr/>
        </p:nvSpPr>
        <p:spPr bwMode="auto">
          <a:xfrm>
            <a:off x="223838" y="1658938"/>
            <a:ext cx="990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27063" y="1658938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95263" y="927100"/>
            <a:ext cx="921543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Atmosphere (10):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	meteo surface stations (obs., climate); meteo valuntary ships (obs., climate</a:t>
            </a:r>
            <a:r>
              <a:rPr lang="ru-RU" altLang="ru-RU" sz="1800">
                <a:latin typeface="Arial" pitchFamily="34" charset="0"/>
              </a:rPr>
              <a:t> </a:t>
            </a:r>
            <a:r>
              <a:rPr lang="en-US" altLang="ru-RU" sz="1800">
                <a:latin typeface="Arial" pitchFamily="34" charset="0"/>
              </a:rPr>
              <a:t>statistic); meteo on coastal stations (obs., climate), airological data (obs., climate), meteo variables - analysis and forecasts.</a:t>
            </a:r>
            <a:r>
              <a:rPr lang="ru-RU" altLang="ru-RU" sz="1800">
                <a:latin typeface="Arial" pitchFamily="34" charset="0"/>
              </a:rPr>
              <a:t> </a:t>
            </a:r>
            <a:r>
              <a:rPr lang="en-US" altLang="ru-RU" sz="1800">
                <a:latin typeface="Arial" pitchFamily="34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Ocean (9):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>
                <a:latin typeface="Arial" pitchFamily="34" charset="0"/>
              </a:rPr>
              <a:t>	</a:t>
            </a:r>
            <a:r>
              <a:rPr lang="en-US" altLang="ru-RU" sz="1800">
                <a:latin typeface="Arial" pitchFamily="34" charset="0"/>
              </a:rPr>
              <a:t>hydro coastal and sea level data (obs., climate); oceanographic data (obs., climate statistic); “North Pole” drifting expeditions (obs.); “North” data base (obs.); ocean variables analysis and forecasts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Sea ice (5):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	ice coastal (obs., climate); ice river -sea stations (obs., climate), ice cover monitoring (analysis, forecasts)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Surface and terrestrial cryosphere (10):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	snow variables (obs., climate), ground, glaciers,…</a:t>
            </a:r>
            <a:endParaRPr lang="ru-RU" altLang="ru-RU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Номер слайда 1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C605C95-1BF7-4643-A156-291DB40D3E21}" type="slidenum">
              <a:rPr lang="en-US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24580" name="Rectangle 603"/>
          <p:cNvSpPr>
            <a:spLocks noChangeArrowheads="1"/>
          </p:cNvSpPr>
          <p:nvPr/>
        </p:nvSpPr>
        <p:spPr bwMode="auto">
          <a:xfrm>
            <a:off x="0" y="215265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242888" y="165100"/>
            <a:ext cx="946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Databases metadata</a:t>
            </a:r>
          </a:p>
        </p:txBody>
      </p:sp>
      <p:sp>
        <p:nvSpPr>
          <p:cNvPr id="24582" name="Text Box 657"/>
          <p:cNvSpPr txBox="1">
            <a:spLocks noChangeArrowheads="1"/>
          </p:cNvSpPr>
          <p:nvPr/>
        </p:nvSpPr>
        <p:spPr bwMode="auto">
          <a:xfrm>
            <a:off x="484188" y="1082675"/>
            <a:ext cx="291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WMO stations</a:t>
            </a:r>
            <a:endParaRPr lang="ru-RU" altLang="ru-RU" sz="1800">
              <a:latin typeface="Arial" pitchFamily="34" charset="0"/>
            </a:endParaRPr>
          </a:p>
        </p:txBody>
      </p:sp>
      <p:pic>
        <p:nvPicPr>
          <p:cNvPr id="24583" name="Рисунок 27" descr="C:\projects\INTAROS\arctic_stations_du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724025"/>
            <a:ext cx="266223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659"/>
          <p:cNvSpPr txBox="1">
            <a:spLocks noChangeArrowheads="1"/>
          </p:cNvSpPr>
          <p:nvPr/>
        </p:nvSpPr>
        <p:spPr bwMode="auto">
          <a:xfrm>
            <a:off x="3721100" y="1082675"/>
            <a:ext cx="266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Drifting meteo buoy</a:t>
            </a:r>
            <a:endParaRPr lang="ru-RU" altLang="ru-RU" sz="1800">
              <a:latin typeface="Arial" pitchFamily="34" charset="0"/>
            </a:endParaRPr>
          </a:p>
        </p:txBody>
      </p:sp>
      <p:pic>
        <p:nvPicPr>
          <p:cNvPr id="24585" name="Рисунок 24" descr="C:\projects\INTAROS\otchet\img\aari_dar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698625"/>
            <a:ext cx="266223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Рисунок 25" descr="C:\projects\INTAROS\otchet\img\aari_ship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1724025"/>
            <a:ext cx="26543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662"/>
          <p:cNvSpPr txBox="1">
            <a:spLocks noChangeArrowheads="1"/>
          </p:cNvSpPr>
          <p:nvPr/>
        </p:nvSpPr>
        <p:spPr bwMode="auto">
          <a:xfrm>
            <a:off x="6748463" y="1082675"/>
            <a:ext cx="2662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Oceanographic stations</a:t>
            </a:r>
            <a:endParaRPr lang="ru-RU" altLang="ru-RU" sz="1800">
              <a:latin typeface="Arial" pitchFamily="34" charset="0"/>
            </a:endParaRPr>
          </a:p>
        </p:txBody>
      </p:sp>
      <p:pic>
        <p:nvPicPr>
          <p:cNvPr id="24588" name="Рисунок 13685" descr="Y:\usr\edge_1951-2003_04_nord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573588"/>
            <a:ext cx="301783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666"/>
          <p:cNvSpPr>
            <a:spLocks noChangeArrowheads="1"/>
          </p:cNvSpPr>
          <p:nvPr/>
        </p:nvSpPr>
        <p:spPr bwMode="auto">
          <a:xfrm>
            <a:off x="1914525" y="2538413"/>
            <a:ext cx="30638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4590" name="Rectangle 668"/>
          <p:cNvSpPr>
            <a:spLocks noChangeArrowheads="1"/>
          </p:cNvSpPr>
          <p:nvPr/>
        </p:nvSpPr>
        <p:spPr bwMode="auto">
          <a:xfrm>
            <a:off x="1914525" y="2538413"/>
            <a:ext cx="30146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4591" name="Rectangle 672"/>
          <p:cNvSpPr>
            <a:spLocks noChangeArrowheads="1"/>
          </p:cNvSpPr>
          <p:nvPr/>
        </p:nvSpPr>
        <p:spPr bwMode="auto">
          <a:xfrm>
            <a:off x="1914525" y="2538413"/>
            <a:ext cx="6076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24592" name="Рисунок 11" descr="лето_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392613"/>
            <a:ext cx="164306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Рисунок 29" descr="лето_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392613"/>
            <a:ext cx="163988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30" descr="зима_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384675"/>
            <a:ext cx="16541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694"/>
          <p:cNvSpPr>
            <a:spLocks noChangeArrowheads="1"/>
          </p:cNvSpPr>
          <p:nvPr/>
        </p:nvSpPr>
        <p:spPr bwMode="auto">
          <a:xfrm>
            <a:off x="1914525" y="2138363"/>
            <a:ext cx="20256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4596" name="Rectangle 696"/>
          <p:cNvSpPr>
            <a:spLocks noChangeArrowheads="1"/>
          </p:cNvSpPr>
          <p:nvPr/>
        </p:nvSpPr>
        <p:spPr bwMode="auto">
          <a:xfrm>
            <a:off x="1914525" y="2138363"/>
            <a:ext cx="20256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4597" name="Rectangle 698"/>
          <p:cNvSpPr>
            <a:spLocks noChangeArrowheads="1"/>
          </p:cNvSpPr>
          <p:nvPr/>
        </p:nvSpPr>
        <p:spPr bwMode="auto">
          <a:xfrm>
            <a:off x="1914525" y="2138363"/>
            <a:ext cx="20256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52934" name="Group 710"/>
          <p:cNvGraphicFramePr>
            <a:graphicFrameLocks noGrp="1"/>
          </p:cNvGraphicFramePr>
          <p:nvPr/>
        </p:nvGraphicFramePr>
        <p:xfrm>
          <a:off x="1914525" y="2138363"/>
          <a:ext cx="6076950" cy="517724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56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502" marB="455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502" marB="455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502" marB="455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2" name="Rectangle 711"/>
          <p:cNvSpPr>
            <a:spLocks noChangeArrowheads="1"/>
          </p:cNvSpPr>
          <p:nvPr/>
        </p:nvSpPr>
        <p:spPr bwMode="auto">
          <a:xfrm>
            <a:off x="633413" y="4206875"/>
            <a:ext cx="249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I</a:t>
            </a:r>
            <a:r>
              <a:rPr lang="ru-RU" altLang="ru-RU" sz="1800">
                <a:latin typeface="Arial" pitchFamily="34" charset="0"/>
              </a:rPr>
              <a:t>ce edge position</a:t>
            </a:r>
            <a:r>
              <a:rPr lang="en-US" altLang="ru-RU" sz="1800">
                <a:latin typeface="Arial" pitchFamily="34" charset="0"/>
              </a:rPr>
              <a:t>, April</a:t>
            </a:r>
            <a:endParaRPr lang="ru-RU" altLang="ru-RU" sz="1800">
              <a:latin typeface="Arial" pitchFamily="34" charset="0"/>
            </a:endParaRPr>
          </a:p>
        </p:txBody>
      </p:sp>
      <p:sp>
        <p:nvSpPr>
          <p:cNvPr id="24603" name="Text Box 712"/>
          <p:cNvSpPr txBox="1">
            <a:spLocks noChangeArrowheads="1"/>
          </p:cNvSpPr>
          <p:nvPr/>
        </p:nvSpPr>
        <p:spPr bwMode="auto">
          <a:xfrm>
            <a:off x="3590925" y="4135438"/>
            <a:ext cx="6315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Overview ice maps for the Kara Sea in the summer season</a:t>
            </a:r>
            <a:endParaRPr lang="ru-RU" altLang="ru-RU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3838" y="1079500"/>
            <a:ext cx="949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400" b="1" dirty="0" smtClean="0">
                <a:latin typeface="Arial" pitchFamily="34" charset="0"/>
              </a:rPr>
              <a:t>Objectives</a:t>
            </a:r>
            <a:r>
              <a:rPr lang="en-US" altLang="ru-RU" sz="2400" dirty="0" smtClean="0">
                <a:latin typeface="Arial" pitchFamily="34" charset="0"/>
              </a:rPr>
              <a:t>: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ru-RU" sz="1800" dirty="0" smtClean="0">
                <a:latin typeface="Arial" pitchFamily="34" charset="0"/>
              </a:rPr>
              <a:t>integration of interdisciplinary and distributed databases under </a:t>
            </a:r>
            <a:r>
              <a:rPr lang="en-US" altLang="ru-RU" sz="1800" dirty="0" err="1" smtClean="0">
                <a:latin typeface="Arial" pitchFamily="34" charset="0"/>
              </a:rPr>
              <a:t>iAOS</a:t>
            </a:r>
            <a:r>
              <a:rPr lang="en-US" altLang="ru-RU" sz="1800" dirty="0" smtClean="0">
                <a:latin typeface="Arial" pitchFamily="34" charset="0"/>
              </a:rPr>
              <a:t>-RF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ru-RU" sz="1800" dirty="0" smtClean="0">
                <a:latin typeface="Arial" pitchFamily="34" charset="0"/>
              </a:rPr>
              <a:t>interaction with the European </a:t>
            </a:r>
            <a:r>
              <a:rPr lang="en-US" altLang="ru-RU" sz="1800" dirty="0" err="1" smtClean="0">
                <a:latin typeface="Arial" pitchFamily="34" charset="0"/>
              </a:rPr>
              <a:t>iAOS</a:t>
            </a:r>
            <a:r>
              <a:rPr lang="en-US" altLang="ru-RU" sz="1800" dirty="0" smtClean="0">
                <a:latin typeface="Arial" pitchFamily="34" charset="0"/>
              </a:rPr>
              <a:t> platform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ru-RU" sz="1800" dirty="0" smtClean="0">
                <a:latin typeface="Arial" pitchFamily="34" charset="0"/>
              </a:rPr>
              <a:t>access to data observation  and product</a:t>
            </a:r>
            <a:r>
              <a:rPr lang="ru-RU" altLang="ru-RU" sz="1800" dirty="0" smtClean="0">
                <a:latin typeface="Arial" pitchFamily="34" charset="0"/>
              </a:rPr>
              <a:t> </a:t>
            </a:r>
            <a:r>
              <a:rPr lang="en-US" altLang="ru-RU" sz="1800" dirty="0" smtClean="0">
                <a:latin typeface="Arial" pitchFamily="34" charset="0"/>
              </a:rPr>
              <a:t>of </a:t>
            </a:r>
            <a:r>
              <a:rPr lang="en-US" altLang="ru-RU" sz="1800" dirty="0" err="1" smtClean="0">
                <a:latin typeface="Arial" pitchFamily="34" charset="0"/>
              </a:rPr>
              <a:t>iAOS</a:t>
            </a:r>
            <a:r>
              <a:rPr lang="en-US" altLang="ru-RU" sz="1800" dirty="0" smtClean="0">
                <a:latin typeface="Arial" pitchFamily="34" charset="0"/>
              </a:rPr>
              <a:t>-RF repository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ru-RU" sz="1800" dirty="0" smtClean="0">
                <a:latin typeface="Arial" pitchFamily="34" charset="0"/>
              </a:rPr>
              <a:t>data exchange with </a:t>
            </a:r>
            <a:r>
              <a:rPr lang="en-US" altLang="ru-RU" sz="1800" dirty="0" err="1" smtClean="0">
                <a:latin typeface="Arial" pitchFamily="34" charset="0"/>
              </a:rPr>
              <a:t>iAOS</a:t>
            </a:r>
            <a:r>
              <a:rPr lang="en-US" altLang="ru-RU" sz="1800" dirty="0" smtClean="0">
                <a:latin typeface="Arial" pitchFamily="34" charset="0"/>
              </a:rPr>
              <a:t> platform</a:t>
            </a: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223838" y="165100"/>
            <a:ext cx="9682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Data integration and access under iAOS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133350" y="2843213"/>
            <a:ext cx="9682163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Works</a:t>
            </a:r>
            <a:r>
              <a:rPr lang="en-US" altLang="ru-RU" sz="2400">
                <a:latin typeface="Arial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15000"/>
              <a:buFont typeface="Wingdings" pitchFamily="2" charset="2"/>
              <a:buAutoNum type="arabicPeriod"/>
            </a:pPr>
            <a:r>
              <a:rPr lang="en-US" altLang="ru-RU" sz="1800">
                <a:latin typeface="Arial" pitchFamily="34" charset="0"/>
              </a:rPr>
              <a:t>Development of </a:t>
            </a:r>
            <a:r>
              <a:rPr lang="en-US" altLang="ru-RU" sz="1800" b="1">
                <a:latin typeface="Arial" pitchFamily="34" charset="0"/>
              </a:rPr>
              <a:t>design solutions of the Russian IAOS-RF</a:t>
            </a:r>
            <a:endParaRPr lang="en-US" altLang="ru-RU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15000"/>
              <a:buFont typeface="Wingdings" pitchFamily="2" charset="2"/>
              <a:buAutoNum type="arabicPeriod"/>
            </a:pPr>
            <a:r>
              <a:rPr lang="en-US" altLang="ru-RU" sz="1800">
                <a:latin typeface="Arial" pitchFamily="34" charset="0"/>
              </a:rPr>
              <a:t>Development of </a:t>
            </a:r>
            <a:r>
              <a:rPr lang="en-US" altLang="ru-RU" sz="1800" b="1">
                <a:latin typeface="Arial" pitchFamily="34" charset="0"/>
              </a:rPr>
              <a:t>software of the Russian iAOS-RF</a:t>
            </a:r>
            <a:r>
              <a:rPr lang="en-US" altLang="ru-RU" sz="1800">
                <a:latin typeface="Arial" pitchFamily="34" charset="0"/>
              </a:rPr>
              <a:t>: data integration, data management and iAOS depository support, access to data and services (portal)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15000"/>
              <a:buFont typeface="Wingdings" pitchFamily="2" charset="2"/>
              <a:buAutoNum type="arabicPeriod"/>
            </a:pPr>
            <a:r>
              <a:rPr lang="en-US" altLang="ru-RU" sz="1800" b="1">
                <a:latin typeface="Arial" pitchFamily="34" charset="0"/>
              </a:rPr>
              <a:t>Interaction of the Russian iAOS-RF </a:t>
            </a:r>
            <a:r>
              <a:rPr lang="en-US" altLang="ru-RU" sz="1800">
                <a:latin typeface="Arial" pitchFamily="34" charset="0"/>
              </a:rPr>
              <a:t>with iAOS  portal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15000"/>
              <a:buFont typeface="Wingdings" pitchFamily="2" charset="2"/>
              <a:buAutoNum type="arabicPeriod"/>
            </a:pPr>
            <a:r>
              <a:rPr lang="en-US" altLang="ru-RU" sz="1800" b="1">
                <a:latin typeface="Arial" pitchFamily="34" charset="0"/>
              </a:rPr>
              <a:t>Integration of databases and metadata of the Russian iAOS-RF</a:t>
            </a:r>
            <a:endParaRPr lang="en-US" altLang="ru-RU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15000"/>
              <a:buFont typeface="Wingdings" pitchFamily="2" charset="2"/>
              <a:buAutoNum type="arabicPeriod"/>
            </a:pPr>
            <a:r>
              <a:rPr lang="en-US" altLang="ru-RU" sz="1800">
                <a:latin typeface="Arial" pitchFamily="34" charset="0"/>
              </a:rPr>
              <a:t> </a:t>
            </a:r>
            <a:r>
              <a:rPr lang="en-US" altLang="ru-RU" sz="1800" b="1">
                <a:latin typeface="Arial" pitchFamily="34" charset="0"/>
              </a:rPr>
              <a:t>Evaluation, trial operation </a:t>
            </a:r>
            <a:r>
              <a:rPr lang="en-US" altLang="ru-RU" sz="1800">
                <a:latin typeface="Arial" pitchFamily="34" charset="0"/>
              </a:rPr>
              <a:t>of the Russian iAOS-RF</a:t>
            </a:r>
            <a:endParaRPr lang="ru-RU" altLang="ru-RU" sz="1800">
              <a:latin typeface="Arial" pitchFamily="34" charset="0"/>
            </a:endParaRPr>
          </a:p>
        </p:txBody>
      </p:sp>
      <p:sp>
        <p:nvSpPr>
          <p:cNvPr id="256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50A8AD-08CB-47D3-8324-CF9BBF0CB3BF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165100"/>
            <a:ext cx="9682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Data integration and access under iAOS</a:t>
            </a:r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290638"/>
            <a:ext cx="484981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6067425" y="4668838"/>
            <a:ext cx="3838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altLang="ru-RU" sz="1800" b="1" dirty="0" smtClean="0">
                <a:latin typeface="Arial" pitchFamily="34" charset="0"/>
              </a:rPr>
              <a:t>Data description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smtClean="0">
                <a:latin typeface="Arial" pitchFamily="34" charset="0"/>
              </a:rPr>
              <a:t>Data/services registration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smtClean="0">
                <a:latin typeface="Arial" pitchFamily="34" charset="0"/>
              </a:rPr>
              <a:t>Discovery metadata generation 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smtClean="0">
                <a:latin typeface="Arial" pitchFamily="34" charset="0"/>
              </a:rPr>
              <a:t>Data unification and submission</a:t>
            </a:r>
            <a:endParaRPr lang="ru-RU" altLang="ru-RU" sz="1800" dirty="0" smtClean="0">
              <a:latin typeface="Arial" pitchFamily="34" charset="0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067425" y="2760663"/>
            <a:ext cx="37004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altLang="ru-RU" sz="1800" b="1" dirty="0" smtClean="0">
                <a:latin typeface="Arial" pitchFamily="34" charset="0"/>
              </a:rPr>
              <a:t>Data integration 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smtClean="0">
                <a:latin typeface="Arial" pitchFamily="34" charset="0"/>
              </a:rPr>
              <a:t>Metadata and data repository support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smtClean="0">
                <a:latin typeface="Arial" pitchFamily="34" charset="0"/>
              </a:rPr>
              <a:t>Access to data/services via portal</a:t>
            </a:r>
            <a:endParaRPr lang="ru-RU" altLang="ru-RU" sz="1800" dirty="0" smtClean="0">
              <a:latin typeface="Arial" pitchFamily="34" charset="0"/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4732338" y="1392238"/>
            <a:ext cx="403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altLang="ru-RU" sz="1800" b="1" dirty="0" smtClean="0">
                <a:latin typeface="Arial" pitchFamily="34" charset="0"/>
              </a:rPr>
              <a:t>Interaction with </a:t>
            </a:r>
            <a:r>
              <a:rPr lang="en-US" altLang="ru-RU" sz="1800" b="1" dirty="0" err="1" smtClean="0">
                <a:latin typeface="Arial" pitchFamily="34" charset="0"/>
              </a:rPr>
              <a:t>iAOS</a:t>
            </a:r>
            <a:r>
              <a:rPr lang="en-US" altLang="ru-RU" sz="1800" b="1" dirty="0" smtClean="0">
                <a:latin typeface="Arial" pitchFamily="34" charset="0"/>
              </a:rPr>
              <a:t> platform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smtClean="0">
                <a:latin typeface="Arial" pitchFamily="34" charset="0"/>
              </a:rPr>
              <a:t>Data submission and exchange </a:t>
            </a:r>
            <a:endParaRPr lang="ru-RU" altLang="ru-RU" sz="1800" dirty="0" smtClean="0">
              <a:latin typeface="Arial" pitchFamily="34" charset="0"/>
            </a:endParaRPr>
          </a:p>
        </p:txBody>
      </p:sp>
      <p:sp>
        <p:nvSpPr>
          <p:cNvPr id="26632" name="TextBox 4"/>
          <p:cNvSpPr txBox="1">
            <a:spLocks noChangeArrowheads="1"/>
          </p:cNvSpPr>
          <p:nvPr/>
        </p:nvSpPr>
        <p:spPr bwMode="auto">
          <a:xfrm>
            <a:off x="106363" y="5657850"/>
            <a:ext cx="6327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en-US" altLang="ru-RU" sz="1800" b="1" dirty="0" smtClean="0">
                <a:latin typeface="Arial" pitchFamily="34" charset="0"/>
              </a:rPr>
              <a:t>Standardization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smtClean="0">
                <a:latin typeface="Arial" pitchFamily="34" charset="0"/>
              </a:rPr>
              <a:t>Metadata and other standards: ISO19115/19139 and OGC 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smtClean="0">
                <a:latin typeface="Arial" pitchFamily="34" charset="0"/>
              </a:rPr>
              <a:t>Parameters Dictionary and Codes/Classifiers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ru-RU" sz="1800" dirty="0" err="1" smtClean="0">
                <a:latin typeface="Arial" pitchFamily="34" charset="0"/>
              </a:rPr>
              <a:t>NetCDF</a:t>
            </a:r>
            <a:r>
              <a:rPr lang="en-US" altLang="ru-RU" sz="1800" dirty="0" smtClean="0">
                <a:latin typeface="Arial" pitchFamily="34" charset="0"/>
              </a:rPr>
              <a:t> as common data format</a:t>
            </a:r>
            <a:endParaRPr lang="ru-RU" altLang="ru-RU" sz="1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8113" y="725488"/>
            <a:ext cx="949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Objective</a:t>
            </a:r>
            <a:r>
              <a:rPr lang="en-US" altLang="ru-RU" sz="1800">
                <a:latin typeface="Arial" pitchFamily="34" charset="0"/>
              </a:rPr>
              <a:t>:   System applications for support of marine and maritime industry</a:t>
            </a: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373313" y="125413"/>
            <a:ext cx="502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iAOS applications </a:t>
            </a:r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138113" y="1565275"/>
            <a:ext cx="96821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Works</a:t>
            </a:r>
            <a:r>
              <a:rPr lang="en-US" altLang="ru-RU" sz="2400">
                <a:latin typeface="Arial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15000"/>
              <a:buFontTx/>
              <a:buAutoNum type="arabicPeriod"/>
            </a:pPr>
            <a:r>
              <a:rPr lang="en-US" altLang="ru-RU" sz="1800" b="1">
                <a:latin typeface="Arial" pitchFamily="34" charset="0"/>
              </a:rPr>
              <a:t>Development of iAOS-RF application solutions </a:t>
            </a:r>
            <a:r>
              <a:rPr lang="en-US" altLang="ru-RU" sz="1800">
                <a:latin typeface="Arial" pitchFamily="34" charset="0"/>
              </a:rPr>
              <a:t>for the study and development of the Arctic by the Russian users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15000"/>
              <a:buFontTx/>
              <a:buAutoNum type="arabicPeriod"/>
            </a:pPr>
            <a:r>
              <a:rPr lang="en-US" altLang="ru-RU" sz="1800" b="1">
                <a:latin typeface="Arial" pitchFamily="34" charset="0"/>
              </a:rPr>
              <a:t>Development of iAOS-RF applications </a:t>
            </a:r>
            <a:r>
              <a:rPr lang="en-US" altLang="ru-RU" sz="1800">
                <a:latin typeface="Arial" pitchFamily="34" charset="0"/>
              </a:rPr>
              <a:t>for information support of marine/maritime activities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15000"/>
              <a:buFontTx/>
              <a:buAutoNum type="arabicPeriod"/>
            </a:pPr>
            <a:r>
              <a:rPr lang="en-US" altLang="ru-RU" sz="1800">
                <a:latin typeface="Arial" pitchFamily="34" charset="0"/>
              </a:rPr>
              <a:t>Providing </a:t>
            </a:r>
            <a:r>
              <a:rPr lang="en-US" altLang="ru-RU" sz="1800" b="1">
                <a:latin typeface="Arial" pitchFamily="34" charset="0"/>
              </a:rPr>
              <a:t>user access to iAOS - RF</a:t>
            </a:r>
          </a:p>
        </p:txBody>
      </p:sp>
      <p:sp>
        <p:nvSpPr>
          <p:cNvPr id="2765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322811-46B5-48C8-B024-BDCD466A9DCA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083050"/>
            <a:ext cx="44704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560888"/>
            <a:ext cx="4537075" cy="140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DF4B71-CE21-4685-B9C1-F1399725B478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6988"/>
            <a:ext cx="93186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0"/>
            <a:ext cx="89646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>
                <a:latin typeface="Arial" pitchFamily="34" charset="0"/>
              </a:rPr>
              <a:t>Typical services for</a:t>
            </a:r>
            <a:r>
              <a:rPr lang="ru-RU" altLang="ru-RU" sz="3000" b="1">
                <a:latin typeface="Arial" pitchFamily="34" charset="0"/>
              </a:rPr>
              <a:t> </a:t>
            </a:r>
            <a:r>
              <a:rPr lang="en-US" altLang="ru-RU" sz="3000" b="1">
                <a:latin typeface="Arial" pitchFamily="34" charset="0"/>
              </a:rPr>
              <a:t>monitoring hydrometeorological and ice situations</a:t>
            </a:r>
            <a:endParaRPr lang="ru-RU" altLang="ru-RU" sz="3000" b="1">
              <a:latin typeface="Arial" pitchFamily="34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50813" y="1090613"/>
            <a:ext cx="7424737" cy="369887"/>
          </a:xfrm>
          <a:prstGeom prst="rect">
            <a:avLst/>
          </a:prstGeom>
          <a:solidFill>
            <a:srgbClr val="AED7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30000"/>
              <a:buFont typeface="Wingdings" pitchFamily="2" charset="2"/>
              <a:buNone/>
            </a:pPr>
            <a:r>
              <a:rPr lang="en-US" altLang="ru-RU" sz="1800" b="1">
                <a:latin typeface="Comic Sans MS" pitchFamily="66" charset="0"/>
              </a:rPr>
              <a:t>Monitoring of hydrometeorological situations</a:t>
            </a:r>
            <a:endParaRPr lang="en-US" altLang="ru-RU" sz="1800">
              <a:latin typeface="Arial" pitchFamily="34" charset="0"/>
            </a:endParaRPr>
          </a:p>
        </p:txBody>
      </p:sp>
      <p:sp>
        <p:nvSpPr>
          <p:cNvPr id="28678" name="Rectangle 237"/>
          <p:cNvSpPr>
            <a:spLocks noChangeArrowheads="1"/>
          </p:cNvSpPr>
          <p:nvPr/>
        </p:nvSpPr>
        <p:spPr bwMode="auto">
          <a:xfrm>
            <a:off x="198438" y="4135438"/>
            <a:ext cx="7300912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ru-RU" altLang="ru-RU" sz="1600">
                <a:latin typeface="Comic Sans MS" pitchFamily="66" charset="0"/>
              </a:rPr>
              <a:t> </a:t>
            </a:r>
            <a:r>
              <a:rPr lang="en-US" altLang="ru-RU" sz="1800">
                <a:latin typeface="Comic Sans MS" pitchFamily="66" charset="0"/>
              </a:rPr>
              <a:t>Access to observation, analysis, climatic data for wind, wave, ice   </a:t>
            </a:r>
            <a:endParaRPr lang="ru-RU" altLang="ru-RU" sz="1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ru-RU" altLang="ru-RU" sz="1800">
                <a:latin typeface="Comic Sans MS" pitchFamily="66" charset="0"/>
              </a:rPr>
              <a:t> </a:t>
            </a:r>
            <a:r>
              <a:rPr lang="en-US" altLang="ru-RU" sz="1800">
                <a:latin typeface="Comic Sans MS" pitchFamily="66" charset="0"/>
              </a:rPr>
              <a:t>Assessment of extreme parameters values in combination with the location of objects in the sea and information about emergencies</a:t>
            </a:r>
          </a:p>
        </p:txBody>
      </p:sp>
      <p:sp>
        <p:nvSpPr>
          <p:cNvPr id="28679" name="Rectangle 238"/>
          <p:cNvSpPr>
            <a:spLocks noChangeArrowheads="1"/>
          </p:cNvSpPr>
          <p:nvPr/>
        </p:nvSpPr>
        <p:spPr bwMode="auto">
          <a:xfrm>
            <a:off x="158750" y="2408238"/>
            <a:ext cx="7416800" cy="369887"/>
          </a:xfrm>
          <a:prstGeom prst="rect">
            <a:avLst/>
          </a:prstGeom>
          <a:solidFill>
            <a:srgbClr val="AED7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30000"/>
              <a:buFont typeface="Wingdings" pitchFamily="2" charset="2"/>
              <a:buNone/>
            </a:pPr>
            <a:r>
              <a:rPr lang="en-US" altLang="ru-RU" sz="1800" b="1">
                <a:latin typeface="Comic Sans MS" pitchFamily="66" charset="0"/>
              </a:rPr>
              <a:t>Monitoring Disasters</a:t>
            </a:r>
            <a:endParaRPr lang="en-US" altLang="ru-RU" sz="1800">
              <a:latin typeface="Arial" pitchFamily="34" charset="0"/>
            </a:endParaRPr>
          </a:p>
        </p:txBody>
      </p:sp>
      <p:sp>
        <p:nvSpPr>
          <p:cNvPr id="28680" name="Rectangle 239"/>
          <p:cNvSpPr>
            <a:spLocks noChangeArrowheads="1"/>
          </p:cNvSpPr>
          <p:nvPr/>
        </p:nvSpPr>
        <p:spPr bwMode="auto">
          <a:xfrm>
            <a:off x="185738" y="2778125"/>
            <a:ext cx="7434262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600">
                <a:latin typeface="Comic Sans MS" pitchFamily="66" charset="0"/>
              </a:rPr>
              <a:t> </a:t>
            </a:r>
            <a:r>
              <a:rPr lang="en-US" altLang="ru-RU" sz="1800">
                <a:latin typeface="Comic Sans MS" pitchFamily="66" charset="0"/>
              </a:rPr>
              <a:t>Visualization of </a:t>
            </a:r>
            <a:r>
              <a:rPr lang="en-GB" altLang="ru-RU" sz="1800">
                <a:latin typeface="Comic Sans MS" pitchFamily="66" charset="0"/>
              </a:rPr>
              <a:t>warnings and alerts </a:t>
            </a:r>
            <a:r>
              <a:rPr lang="ru-RU" altLang="ru-RU" sz="1800">
                <a:latin typeface="Comic Sans MS" pitchFamily="66" charset="0"/>
              </a:rPr>
              <a:t>(</a:t>
            </a:r>
            <a:r>
              <a:rPr lang="en-US" altLang="ru-RU" sz="1800">
                <a:latin typeface="Comic Sans MS" pitchFamily="66" charset="0"/>
              </a:rPr>
              <a:t>WAREP</a:t>
            </a:r>
            <a:r>
              <a:rPr lang="ru-RU" altLang="ru-RU" sz="1800">
                <a:latin typeface="Comic Sans MS" pitchFamily="66" charset="0"/>
              </a:rPr>
              <a:t>, </a:t>
            </a:r>
            <a:r>
              <a:rPr lang="en-US" altLang="ru-RU" sz="1800">
                <a:latin typeface="Comic Sans MS" pitchFamily="66" charset="0"/>
              </a:rPr>
              <a:t>SIGMET</a:t>
            </a:r>
            <a:r>
              <a:rPr lang="ru-RU" altLang="ru-RU" sz="1800">
                <a:latin typeface="Comic Sans MS" pitchFamily="66" charset="0"/>
              </a:rPr>
              <a:t>, </a:t>
            </a:r>
            <a:r>
              <a:rPr lang="en-US" altLang="ru-RU" sz="1800">
                <a:latin typeface="Comic Sans MS" pitchFamily="66" charset="0"/>
              </a:rPr>
              <a:t>real time data</a:t>
            </a:r>
            <a:r>
              <a:rPr lang="ru-RU" altLang="ru-RU" sz="1800">
                <a:latin typeface="Comic Sans MS" pitchFamily="66" charset="0"/>
              </a:rPr>
              <a:t>) </a:t>
            </a:r>
            <a:r>
              <a:rPr lang="en-US" altLang="ru-RU" sz="1800">
                <a:latin typeface="Comic Sans MS" pitchFamily="66" charset="0"/>
              </a:rPr>
              <a:t>on map</a:t>
            </a:r>
            <a:r>
              <a:rPr lang="ru-RU" altLang="ru-RU" sz="1800">
                <a:latin typeface="Comic Sans MS" pitchFamily="66" charset="0"/>
              </a:rPr>
              <a:t> 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>
                <a:latin typeface="Comic Sans MS" pitchFamily="66" charset="0"/>
              </a:rPr>
              <a:t> </a:t>
            </a:r>
            <a:r>
              <a:rPr lang="en-US" altLang="ru-RU" sz="1800">
                <a:latin typeface="Comic Sans MS" pitchFamily="66" charset="0"/>
              </a:rPr>
              <a:t>Analysis of disasters, including emergency's</a:t>
            </a:r>
            <a:r>
              <a:rPr lang="ru-RU" altLang="ru-RU" sz="1800">
                <a:latin typeface="Comic Sans MS" pitchFamily="66" charset="0"/>
              </a:rPr>
              <a:t> </a:t>
            </a:r>
            <a:endParaRPr lang="en-US" altLang="ru-RU" sz="1800">
              <a:latin typeface="Comic Sans MS" pitchFamily="66" charset="0"/>
            </a:endParaRPr>
          </a:p>
        </p:txBody>
      </p:sp>
      <p:sp>
        <p:nvSpPr>
          <p:cNvPr id="28681" name="Rectangle 240"/>
          <p:cNvSpPr>
            <a:spLocks noChangeArrowheads="1"/>
          </p:cNvSpPr>
          <p:nvPr/>
        </p:nvSpPr>
        <p:spPr bwMode="auto">
          <a:xfrm>
            <a:off x="138113" y="3740150"/>
            <a:ext cx="7402512" cy="369888"/>
          </a:xfrm>
          <a:prstGeom prst="rect">
            <a:avLst/>
          </a:prstGeom>
          <a:solidFill>
            <a:srgbClr val="AED7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30000"/>
              <a:buFontTx/>
              <a:buNone/>
            </a:pPr>
            <a:r>
              <a:rPr lang="en-US" altLang="ru-RU" sz="1800" b="1">
                <a:latin typeface="Comic Sans MS" pitchFamily="66" charset="0"/>
              </a:rPr>
              <a:t>Monitoring of situations for ship course</a:t>
            </a:r>
            <a:r>
              <a:rPr lang="ru-RU" altLang="ru-RU" sz="1800" b="1">
                <a:latin typeface="Comic Sans MS" pitchFamily="66" charset="0"/>
              </a:rPr>
              <a:t>  </a:t>
            </a:r>
            <a:endParaRPr lang="en-US" altLang="ru-RU" sz="1800">
              <a:latin typeface="Arial" pitchFamily="34" charset="0"/>
            </a:endParaRPr>
          </a:p>
        </p:txBody>
      </p:sp>
      <p:sp>
        <p:nvSpPr>
          <p:cNvPr id="28682" name="Rectangle 242"/>
          <p:cNvSpPr>
            <a:spLocks noChangeArrowheads="1"/>
          </p:cNvSpPr>
          <p:nvPr/>
        </p:nvSpPr>
        <p:spPr bwMode="auto">
          <a:xfrm>
            <a:off x="133350" y="5335588"/>
            <a:ext cx="7366000" cy="369887"/>
          </a:xfrm>
          <a:prstGeom prst="rect">
            <a:avLst/>
          </a:prstGeom>
          <a:solidFill>
            <a:srgbClr val="AED7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30000"/>
              <a:buFont typeface="Wingdings" pitchFamily="2" charset="2"/>
              <a:buNone/>
            </a:pPr>
            <a:r>
              <a:rPr lang="en-US" altLang="ru-RU" sz="1800" b="1">
                <a:latin typeface="Comic Sans MS" pitchFamily="66" charset="0"/>
              </a:rPr>
              <a:t>Monitoring of situations for marine ports</a:t>
            </a:r>
            <a:endParaRPr lang="ru-RU" altLang="ru-RU" sz="1800">
              <a:latin typeface="Arial" pitchFamily="34" charset="0"/>
            </a:endParaRPr>
          </a:p>
        </p:txBody>
      </p:sp>
      <p:sp>
        <p:nvSpPr>
          <p:cNvPr id="28683" name="Rectangle 243"/>
          <p:cNvSpPr>
            <a:spLocks noChangeArrowheads="1"/>
          </p:cNvSpPr>
          <p:nvPr/>
        </p:nvSpPr>
        <p:spPr bwMode="auto">
          <a:xfrm>
            <a:off x="0" y="5645150"/>
            <a:ext cx="74342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ru-RU" altLang="ru-RU" sz="1800" b="1">
                <a:latin typeface="Arial" pitchFamily="34" charset="0"/>
              </a:rPr>
              <a:t> </a:t>
            </a:r>
            <a:r>
              <a:rPr lang="en-US" altLang="ru-RU" sz="1800">
                <a:latin typeface="Comic Sans MS" pitchFamily="66" charset="0"/>
              </a:rPr>
              <a:t>Access to observation, analysis, climatic data for region marine port</a:t>
            </a:r>
            <a:r>
              <a:rPr lang="ru-RU" altLang="ko-KR" sz="1800">
                <a:latin typeface="Comic Sans MS" pitchFamily="66" charset="0"/>
              </a:rPr>
              <a:t> </a:t>
            </a:r>
            <a:endParaRPr lang="en-US" altLang="ko-KR" sz="1800">
              <a:latin typeface="Comic Sans MS" pitchFamily="66" charset="0"/>
              <a:ea typeface="굴림" pitchFamily="34" charset="-127"/>
            </a:endParaRPr>
          </a:p>
          <a:p>
            <a:pPr eaLnBrk="1" hangingPunct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en-US" altLang="ko-KR" sz="1800">
                <a:latin typeface="Comic Sans MS" pitchFamily="66" charset="0"/>
                <a:ea typeface="굴림" pitchFamily="34" charset="-127"/>
              </a:rPr>
              <a:t> </a:t>
            </a:r>
            <a:r>
              <a:rPr lang="en-US" altLang="ru-RU" sz="1800">
                <a:latin typeface="Comic Sans MS" pitchFamily="66" charset="0"/>
              </a:rPr>
              <a:t>Assessment of extreme parameters values in combination with the location of</a:t>
            </a:r>
            <a:r>
              <a:rPr lang="ru-RU" altLang="ko-KR" sz="1800">
                <a:latin typeface="Comic Sans MS" pitchFamily="66" charset="0"/>
              </a:rPr>
              <a:t> </a:t>
            </a:r>
            <a:r>
              <a:rPr lang="en-US" altLang="ko-KR" sz="1800">
                <a:latin typeface="Comic Sans MS" pitchFamily="66" charset="0"/>
              </a:rPr>
              <a:t>marine port </a:t>
            </a:r>
            <a:r>
              <a:rPr lang="en-US" altLang="ru-RU" sz="1800">
                <a:latin typeface="Comic Sans MS" pitchFamily="66" charset="0"/>
              </a:rPr>
              <a:t>and information about emergencies</a:t>
            </a:r>
          </a:p>
        </p:txBody>
      </p:sp>
      <p:sp>
        <p:nvSpPr>
          <p:cNvPr id="28684" name="Rectangle 239"/>
          <p:cNvSpPr>
            <a:spLocks noChangeArrowheads="1"/>
          </p:cNvSpPr>
          <p:nvPr/>
        </p:nvSpPr>
        <p:spPr bwMode="auto">
          <a:xfrm>
            <a:off x="138113" y="1460500"/>
            <a:ext cx="7437437" cy="92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800">
                <a:latin typeface="Comic Sans MS" pitchFamily="66" charset="0"/>
              </a:rPr>
              <a:t>Real time massages: SYNOP</a:t>
            </a:r>
            <a:r>
              <a:rPr lang="ru-RU" altLang="ru-RU" sz="1800">
                <a:latin typeface="Comic Sans MS" pitchFamily="66" charset="0"/>
              </a:rPr>
              <a:t>, </a:t>
            </a:r>
            <a:r>
              <a:rPr lang="en-US" altLang="ru-RU" sz="1800">
                <a:latin typeface="Comic Sans MS" pitchFamily="66" charset="0"/>
              </a:rPr>
              <a:t>SEA</a:t>
            </a:r>
            <a:r>
              <a:rPr lang="ru-RU" altLang="ru-RU" sz="1800">
                <a:latin typeface="Comic Sans MS" pitchFamily="66" charset="0"/>
              </a:rPr>
              <a:t>, </a:t>
            </a:r>
            <a:r>
              <a:rPr lang="en-US" altLang="ru-RU" sz="1800">
                <a:latin typeface="Comic Sans MS" pitchFamily="66" charset="0"/>
              </a:rPr>
              <a:t>TESAC</a:t>
            </a:r>
            <a:r>
              <a:rPr lang="ru-RU" altLang="ru-RU" sz="1800">
                <a:latin typeface="Comic Sans MS" pitchFamily="66" charset="0"/>
              </a:rPr>
              <a:t>, </a:t>
            </a:r>
            <a:r>
              <a:rPr lang="en-US" altLang="ru-RU" sz="1800">
                <a:latin typeface="Comic Sans MS" pitchFamily="66" charset="0"/>
              </a:rPr>
              <a:t>BUOY, ICE, others</a:t>
            </a:r>
            <a:endParaRPr lang="ru-RU" altLang="ru-RU" sz="1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800">
                <a:latin typeface="Comic Sans MS" pitchFamily="66" charset="0"/>
              </a:rPr>
              <a:t>Access to metadata and data</a:t>
            </a:r>
            <a:endParaRPr lang="ru-RU" altLang="ru-RU" sz="1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800">
                <a:solidFill>
                  <a:srgbClr val="000000"/>
                </a:solidFill>
                <a:latin typeface="Comic Sans MS" pitchFamily="66" charset="0"/>
              </a:rPr>
              <a:t>Subscribing on data delivery </a:t>
            </a:r>
            <a:endParaRPr lang="ru-RU" altLang="ru-RU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685" name="Номер слайда 7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itchFamily="34" charset="0"/>
              </a:rPr>
              <a:t>5</a:t>
            </a:r>
            <a:endParaRPr lang="en-US" altLang="ru-RU" sz="1400">
              <a:latin typeface="Arial" pitchFamily="34" charset="0"/>
            </a:endParaRPr>
          </a:p>
        </p:txBody>
      </p:sp>
      <p:pic>
        <p:nvPicPr>
          <p:cNvPr id="2868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95538"/>
            <a:ext cx="22844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871538"/>
            <a:ext cx="22844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335588"/>
            <a:ext cx="230346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8" descr="ris11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759200"/>
            <a:ext cx="22844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82550" y="1624013"/>
            <a:ext cx="990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THANK YOU FOR YOUR ATTENTION ! </a:t>
            </a:r>
            <a:endParaRPr lang="ru-RU" altLang="ru-RU" b="1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latin typeface="Arial" pitchFamily="34" charset="0"/>
                <a:hlinkClick r:id="rId3"/>
              </a:rPr>
              <a:t>http://asunp.meteo.ru/portal/intaros</a:t>
            </a:r>
            <a:endParaRPr lang="en-US" altLang="ru-RU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Arial" pitchFamily="34" charset="0"/>
              </a:rPr>
              <a:t>The presentation was prepared as part of scientific research on the theme "Development of methods and tools of the Integrated Arctic Observing System": the unique identifier for </a:t>
            </a:r>
            <a:br>
              <a:rPr lang="en-US" altLang="ru-RU" sz="1400" b="1">
                <a:latin typeface="Arial" pitchFamily="34" charset="0"/>
              </a:rPr>
            </a:br>
            <a:r>
              <a:rPr lang="en-US" altLang="ru-RU" sz="1400" b="1">
                <a:latin typeface="Arial" pitchFamily="34" charset="0"/>
              </a:rPr>
              <a:t>the agreement № RFMEFI61618X0103 Ministry of Science Russian Federation</a:t>
            </a:r>
            <a:endParaRPr lang="ru-RU" altLang="ru-RU" sz="1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39725" y="2386013"/>
            <a:ext cx="89201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Strategies</a:t>
            </a:r>
            <a:r>
              <a:rPr lang="ru-RU" altLang="ru-RU" sz="1800" b="1">
                <a:latin typeface="Arial" pitchFamily="34" charset="0"/>
              </a:rPr>
              <a:t>:</a:t>
            </a:r>
            <a:r>
              <a:rPr lang="en-US" altLang="ru-RU" sz="1800" b="1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- Cooperation with key stakeholders groups in Russia.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- Collaboration in Pan-Arctic Forum on the development of iAOS</a:t>
            </a:r>
            <a:endParaRPr lang="ru-RU" altLang="ru-RU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- Scientific and methodological basis proposals of Russian contribution to iAOS. 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4613" y="215900"/>
            <a:ext cx="9769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Requirements and strategy of INTAROS project</a:t>
            </a: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157163" y="3789363"/>
            <a:ext cx="9428162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Tasks</a:t>
            </a:r>
            <a:r>
              <a:rPr lang="en-US" altLang="ru-RU" sz="2400">
                <a:latin typeface="Arial" pitchFamily="34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15000"/>
              <a:buFont typeface="Wingdings" pitchFamily="2" charset="2"/>
              <a:buAutoNum type="arabicPeriod"/>
            </a:pPr>
            <a:r>
              <a:rPr lang="en-US" altLang="ru-RU" sz="1800" b="1">
                <a:latin typeface="Arial" pitchFamily="34" charset="0"/>
              </a:rPr>
              <a:t>Interaction with Russian stakeholders, development of requirements of the iAOS</a:t>
            </a:r>
            <a:r>
              <a:rPr lang="en-US" altLang="ru-RU" sz="1800">
                <a:latin typeface="Arial" pitchFamily="34" charset="0"/>
              </a:rPr>
              <a:t> using the INTAROS approaches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15000"/>
              <a:buFont typeface="Wingdings" pitchFamily="2" charset="2"/>
              <a:buAutoNum type="arabicPeriod"/>
            </a:pPr>
            <a:r>
              <a:rPr lang="en-US" altLang="ru-RU" sz="1800">
                <a:latin typeface="Arial" pitchFamily="34" charset="0"/>
              </a:rPr>
              <a:t>Development of </a:t>
            </a:r>
            <a:r>
              <a:rPr lang="en-US" altLang="ru-RU" sz="1800" b="1">
                <a:latin typeface="Arial" pitchFamily="34" charset="0"/>
              </a:rPr>
              <a:t>data management plan</a:t>
            </a:r>
            <a:r>
              <a:rPr lang="en-US" altLang="ru-RU" sz="1800">
                <a:latin typeface="Arial" pitchFamily="34" charset="0"/>
              </a:rPr>
              <a:t> taking into account proposals of INTAROS and specifics of existing processes for collecting and exchanging, providing and disseminating data in Arctic zone Russian Federation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15000"/>
              <a:buFont typeface="Wingdings" pitchFamily="2" charset="2"/>
              <a:buAutoNum type="arabicPeriod"/>
            </a:pPr>
            <a:r>
              <a:rPr lang="en-US" altLang="ru-RU" sz="1800">
                <a:latin typeface="Arial" pitchFamily="34" charset="0"/>
              </a:rPr>
              <a:t>Preparation of the Russian contribution to </a:t>
            </a:r>
            <a:r>
              <a:rPr lang="en-US" altLang="ru-RU" sz="1800" b="1">
                <a:latin typeface="Arial" pitchFamily="34" charset="0"/>
              </a:rPr>
              <a:t>roadmap for building a future sustainable Arctic observing system</a:t>
            </a:r>
          </a:p>
        </p:txBody>
      </p:sp>
      <p:sp>
        <p:nvSpPr>
          <p:cNvPr id="153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3D6FC7-A035-4724-B4FF-D87E45FB4A6D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  <p:sp>
        <p:nvSpPr>
          <p:cNvPr id="15367" name="Прямоугольник 2"/>
          <p:cNvSpPr>
            <a:spLocks noChangeArrowheads="1"/>
          </p:cNvSpPr>
          <p:nvPr/>
        </p:nvSpPr>
        <p:spPr bwMode="auto">
          <a:xfrm>
            <a:off x="-4763" y="906463"/>
            <a:ext cx="9753601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itchFamily="34" charset="0"/>
              </a:rPr>
              <a:t>EC project: </a:t>
            </a:r>
            <a:r>
              <a:rPr lang="en-US" altLang="ru-RU" sz="1800">
                <a:latin typeface="Arial" pitchFamily="34" charset="0"/>
              </a:rPr>
              <a:t>INTAROS - Integrated Arctic Observation System (2017-2021), </a:t>
            </a:r>
            <a:endParaRPr lang="ru-RU" altLang="ru-RU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itchFamily="34" charset="0"/>
              </a:rPr>
              <a:t>№</a:t>
            </a:r>
            <a:r>
              <a:rPr lang="en-US" altLang="ru-RU" sz="1800">
                <a:latin typeface="Arial" pitchFamily="34" charset="0"/>
              </a:rPr>
              <a:t> </a:t>
            </a:r>
            <a:r>
              <a:rPr lang="en-US" altLang="ru-RU" sz="1800"/>
              <a:t>EC - H2020-BG-09-2016</a:t>
            </a:r>
            <a:endParaRPr lang="en-US" altLang="ru-RU" sz="1800" b="1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itchFamily="34" charset="0"/>
              </a:rPr>
              <a:t>Ministry of Science Russian Federation project: </a:t>
            </a:r>
            <a:r>
              <a:rPr lang="en-US" altLang="ru-RU" sz="1800">
                <a:latin typeface="Arial" pitchFamily="34" charset="0"/>
              </a:rPr>
              <a:t>"Development of methods and tools of the Integrated Arctic Observing System</a:t>
            </a:r>
            <a:r>
              <a:rPr lang="ru-RU" altLang="ru-RU" sz="1800">
                <a:latin typeface="Arial" pitchFamily="34" charset="0"/>
              </a:rPr>
              <a:t>»</a:t>
            </a:r>
            <a:r>
              <a:rPr lang="en-US" altLang="ru-RU" sz="1800">
                <a:latin typeface="Arial" pitchFamily="34" charset="0"/>
              </a:rPr>
              <a:t> (2018-2020)</a:t>
            </a:r>
            <a:r>
              <a:rPr lang="ru-RU" altLang="ru-RU" sz="1800">
                <a:latin typeface="Arial" pitchFamily="34" charset="0"/>
              </a:rPr>
              <a:t>, </a:t>
            </a:r>
            <a:r>
              <a:rPr lang="en-US" altLang="ru-RU" sz="1800">
                <a:latin typeface="Arial" pitchFamily="34" charset="0"/>
              </a:rPr>
              <a:t>№ RFMEFI61618X0103 </a:t>
            </a:r>
            <a:endParaRPr lang="ru-RU" altLang="ru-RU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01613" y="1809750"/>
            <a:ext cx="955198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ru-RU" sz="2000">
                <a:latin typeface="Arial" pitchFamily="34" charset="0"/>
              </a:rPr>
              <a:t>National Oceanographic Data Centre of </a:t>
            </a:r>
            <a:r>
              <a:rPr lang="en-US" altLang="ru-RU" sz="2000" b="1">
                <a:latin typeface="Arial" pitchFamily="34" charset="0"/>
              </a:rPr>
              <a:t>RIHMI-WDC</a:t>
            </a:r>
            <a:r>
              <a:rPr lang="en-US" altLang="ru-RU" sz="2000">
                <a:latin typeface="Arial" pitchFamily="34" charset="0"/>
              </a:rPr>
              <a:t> (Russian Research institute of Hydrometeorological Information – World Data Center, Obninsk) - lead organization, development and IT support of iAOS-RF, metadata for Roshydromet observing networks in Arctic, climate and observation data sets, iAOS applications 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ru-RU" sz="2000" b="1">
                <a:latin typeface="Arial" pitchFamily="34" charset="0"/>
              </a:rPr>
              <a:t>AARI</a:t>
            </a:r>
            <a:r>
              <a:rPr lang="en-US" altLang="ru-RU" sz="2000">
                <a:latin typeface="Arial" pitchFamily="34" charset="0"/>
              </a:rPr>
              <a:t> (Arctic and Antarctic Research Institute, St.- Petersburg) – support metadata for AARI observing networks, climate, observation and </a:t>
            </a:r>
            <a:r>
              <a:rPr lang="ru-RU" altLang="ru-RU" sz="2000">
                <a:latin typeface="Arial" pitchFamily="34" charset="0"/>
              </a:rPr>
              <a:t> </a:t>
            </a:r>
            <a:r>
              <a:rPr lang="en-US" altLang="ru-RU" sz="2000">
                <a:latin typeface="Arial" pitchFamily="34" charset="0"/>
              </a:rPr>
              <a:t>forecast/analysis datasets, iAOS-RF applications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ru-RU" sz="2000" b="1">
                <a:latin typeface="Arial" pitchFamily="34" charset="0"/>
              </a:rPr>
              <a:t>NIERSC (</a:t>
            </a:r>
            <a:r>
              <a:rPr lang="en-US" altLang="ru-RU" sz="2000">
                <a:latin typeface="Arial" pitchFamily="34" charset="0"/>
              </a:rPr>
              <a:t>Nansen Environmental and Remote Center, St.-Petersburg) – support metadata for remote sensing networks, snow and ice datasets, iAOS applications</a:t>
            </a:r>
            <a:r>
              <a:rPr lang="en-US" altLang="ru-RU" sz="2000" b="1">
                <a:latin typeface="Arial" pitchFamily="34" charset="0"/>
              </a:rPr>
              <a:t> 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965200" y="820738"/>
            <a:ext cx="756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Participants of Russian project </a:t>
            </a:r>
            <a:endParaRPr lang="ru-RU" altLang="ru-RU" b="1">
              <a:latin typeface="Arial" pitchFamily="34" charset="0"/>
            </a:endParaRPr>
          </a:p>
        </p:txBody>
      </p:sp>
      <p:sp>
        <p:nvSpPr>
          <p:cNvPr id="1638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C613E-DEBE-402F-AE79-9B70F3DFF39F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58750" y="2586038"/>
            <a:ext cx="9604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>
                <a:latin typeface="Arial" pitchFamily="34" charset="0"/>
              </a:rPr>
              <a:t>iAOS-RF </a:t>
            </a:r>
            <a:r>
              <a:rPr lang="en-US" altLang="ru-RU" sz="2000">
                <a:latin typeface="Arial" pitchFamily="34" charset="0"/>
              </a:rPr>
              <a:t>portal development will be based on technologies of Unified information system for World Ocean (ESIMO, Russian Federation, </a:t>
            </a:r>
            <a:r>
              <a:rPr lang="ru-RU" altLang="ru-RU" sz="2000">
                <a:latin typeface="Arial" pitchFamily="34" charset="0"/>
                <a:hlinkClick r:id="rId3"/>
              </a:rPr>
              <a:t>http://</a:t>
            </a:r>
            <a:r>
              <a:rPr lang="en-US" altLang="ru-RU" sz="2000">
                <a:latin typeface="Arial" pitchFamily="34" charset="0"/>
                <a:hlinkClick r:id="rId3"/>
              </a:rPr>
              <a:t>www.</a:t>
            </a:r>
            <a:r>
              <a:rPr lang="ru-RU" altLang="ru-RU" sz="2000">
                <a:latin typeface="Arial" pitchFamily="34" charset="0"/>
                <a:hlinkClick r:id="rId3"/>
              </a:rPr>
              <a:t>esimo.ru</a:t>
            </a:r>
            <a:r>
              <a:rPr lang="ru-RU" altLang="ru-RU" sz="2000">
                <a:latin typeface="Arial" pitchFamily="34" charset="0"/>
              </a:rPr>
              <a:t>)</a:t>
            </a:r>
            <a:endParaRPr lang="en-US" altLang="ru-RU" sz="2000"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>
                <a:latin typeface="Arial" pitchFamily="34" charset="0"/>
              </a:rPr>
              <a:t>Metadata - nearly 60 000 records, more 3 000 information resources (observation, forecast, climate data); standardized codes, classifies, parameter names;  open software</a:t>
            </a:r>
            <a:endParaRPr lang="ru-RU" altLang="ru-RU" sz="2000" b="1">
              <a:latin typeface="Arial" pitchFamily="34" charset="0"/>
            </a:endParaRPr>
          </a:p>
        </p:txBody>
      </p:sp>
      <p:pic>
        <p:nvPicPr>
          <p:cNvPr id="17412" name="Picture 11" descr="ob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3"/>
          <a:stretch>
            <a:fillRect/>
          </a:stretch>
        </p:blipFill>
        <p:spPr bwMode="auto">
          <a:xfrm>
            <a:off x="201613" y="4430713"/>
            <a:ext cx="32131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01613" y="222250"/>
            <a:ext cx="951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Objectives of Russian project  </a:t>
            </a:r>
            <a:endParaRPr lang="ru-RU" altLang="ru-RU" b="1">
              <a:latin typeface="Arial" pitchFamily="34" charset="0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166688" y="801688"/>
            <a:ext cx="90312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itchFamily="34" charset="0"/>
              <a:buChar char="•"/>
              <a:tabLst>
                <a:tab pos="5381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5381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5381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5381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5381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en-US" altLang="ru-RU" sz="2000" b="1">
                <a:latin typeface="Arial" pitchFamily="34" charset="0"/>
              </a:rPr>
              <a:t>Metadata</a:t>
            </a:r>
            <a:r>
              <a:rPr lang="en-US" altLang="ru-RU" sz="2000">
                <a:latin typeface="Arial" pitchFamily="34" charset="0"/>
              </a:rPr>
              <a:t> - Identify and promote exploitation of </a:t>
            </a:r>
            <a:r>
              <a:rPr lang="en-US" altLang="ru-RU" sz="2000" b="1">
                <a:latin typeface="Arial" pitchFamily="34" charset="0"/>
              </a:rPr>
              <a:t>existing Russian observing systems and data sets for Arctic</a:t>
            </a:r>
          </a:p>
          <a:p>
            <a:pPr defTabSz="914400" eaLnBrk="1" hangingPunct="1"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en-US" altLang="ru-RU" sz="2000" b="1">
                <a:latin typeface="Arial" pitchFamily="34" charset="0"/>
              </a:rPr>
              <a:t>Integration</a:t>
            </a:r>
            <a:r>
              <a:rPr lang="en-US" altLang="ru-RU" sz="2000">
                <a:latin typeface="Arial" pitchFamily="34" charset="0"/>
              </a:rPr>
              <a:t> -  Develop and implement </a:t>
            </a:r>
            <a:r>
              <a:rPr lang="en-US" altLang="ru-RU" sz="2000" b="1">
                <a:latin typeface="Arial" pitchFamily="34" charset="0"/>
              </a:rPr>
              <a:t>Russian segment iOAS-RF </a:t>
            </a:r>
            <a:r>
              <a:rPr lang="en-US" altLang="ru-RU" sz="2000">
                <a:latin typeface="Arial" pitchFamily="34" charset="0"/>
              </a:rPr>
              <a:t>for integration, analysis and access to multidisciplinary, </a:t>
            </a:r>
            <a:r>
              <a:rPr lang="en-GB" altLang="ru-RU" sz="2000">
                <a:latin typeface="Arial" pitchFamily="34" charset="0"/>
              </a:rPr>
              <a:t>heterogeneous </a:t>
            </a:r>
            <a:r>
              <a:rPr lang="en-US" altLang="ru-RU" sz="2000">
                <a:latin typeface="Arial" pitchFamily="34" charset="0"/>
              </a:rPr>
              <a:t>and distributed data, products and services</a:t>
            </a:r>
          </a:p>
        </p:txBody>
      </p:sp>
      <p:sp>
        <p:nvSpPr>
          <p:cNvPr id="1741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46AEC2-FF19-455E-BEA6-EBA48809B8FF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t="25377" r="25648"/>
          <a:stretch/>
        </p:blipFill>
        <p:spPr bwMode="auto">
          <a:xfrm>
            <a:off x="8033494" y="81508"/>
            <a:ext cx="1488569" cy="9902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pic>
        <p:nvPicPr>
          <p:cNvPr id="17417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4430713"/>
            <a:ext cx="40116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1913" y="927100"/>
            <a:ext cx="984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Objectives</a:t>
            </a:r>
            <a:r>
              <a:rPr lang="en-US" altLang="ru-RU" sz="2400">
                <a:latin typeface="Arial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Assessment of existing Russian Arctic observing and data sets, identification of essential gaps.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Preparation of data for their integration in iAOS, using </a:t>
            </a:r>
            <a:r>
              <a:rPr lang="en-GB" altLang="ru-RU" sz="1800">
                <a:latin typeface="Arial" pitchFamily="34" charset="0"/>
              </a:rPr>
              <a:t>experience </a:t>
            </a:r>
            <a:r>
              <a:rPr lang="en-US" altLang="ru-RU" sz="1800">
                <a:latin typeface="Arial" pitchFamily="34" charset="0"/>
              </a:rPr>
              <a:t>ESIMO. </a:t>
            </a: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849313" y="174625"/>
            <a:ext cx="7996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Observing networks and databases</a:t>
            </a:r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223838" y="2308225"/>
            <a:ext cx="96821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Works</a:t>
            </a:r>
            <a:r>
              <a:rPr lang="en-US" altLang="ru-RU" sz="2400">
                <a:latin typeface="Arial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20000"/>
              <a:buFontTx/>
              <a:buAutoNum type="arabicPeriod"/>
            </a:pPr>
            <a:r>
              <a:rPr lang="en-US" altLang="ru-RU" sz="1800">
                <a:latin typeface="Arial" pitchFamily="34" charset="0"/>
              </a:rPr>
              <a:t>Development of </a:t>
            </a:r>
            <a:r>
              <a:rPr lang="en-US" altLang="ru-RU" sz="1800" b="1">
                <a:latin typeface="Arial" pitchFamily="34" charset="0"/>
              </a:rPr>
              <a:t>software for metadata management </a:t>
            </a:r>
            <a:r>
              <a:rPr lang="en-US" altLang="ru-RU" sz="1800">
                <a:latin typeface="Arial" pitchFamily="34" charset="0"/>
              </a:rPr>
              <a:t>of the observation networks and data holdings and services to provide access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20000"/>
              <a:buFontTx/>
              <a:buAutoNum type="arabicPeriod"/>
            </a:pPr>
            <a:r>
              <a:rPr lang="en-US" altLang="ru-RU" sz="1800">
                <a:latin typeface="Arial" pitchFamily="34" charset="0"/>
              </a:rPr>
              <a:t>Preparation of </a:t>
            </a:r>
            <a:r>
              <a:rPr lang="en-US" altLang="ru-RU" sz="1800" b="1">
                <a:latin typeface="Arial" pitchFamily="34" charset="0"/>
              </a:rPr>
              <a:t>metadata databases </a:t>
            </a:r>
            <a:r>
              <a:rPr lang="en-US" altLang="ru-RU" sz="1800">
                <a:latin typeface="Arial" pitchFamily="34" charset="0"/>
              </a:rPr>
              <a:t>on existing Russian observation networks (in-situ and remote sensing) and data holdings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20000"/>
              <a:buFontTx/>
              <a:buAutoNum type="arabicPeriod"/>
            </a:pPr>
            <a:r>
              <a:rPr lang="en-US" altLang="ru-RU" sz="1800">
                <a:latin typeface="Arial" pitchFamily="34" charset="0"/>
              </a:rPr>
              <a:t>Analysis of metadata and other information, preparation of </a:t>
            </a:r>
            <a:r>
              <a:rPr lang="en-US" altLang="ru-RU" sz="1800" b="1">
                <a:latin typeface="Arial" pitchFamily="34" charset="0"/>
              </a:rPr>
              <a:t>assessments of state of  Russian observation networks and databases on Arctic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20000"/>
              <a:buFontTx/>
              <a:buAutoNum type="arabicPeriod"/>
            </a:pPr>
            <a:r>
              <a:rPr lang="en-US" altLang="ru-RU" sz="1800">
                <a:latin typeface="Arial" pitchFamily="34" charset="0"/>
              </a:rPr>
              <a:t>Formation of the </a:t>
            </a:r>
            <a:r>
              <a:rPr lang="en-US" altLang="ru-RU" sz="1800" b="1">
                <a:latin typeface="Arial" pitchFamily="34" charset="0"/>
              </a:rPr>
              <a:t>catalog of Russian Arctic data </a:t>
            </a:r>
            <a:r>
              <a:rPr lang="en-US" altLang="ru-RU" sz="1800">
                <a:latin typeface="Arial" pitchFamily="34" charset="0"/>
              </a:rPr>
              <a:t>for integration into iAOS</a:t>
            </a:r>
          </a:p>
        </p:txBody>
      </p:sp>
      <p:sp>
        <p:nvSpPr>
          <p:cNvPr id="184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2A852-7439-44E7-B60C-F8733189455C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23838" y="212725"/>
            <a:ext cx="94662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Observing networks and databases (software), </a:t>
            </a:r>
            <a:r>
              <a:rPr lang="en-US" altLang="ru-RU">
                <a:latin typeface="Arial" pitchFamily="34" charset="0"/>
                <a:hlinkClick r:id="rId3"/>
              </a:rPr>
              <a:t>http://asunp.meteo.ru/portal/intaros</a:t>
            </a:r>
            <a:r>
              <a:rPr lang="en-US" altLang="ru-RU">
                <a:latin typeface="Arial" pitchFamily="34" charset="0"/>
              </a:rPr>
              <a:t> </a:t>
            </a:r>
          </a:p>
        </p:txBody>
      </p:sp>
      <p:sp>
        <p:nvSpPr>
          <p:cNvPr id="19460" name="Номер слайда 1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805C2E-9753-4F37-A5D1-D3F2A10357B7}" type="slidenum">
              <a:rPr lang="en-US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19461" name="Rectangle 603"/>
          <p:cNvSpPr>
            <a:spLocks noChangeArrowheads="1"/>
          </p:cNvSpPr>
          <p:nvPr/>
        </p:nvSpPr>
        <p:spPr bwMode="auto">
          <a:xfrm>
            <a:off x="0" y="215265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1946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5" y="1285875"/>
            <a:ext cx="60515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290638"/>
            <a:ext cx="511175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4424363"/>
            <a:ext cx="380523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517900" y="2581275"/>
            <a:ext cx="2544763" cy="468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16575" y="3678238"/>
            <a:ext cx="668338" cy="1038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946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668838"/>
            <a:ext cx="76311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54"/>
          <p:cNvGraphicFramePr>
            <a:graphicFrameLocks noChangeAspect="1"/>
          </p:cNvGraphicFramePr>
          <p:nvPr/>
        </p:nvGraphicFramePr>
        <p:xfrm>
          <a:off x="5129213" y="4711700"/>
          <a:ext cx="4729162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Диаграмма" r:id="rId3" imgW="6187477" imgH="2552708" progId="MSGraph.Chart.8">
                  <p:embed/>
                </p:oleObj>
              </mc:Choice>
              <mc:Fallback>
                <p:oleObj name="Диаграмма" r:id="rId3" imgW="6187477" imgH="2552708" progId="MSGraph.Char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4711700"/>
                        <a:ext cx="4729162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366838" y="39688"/>
            <a:ext cx="7505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Observing networks metadata</a:t>
            </a:r>
          </a:p>
        </p:txBody>
      </p:sp>
      <p:sp>
        <p:nvSpPr>
          <p:cNvPr id="20485" name="Номер слайда 1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126794-3EB0-4300-A16F-DDAE1DC5EF17}" type="slidenum">
              <a:rPr lang="en-US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20486" name="Rectangle 603"/>
          <p:cNvSpPr>
            <a:spLocks noChangeArrowheads="1"/>
          </p:cNvSpPr>
          <p:nvPr/>
        </p:nvSpPr>
        <p:spPr bwMode="auto">
          <a:xfrm>
            <a:off x="223838" y="1658938"/>
            <a:ext cx="990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0487" name="Text Box 57"/>
          <p:cNvSpPr txBox="1">
            <a:spLocks noChangeArrowheads="1"/>
          </p:cNvSpPr>
          <p:nvPr/>
        </p:nvSpPr>
        <p:spPr bwMode="auto">
          <a:xfrm>
            <a:off x="627063" y="1658938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0488" name="Text Box 58"/>
          <p:cNvSpPr txBox="1">
            <a:spLocks noChangeArrowheads="1"/>
          </p:cNvSpPr>
          <p:nvPr/>
        </p:nvSpPr>
        <p:spPr bwMode="auto">
          <a:xfrm>
            <a:off x="49213" y="463550"/>
            <a:ext cx="9909175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Atmosphere</a:t>
            </a:r>
            <a:r>
              <a:rPr lang="en-US" altLang="ru-RU" sz="2400">
                <a:latin typeface="Arial" pitchFamily="34" charset="0"/>
              </a:rPr>
              <a:t> (6): 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meteo surface obs.(</a:t>
            </a:r>
            <a:r>
              <a:rPr lang="ru-RU" altLang="ru-RU" sz="1800">
                <a:latin typeface="Arial" pitchFamily="34" charset="0"/>
              </a:rPr>
              <a:t>259 </a:t>
            </a:r>
            <a:r>
              <a:rPr lang="en-US" altLang="ru-RU" sz="1800">
                <a:latin typeface="Arial" pitchFamily="34" charset="0"/>
              </a:rPr>
              <a:t>stations); meteo valuntary ships (35 Russian); meteo coastal obs. (22); aerological obs. </a:t>
            </a:r>
            <a:r>
              <a:rPr lang="ru-RU" altLang="ru-RU" sz="1800">
                <a:latin typeface="Arial" pitchFamily="34" charset="0"/>
              </a:rPr>
              <a:t>(</a:t>
            </a:r>
            <a:r>
              <a:rPr lang="en-US" altLang="ru-RU" sz="1800">
                <a:latin typeface="Arial" pitchFamily="34" charset="0"/>
              </a:rPr>
              <a:t>7</a:t>
            </a:r>
            <a:r>
              <a:rPr lang="ru-RU" altLang="ru-RU" sz="1800">
                <a:latin typeface="Arial" pitchFamily="34" charset="0"/>
              </a:rPr>
              <a:t>)</a:t>
            </a:r>
            <a:r>
              <a:rPr lang="en-US" altLang="ru-RU" sz="1800">
                <a:latin typeface="Arial" pitchFamily="34" charset="0"/>
              </a:rPr>
              <a:t>; air pollution  (42)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Ocean</a:t>
            </a:r>
            <a:r>
              <a:rPr lang="en-US" altLang="ru-RU" sz="2400">
                <a:latin typeface="Arial" pitchFamily="34" charset="0"/>
              </a:rPr>
              <a:t> (4):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coastal obs.</a:t>
            </a:r>
            <a:r>
              <a:rPr lang="ru-RU" altLang="ru-RU" sz="1800">
                <a:latin typeface="Arial" pitchFamily="34" charset="0"/>
              </a:rPr>
              <a:t> (</a:t>
            </a:r>
            <a:r>
              <a:rPr lang="en-US" altLang="ru-RU" sz="1800">
                <a:latin typeface="Arial" pitchFamily="34" charset="0"/>
              </a:rPr>
              <a:t>68</a:t>
            </a:r>
            <a:r>
              <a:rPr lang="ru-RU" altLang="ru-RU" sz="1800">
                <a:latin typeface="Arial" pitchFamily="34" charset="0"/>
              </a:rPr>
              <a:t> </a:t>
            </a:r>
            <a:r>
              <a:rPr lang="en-US" altLang="ru-RU" sz="1800">
                <a:latin typeface="Arial" pitchFamily="34" charset="0"/>
              </a:rPr>
              <a:t>stations/posts); sea level obs.(12); research vessels expeditions (4 ships), “North Pole” drifting expeditions (35 exp.)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Sea ice </a:t>
            </a:r>
            <a:r>
              <a:rPr lang="en-US" altLang="ru-RU" sz="2400">
                <a:latin typeface="Arial" pitchFamily="34" charset="0"/>
              </a:rPr>
              <a:t>(3):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ice coastal obs. (75), ice obs. on  river-sea stations</a:t>
            </a:r>
            <a:r>
              <a:rPr lang="ru-RU" altLang="ru-RU" sz="1800">
                <a:latin typeface="Arial" pitchFamily="34" charset="0"/>
              </a:rPr>
              <a:t> (10)</a:t>
            </a:r>
            <a:r>
              <a:rPr lang="en-US" altLang="ru-RU" sz="1800">
                <a:latin typeface="Arial" pitchFamily="34" charset="0"/>
              </a:rPr>
              <a:t>, ice cover monitoring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Surface and terrestrial cryosphere </a:t>
            </a:r>
            <a:r>
              <a:rPr lang="en-US" altLang="ru-RU" sz="2400">
                <a:latin typeface="Arial" pitchFamily="34" charset="0"/>
              </a:rPr>
              <a:t>(10):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hydrological obs. on river stations (175), actinometric obs. (34), heat balance obs. (17), ozone obs. (</a:t>
            </a:r>
            <a:r>
              <a:rPr lang="ru-RU" altLang="ru-RU" sz="1800">
                <a:latin typeface="Arial" pitchFamily="34" charset="0"/>
              </a:rPr>
              <a:t>9</a:t>
            </a:r>
            <a:r>
              <a:rPr lang="en-US" altLang="ru-RU" sz="1800">
                <a:latin typeface="Arial" pitchFamily="34" charset="0"/>
              </a:rPr>
              <a:t>), geophysical obs.(71), ….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2400" b="1">
                <a:latin typeface="Arial" pitchFamily="34" charset="0"/>
              </a:rPr>
              <a:t>Remote sensing </a:t>
            </a:r>
            <a:r>
              <a:rPr lang="en-US" altLang="ru-RU" sz="2400">
                <a:latin typeface="Arial" pitchFamily="34" charset="0"/>
              </a:rPr>
              <a:t>(2) </a:t>
            </a:r>
            <a:r>
              <a:rPr lang="en-US" altLang="ru-RU" sz="1800">
                <a:latin typeface="Arial" pitchFamily="34" charset="0"/>
              </a:rPr>
              <a:t>– AARI (Barentsburg), SRC “Planeta” (Moscow) </a:t>
            </a:r>
            <a:endParaRPr lang="ru-RU" altLang="ru-RU" sz="1800">
              <a:latin typeface="Arial" pitchFamily="34" charset="0"/>
            </a:endParaRPr>
          </a:p>
        </p:txBody>
      </p:sp>
      <p:pic>
        <p:nvPicPr>
          <p:cNvPr id="20489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r="52928" b="68109"/>
          <a:stretch>
            <a:fillRect/>
          </a:stretch>
        </p:blipFill>
        <p:spPr bwMode="auto">
          <a:xfrm>
            <a:off x="623888" y="4892675"/>
            <a:ext cx="394811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3838" y="212725"/>
            <a:ext cx="946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itchFamily="34" charset="0"/>
              </a:rPr>
              <a:t>Observing networks metadata base</a:t>
            </a:r>
          </a:p>
        </p:txBody>
      </p:sp>
      <p:sp>
        <p:nvSpPr>
          <p:cNvPr id="21508" name="Номер слайда 1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6735C66-3BA8-473C-AEC5-12516A4A6DBC}" type="slidenum">
              <a:rPr lang="en-US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21509" name="Rectangle 603"/>
          <p:cNvSpPr>
            <a:spLocks noChangeArrowheads="1"/>
          </p:cNvSpPr>
          <p:nvPr/>
        </p:nvSpPr>
        <p:spPr bwMode="auto">
          <a:xfrm>
            <a:off x="223838" y="1658938"/>
            <a:ext cx="990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27063" y="1658938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21511" name="Рисунок 8" descr="C:\Users\User\Documents\УСОЛЬЦЕВА\ЕСИМО\ИНТАРОС\St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46715" r="2411" b="3813"/>
          <a:stretch>
            <a:fillRect/>
          </a:stretch>
        </p:blipFill>
        <p:spPr bwMode="auto">
          <a:xfrm>
            <a:off x="4268788" y="1401763"/>
            <a:ext cx="52514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4538663" y="925513"/>
            <a:ext cx="474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Polar coastal station network</a:t>
            </a:r>
            <a:endParaRPr lang="ru-RU" altLang="ru-RU" sz="1800">
              <a:latin typeface="Arial" pitchFamily="34" charset="0"/>
            </a:endParaRPr>
          </a:p>
        </p:txBody>
      </p:sp>
      <p:pic>
        <p:nvPicPr>
          <p:cNvPr id="21513" name="Рисунок 14" descr="C:\projects\INTAROS\otchet\img\aari_n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277938"/>
            <a:ext cx="33416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403225" y="911225"/>
            <a:ext cx="397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“Nord Pole” expeditions (1937-2013)</a:t>
            </a:r>
            <a:endParaRPr lang="ru-RU" altLang="ru-RU" sz="1800">
              <a:latin typeface="Arial" pitchFamily="34" charset="0"/>
            </a:endParaRPr>
          </a:p>
        </p:txBody>
      </p:sp>
      <p:pic>
        <p:nvPicPr>
          <p:cNvPr id="21515" name="Рисунок 31" descr="http://www.geophys.aari.ru/vertical_sounding/images/Map_V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546475"/>
            <a:ext cx="42291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6426200" y="5581650"/>
            <a:ext cx="326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Geophysics obs. Network  </a:t>
            </a:r>
            <a:endParaRPr lang="ru-RU" altLang="ru-RU" sz="1800">
              <a:latin typeface="Arial" pitchFamily="34" charset="0"/>
            </a:endParaRPr>
          </a:p>
        </p:txBody>
      </p:sp>
      <p:pic>
        <p:nvPicPr>
          <p:cNvPr id="21517" name="Рисунок 15" descr="C:\Users\User\Documents\УСОЛЬЦЕВА\ЕСИМО\ИНТАРОС\Массивы человечески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084638"/>
            <a:ext cx="47339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798513" y="4460875"/>
            <a:ext cx="347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latin typeface="Arial" pitchFamily="34" charset="0"/>
              </a:rPr>
              <a:t>Ice cover monitoring</a:t>
            </a:r>
            <a:endParaRPr lang="ru-RU" altLang="ru-RU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en-US" altLang="ru-RU" sz="3200" b="1" smtClean="0"/>
              <a:t>Accounting System for keeping record of Observation Units (ASOU), </a:t>
            </a:r>
            <a:r>
              <a:rPr lang="en-US" altLang="ru-RU" sz="2400" smtClean="0">
                <a:hlinkClick r:id="rId2"/>
              </a:rPr>
              <a:t>http://asunp.meteo.ru/portal/asunp/</a:t>
            </a:r>
            <a:r>
              <a:rPr lang="en-US" altLang="ru-RU" sz="2400" smtClean="0"/>
              <a:t> </a:t>
            </a:r>
            <a:endParaRPr lang="ru-RU" altLang="ru-RU" sz="2400" smtClean="0"/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0C71FA-6E21-4E14-AFDF-B9E890D085B4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583113"/>
            <a:ext cx="39481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08113"/>
            <a:ext cx="5819775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575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defRPr/>
            </a:pPr>
            <a:r>
              <a:rPr lang="en-US" altLang="ru-RU" sz="2400" b="1" dirty="0" smtClean="0">
                <a:cs typeface="Arial" charset="0"/>
              </a:rPr>
              <a:t>Functions</a:t>
            </a:r>
            <a:r>
              <a:rPr lang="en-US" altLang="ru-RU" sz="1800" b="1" dirty="0" smtClean="0">
                <a:cs typeface="Arial" charset="0"/>
              </a:rPr>
              <a:t>:</a:t>
            </a:r>
            <a:endParaRPr lang="en-US" altLang="ru-RU" sz="1800" dirty="0" smtClean="0"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ru-RU" sz="2000" dirty="0" smtClean="0">
                <a:cs typeface="Arial" charset="0"/>
              </a:rPr>
              <a:t>Search </a:t>
            </a:r>
            <a:r>
              <a:rPr lang="en-US" altLang="ru-RU" sz="2000" dirty="0">
                <a:cs typeface="Arial" charset="0"/>
              </a:rPr>
              <a:t>of information about observation </a:t>
            </a:r>
            <a:r>
              <a:rPr lang="en-US" altLang="ru-RU" sz="2000" dirty="0" smtClean="0">
                <a:cs typeface="Arial" charset="0"/>
              </a:rPr>
              <a:t>networks by synoptic index,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ederal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district, 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RF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AZRF, river 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basins, network type, platforms types, etc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dirty="0"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ru-RU" sz="2000" dirty="0" smtClean="0">
                <a:cs typeface="Arial" charset="0"/>
              </a:rPr>
              <a:t>Data </a:t>
            </a:r>
            <a:r>
              <a:rPr lang="en-US" altLang="ru-RU" sz="2000" dirty="0">
                <a:cs typeface="Arial" charset="0"/>
              </a:rPr>
              <a:t>aggregation on </a:t>
            </a:r>
            <a:r>
              <a:rPr lang="en-US" altLang="ru-RU" sz="2000" dirty="0" err="1">
                <a:cs typeface="Arial" charset="0"/>
              </a:rPr>
              <a:t>Roshydromet</a:t>
            </a:r>
            <a:r>
              <a:rPr lang="en-US" altLang="ru-RU" sz="2000" dirty="0">
                <a:cs typeface="Arial" charset="0"/>
              </a:rPr>
              <a:t>, regional offices, types of observations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ru-RU" sz="2000" dirty="0">
                <a:cs typeface="Arial" charset="0"/>
              </a:rPr>
              <a:t>Calculation of the cost of observing programs for different observations </a:t>
            </a:r>
            <a:r>
              <a:rPr lang="en-US" altLang="ru-RU" sz="2000" dirty="0" smtClean="0">
                <a:cs typeface="Arial" charset="0"/>
              </a:rPr>
              <a:t>types</a:t>
            </a:r>
            <a:endParaRPr lang="en-US" altLang="ru-RU" sz="2000" dirty="0"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ru-RU" sz="2000" dirty="0">
                <a:cs typeface="Arial" charset="0"/>
              </a:rPr>
              <a:t>Access to standardized reporting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ru-RU" sz="2000" dirty="0">
                <a:cs typeface="Arial" charset="0"/>
              </a:rPr>
              <a:t>Export information in csv format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ru-RU" sz="2000" dirty="0" smtClean="0">
                <a:cs typeface="Arial" charset="0"/>
              </a:rPr>
              <a:t>Interaction </a:t>
            </a:r>
            <a:r>
              <a:rPr lang="en-US" altLang="ru-RU" sz="2000" dirty="0">
                <a:cs typeface="Arial" charset="0"/>
              </a:rPr>
              <a:t>(M2M</a:t>
            </a:r>
            <a:r>
              <a:rPr lang="en-US" altLang="ru-RU" sz="2000" dirty="0" smtClean="0">
                <a:cs typeface="Arial" charset="0"/>
              </a:rPr>
              <a:t>) with ESIMO, OSCAR, INTAROS by WMS, JSON (XML)</a:t>
            </a:r>
            <a:endParaRPr lang="en-US" altLang="ru-RU" sz="2000" dirty="0">
              <a:cs typeface="Arial" charset="0"/>
            </a:endParaRPr>
          </a:p>
        </p:txBody>
      </p:sp>
      <p:pic>
        <p:nvPicPr>
          <p:cNvPr id="2253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143000"/>
            <a:ext cx="39481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1197</Words>
  <Application>Microsoft Office PowerPoint</Application>
  <PresentationFormat>Лист A4 (210x297 мм)</PresentationFormat>
  <Paragraphs>142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Wingdings 2</vt:lpstr>
      <vt:lpstr>Noto Sans CJK SC Regular</vt:lpstr>
      <vt:lpstr>Wingdings</vt:lpstr>
      <vt:lpstr>Microsoft YaHei</vt:lpstr>
      <vt:lpstr>Times New Roman</vt:lpstr>
      <vt:lpstr>Comic Sans MS</vt:lpstr>
      <vt:lpstr>Malgun Gothic</vt:lpstr>
      <vt:lpstr>굴림</vt:lpstr>
      <vt:lpstr>Office Theme</vt:lpstr>
      <vt:lpstr>Тема Office</vt:lpstr>
      <vt:lpstr>Диаграмма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Accounting System for keeping record of Observation Units (ASOU), http://asunp.meteo.ru/portal/asunp/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NERSC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Unified integrated Arctic Observing System (2016)</dc:title>
  <dc:creator>Johnny Johannessen</dc:creator>
  <cp:lastModifiedBy>Пользователь Windows</cp:lastModifiedBy>
  <cp:revision>161</cp:revision>
  <cp:lastPrinted>2018-11-26T10:12:37Z</cp:lastPrinted>
  <dcterms:created xsi:type="dcterms:W3CDTF">2015-08-03T09:39:13Z</dcterms:created>
  <dcterms:modified xsi:type="dcterms:W3CDTF">2019-03-01T09:45:11Z</dcterms:modified>
</cp:coreProperties>
</file>