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2" r:id="rId4"/>
    <p:sldId id="265" r:id="rId5"/>
    <p:sldId id="263" r:id="rId6"/>
    <p:sldId id="257" r:id="rId7"/>
    <p:sldId id="259" r:id="rId8"/>
    <p:sldId id="258" r:id="rId9"/>
    <p:sldId id="266" r:id="rId10"/>
    <p:sldId id="267" r:id="rId1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02" y="-6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AEE1020-7E47-4E23-98DE-54FF51D5ACE8}" type="datetimeFigureOut">
              <a:rPr lang="ru-RU" smtClean="0"/>
              <a:t>24.02.2019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2F4C60A-E704-4B60-95CE-00A411971FC7}" type="slidenum">
              <a:rPr lang="ru-RU" smtClean="0"/>
              <a:t>‹#›</a:t>
            </a:fld>
            <a:endParaRPr lang="ru-RU"/>
          </a:p>
        </p:txBody>
      </p:sp>
    </p:spTree>
    <p:extLst>
      <p:ext uri="{BB962C8B-B14F-4D97-AF65-F5344CB8AC3E}">
        <p14:creationId xmlns:p14="http://schemas.microsoft.com/office/powerpoint/2010/main" val="1386305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AEE1020-7E47-4E23-98DE-54FF51D5ACE8}" type="datetimeFigureOut">
              <a:rPr lang="ru-RU" smtClean="0"/>
              <a:t>24.02.2019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2F4C60A-E704-4B60-95CE-00A411971FC7}" type="slidenum">
              <a:rPr lang="ru-RU" smtClean="0"/>
              <a:t>‹#›</a:t>
            </a:fld>
            <a:endParaRPr lang="ru-RU"/>
          </a:p>
        </p:txBody>
      </p:sp>
    </p:spTree>
    <p:extLst>
      <p:ext uri="{BB962C8B-B14F-4D97-AF65-F5344CB8AC3E}">
        <p14:creationId xmlns:p14="http://schemas.microsoft.com/office/powerpoint/2010/main" val="2349803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AEE1020-7E47-4E23-98DE-54FF51D5ACE8}" type="datetimeFigureOut">
              <a:rPr lang="ru-RU" smtClean="0"/>
              <a:t>24.02.2019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2F4C60A-E704-4B60-95CE-00A411971FC7}" type="slidenum">
              <a:rPr lang="ru-RU" smtClean="0"/>
              <a:t>‹#›</a:t>
            </a:fld>
            <a:endParaRPr lang="ru-RU"/>
          </a:p>
        </p:txBody>
      </p:sp>
    </p:spTree>
    <p:extLst>
      <p:ext uri="{BB962C8B-B14F-4D97-AF65-F5344CB8AC3E}">
        <p14:creationId xmlns:p14="http://schemas.microsoft.com/office/powerpoint/2010/main" val="4267136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AEE1020-7E47-4E23-98DE-54FF51D5ACE8}" type="datetimeFigureOut">
              <a:rPr lang="ru-RU" smtClean="0"/>
              <a:t>24.02.2019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2F4C60A-E704-4B60-95CE-00A411971FC7}" type="slidenum">
              <a:rPr lang="ru-RU" smtClean="0"/>
              <a:t>‹#›</a:t>
            </a:fld>
            <a:endParaRPr lang="ru-RU"/>
          </a:p>
        </p:txBody>
      </p:sp>
    </p:spTree>
    <p:extLst>
      <p:ext uri="{BB962C8B-B14F-4D97-AF65-F5344CB8AC3E}">
        <p14:creationId xmlns:p14="http://schemas.microsoft.com/office/powerpoint/2010/main" val="1193359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AEE1020-7E47-4E23-98DE-54FF51D5ACE8}" type="datetimeFigureOut">
              <a:rPr lang="ru-RU" smtClean="0"/>
              <a:t>24.02.2019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2F4C60A-E704-4B60-95CE-00A411971FC7}" type="slidenum">
              <a:rPr lang="ru-RU" smtClean="0"/>
              <a:t>‹#›</a:t>
            </a:fld>
            <a:endParaRPr lang="ru-RU"/>
          </a:p>
        </p:txBody>
      </p:sp>
    </p:spTree>
    <p:extLst>
      <p:ext uri="{BB962C8B-B14F-4D97-AF65-F5344CB8AC3E}">
        <p14:creationId xmlns:p14="http://schemas.microsoft.com/office/powerpoint/2010/main" val="4119999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AEE1020-7E47-4E23-98DE-54FF51D5ACE8}" type="datetimeFigureOut">
              <a:rPr lang="ru-RU" smtClean="0"/>
              <a:t>24.02.2019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2F4C60A-E704-4B60-95CE-00A411971FC7}" type="slidenum">
              <a:rPr lang="ru-RU" smtClean="0"/>
              <a:t>‹#›</a:t>
            </a:fld>
            <a:endParaRPr lang="ru-RU"/>
          </a:p>
        </p:txBody>
      </p:sp>
    </p:spTree>
    <p:extLst>
      <p:ext uri="{BB962C8B-B14F-4D97-AF65-F5344CB8AC3E}">
        <p14:creationId xmlns:p14="http://schemas.microsoft.com/office/powerpoint/2010/main" val="3126333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AEE1020-7E47-4E23-98DE-54FF51D5ACE8}" type="datetimeFigureOut">
              <a:rPr lang="ru-RU" smtClean="0"/>
              <a:t>24.02.2019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2F4C60A-E704-4B60-95CE-00A411971FC7}" type="slidenum">
              <a:rPr lang="ru-RU" smtClean="0"/>
              <a:t>‹#›</a:t>
            </a:fld>
            <a:endParaRPr lang="ru-RU"/>
          </a:p>
        </p:txBody>
      </p:sp>
    </p:spTree>
    <p:extLst>
      <p:ext uri="{BB962C8B-B14F-4D97-AF65-F5344CB8AC3E}">
        <p14:creationId xmlns:p14="http://schemas.microsoft.com/office/powerpoint/2010/main" val="3772285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AEE1020-7E47-4E23-98DE-54FF51D5ACE8}" type="datetimeFigureOut">
              <a:rPr lang="ru-RU" smtClean="0"/>
              <a:t>24.02.2019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2F4C60A-E704-4B60-95CE-00A411971FC7}" type="slidenum">
              <a:rPr lang="ru-RU" smtClean="0"/>
              <a:t>‹#›</a:t>
            </a:fld>
            <a:endParaRPr lang="ru-RU"/>
          </a:p>
        </p:txBody>
      </p:sp>
    </p:spTree>
    <p:extLst>
      <p:ext uri="{BB962C8B-B14F-4D97-AF65-F5344CB8AC3E}">
        <p14:creationId xmlns:p14="http://schemas.microsoft.com/office/powerpoint/2010/main" val="180151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AEE1020-7E47-4E23-98DE-54FF51D5ACE8}" type="datetimeFigureOut">
              <a:rPr lang="ru-RU" smtClean="0"/>
              <a:t>24.02.2019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2F4C60A-E704-4B60-95CE-00A411971FC7}" type="slidenum">
              <a:rPr lang="ru-RU" smtClean="0"/>
              <a:t>‹#›</a:t>
            </a:fld>
            <a:endParaRPr lang="ru-RU"/>
          </a:p>
        </p:txBody>
      </p:sp>
    </p:spTree>
    <p:extLst>
      <p:ext uri="{BB962C8B-B14F-4D97-AF65-F5344CB8AC3E}">
        <p14:creationId xmlns:p14="http://schemas.microsoft.com/office/powerpoint/2010/main" val="1151359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AEE1020-7E47-4E23-98DE-54FF51D5ACE8}" type="datetimeFigureOut">
              <a:rPr lang="ru-RU" smtClean="0"/>
              <a:t>24.02.2019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2F4C60A-E704-4B60-95CE-00A411971FC7}" type="slidenum">
              <a:rPr lang="ru-RU" smtClean="0"/>
              <a:t>‹#›</a:t>
            </a:fld>
            <a:endParaRPr lang="ru-RU"/>
          </a:p>
        </p:txBody>
      </p:sp>
    </p:spTree>
    <p:extLst>
      <p:ext uri="{BB962C8B-B14F-4D97-AF65-F5344CB8AC3E}">
        <p14:creationId xmlns:p14="http://schemas.microsoft.com/office/powerpoint/2010/main" val="2244121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AEE1020-7E47-4E23-98DE-54FF51D5ACE8}" type="datetimeFigureOut">
              <a:rPr lang="ru-RU" smtClean="0"/>
              <a:t>24.02.2019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2F4C60A-E704-4B60-95CE-00A411971FC7}" type="slidenum">
              <a:rPr lang="ru-RU" smtClean="0"/>
              <a:t>‹#›</a:t>
            </a:fld>
            <a:endParaRPr lang="ru-RU"/>
          </a:p>
        </p:txBody>
      </p:sp>
    </p:spTree>
    <p:extLst>
      <p:ext uri="{BB962C8B-B14F-4D97-AF65-F5344CB8AC3E}">
        <p14:creationId xmlns:p14="http://schemas.microsoft.com/office/powerpoint/2010/main" val="874694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EE1020-7E47-4E23-98DE-54FF51D5ACE8}" type="datetimeFigureOut">
              <a:rPr lang="ru-RU" smtClean="0"/>
              <a:t>24.02.2019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F4C60A-E704-4B60-95CE-00A411971FC7}" type="slidenum">
              <a:rPr lang="ru-RU" smtClean="0"/>
              <a:t>‹#›</a:t>
            </a:fld>
            <a:endParaRPr lang="ru-RU"/>
          </a:p>
        </p:txBody>
      </p:sp>
    </p:spTree>
    <p:extLst>
      <p:ext uri="{BB962C8B-B14F-4D97-AF65-F5344CB8AC3E}">
        <p14:creationId xmlns:p14="http://schemas.microsoft.com/office/powerpoint/2010/main" val="4013558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oleObject" Target="../embeddings/oleObject1.bin"/><Relationship Id="rId7" Type="http://schemas.openxmlformats.org/officeDocument/2006/relationships/image" Target="../media/image19.tif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8.tiff"/><Relationship Id="rId5" Type="http://schemas.openxmlformats.org/officeDocument/2006/relationships/image" Target="../media/image17.emf"/><Relationship Id="rId10" Type="http://schemas.openxmlformats.org/officeDocument/2006/relationships/hyperlink" Target="http://www.nodc.noaa.gov/OC5/nordic-seas/" TargetMode="External"/><Relationship Id="rId4" Type="http://schemas.openxmlformats.org/officeDocument/2006/relationships/package" Target="../embeddings/Microsoft_Word_Document1.docx"/><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589" y="36993"/>
            <a:ext cx="9144000" cy="3122906"/>
          </a:xfrm>
          <a:prstGeom prst="rect">
            <a:avLst/>
          </a:prstGeom>
        </p:spPr>
        <p:txBody>
          <a:bodyPr wrap="square">
            <a:spAutoFit/>
          </a:bodyPr>
          <a:lstStyle/>
          <a:p>
            <a:pPr algn="ctr">
              <a:lnSpc>
                <a:spcPct val="115000"/>
              </a:lnSpc>
              <a:spcAft>
                <a:spcPts val="1000"/>
              </a:spcAft>
            </a:pPr>
            <a:r>
              <a:rPr lang="en-US" sz="2000" b="1" dirty="0">
                <a:latin typeface="Arial" panose="020B0604020202020204" pitchFamily="34" charset="0"/>
                <a:ea typeface="Calibri"/>
                <a:cs typeface="Arial" panose="020B0604020202020204" pitchFamily="34" charset="0"/>
              </a:rPr>
              <a:t>Arctic Climate Monitoring: AARI Experience</a:t>
            </a:r>
            <a:endParaRPr lang="ru-RU" sz="2000" dirty="0">
              <a:latin typeface="Arial" panose="020B0604020202020204" pitchFamily="34" charset="0"/>
              <a:ea typeface="Calibri"/>
              <a:cs typeface="Arial" panose="020B0604020202020204" pitchFamily="34" charset="0"/>
            </a:endParaRPr>
          </a:p>
          <a:p>
            <a:pPr algn="just">
              <a:lnSpc>
                <a:spcPct val="115000"/>
              </a:lnSpc>
              <a:spcAft>
                <a:spcPts val="0"/>
              </a:spcAft>
            </a:pPr>
            <a:r>
              <a:rPr lang="en-US" dirty="0">
                <a:latin typeface="Arial" panose="020B0604020202020204" pitchFamily="34" charset="0"/>
                <a:ea typeface="Calibri"/>
                <a:cs typeface="Arial" panose="020B0604020202020204" pitchFamily="34" charset="0"/>
              </a:rPr>
              <a:t>Atmospheric monitoring is based on observations at meteorological stations.</a:t>
            </a:r>
            <a:r>
              <a:rPr lang="en-US" sz="1600" dirty="0">
                <a:latin typeface="Arial" panose="020B0604020202020204" pitchFamily="34" charset="0"/>
                <a:ea typeface="Calibri"/>
                <a:cs typeface="Arial" panose="020B0604020202020204" pitchFamily="34" charset="0"/>
              </a:rPr>
              <a:t> </a:t>
            </a:r>
            <a:r>
              <a:rPr lang="en-US" dirty="0">
                <a:latin typeface="Arial" panose="020B0604020202020204" pitchFamily="34" charset="0"/>
                <a:ea typeface="Calibri"/>
                <a:cs typeface="Arial" panose="020B0604020202020204" pitchFamily="34" charset="0"/>
              </a:rPr>
              <a:t>We believe that monitoring is preferable to use observational data. Reanalysis data are indispensable for research and modeling, and observational data are the benchmark for assessing the quality of reanalysis, modeling and forecasts.</a:t>
            </a:r>
            <a:endParaRPr lang="ru-RU" sz="1600" dirty="0">
              <a:latin typeface="Arial" panose="020B0604020202020204" pitchFamily="34" charset="0"/>
              <a:ea typeface="Calibri"/>
              <a:cs typeface="Arial" panose="020B0604020202020204" pitchFamily="34" charset="0"/>
            </a:endParaRPr>
          </a:p>
          <a:p>
            <a:pPr algn="just">
              <a:lnSpc>
                <a:spcPct val="115000"/>
              </a:lnSpc>
              <a:spcAft>
                <a:spcPts val="0"/>
              </a:spcAft>
            </a:pPr>
            <a:r>
              <a:rPr lang="en-US" dirty="0">
                <a:latin typeface="Arial" panose="020B0604020202020204" pitchFamily="34" charset="0"/>
                <a:ea typeface="Calibri"/>
                <a:cs typeface="Arial" panose="020B0604020202020204" pitchFamily="34" charset="0"/>
              </a:rPr>
              <a:t> Average monthly data on air temperature and precipitation are used at more than 100 stations north of 60 N. lat. (Fig. 1). Blue points in the Arctic Ocean - data from the North </a:t>
            </a:r>
            <a:r>
              <a:rPr lang="en-US" dirty="0" smtClean="0">
                <a:latin typeface="Arial" panose="020B0604020202020204" pitchFamily="34" charset="0"/>
                <a:ea typeface="Calibri"/>
                <a:cs typeface="Arial" panose="020B0604020202020204" pitchFamily="34" charset="0"/>
              </a:rPr>
              <a:t>Pole </a:t>
            </a:r>
            <a:r>
              <a:rPr lang="en-US" dirty="0">
                <a:latin typeface="Arial" panose="020B0604020202020204" pitchFamily="34" charset="0"/>
                <a:ea typeface="Calibri"/>
                <a:cs typeface="Arial" panose="020B0604020202020204" pitchFamily="34" charset="0"/>
              </a:rPr>
              <a:t>drifting stations for 1951-2012. </a:t>
            </a:r>
            <a:r>
              <a:rPr lang="ru-RU" dirty="0" err="1">
                <a:latin typeface="Arial" panose="020B0604020202020204" pitchFamily="34" charset="0"/>
                <a:ea typeface="Calibri"/>
                <a:cs typeface="Arial" panose="020B0604020202020204" pitchFamily="34" charset="0"/>
              </a:rPr>
              <a:t>They</a:t>
            </a:r>
            <a:r>
              <a:rPr lang="ru-RU" dirty="0">
                <a:latin typeface="Arial" panose="020B0604020202020204" pitchFamily="34" charset="0"/>
                <a:ea typeface="Calibri"/>
                <a:cs typeface="Arial" panose="020B0604020202020204" pitchFamily="34" charset="0"/>
              </a:rPr>
              <a:t> </a:t>
            </a:r>
            <a:r>
              <a:rPr lang="ru-RU" dirty="0" err="1">
                <a:latin typeface="Arial" panose="020B0604020202020204" pitchFamily="34" charset="0"/>
                <a:ea typeface="Calibri"/>
                <a:cs typeface="Arial" panose="020B0604020202020204" pitchFamily="34" charset="0"/>
              </a:rPr>
              <a:t>are</a:t>
            </a:r>
            <a:r>
              <a:rPr lang="ru-RU" dirty="0">
                <a:latin typeface="Arial" panose="020B0604020202020204" pitchFamily="34" charset="0"/>
                <a:ea typeface="Calibri"/>
                <a:cs typeface="Arial" panose="020B0604020202020204" pitchFamily="34" charset="0"/>
              </a:rPr>
              <a:t> </a:t>
            </a:r>
            <a:r>
              <a:rPr lang="ru-RU" dirty="0" err="1">
                <a:latin typeface="Arial" panose="020B0604020202020204" pitchFamily="34" charset="0"/>
                <a:ea typeface="Calibri"/>
                <a:cs typeface="Arial" panose="020B0604020202020204" pitchFamily="34" charset="0"/>
              </a:rPr>
              <a:t>used</a:t>
            </a:r>
            <a:r>
              <a:rPr lang="ru-RU" dirty="0">
                <a:latin typeface="Arial" panose="020B0604020202020204" pitchFamily="34" charset="0"/>
                <a:ea typeface="Calibri"/>
                <a:cs typeface="Arial" panose="020B0604020202020204" pitchFamily="34" charset="0"/>
              </a:rPr>
              <a:t> </a:t>
            </a:r>
            <a:r>
              <a:rPr lang="ru-RU" dirty="0" err="1">
                <a:latin typeface="Arial" panose="020B0604020202020204" pitchFamily="34" charset="0"/>
                <a:ea typeface="Calibri"/>
                <a:cs typeface="Arial" panose="020B0604020202020204" pitchFamily="34" charset="0"/>
              </a:rPr>
              <a:t>in</a:t>
            </a:r>
            <a:r>
              <a:rPr lang="ru-RU" dirty="0">
                <a:latin typeface="Arial" panose="020B0604020202020204" pitchFamily="34" charset="0"/>
                <a:ea typeface="Calibri"/>
                <a:cs typeface="Arial" panose="020B0604020202020204" pitchFamily="34" charset="0"/>
              </a:rPr>
              <a:t> </a:t>
            </a:r>
            <a:r>
              <a:rPr lang="ru-RU" dirty="0" err="1">
                <a:latin typeface="Arial" panose="020B0604020202020204" pitchFamily="34" charset="0"/>
                <a:ea typeface="Calibri"/>
                <a:cs typeface="Arial" panose="020B0604020202020204" pitchFamily="34" charset="0"/>
              </a:rPr>
              <a:t>calculating</a:t>
            </a:r>
            <a:r>
              <a:rPr lang="ru-RU" dirty="0">
                <a:latin typeface="Arial" panose="020B0604020202020204" pitchFamily="34" charset="0"/>
                <a:ea typeface="Calibri"/>
                <a:cs typeface="Arial" panose="020B0604020202020204" pitchFamily="34" charset="0"/>
              </a:rPr>
              <a:t> </a:t>
            </a:r>
            <a:r>
              <a:rPr lang="ru-RU" dirty="0" err="1">
                <a:latin typeface="Arial" panose="020B0604020202020204" pitchFamily="34" charset="0"/>
                <a:ea typeface="Calibri"/>
                <a:cs typeface="Arial" panose="020B0604020202020204" pitchFamily="34" charset="0"/>
              </a:rPr>
              <a:t>averages</a:t>
            </a:r>
            <a:r>
              <a:rPr lang="ru-RU" dirty="0">
                <a:latin typeface="Arial" panose="020B0604020202020204" pitchFamily="34" charset="0"/>
                <a:ea typeface="Calibri"/>
                <a:cs typeface="Arial" panose="020B0604020202020204" pitchFamily="34" charset="0"/>
              </a:rPr>
              <a:t> </a:t>
            </a:r>
            <a:r>
              <a:rPr lang="ru-RU" dirty="0" err="1">
                <a:latin typeface="Arial" panose="020B0604020202020204" pitchFamily="34" charset="0"/>
                <a:ea typeface="Calibri"/>
                <a:cs typeface="Arial" panose="020B0604020202020204" pitchFamily="34" charset="0"/>
              </a:rPr>
              <a:t>for</a:t>
            </a:r>
            <a:r>
              <a:rPr lang="ru-RU" dirty="0">
                <a:latin typeface="Arial" panose="020B0604020202020204" pitchFamily="34" charset="0"/>
                <a:ea typeface="Calibri"/>
                <a:cs typeface="Arial" panose="020B0604020202020204" pitchFamily="34" charset="0"/>
              </a:rPr>
              <a:t> 1960-1991.</a:t>
            </a:r>
            <a:endParaRPr lang="ru-RU" sz="1600" dirty="0">
              <a:latin typeface="Arial" panose="020B0604020202020204" pitchFamily="34" charset="0"/>
              <a:ea typeface="Calibri"/>
              <a:cs typeface="Arial" panose="020B0604020202020204" pitchFamily="34" charset="0"/>
            </a:endParaRPr>
          </a:p>
        </p:txBody>
      </p:sp>
      <p:pic>
        <p:nvPicPr>
          <p:cNvPr id="3" name="Рисунок 2"/>
          <p:cNvPicPr/>
          <p:nvPr/>
        </p:nvPicPr>
        <p:blipFill>
          <a:blip r:embed="rId2"/>
          <a:stretch>
            <a:fillRect/>
          </a:stretch>
        </p:blipFill>
        <p:spPr>
          <a:xfrm>
            <a:off x="1043608" y="2996952"/>
            <a:ext cx="2162810" cy="2225040"/>
          </a:xfrm>
          <a:prstGeom prst="rect">
            <a:avLst/>
          </a:prstGeom>
        </p:spPr>
      </p:pic>
      <p:sp>
        <p:nvSpPr>
          <p:cNvPr id="4" name="Прямоугольник 3"/>
          <p:cNvSpPr/>
          <p:nvPr/>
        </p:nvSpPr>
        <p:spPr>
          <a:xfrm>
            <a:off x="0" y="5157192"/>
            <a:ext cx="4572000" cy="738664"/>
          </a:xfrm>
          <a:prstGeom prst="rect">
            <a:avLst/>
          </a:prstGeom>
        </p:spPr>
        <p:txBody>
          <a:bodyPr>
            <a:spAutoFit/>
          </a:bodyPr>
          <a:lstStyle/>
          <a:p>
            <a:r>
              <a:rPr lang="en-US" sz="1400" dirty="0">
                <a:latin typeface="Arial" panose="020B0604020202020204" pitchFamily="34" charset="0"/>
                <a:cs typeface="Arial" panose="020B0604020202020204" pitchFamily="34" charset="0"/>
              </a:rPr>
              <a:t>Figure 1 - Position of meteorological stations (red points), drifting stations and buoys (blue points) and area boundaries</a:t>
            </a:r>
            <a:endParaRPr lang="ru-RU" sz="1400" dirty="0">
              <a:latin typeface="Arial" panose="020B0604020202020204" pitchFamily="34" charset="0"/>
              <a:cs typeface="Arial" panose="020B0604020202020204" pitchFamily="34" charset="0"/>
            </a:endParaRPr>
          </a:p>
        </p:txBody>
      </p:sp>
      <p:pic>
        <p:nvPicPr>
          <p:cNvPr id="5" name="Рисунок 4"/>
          <p:cNvPicPr/>
          <p:nvPr/>
        </p:nvPicPr>
        <p:blipFill>
          <a:blip r:embed="rId3"/>
          <a:stretch>
            <a:fillRect/>
          </a:stretch>
        </p:blipFill>
        <p:spPr>
          <a:xfrm>
            <a:off x="4427984" y="2805956"/>
            <a:ext cx="3812153" cy="3647380"/>
          </a:xfrm>
          <a:prstGeom prst="rect">
            <a:avLst/>
          </a:prstGeom>
        </p:spPr>
      </p:pic>
      <p:sp>
        <p:nvSpPr>
          <p:cNvPr id="6" name="Прямоугольник 5"/>
          <p:cNvSpPr/>
          <p:nvPr/>
        </p:nvSpPr>
        <p:spPr>
          <a:xfrm>
            <a:off x="3511764" y="6453336"/>
            <a:ext cx="5632236"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Figure 2 - Anomalies of average seasonal air temperatures in 2018</a:t>
            </a:r>
            <a:endParaRPr lang="ru-R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50774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579768601"/>
              </p:ext>
            </p:extLst>
          </p:nvPr>
        </p:nvGraphicFramePr>
        <p:xfrm>
          <a:off x="2467292" y="1772815"/>
          <a:ext cx="4769004" cy="3002861"/>
        </p:xfrm>
        <a:graphic>
          <a:graphicData uri="http://schemas.openxmlformats.org/drawingml/2006/table">
            <a:tbl>
              <a:tblPr firstRow="1" firstCol="1" bandRow="1"/>
              <a:tblGrid>
                <a:gridCol w="2461421"/>
                <a:gridCol w="2307583"/>
              </a:tblGrid>
              <a:tr h="1000953">
                <a:tc>
                  <a:txBody>
                    <a:bodyPr/>
                    <a:lstStyle/>
                    <a:p>
                      <a:pPr>
                        <a:lnSpc>
                          <a:spcPct val="115000"/>
                        </a:lnSpc>
                        <a:spcAft>
                          <a:spcPts val="0"/>
                        </a:spcAft>
                      </a:pPr>
                      <a:r>
                        <a:rPr lang="en-US" sz="1800" kern="1200" dirty="0">
                          <a:solidFill>
                            <a:srgbClr val="000000"/>
                          </a:solidFill>
                          <a:effectLst/>
                          <a:latin typeface="Arial" panose="020B0604020202020204" pitchFamily="34" charset="0"/>
                          <a:ea typeface="Calibri"/>
                          <a:cs typeface="Arial" panose="020B0604020202020204" pitchFamily="34" charset="0"/>
                        </a:rPr>
                        <a:t>Month</a:t>
                      </a:r>
                      <a:endParaRPr lang="ru-RU" sz="1800" dirty="0">
                        <a:effectLst/>
                        <a:latin typeface="Arial" panose="020B0604020202020204" pitchFamily="34" charset="0"/>
                        <a:ea typeface="Calibri"/>
                        <a:cs typeface="Arial" panose="020B0604020202020204" pitchFamily="34"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kern="1200" dirty="0">
                          <a:solidFill>
                            <a:srgbClr val="000000"/>
                          </a:solidFill>
                          <a:effectLst/>
                          <a:latin typeface="Arial" panose="020B0604020202020204" pitchFamily="34" charset="0"/>
                          <a:ea typeface="Calibri"/>
                          <a:cs typeface="Arial" panose="020B0604020202020204" pitchFamily="34" charset="0"/>
                        </a:rPr>
                        <a:t>Monthly SIE, </a:t>
                      </a:r>
                      <a:endParaRPr lang="ru-RU" sz="1800" dirty="0">
                        <a:effectLst/>
                        <a:latin typeface="Arial" panose="020B0604020202020204" pitchFamily="34" charset="0"/>
                        <a:ea typeface="Calibri"/>
                        <a:cs typeface="Arial" panose="020B0604020202020204" pitchFamily="34" charset="0"/>
                      </a:endParaRPr>
                    </a:p>
                    <a:p>
                      <a:pPr>
                        <a:lnSpc>
                          <a:spcPct val="115000"/>
                        </a:lnSpc>
                        <a:spcAft>
                          <a:spcPts val="0"/>
                        </a:spcAft>
                      </a:pPr>
                      <a:r>
                        <a:rPr lang="en-US" sz="1800" kern="1200" dirty="0">
                          <a:solidFill>
                            <a:srgbClr val="000000"/>
                          </a:solidFill>
                          <a:effectLst/>
                          <a:latin typeface="Arial" panose="020B0604020202020204" pitchFamily="34" charset="0"/>
                          <a:ea typeface="Calibri"/>
                          <a:cs typeface="Arial" panose="020B0604020202020204" pitchFamily="34" charset="0"/>
                        </a:rPr>
                        <a:t>10</a:t>
                      </a:r>
                      <a:r>
                        <a:rPr lang="en-US" sz="1800" kern="1200" baseline="30000" dirty="0">
                          <a:solidFill>
                            <a:srgbClr val="000000"/>
                          </a:solidFill>
                          <a:effectLst/>
                          <a:latin typeface="Arial" panose="020B0604020202020204" pitchFamily="34" charset="0"/>
                          <a:ea typeface="Calibri"/>
                          <a:cs typeface="Arial" panose="020B0604020202020204" pitchFamily="34" charset="0"/>
                        </a:rPr>
                        <a:t>6 </a:t>
                      </a:r>
                      <a:r>
                        <a:rPr lang="en-US" sz="1800" kern="1200" dirty="0">
                          <a:solidFill>
                            <a:srgbClr val="000000"/>
                          </a:solidFill>
                          <a:effectLst/>
                          <a:latin typeface="Arial" panose="020B0604020202020204" pitchFamily="34" charset="0"/>
                          <a:ea typeface="Calibri"/>
                          <a:cs typeface="Arial" panose="020B0604020202020204" pitchFamily="34" charset="0"/>
                        </a:rPr>
                        <a:t>km</a:t>
                      </a:r>
                      <a:r>
                        <a:rPr lang="en-US" sz="1800" kern="1200" baseline="30000" dirty="0">
                          <a:solidFill>
                            <a:srgbClr val="000000"/>
                          </a:solidFill>
                          <a:effectLst/>
                          <a:latin typeface="Arial" panose="020B0604020202020204" pitchFamily="34" charset="0"/>
                          <a:ea typeface="Calibri"/>
                          <a:cs typeface="Arial" panose="020B0604020202020204" pitchFamily="34" charset="0"/>
                        </a:rPr>
                        <a:t>2</a:t>
                      </a:r>
                      <a:r>
                        <a:rPr lang="ru-RU" sz="1800" kern="1200" dirty="0">
                          <a:solidFill>
                            <a:srgbClr val="000000"/>
                          </a:solidFill>
                          <a:effectLst/>
                          <a:latin typeface="Arial" panose="020B0604020202020204" pitchFamily="34" charset="0"/>
                          <a:ea typeface="Calibri"/>
                          <a:cs typeface="Arial" panose="020B0604020202020204" pitchFamily="34" charset="0"/>
                        </a:rPr>
                        <a:t>  201</a:t>
                      </a:r>
                      <a:r>
                        <a:rPr lang="en-US" sz="1800" kern="1200" dirty="0">
                          <a:solidFill>
                            <a:srgbClr val="000000"/>
                          </a:solidFill>
                          <a:effectLst/>
                          <a:latin typeface="Arial" panose="020B0604020202020204" pitchFamily="34" charset="0"/>
                          <a:ea typeface="Calibri"/>
                          <a:cs typeface="Arial" panose="020B0604020202020204" pitchFamily="34" charset="0"/>
                        </a:rPr>
                        <a:t>9</a:t>
                      </a:r>
                      <a:endParaRPr lang="ru-RU" sz="1800" dirty="0">
                        <a:effectLst/>
                        <a:latin typeface="Arial" panose="020B0604020202020204" pitchFamily="34" charset="0"/>
                        <a:ea typeface="Calibri"/>
                        <a:cs typeface="Arial" panose="020B0604020202020204" pitchFamily="34"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0477">
                <a:tc>
                  <a:txBody>
                    <a:bodyPr/>
                    <a:lstStyle/>
                    <a:p>
                      <a:pPr>
                        <a:lnSpc>
                          <a:spcPct val="115000"/>
                        </a:lnSpc>
                        <a:spcAft>
                          <a:spcPts val="0"/>
                        </a:spcAft>
                      </a:pPr>
                      <a:r>
                        <a:rPr lang="en-US" sz="1800" kern="1200">
                          <a:solidFill>
                            <a:srgbClr val="000000"/>
                          </a:solidFill>
                          <a:effectLst/>
                          <a:latin typeface="Arial" panose="020B0604020202020204" pitchFamily="34" charset="0"/>
                          <a:ea typeface="Calibri"/>
                          <a:cs typeface="Arial" panose="020B0604020202020204" pitchFamily="34" charset="0"/>
                        </a:rPr>
                        <a:t>June</a:t>
                      </a:r>
                      <a:endParaRPr lang="ru-RU" sz="1800">
                        <a:effectLst/>
                        <a:latin typeface="Arial" panose="020B0604020202020204" pitchFamily="34" charset="0"/>
                        <a:ea typeface="Calibri"/>
                        <a:cs typeface="Arial" panose="020B0604020202020204" pitchFamily="34"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kern="1200" dirty="0">
                          <a:solidFill>
                            <a:srgbClr val="000000"/>
                          </a:solidFill>
                          <a:effectLst/>
                          <a:latin typeface="Arial" panose="020B0604020202020204" pitchFamily="34" charset="0"/>
                          <a:ea typeface="Calibri"/>
                          <a:cs typeface="Arial" panose="020B0604020202020204" pitchFamily="34" charset="0"/>
                        </a:rPr>
                        <a:t>11,00</a:t>
                      </a:r>
                      <a:endParaRPr lang="ru-RU" sz="1800" dirty="0">
                        <a:effectLst/>
                        <a:latin typeface="Arial" panose="020B0604020202020204" pitchFamily="34" charset="0"/>
                        <a:ea typeface="Calibri"/>
                        <a:cs typeface="Arial" panose="020B0604020202020204" pitchFamily="34"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0477">
                <a:tc>
                  <a:txBody>
                    <a:bodyPr/>
                    <a:lstStyle/>
                    <a:p>
                      <a:pPr>
                        <a:lnSpc>
                          <a:spcPct val="115000"/>
                        </a:lnSpc>
                        <a:spcAft>
                          <a:spcPts val="0"/>
                        </a:spcAft>
                      </a:pPr>
                      <a:r>
                        <a:rPr lang="en-US" sz="1800" kern="1200">
                          <a:solidFill>
                            <a:srgbClr val="000000"/>
                          </a:solidFill>
                          <a:effectLst/>
                          <a:latin typeface="Arial" panose="020B0604020202020204" pitchFamily="34" charset="0"/>
                          <a:ea typeface="Calibri"/>
                          <a:cs typeface="Arial" panose="020B0604020202020204" pitchFamily="34" charset="0"/>
                        </a:rPr>
                        <a:t>July</a:t>
                      </a:r>
                      <a:endParaRPr lang="ru-RU" sz="1800">
                        <a:effectLst/>
                        <a:latin typeface="Arial" panose="020B0604020202020204" pitchFamily="34" charset="0"/>
                        <a:ea typeface="Calibri"/>
                        <a:cs typeface="Arial" panose="020B0604020202020204" pitchFamily="34"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kern="1200" dirty="0">
                          <a:solidFill>
                            <a:srgbClr val="000000"/>
                          </a:solidFill>
                          <a:effectLst/>
                          <a:latin typeface="Arial" panose="020B0604020202020204" pitchFamily="34" charset="0"/>
                          <a:ea typeface="Calibri"/>
                          <a:cs typeface="Arial" panose="020B0604020202020204" pitchFamily="34" charset="0"/>
                        </a:rPr>
                        <a:t>8,26</a:t>
                      </a:r>
                      <a:endParaRPr lang="ru-RU" sz="1800" dirty="0">
                        <a:effectLst/>
                        <a:latin typeface="Arial" panose="020B0604020202020204" pitchFamily="34" charset="0"/>
                        <a:ea typeface="Calibri"/>
                        <a:cs typeface="Arial" panose="020B0604020202020204" pitchFamily="34"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0477">
                <a:tc>
                  <a:txBody>
                    <a:bodyPr/>
                    <a:lstStyle/>
                    <a:p>
                      <a:pPr>
                        <a:lnSpc>
                          <a:spcPct val="115000"/>
                        </a:lnSpc>
                        <a:spcAft>
                          <a:spcPts val="0"/>
                        </a:spcAft>
                      </a:pPr>
                      <a:r>
                        <a:rPr lang="en-US" sz="1800" kern="1200">
                          <a:solidFill>
                            <a:srgbClr val="000000"/>
                          </a:solidFill>
                          <a:effectLst/>
                          <a:latin typeface="Arial" panose="020B0604020202020204" pitchFamily="34" charset="0"/>
                          <a:ea typeface="Calibri"/>
                          <a:cs typeface="Arial" panose="020B0604020202020204" pitchFamily="34" charset="0"/>
                        </a:rPr>
                        <a:t>August</a:t>
                      </a:r>
                      <a:endParaRPr lang="ru-RU" sz="1800">
                        <a:effectLst/>
                        <a:latin typeface="Arial" panose="020B0604020202020204" pitchFamily="34" charset="0"/>
                        <a:ea typeface="Calibri"/>
                        <a:cs typeface="Arial" panose="020B0604020202020204" pitchFamily="34"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kern="1200" dirty="0">
                          <a:solidFill>
                            <a:srgbClr val="000000"/>
                          </a:solidFill>
                          <a:effectLst/>
                          <a:latin typeface="Arial" panose="020B0604020202020204" pitchFamily="34" charset="0"/>
                          <a:ea typeface="Calibri"/>
                          <a:cs typeface="Arial" panose="020B0604020202020204" pitchFamily="34" charset="0"/>
                        </a:rPr>
                        <a:t>5,35</a:t>
                      </a:r>
                      <a:endParaRPr lang="ru-RU" sz="1800" dirty="0">
                        <a:effectLst/>
                        <a:latin typeface="Arial" panose="020B0604020202020204" pitchFamily="34" charset="0"/>
                        <a:ea typeface="Calibri"/>
                        <a:cs typeface="Arial" panose="020B0604020202020204" pitchFamily="34"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0477">
                <a:tc>
                  <a:txBody>
                    <a:bodyPr/>
                    <a:lstStyle/>
                    <a:p>
                      <a:pPr>
                        <a:lnSpc>
                          <a:spcPct val="115000"/>
                        </a:lnSpc>
                        <a:spcAft>
                          <a:spcPts val="0"/>
                        </a:spcAft>
                      </a:pPr>
                      <a:r>
                        <a:rPr lang="en-US" sz="1800" kern="1200">
                          <a:solidFill>
                            <a:srgbClr val="000000"/>
                          </a:solidFill>
                          <a:effectLst/>
                          <a:latin typeface="Arial" panose="020B0604020202020204" pitchFamily="34" charset="0"/>
                          <a:ea typeface="Calibri"/>
                          <a:cs typeface="Arial" panose="020B0604020202020204" pitchFamily="34" charset="0"/>
                        </a:rPr>
                        <a:t>September</a:t>
                      </a:r>
                      <a:endParaRPr lang="ru-RU" sz="1800">
                        <a:effectLst/>
                        <a:latin typeface="Arial" panose="020B0604020202020204" pitchFamily="34" charset="0"/>
                        <a:ea typeface="Calibri"/>
                        <a:cs typeface="Arial" panose="020B0604020202020204" pitchFamily="34"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kern="1200" dirty="0">
                          <a:solidFill>
                            <a:srgbClr val="000000"/>
                          </a:solidFill>
                          <a:effectLst/>
                          <a:latin typeface="Arial" panose="020B0604020202020204" pitchFamily="34" charset="0"/>
                          <a:ea typeface="Calibri"/>
                          <a:cs typeface="Arial" panose="020B0604020202020204" pitchFamily="34" charset="0"/>
                        </a:rPr>
                        <a:t>4,95</a:t>
                      </a:r>
                      <a:endParaRPr lang="ru-RU" sz="1800" dirty="0">
                        <a:effectLst/>
                        <a:latin typeface="Arial" panose="020B0604020202020204" pitchFamily="34" charset="0"/>
                        <a:ea typeface="Calibri"/>
                        <a:cs typeface="Arial" panose="020B0604020202020204" pitchFamily="34"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Прямоугольник 2"/>
          <p:cNvSpPr/>
          <p:nvPr/>
        </p:nvSpPr>
        <p:spPr>
          <a:xfrm>
            <a:off x="179512" y="579971"/>
            <a:ext cx="9144000" cy="400110"/>
          </a:xfrm>
          <a:prstGeom prst="rect">
            <a:avLst/>
          </a:prstGeom>
        </p:spPr>
        <p:txBody>
          <a:bodyPr wrap="square">
            <a:spAutoFit/>
          </a:bodyPr>
          <a:lstStyle/>
          <a:p>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Statistical forecast of monthly average </a:t>
            </a:r>
            <a:r>
              <a:rPr lang="en-US" sz="2000" dirty="0" smtClean="0">
                <a:latin typeface="Arial" panose="020B0604020202020204" pitchFamily="34" charset="0"/>
                <a:cs typeface="Arial" panose="020B0604020202020204" pitchFamily="34" charset="0"/>
              </a:rPr>
              <a:t>Arctic </a:t>
            </a:r>
            <a:r>
              <a:rPr lang="en-US" sz="2000" dirty="0">
                <a:latin typeface="Arial" panose="020B0604020202020204" pitchFamily="34" charset="0"/>
                <a:cs typeface="Arial" panose="020B0604020202020204" pitchFamily="34" charset="0"/>
              </a:rPr>
              <a:t>SIE in June - September </a:t>
            </a:r>
            <a:r>
              <a:rPr lang="en-US" sz="2000" dirty="0" smtClean="0">
                <a:latin typeface="Arial" panose="020B0604020202020204" pitchFamily="34" charset="0"/>
                <a:cs typeface="Arial" panose="020B0604020202020204" pitchFamily="34" charset="0"/>
              </a:rPr>
              <a:t>201</a:t>
            </a:r>
            <a:r>
              <a:rPr lang="ru-RU" sz="2000" dirty="0" smtClean="0">
                <a:latin typeface="Arial" panose="020B0604020202020204" pitchFamily="34" charset="0"/>
                <a:cs typeface="Arial" panose="020B0604020202020204" pitchFamily="34" charset="0"/>
              </a:rPr>
              <a:t>9</a:t>
            </a:r>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7497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6690" y="0"/>
            <a:ext cx="9036496" cy="646331"/>
          </a:xfrm>
          <a:prstGeom prst="rect">
            <a:avLst/>
          </a:prstGeom>
        </p:spPr>
        <p:txBody>
          <a:bodyPr wrap="square">
            <a:spAutoFit/>
          </a:bodyPr>
          <a:lstStyle/>
          <a:p>
            <a:r>
              <a:rPr lang="en-US" dirty="0"/>
              <a:t>The monitoring includes estimates of the regional average temperature and precipitation for the period from the beginning of the observations for the current year (Fig. 3 and 4).</a:t>
            </a:r>
            <a:endParaRPr lang="ru-RU" dirty="0"/>
          </a:p>
        </p:txBody>
      </p:sp>
      <p:pic>
        <p:nvPicPr>
          <p:cNvPr id="3" name="Рисунок 2"/>
          <p:cNvPicPr/>
          <p:nvPr/>
        </p:nvPicPr>
        <p:blipFill>
          <a:blip r:embed="rId2"/>
          <a:stretch>
            <a:fillRect/>
          </a:stretch>
        </p:blipFill>
        <p:spPr>
          <a:xfrm>
            <a:off x="1619672" y="652282"/>
            <a:ext cx="5940425" cy="5661660"/>
          </a:xfrm>
          <a:prstGeom prst="rect">
            <a:avLst/>
          </a:prstGeom>
        </p:spPr>
      </p:pic>
      <p:sp>
        <p:nvSpPr>
          <p:cNvPr id="4" name="Прямоугольник 3"/>
          <p:cNvSpPr/>
          <p:nvPr/>
        </p:nvSpPr>
        <p:spPr>
          <a:xfrm>
            <a:off x="539552" y="6242861"/>
            <a:ext cx="8496944" cy="369332"/>
          </a:xfrm>
          <a:prstGeom prst="rect">
            <a:avLst/>
          </a:prstGeom>
        </p:spPr>
        <p:txBody>
          <a:bodyPr wrap="square">
            <a:spAutoFit/>
          </a:bodyPr>
          <a:lstStyle/>
          <a:p>
            <a:r>
              <a:rPr lang="en-US" dirty="0"/>
              <a:t>Figure 3 - Anomalies of average annual air temperature in NPR and in the Arctic seas.</a:t>
            </a:r>
            <a:endParaRPr lang="ru-RU" dirty="0"/>
          </a:p>
        </p:txBody>
      </p:sp>
    </p:spTree>
    <p:extLst>
      <p:ext uri="{BB962C8B-B14F-4D97-AF65-F5344CB8AC3E}">
        <p14:creationId xmlns:p14="http://schemas.microsoft.com/office/powerpoint/2010/main" val="22570339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tretch>
            <a:fillRect/>
          </a:stretch>
        </p:blipFill>
        <p:spPr>
          <a:xfrm>
            <a:off x="1907704" y="116632"/>
            <a:ext cx="5628640" cy="5547360"/>
          </a:xfrm>
          <a:prstGeom prst="rect">
            <a:avLst/>
          </a:prstGeom>
        </p:spPr>
      </p:pic>
      <p:sp>
        <p:nvSpPr>
          <p:cNvPr id="3" name="Прямоугольник 2"/>
          <p:cNvSpPr/>
          <p:nvPr/>
        </p:nvSpPr>
        <p:spPr>
          <a:xfrm>
            <a:off x="3181249" y="5674379"/>
            <a:ext cx="3081549" cy="369332"/>
          </a:xfrm>
          <a:prstGeom prst="rect">
            <a:avLst/>
          </a:prstGeom>
        </p:spPr>
        <p:txBody>
          <a:bodyPr wrap="none">
            <a:spAutoFit/>
          </a:bodyPr>
          <a:lstStyle/>
          <a:p>
            <a:r>
              <a:rPr lang="en-US" dirty="0"/>
              <a:t>Figure 4 - Annual precipitation.</a:t>
            </a:r>
            <a:endParaRPr lang="ru-RU" dirty="0"/>
          </a:p>
        </p:txBody>
      </p:sp>
    </p:spTree>
    <p:extLst>
      <p:ext uri="{BB962C8B-B14F-4D97-AF65-F5344CB8AC3E}">
        <p14:creationId xmlns:p14="http://schemas.microsoft.com/office/powerpoint/2010/main" val="5891383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284" y="476672"/>
            <a:ext cx="9144000" cy="646331"/>
          </a:xfrm>
          <a:prstGeom prst="rect">
            <a:avLst/>
          </a:prstGeom>
        </p:spPr>
        <p:txBody>
          <a:bodyPr wrap="square">
            <a:spAutoFit/>
          </a:bodyPr>
          <a:lstStyle/>
          <a:p>
            <a:r>
              <a:rPr lang="en-US" dirty="0"/>
              <a:t>In addition to monitoring the entire polar region, we monitor air temperature in the marine Arctic (Fig. 5), which most reflects the effect of warming on sea ice (Fig. 6).</a:t>
            </a:r>
            <a:endParaRPr lang="ru-RU" dirty="0"/>
          </a:p>
        </p:txBody>
      </p:sp>
      <p:pic>
        <p:nvPicPr>
          <p:cNvPr id="3" name="Рисунок 2"/>
          <p:cNvPicPr/>
          <p:nvPr/>
        </p:nvPicPr>
        <p:blipFill rotWithShape="1">
          <a:blip r:embed="rId2"/>
          <a:srcRect b="18856"/>
          <a:stretch/>
        </p:blipFill>
        <p:spPr bwMode="auto">
          <a:xfrm>
            <a:off x="1601787" y="1395102"/>
            <a:ext cx="5940425" cy="1530350"/>
          </a:xfrm>
          <a:prstGeom prst="rect">
            <a:avLst/>
          </a:prstGeom>
          <a:ln>
            <a:noFill/>
          </a:ln>
          <a:extLst>
            <a:ext uri="{53640926-AAD7-44D8-BBD7-CCE9431645EC}">
              <a14:shadowObscured xmlns:a14="http://schemas.microsoft.com/office/drawing/2010/main"/>
            </a:ext>
          </a:extLst>
        </p:spPr>
      </p:pic>
      <p:sp>
        <p:nvSpPr>
          <p:cNvPr id="4" name="Прямоугольник 3"/>
          <p:cNvSpPr/>
          <p:nvPr/>
        </p:nvSpPr>
        <p:spPr>
          <a:xfrm>
            <a:off x="1700165" y="1025770"/>
            <a:ext cx="5742384" cy="369332"/>
          </a:xfrm>
          <a:prstGeom prst="rect">
            <a:avLst/>
          </a:prstGeom>
        </p:spPr>
        <p:txBody>
          <a:bodyPr wrap="square">
            <a:spAutoFit/>
          </a:bodyPr>
          <a:lstStyle/>
          <a:p>
            <a:r>
              <a:rPr lang="en-US" dirty="0"/>
              <a:t> а                                                             б                                     в</a:t>
            </a:r>
            <a:endParaRPr lang="ru-RU" dirty="0"/>
          </a:p>
        </p:txBody>
      </p:sp>
      <p:sp>
        <p:nvSpPr>
          <p:cNvPr id="5" name="Прямоугольник 4"/>
          <p:cNvSpPr/>
          <p:nvPr/>
        </p:nvSpPr>
        <p:spPr>
          <a:xfrm>
            <a:off x="251520" y="2925452"/>
            <a:ext cx="9036496" cy="646331"/>
          </a:xfrm>
          <a:prstGeom prst="rect">
            <a:avLst/>
          </a:prstGeom>
        </p:spPr>
        <p:txBody>
          <a:bodyPr wrap="square">
            <a:spAutoFit/>
          </a:bodyPr>
          <a:lstStyle/>
          <a:p>
            <a:r>
              <a:rPr lang="en-US" dirty="0"/>
              <a:t>Figure 5. - Average for December-February (a) and for June-August (c) air temperature at 41 stations in the marine Arctic (b) in 1951–2018.</a:t>
            </a:r>
            <a:endParaRPr lang="ru-RU" dirty="0"/>
          </a:p>
        </p:txBody>
      </p:sp>
      <p:pic>
        <p:nvPicPr>
          <p:cNvPr id="6" name="Рисунок 5"/>
          <p:cNvPicPr/>
          <p:nvPr/>
        </p:nvPicPr>
        <p:blipFill>
          <a:blip r:embed="rId3"/>
          <a:stretch>
            <a:fillRect/>
          </a:stretch>
        </p:blipFill>
        <p:spPr>
          <a:xfrm>
            <a:off x="2902577" y="3580779"/>
            <a:ext cx="3337560" cy="2339340"/>
          </a:xfrm>
          <a:prstGeom prst="rect">
            <a:avLst/>
          </a:prstGeom>
        </p:spPr>
      </p:pic>
      <p:sp>
        <p:nvSpPr>
          <p:cNvPr id="8" name="Прямоугольник 7"/>
          <p:cNvSpPr/>
          <p:nvPr/>
        </p:nvSpPr>
        <p:spPr>
          <a:xfrm>
            <a:off x="0" y="5949280"/>
            <a:ext cx="9144000" cy="646331"/>
          </a:xfrm>
          <a:prstGeom prst="rect">
            <a:avLst/>
          </a:prstGeom>
        </p:spPr>
        <p:txBody>
          <a:bodyPr wrap="square">
            <a:spAutoFit/>
          </a:bodyPr>
          <a:lstStyle/>
          <a:p>
            <a:r>
              <a:rPr lang="en-US" dirty="0"/>
              <a:t>Figure 6. - Average September sea ice area in the Arctic Ocean according to the AARI data and summer air temperature in the marine Arctic</a:t>
            </a:r>
            <a:endParaRPr lang="ru-RU" dirty="0"/>
          </a:p>
        </p:txBody>
      </p:sp>
      <p:sp>
        <p:nvSpPr>
          <p:cNvPr id="7" name="TextBox 6"/>
          <p:cNvSpPr txBox="1"/>
          <p:nvPr/>
        </p:nvSpPr>
        <p:spPr>
          <a:xfrm>
            <a:off x="2902577" y="11545"/>
            <a:ext cx="3959867"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Monitoring in the marine Arctic</a:t>
            </a:r>
            <a:endParaRPr lang="ru-R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93996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676" y="3369766"/>
            <a:ext cx="9036496" cy="923330"/>
          </a:xfrm>
          <a:prstGeom prst="rect">
            <a:avLst/>
          </a:prstGeom>
        </p:spPr>
        <p:txBody>
          <a:bodyPr wrap="square">
            <a:spAutoFit/>
          </a:bodyPr>
          <a:lstStyle/>
          <a:p>
            <a:r>
              <a:rPr lang="en-US" dirty="0" smtClean="0"/>
              <a:t>Sea </a:t>
            </a:r>
            <a:r>
              <a:rPr lang="en-US" dirty="0"/>
              <a:t>ice cover in the Arctic seas by the end of the summer has been rapidly declining since 2001, having decreased by 2005 to 300 thousand km2. In the past 14 years, its area in September has fluctuated around this level, which is 4 times less than in the 1980s. (Fig.8).</a:t>
            </a:r>
            <a:endParaRPr lang="ru-RU" dirty="0"/>
          </a:p>
        </p:txBody>
      </p:sp>
      <p:sp>
        <p:nvSpPr>
          <p:cNvPr id="3" name="Прямоугольник 2"/>
          <p:cNvSpPr/>
          <p:nvPr/>
        </p:nvSpPr>
        <p:spPr>
          <a:xfrm>
            <a:off x="0" y="273422"/>
            <a:ext cx="9144000" cy="923330"/>
          </a:xfrm>
          <a:prstGeom prst="rect">
            <a:avLst/>
          </a:prstGeom>
        </p:spPr>
        <p:txBody>
          <a:bodyPr wrap="square">
            <a:spAutoFit/>
          </a:bodyPr>
          <a:lstStyle/>
          <a:p>
            <a:r>
              <a:rPr lang="en-US" dirty="0"/>
              <a:t>Due to the increasing attention to climate change in the Arctic Ocean, through which the Northern Sea Route (NSR) passes, the characteristics of the climate and ice conditions in this area of the Arctic Sea are presented below (Fig. 7).</a:t>
            </a:r>
            <a:endParaRPr lang="ru-RU" dirty="0"/>
          </a:p>
        </p:txBody>
      </p:sp>
      <p:pic>
        <p:nvPicPr>
          <p:cNvPr id="4" name="Рисунок 3"/>
          <p:cNvPicPr/>
          <p:nvPr/>
        </p:nvPicPr>
        <p:blipFill>
          <a:blip r:embed="rId2"/>
          <a:stretch>
            <a:fillRect/>
          </a:stretch>
        </p:blipFill>
        <p:spPr>
          <a:xfrm>
            <a:off x="1607903" y="1361304"/>
            <a:ext cx="5940425" cy="1491632"/>
          </a:xfrm>
          <a:prstGeom prst="rect">
            <a:avLst/>
          </a:prstGeom>
        </p:spPr>
      </p:pic>
      <p:pic>
        <p:nvPicPr>
          <p:cNvPr id="5" name="Рисунок 4"/>
          <p:cNvPicPr/>
          <p:nvPr/>
        </p:nvPicPr>
        <p:blipFill>
          <a:blip r:embed="rId3"/>
          <a:stretch>
            <a:fillRect/>
          </a:stretch>
        </p:blipFill>
        <p:spPr>
          <a:xfrm>
            <a:off x="1331640" y="1174651"/>
            <a:ext cx="5940425" cy="238125"/>
          </a:xfrm>
          <a:prstGeom prst="rect">
            <a:avLst/>
          </a:prstGeom>
        </p:spPr>
      </p:pic>
      <p:sp>
        <p:nvSpPr>
          <p:cNvPr id="6" name="Прямоугольник 5"/>
          <p:cNvSpPr/>
          <p:nvPr/>
        </p:nvSpPr>
        <p:spPr>
          <a:xfrm>
            <a:off x="107504" y="2782669"/>
            <a:ext cx="9144000" cy="646331"/>
          </a:xfrm>
          <a:prstGeom prst="rect">
            <a:avLst/>
          </a:prstGeom>
        </p:spPr>
        <p:txBody>
          <a:bodyPr wrap="square">
            <a:spAutoFit/>
          </a:bodyPr>
          <a:lstStyle/>
          <a:p>
            <a:r>
              <a:rPr lang="en-US" dirty="0"/>
              <a:t>Figure 7. - The average air temperature in winter (a) and summer (c) in the Arctic seas according to 22 meteorological stations (b).</a:t>
            </a:r>
            <a:endParaRPr lang="ru-RU" dirty="0"/>
          </a:p>
        </p:txBody>
      </p:sp>
      <p:pic>
        <p:nvPicPr>
          <p:cNvPr id="7" name="Рисунок 6"/>
          <p:cNvPicPr/>
          <p:nvPr/>
        </p:nvPicPr>
        <p:blipFill>
          <a:blip r:embed="rId4"/>
          <a:stretch>
            <a:fillRect/>
          </a:stretch>
        </p:blipFill>
        <p:spPr>
          <a:xfrm>
            <a:off x="2791543" y="4293096"/>
            <a:ext cx="3364634" cy="1800200"/>
          </a:xfrm>
          <a:prstGeom prst="rect">
            <a:avLst/>
          </a:prstGeom>
        </p:spPr>
      </p:pic>
      <p:sp>
        <p:nvSpPr>
          <p:cNvPr id="8" name="Прямоугольник 7"/>
          <p:cNvSpPr/>
          <p:nvPr/>
        </p:nvSpPr>
        <p:spPr>
          <a:xfrm>
            <a:off x="107504" y="6095037"/>
            <a:ext cx="9036496" cy="646331"/>
          </a:xfrm>
          <a:prstGeom prst="rect">
            <a:avLst/>
          </a:prstGeom>
        </p:spPr>
        <p:txBody>
          <a:bodyPr wrap="square">
            <a:spAutoFit/>
          </a:bodyPr>
          <a:lstStyle/>
          <a:p>
            <a:r>
              <a:rPr lang="en-US" dirty="0"/>
              <a:t>Figure 8. - Area occupied by sea ice in September in the Siberian Arctic seas according to the AARI data</a:t>
            </a:r>
            <a:endParaRPr lang="ru-RU" dirty="0"/>
          </a:p>
        </p:txBody>
      </p:sp>
      <p:sp>
        <p:nvSpPr>
          <p:cNvPr id="10" name="TextBox 9"/>
          <p:cNvSpPr txBox="1"/>
          <p:nvPr/>
        </p:nvSpPr>
        <p:spPr>
          <a:xfrm>
            <a:off x="3253744" y="3974"/>
            <a:ext cx="4124830"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Northern Sea Route </a:t>
            </a:r>
            <a:r>
              <a:rPr lang="en-US" sz="2000" b="1" dirty="0" smtClean="0">
                <a:latin typeface="Arial" panose="020B0604020202020204" pitchFamily="34" charset="0"/>
                <a:cs typeface="Arial" panose="020B0604020202020204" pitchFamily="34" charset="0"/>
              </a:rPr>
              <a:t>area</a:t>
            </a:r>
            <a:endParaRPr lang="ru-R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56166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ATA\ice_T\2018\Морск_Арктика 2018\ПТВ мА_1951-2018.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83" y="476672"/>
            <a:ext cx="8720137" cy="23542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DATA\ice_T\2018\Морск_Арктика 2018\SATmA_SIE9_2018.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694" y="3068960"/>
            <a:ext cx="4032448" cy="28034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47864" y="2646269"/>
            <a:ext cx="2930546" cy="369332"/>
          </a:xfrm>
          <a:prstGeom prst="rect">
            <a:avLst/>
          </a:prstGeom>
          <a:noFill/>
        </p:spPr>
        <p:txBody>
          <a:bodyPr wrap="none" rtlCol="0">
            <a:spAutoFit/>
          </a:bodyPr>
          <a:lstStyle/>
          <a:p>
            <a:r>
              <a:rPr lang="en-US" dirty="0" err="1" smtClean="0"/>
              <a:t>Meteost</a:t>
            </a:r>
            <a:r>
              <a:rPr lang="en-US" dirty="0" smtClean="0"/>
              <a:t>. in the marine Arctic</a:t>
            </a:r>
            <a:endParaRPr lang="ru-RU" dirty="0"/>
          </a:p>
        </p:txBody>
      </p:sp>
      <p:sp>
        <p:nvSpPr>
          <p:cNvPr id="3" name="TextBox 2"/>
          <p:cNvSpPr txBox="1"/>
          <p:nvPr/>
        </p:nvSpPr>
        <p:spPr>
          <a:xfrm>
            <a:off x="1259631" y="404664"/>
            <a:ext cx="1216743" cy="369332"/>
          </a:xfrm>
          <a:prstGeom prst="rect">
            <a:avLst/>
          </a:prstGeom>
          <a:noFill/>
        </p:spPr>
        <p:txBody>
          <a:bodyPr wrap="none" rtlCol="0">
            <a:spAutoFit/>
          </a:bodyPr>
          <a:lstStyle/>
          <a:p>
            <a:r>
              <a:rPr lang="en-US" dirty="0" smtClean="0"/>
              <a:t>Winter SAT</a:t>
            </a:r>
            <a:endParaRPr lang="ru-RU" dirty="0"/>
          </a:p>
        </p:txBody>
      </p:sp>
      <p:sp>
        <p:nvSpPr>
          <p:cNvPr id="4" name="TextBox 3"/>
          <p:cNvSpPr txBox="1"/>
          <p:nvPr/>
        </p:nvSpPr>
        <p:spPr>
          <a:xfrm>
            <a:off x="6588224" y="497499"/>
            <a:ext cx="1360822" cy="369332"/>
          </a:xfrm>
          <a:prstGeom prst="rect">
            <a:avLst/>
          </a:prstGeom>
          <a:noFill/>
        </p:spPr>
        <p:txBody>
          <a:bodyPr wrap="none" rtlCol="0">
            <a:spAutoFit/>
          </a:bodyPr>
          <a:lstStyle/>
          <a:p>
            <a:r>
              <a:rPr lang="en-US" dirty="0" smtClean="0"/>
              <a:t>Summer SAT</a:t>
            </a:r>
            <a:endParaRPr lang="ru-RU" dirty="0"/>
          </a:p>
        </p:txBody>
      </p:sp>
      <p:sp>
        <p:nvSpPr>
          <p:cNvPr id="5" name="TextBox 4"/>
          <p:cNvSpPr txBox="1"/>
          <p:nvPr/>
        </p:nvSpPr>
        <p:spPr>
          <a:xfrm>
            <a:off x="2516093" y="0"/>
            <a:ext cx="4368825"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Indicator: SAT in the marine Arctic</a:t>
            </a:r>
            <a:endParaRPr lang="ru-RU" sz="2000" b="1" dirty="0">
              <a:latin typeface="Arial" panose="020B0604020202020204" pitchFamily="34" charset="0"/>
              <a:cs typeface="Arial" panose="020B0604020202020204" pitchFamily="34" charset="0"/>
            </a:endParaRPr>
          </a:p>
        </p:txBody>
      </p:sp>
      <p:sp>
        <p:nvSpPr>
          <p:cNvPr id="6" name="TextBox 5"/>
          <p:cNvSpPr txBox="1"/>
          <p:nvPr/>
        </p:nvSpPr>
        <p:spPr>
          <a:xfrm>
            <a:off x="130288" y="5877272"/>
            <a:ext cx="8258136" cy="954107"/>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Summer SAT and September SIE</a:t>
            </a:r>
            <a:r>
              <a:rPr lang="en-US" sz="1400" dirty="0">
                <a:latin typeface="Arial" panose="020B0604020202020204" pitchFamily="34" charset="0"/>
                <a:cs typeface="Arial" panose="020B0604020202020204" pitchFamily="34" charset="0"/>
              </a:rPr>
              <a:t>. </a:t>
            </a:r>
            <a:endParaRPr lang="en-US" sz="1400" dirty="0" smtClean="0">
              <a:latin typeface="Arial" panose="020B0604020202020204" pitchFamily="34" charset="0"/>
              <a:cs typeface="Arial" panose="020B0604020202020204" pitchFamily="34" charset="0"/>
            </a:endParaRPr>
          </a:p>
          <a:p>
            <a:pPr algn="ctr"/>
            <a:r>
              <a:rPr lang="en-US" sz="1400" dirty="0" smtClean="0">
                <a:latin typeface="Arial" panose="020B0604020202020204" pitchFamily="34" charset="0"/>
                <a:cs typeface="Arial" panose="020B0604020202020204" pitchFamily="34" charset="0"/>
              </a:rPr>
              <a:t>Supplemented </a:t>
            </a:r>
            <a:r>
              <a:rPr lang="en-US" sz="1400" dirty="0">
                <a:latin typeface="Arial" panose="020B0604020202020204" pitchFamily="34" charset="0"/>
                <a:cs typeface="Arial" panose="020B0604020202020204" pitchFamily="34" charset="0"/>
              </a:rPr>
              <a:t>from </a:t>
            </a:r>
            <a:r>
              <a:rPr lang="en-US" sz="1400" dirty="0" smtClean="0">
                <a:latin typeface="Arial" panose="020B0604020202020204" pitchFamily="34" charset="0"/>
                <a:cs typeface="Arial" panose="020B0604020202020204" pitchFamily="34" charset="0"/>
              </a:rPr>
              <a:t>Alekseev</a:t>
            </a:r>
            <a:r>
              <a:rPr lang="en-US" sz="1400" dirty="0">
                <a:latin typeface="Arial" panose="020B0604020202020204" pitchFamily="34" charset="0"/>
                <a:cs typeface="Arial" panose="020B0604020202020204" pitchFamily="34" charset="0"/>
              </a:rPr>
              <a:t>, G., </a:t>
            </a:r>
            <a:r>
              <a:rPr lang="en-US" sz="1400" dirty="0" err="1">
                <a:latin typeface="Arial" panose="020B0604020202020204" pitchFamily="34" charset="0"/>
                <a:cs typeface="Arial" panose="020B0604020202020204" pitchFamily="34" charset="0"/>
              </a:rPr>
              <a:t>Glok</a:t>
            </a:r>
            <a:r>
              <a:rPr lang="en-US" sz="1400" dirty="0">
                <a:latin typeface="Arial" panose="020B0604020202020204" pitchFamily="34" charset="0"/>
                <a:cs typeface="Arial" panose="020B0604020202020204" pitchFamily="34" charset="0"/>
              </a:rPr>
              <a:t>, N., Smirnov, A. </a:t>
            </a:r>
            <a:r>
              <a:rPr lang="en-US" sz="1400" dirty="0" smtClean="0">
                <a:latin typeface="Arial" panose="020B0604020202020204" pitchFamily="34" charset="0"/>
                <a:cs typeface="Arial" panose="020B0604020202020204" pitchFamily="34" charset="0"/>
              </a:rPr>
              <a:t>On </a:t>
            </a:r>
            <a:r>
              <a:rPr lang="en-US" sz="1400" dirty="0">
                <a:latin typeface="Arial" panose="020B0604020202020204" pitchFamily="34" charset="0"/>
                <a:cs typeface="Arial" panose="020B0604020202020204" pitchFamily="34" charset="0"/>
              </a:rPr>
              <a:t>assessment of the relationship between changes of sea ice extent and climate in the </a:t>
            </a:r>
            <a:r>
              <a:rPr lang="en-US" sz="1400" dirty="0" smtClean="0">
                <a:latin typeface="Arial" panose="020B0604020202020204" pitchFamily="34" charset="0"/>
                <a:cs typeface="Arial" panose="020B0604020202020204" pitchFamily="34" charset="0"/>
              </a:rPr>
              <a:t>Arctic  </a:t>
            </a:r>
            <a:r>
              <a:rPr lang="en-US" sz="1400" dirty="0">
                <a:latin typeface="Arial" panose="020B0604020202020204" pitchFamily="34" charset="0"/>
                <a:cs typeface="Arial" panose="020B0604020202020204" pitchFamily="34" charset="0"/>
              </a:rPr>
              <a:t>// International Journal of Climatology. 2016. № 9 (36). P. 3407–3412</a:t>
            </a:r>
            <a:endParaRPr lang="ru-RU" sz="1400" dirty="0">
              <a:latin typeface="Arial" panose="020B0604020202020204" pitchFamily="34" charset="0"/>
              <a:cs typeface="Arial" panose="020B0604020202020204" pitchFamily="34" charset="0"/>
            </a:endParaRPr>
          </a:p>
        </p:txBody>
      </p:sp>
      <p:sp>
        <p:nvSpPr>
          <p:cNvPr id="7" name="TextBox 6"/>
          <p:cNvSpPr txBox="1"/>
          <p:nvPr/>
        </p:nvSpPr>
        <p:spPr>
          <a:xfrm>
            <a:off x="4914674" y="2276937"/>
            <a:ext cx="635751" cy="369332"/>
          </a:xfrm>
          <a:prstGeom prst="rect">
            <a:avLst/>
          </a:prstGeom>
          <a:noFill/>
        </p:spPr>
        <p:txBody>
          <a:bodyPr wrap="none" rtlCol="0">
            <a:spAutoFit/>
          </a:bodyPr>
          <a:lstStyle/>
          <a:p>
            <a:r>
              <a:rPr lang="en-US" dirty="0" smtClean="0"/>
              <a:t>41 </a:t>
            </a:r>
            <a:r>
              <a:rPr lang="en-US" dirty="0" err="1" smtClean="0"/>
              <a:t>st</a:t>
            </a:r>
            <a:endParaRPr lang="ru-RU" dirty="0"/>
          </a:p>
        </p:txBody>
      </p:sp>
    </p:spTree>
    <p:extLst>
      <p:ext uri="{BB962C8B-B14F-4D97-AF65-F5344CB8AC3E}">
        <p14:creationId xmlns:p14="http://schemas.microsoft.com/office/powerpoint/2010/main" val="1643516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55973"/>
            <a:ext cx="7042634"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Indicator: SAT at 7 long-term Arctic stations (from 1900) </a:t>
            </a:r>
            <a:endParaRPr lang="ru-RU" sz="2000" b="1"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410" r="61021"/>
          <a:stretch/>
        </p:blipFill>
        <p:spPr bwMode="auto">
          <a:xfrm>
            <a:off x="125123" y="476672"/>
            <a:ext cx="2030261" cy="1943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2393383"/>
            <a:ext cx="1976823"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Positions of </a:t>
            </a:r>
            <a:r>
              <a:rPr lang="en-US" sz="1400" dirty="0" smtClean="0">
                <a:latin typeface="Arial" panose="020B0604020202020204" pitchFamily="34" charset="0"/>
                <a:cs typeface="Arial" panose="020B0604020202020204" pitchFamily="34" charset="0"/>
              </a:rPr>
              <a:t>7 </a:t>
            </a:r>
            <a:r>
              <a:rPr lang="en-US" sz="1400" dirty="0">
                <a:latin typeface="Arial" panose="020B0604020202020204" pitchFamily="34" charset="0"/>
                <a:cs typeface="Arial" panose="020B0604020202020204" pitchFamily="34" charset="0"/>
              </a:rPr>
              <a:t>stations </a:t>
            </a:r>
            <a:endParaRPr lang="en-US" sz="1400" dirty="0" smtClean="0">
              <a:latin typeface="Arial" panose="020B0604020202020204" pitchFamily="34" charset="0"/>
              <a:cs typeface="Arial" panose="020B0604020202020204" pitchFamily="34" charset="0"/>
            </a:endParaRPr>
          </a:p>
          <a:p>
            <a:pPr algn="ctr"/>
            <a:r>
              <a:rPr lang="en-US" sz="1400" dirty="0" smtClean="0">
                <a:latin typeface="Arial" panose="020B0604020202020204" pitchFamily="34" charset="0"/>
                <a:cs typeface="Arial" panose="020B0604020202020204" pitchFamily="34" charset="0"/>
              </a:rPr>
              <a:t>in </a:t>
            </a:r>
            <a:r>
              <a:rPr lang="en-US" sz="1400" dirty="0">
                <a:latin typeface="Arial" panose="020B0604020202020204" pitchFamily="34" charset="0"/>
                <a:cs typeface="Arial" panose="020B0604020202020204" pitchFamily="34" charset="0"/>
              </a:rPr>
              <a:t>the marine </a:t>
            </a:r>
            <a:r>
              <a:rPr lang="en-US" sz="1400" dirty="0" smtClean="0">
                <a:latin typeface="Arial" panose="020B0604020202020204" pitchFamily="34" charset="0"/>
                <a:cs typeface="Arial" panose="020B0604020202020204" pitchFamily="34" charset="0"/>
              </a:rPr>
              <a:t>Arctic</a:t>
            </a:r>
            <a:endParaRPr lang="ru-RU" sz="1400" dirty="0">
              <a:latin typeface="Arial" panose="020B0604020202020204" pitchFamily="34" charset="0"/>
              <a:cs typeface="Arial" panose="020B0604020202020204" pitchFamily="34" charset="0"/>
            </a:endParaRPr>
          </a:p>
        </p:txBody>
      </p:sp>
      <p:pic>
        <p:nvPicPr>
          <p:cNvPr id="5" name="Рисунок 4"/>
          <p:cNvPicPr/>
          <p:nvPr/>
        </p:nvPicPr>
        <p:blipFill rotWithShape="1">
          <a:blip r:embed="rId3"/>
          <a:srcRect l="50003" t="4255" r="-1" b="4877"/>
          <a:stretch/>
        </p:blipFill>
        <p:spPr bwMode="auto">
          <a:xfrm>
            <a:off x="1976823" y="548680"/>
            <a:ext cx="2542764" cy="1776844"/>
          </a:xfrm>
          <a:prstGeom prst="rect">
            <a:avLst/>
          </a:prstGeom>
          <a:ln>
            <a:noFill/>
          </a:ln>
          <a:extLst>
            <a:ext uri="{53640926-AAD7-44D8-BBD7-CCE9431645EC}">
              <a14:shadowObscured xmlns:a14="http://schemas.microsoft.com/office/drawing/2010/main"/>
            </a:ext>
          </a:extLst>
        </p:spPr>
      </p:pic>
      <p:pic>
        <p:nvPicPr>
          <p:cNvPr id="6" name="Рисунок 5"/>
          <p:cNvPicPr/>
          <p:nvPr/>
        </p:nvPicPr>
        <p:blipFill rotWithShape="1">
          <a:blip r:embed="rId4"/>
          <a:srcRect l="1586" t="3371" r="65876" b="53665"/>
          <a:stretch/>
        </p:blipFill>
        <p:spPr bwMode="auto">
          <a:xfrm>
            <a:off x="4499992" y="620688"/>
            <a:ext cx="2297733" cy="1576873"/>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3419872" y="563864"/>
            <a:ext cx="360040" cy="369332"/>
          </a:xfrm>
          <a:prstGeom prst="rect">
            <a:avLst/>
          </a:prstGeom>
          <a:solidFill>
            <a:schemeClr val="bg1"/>
          </a:solidFill>
          <a:ln>
            <a:noFill/>
          </a:ln>
        </p:spPr>
        <p:txBody>
          <a:bodyPr wrap="square" rtlCol="0">
            <a:spAutoFit/>
          </a:bodyPr>
          <a:lstStyle/>
          <a:p>
            <a:endParaRPr lang="ru-RU" dirty="0"/>
          </a:p>
        </p:txBody>
      </p:sp>
      <p:sp>
        <p:nvSpPr>
          <p:cNvPr id="8" name="Прямоугольник 7"/>
          <p:cNvSpPr/>
          <p:nvPr/>
        </p:nvSpPr>
        <p:spPr>
          <a:xfrm>
            <a:off x="2155384" y="2325524"/>
            <a:ext cx="2267352" cy="307777"/>
          </a:xfrm>
          <a:prstGeom prst="rect">
            <a:avLst/>
          </a:prstGeom>
        </p:spPr>
        <p:txBody>
          <a:bodyPr wrap="none">
            <a:spAutoFit/>
          </a:bodyPr>
          <a:lstStyle/>
          <a:p>
            <a:r>
              <a:rPr lang="en-US" sz="1400" dirty="0" smtClean="0">
                <a:latin typeface="Arial" panose="020B0604020202020204" pitchFamily="34" charset="0"/>
                <a:cs typeface="Arial" panose="020B0604020202020204" pitchFamily="34" charset="0"/>
              </a:rPr>
              <a:t>Average </a:t>
            </a:r>
            <a:r>
              <a:rPr lang="en-US" sz="1400" dirty="0">
                <a:latin typeface="Arial" panose="020B0604020202020204" pitchFamily="34" charset="0"/>
                <a:cs typeface="Arial" panose="020B0604020202020204" pitchFamily="34" charset="0"/>
              </a:rPr>
              <a:t>for the </a:t>
            </a:r>
            <a:r>
              <a:rPr lang="en-US" sz="1400" dirty="0" smtClean="0">
                <a:latin typeface="Arial" panose="020B0604020202020204" pitchFamily="34" charset="0"/>
                <a:cs typeface="Arial" panose="020B0604020202020204" pitchFamily="34" charset="0"/>
              </a:rPr>
              <a:t>year SAT</a:t>
            </a:r>
            <a:endParaRPr lang="ru-RU" sz="1400" dirty="0">
              <a:latin typeface="Arial" panose="020B0604020202020204" pitchFamily="34" charset="0"/>
              <a:cs typeface="Arial" panose="020B0604020202020204" pitchFamily="34" charset="0"/>
            </a:endParaRPr>
          </a:p>
        </p:txBody>
      </p:sp>
      <p:sp>
        <p:nvSpPr>
          <p:cNvPr id="9" name="Прямоугольник 8"/>
          <p:cNvSpPr/>
          <p:nvPr/>
        </p:nvSpPr>
        <p:spPr>
          <a:xfrm>
            <a:off x="4716016" y="2213008"/>
            <a:ext cx="2019851" cy="307777"/>
          </a:xfrm>
          <a:prstGeom prst="rect">
            <a:avLst/>
          </a:prstGeom>
        </p:spPr>
        <p:txBody>
          <a:bodyPr wrap="square">
            <a:spAutoFit/>
          </a:bodyPr>
          <a:lstStyle/>
          <a:p>
            <a:pPr algn="ctr"/>
            <a:r>
              <a:rPr lang="en-US" sz="1400" dirty="0" smtClean="0">
                <a:latin typeface="Arial" panose="020B0604020202020204" pitchFamily="34" charset="0"/>
                <a:cs typeface="Arial" panose="020B0604020202020204" pitchFamily="34" charset="0"/>
              </a:rPr>
              <a:t>SAT extrapolation</a:t>
            </a:r>
            <a:endParaRPr lang="ru-RU" sz="1400" dirty="0">
              <a:latin typeface="Arial" panose="020B0604020202020204" pitchFamily="34" charset="0"/>
              <a:cs typeface="Arial" panose="020B0604020202020204" pitchFamily="34" charset="0"/>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1415539612"/>
              </p:ext>
            </p:extLst>
          </p:nvPr>
        </p:nvGraphicFramePr>
        <p:xfrm>
          <a:off x="2245259" y="2747784"/>
          <a:ext cx="5328592" cy="1920240"/>
        </p:xfrm>
        <a:graphic>
          <a:graphicData uri="http://schemas.openxmlformats.org/drawingml/2006/table">
            <a:tbl>
              <a:tblPr firstRow="1" firstCol="1" bandRow="1"/>
              <a:tblGrid>
                <a:gridCol w="1260475"/>
                <a:gridCol w="571500"/>
                <a:gridCol w="571500"/>
                <a:gridCol w="574675"/>
                <a:gridCol w="574675"/>
                <a:gridCol w="544830"/>
                <a:gridCol w="654873"/>
                <a:gridCol w="576064"/>
              </a:tblGrid>
              <a:tr h="0">
                <a:tc rowSpan="2">
                  <a:txBody>
                    <a:bodyPr/>
                    <a:lstStyle/>
                    <a:p>
                      <a:pPr indent="26035" algn="just">
                        <a:lnSpc>
                          <a:spcPct val="150000"/>
                        </a:lnSpc>
                        <a:spcAft>
                          <a:spcPts val="0"/>
                        </a:spcAft>
                      </a:pPr>
                      <a:r>
                        <a:rPr lang="en-US" sz="1400" dirty="0" smtClean="0">
                          <a:effectLst/>
                          <a:latin typeface="Times New Roman"/>
                          <a:ea typeface="Calibri"/>
                          <a:cs typeface="Times New Roman"/>
                        </a:rPr>
                        <a:t>Components</a:t>
                      </a:r>
                      <a:endParaRPr lang="ru-RU" sz="1400" dirty="0">
                        <a:effectLst/>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indent="26035" algn="ctr">
                        <a:lnSpc>
                          <a:spcPct val="150000"/>
                        </a:lnSpc>
                        <a:spcAft>
                          <a:spcPts val="0"/>
                        </a:spcAft>
                      </a:pPr>
                      <a:r>
                        <a:rPr lang="en-US" sz="1400" dirty="0" smtClean="0">
                          <a:effectLst/>
                          <a:latin typeface="Times New Roman"/>
                          <a:ea typeface="Calibri"/>
                          <a:cs typeface="Times New Roman"/>
                        </a:rPr>
                        <a:t>Contribution</a:t>
                      </a:r>
                      <a:r>
                        <a:rPr lang="ru-RU" sz="1400" dirty="0" smtClean="0">
                          <a:effectLst/>
                          <a:latin typeface="Times New Roman"/>
                          <a:ea typeface="Calibri"/>
                          <a:cs typeface="Times New Roman"/>
                        </a:rPr>
                        <a:t>, </a:t>
                      </a:r>
                      <a:r>
                        <a:rPr lang="ru-RU" sz="1400" dirty="0">
                          <a:effectLst/>
                          <a:latin typeface="Times New Roman"/>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0">
                <a:tc vMerge="1">
                  <a:txBody>
                    <a:bodyPr/>
                    <a:lstStyle/>
                    <a:p>
                      <a:endParaRPr lang="ru-RU"/>
                    </a:p>
                  </a:txBody>
                  <a:tcPr/>
                </a:tc>
                <a:tc>
                  <a:txBody>
                    <a:bodyPr/>
                    <a:lstStyle/>
                    <a:p>
                      <a:pPr indent="26035" algn="just">
                        <a:lnSpc>
                          <a:spcPct val="150000"/>
                        </a:lnSpc>
                        <a:spcAft>
                          <a:spcPts val="0"/>
                        </a:spcAft>
                      </a:pPr>
                      <a:r>
                        <a:rPr lang="en-US" sz="1400" dirty="0" smtClean="0">
                          <a:effectLst/>
                          <a:latin typeface="Times New Roman"/>
                          <a:ea typeface="Calibri"/>
                          <a:cs typeface="Times New Roman"/>
                        </a:rPr>
                        <a:t>Win</a:t>
                      </a:r>
                      <a:endParaRPr lang="ru-RU" sz="1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just">
                        <a:lnSpc>
                          <a:spcPct val="150000"/>
                        </a:lnSpc>
                        <a:spcAft>
                          <a:spcPts val="0"/>
                        </a:spcAft>
                      </a:pPr>
                      <a:r>
                        <a:rPr lang="en-US" sz="1400" dirty="0" err="1" smtClean="0">
                          <a:effectLst/>
                          <a:latin typeface="Times New Roman"/>
                          <a:ea typeface="Calibri"/>
                          <a:cs typeface="Times New Roman"/>
                        </a:rPr>
                        <a:t>Spr</a:t>
                      </a:r>
                      <a:endParaRPr lang="ru-RU" sz="1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just">
                        <a:lnSpc>
                          <a:spcPct val="150000"/>
                        </a:lnSpc>
                        <a:spcAft>
                          <a:spcPts val="0"/>
                        </a:spcAft>
                      </a:pPr>
                      <a:r>
                        <a:rPr lang="en-US" sz="1400" dirty="0" smtClean="0">
                          <a:effectLst/>
                          <a:latin typeface="Times New Roman"/>
                          <a:ea typeface="Calibri"/>
                          <a:cs typeface="Times New Roman"/>
                        </a:rPr>
                        <a:t>Sum</a:t>
                      </a:r>
                      <a:endParaRPr lang="ru-RU" sz="1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just">
                        <a:lnSpc>
                          <a:spcPct val="150000"/>
                        </a:lnSpc>
                        <a:spcAft>
                          <a:spcPts val="0"/>
                        </a:spcAft>
                      </a:pPr>
                      <a:r>
                        <a:rPr lang="en-US" sz="1400" dirty="0" err="1" smtClean="0">
                          <a:effectLst/>
                          <a:latin typeface="Times New Roman"/>
                          <a:ea typeface="Calibri"/>
                          <a:cs typeface="Times New Roman"/>
                        </a:rPr>
                        <a:t>Fal</a:t>
                      </a:r>
                      <a:endParaRPr lang="ru-RU" sz="1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just">
                        <a:lnSpc>
                          <a:spcPct val="150000"/>
                        </a:lnSpc>
                        <a:spcAft>
                          <a:spcPts val="0"/>
                        </a:spcAft>
                      </a:pPr>
                      <a:r>
                        <a:rPr lang="en-US" sz="1400" dirty="0" smtClean="0">
                          <a:effectLst/>
                          <a:latin typeface="Times New Roman"/>
                          <a:ea typeface="Calibri"/>
                          <a:cs typeface="Times New Roman"/>
                        </a:rPr>
                        <a:t>CHY</a:t>
                      </a:r>
                      <a:endParaRPr lang="ru-RU" sz="1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just">
                        <a:lnSpc>
                          <a:spcPct val="150000"/>
                        </a:lnSpc>
                        <a:spcAft>
                          <a:spcPts val="0"/>
                        </a:spcAft>
                      </a:pPr>
                      <a:r>
                        <a:rPr lang="en-US" sz="1400" dirty="0" smtClean="0">
                          <a:effectLst/>
                          <a:latin typeface="Times New Roman"/>
                          <a:ea typeface="Calibri"/>
                          <a:cs typeface="Times New Roman"/>
                        </a:rPr>
                        <a:t>WHY</a:t>
                      </a:r>
                      <a:endParaRPr lang="ru-RU" sz="1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just">
                        <a:lnSpc>
                          <a:spcPct val="150000"/>
                        </a:lnSpc>
                        <a:spcAft>
                          <a:spcPts val="0"/>
                        </a:spcAft>
                      </a:pPr>
                      <a:r>
                        <a:rPr lang="en-US" sz="1400" dirty="0" smtClean="0">
                          <a:effectLst/>
                          <a:latin typeface="Times New Roman"/>
                          <a:ea typeface="Calibri"/>
                          <a:cs typeface="Times New Roman"/>
                        </a:rPr>
                        <a:t>Year</a:t>
                      </a:r>
                      <a:endParaRPr lang="ru-RU" sz="1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indent="26035" algn="just">
                        <a:lnSpc>
                          <a:spcPct val="150000"/>
                        </a:lnSpc>
                        <a:spcAft>
                          <a:spcPts val="0"/>
                        </a:spcAft>
                      </a:pPr>
                      <a:r>
                        <a:rPr lang="en-US" sz="1400" dirty="0" smtClean="0">
                          <a:effectLst/>
                          <a:latin typeface="Times New Roman"/>
                          <a:ea typeface="Calibri"/>
                          <a:cs typeface="Times New Roman"/>
                        </a:rPr>
                        <a:t>LFO</a:t>
                      </a:r>
                      <a:endParaRPr lang="ru-RU" sz="1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b="1" dirty="0">
                          <a:effectLst/>
                          <a:latin typeface="Times New Roman"/>
                          <a:ea typeface="Calibri"/>
                          <a:cs typeface="Times New Roman"/>
                        </a:rPr>
                        <a:t>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b="1" dirty="0">
                          <a:effectLst/>
                          <a:latin typeface="Times New Roman"/>
                          <a:ea typeface="Calibri"/>
                          <a:cs typeface="Times New Roman"/>
                        </a:rPr>
                        <a:t>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b="1" dirty="0">
                          <a:effectLst/>
                          <a:latin typeface="Times New Roman"/>
                          <a:ea typeface="Calibri"/>
                          <a:cs typeface="Times New Roman"/>
                        </a:rPr>
                        <a:t>51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b="1" dirty="0">
                          <a:effectLst/>
                          <a:latin typeface="Times New Roman"/>
                          <a:ea typeface="Calibri"/>
                          <a:cs typeface="Times New Roman"/>
                        </a:rPr>
                        <a:t>57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b="1" dirty="0">
                          <a:effectLst/>
                          <a:latin typeface="Times New Roman"/>
                          <a:ea typeface="Calibri"/>
                          <a:cs typeface="Times New Roman"/>
                        </a:rPr>
                        <a:t>62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b="1" dirty="0">
                          <a:effectLst/>
                          <a:latin typeface="Times New Roman"/>
                          <a:ea typeface="Calibri"/>
                          <a:cs typeface="Times New Roman"/>
                        </a:rPr>
                        <a:t>59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b="1" dirty="0">
                          <a:effectLst/>
                          <a:latin typeface="Times New Roman"/>
                          <a:ea typeface="Calibri"/>
                          <a:cs typeface="Times New Roman"/>
                        </a:rPr>
                        <a:t>71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indent="26035" algn="just">
                        <a:lnSpc>
                          <a:spcPct val="150000"/>
                        </a:lnSpc>
                        <a:spcAft>
                          <a:spcPts val="0"/>
                        </a:spcAft>
                      </a:pPr>
                      <a:r>
                        <a:rPr lang="en-US" sz="1400" dirty="0" smtClean="0">
                          <a:effectLst/>
                          <a:latin typeface="Times New Roman"/>
                          <a:ea typeface="Calibri"/>
                          <a:cs typeface="Times New Roman"/>
                        </a:rPr>
                        <a:t>Trend</a:t>
                      </a:r>
                      <a:endParaRPr lang="ru-RU" sz="1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a:effectLst/>
                          <a:latin typeface="Times New Roman"/>
                          <a:ea typeface="Calibri"/>
                          <a:cs typeface="Times New Roman"/>
                        </a:rPr>
                        <a:t>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a:effectLst/>
                          <a:latin typeface="Times New Roman"/>
                          <a:ea typeface="Calibri"/>
                          <a:cs typeface="Times New Roman"/>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a:effectLst/>
                          <a:latin typeface="Times New Roman"/>
                          <a:ea typeface="Calibri"/>
                          <a:cs typeface="Times New Roman"/>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a:effectLst/>
                          <a:latin typeface="Times New Roman"/>
                          <a:ea typeface="Calibri"/>
                          <a:cs typeface="Times New Roman"/>
                        </a:rPr>
                        <a:t>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dirty="0">
                          <a:effectLst/>
                          <a:latin typeface="Times New Roman"/>
                          <a:ea typeface="Calibri"/>
                          <a:cs typeface="Times New Roman"/>
                        </a:rPr>
                        <a:t>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dirty="0">
                          <a:effectLst/>
                          <a:latin typeface="Times New Roman"/>
                          <a:ea typeface="Calibri"/>
                          <a:cs typeface="Times New Roman"/>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a:effectLst/>
                          <a:latin typeface="Times New Roman"/>
                          <a:ea typeface="Calibri"/>
                          <a:cs typeface="Times New Roman"/>
                        </a:rPr>
                        <a:t>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indent="26035" algn="just">
                        <a:lnSpc>
                          <a:spcPct val="150000"/>
                        </a:lnSpc>
                        <a:spcAft>
                          <a:spcPts val="0"/>
                        </a:spcAft>
                      </a:pPr>
                      <a:r>
                        <a:rPr lang="en-US" sz="1400" dirty="0" smtClean="0">
                          <a:effectLst/>
                          <a:latin typeface="Times New Roman"/>
                          <a:ea typeface="Calibri"/>
                          <a:cs typeface="Times New Roman"/>
                        </a:rPr>
                        <a:t>T = 74 years</a:t>
                      </a:r>
                      <a:endParaRPr lang="ru-RU" sz="1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a:effectLst/>
                          <a:latin typeface="Times New Roman"/>
                          <a:ea typeface="Calibri"/>
                          <a:cs typeface="Times New Roman"/>
                        </a:rPr>
                        <a:t>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dirty="0">
                          <a:effectLst/>
                          <a:latin typeface="Times New Roman"/>
                          <a:ea typeface="Calibri"/>
                          <a:cs typeface="Times New Roman"/>
                        </a:rPr>
                        <a:t>37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a:effectLst/>
                          <a:latin typeface="Times New Roman"/>
                          <a:ea typeface="Calibri"/>
                          <a:cs typeface="Times New Roman"/>
                        </a:rPr>
                        <a:t>44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a:effectLst/>
                          <a:latin typeface="Times New Roman"/>
                          <a:ea typeface="Calibri"/>
                          <a:cs typeface="Times New Roman"/>
                        </a:rPr>
                        <a:t>39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a:effectLst/>
                          <a:latin typeface="Times New Roman"/>
                          <a:ea typeface="Calibri"/>
                          <a:cs typeface="Times New Roman"/>
                        </a:rPr>
                        <a:t>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dirty="0">
                          <a:effectLst/>
                          <a:latin typeface="Times New Roman"/>
                          <a:ea typeface="Calibri"/>
                          <a:cs typeface="Times New Roman"/>
                        </a:rPr>
                        <a:t>39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dirty="0">
                          <a:effectLst/>
                          <a:latin typeface="Times New Roman"/>
                          <a:ea typeface="Calibri"/>
                          <a:cs typeface="Times New Roman"/>
                        </a:rPr>
                        <a:t>49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2008">
                <a:tc>
                  <a:txBody>
                    <a:bodyPr/>
                    <a:lstStyle/>
                    <a:p>
                      <a:pPr indent="26035" algn="just">
                        <a:lnSpc>
                          <a:spcPct val="150000"/>
                        </a:lnSpc>
                        <a:spcAft>
                          <a:spcPts val="0"/>
                        </a:spcAft>
                      </a:pPr>
                      <a:r>
                        <a:rPr lang="en-US" sz="1400" dirty="0" smtClean="0">
                          <a:effectLst/>
                          <a:latin typeface="Times New Roman"/>
                          <a:ea typeface="Calibri"/>
                          <a:cs typeface="Times New Roman"/>
                        </a:rPr>
                        <a:t>Noise</a:t>
                      </a:r>
                      <a:endParaRPr lang="ru-RU" sz="1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a:effectLst/>
                          <a:latin typeface="Times New Roman"/>
                          <a:ea typeface="Calibri"/>
                          <a:cs typeface="Times New Roman"/>
                        </a:rPr>
                        <a:t>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a:effectLst/>
                          <a:latin typeface="Times New Roman"/>
                          <a:ea typeface="Calibri"/>
                          <a:cs typeface="Times New Roman"/>
                        </a:rPr>
                        <a:t>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a:effectLst/>
                          <a:latin typeface="Times New Roman"/>
                          <a:ea typeface="Calibri"/>
                          <a:cs typeface="Times New Roman"/>
                        </a:rPr>
                        <a:t>49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a:effectLst/>
                          <a:latin typeface="Times New Roman"/>
                          <a:ea typeface="Calibri"/>
                          <a:cs typeface="Times New Roman"/>
                        </a:rPr>
                        <a:t>43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a:effectLst/>
                          <a:latin typeface="Times New Roman"/>
                          <a:ea typeface="Calibri"/>
                          <a:cs typeface="Times New Roman"/>
                        </a:rPr>
                        <a:t>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dirty="0">
                          <a:effectLst/>
                          <a:latin typeface="Times New Roman"/>
                          <a:ea typeface="Calibri"/>
                          <a:cs typeface="Times New Roman"/>
                        </a:rPr>
                        <a:t>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035" algn="ctr">
                        <a:lnSpc>
                          <a:spcPct val="150000"/>
                        </a:lnSpc>
                        <a:spcAft>
                          <a:spcPts val="0"/>
                        </a:spcAft>
                      </a:pPr>
                      <a:r>
                        <a:rPr lang="ru-RU" sz="1400" dirty="0">
                          <a:effectLst/>
                          <a:latin typeface="Times New Roman"/>
                          <a:ea typeface="Calibri"/>
                          <a:cs typeface="Times New Roman"/>
                        </a:rPr>
                        <a:t>29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5656" y="4941168"/>
            <a:ext cx="60325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771800" y="5188550"/>
            <a:ext cx="4176464" cy="307777"/>
          </a:xfrm>
          <a:prstGeom prst="rect">
            <a:avLst/>
          </a:prstGeom>
          <a:solidFill>
            <a:schemeClr val="bg1"/>
          </a:solidFill>
          <a:ln>
            <a:noFill/>
          </a:ln>
        </p:spPr>
        <p:txBody>
          <a:bodyPr wrap="square" rtlCol="0">
            <a:spAutoFit/>
          </a:bodyPr>
          <a:lstStyle/>
          <a:p>
            <a:pPr algn="ctr"/>
            <a:r>
              <a:rPr lang="en-US" sz="1400" dirty="0" smtClean="0">
                <a:latin typeface="Arial" panose="020B0604020202020204" pitchFamily="34" charset="0"/>
                <a:cs typeface="Arial" panose="020B0604020202020204" pitchFamily="34" charset="0"/>
              </a:rPr>
              <a:t>SIE</a:t>
            </a:r>
            <a:endParaRPr lang="ru-RU" sz="1400" dirty="0">
              <a:latin typeface="Arial" panose="020B0604020202020204" pitchFamily="34" charset="0"/>
              <a:cs typeface="Arial" panose="020B0604020202020204" pitchFamily="34" charset="0"/>
            </a:endParaRPr>
          </a:p>
        </p:txBody>
      </p:sp>
      <p:sp>
        <p:nvSpPr>
          <p:cNvPr id="14" name="TextBox 13"/>
          <p:cNvSpPr txBox="1"/>
          <p:nvPr/>
        </p:nvSpPr>
        <p:spPr>
          <a:xfrm>
            <a:off x="4322730" y="5949280"/>
            <a:ext cx="1193363" cy="307777"/>
          </a:xfrm>
          <a:prstGeom prst="rect">
            <a:avLst/>
          </a:prstGeom>
          <a:solidFill>
            <a:schemeClr val="bg1"/>
          </a:solidFill>
          <a:ln>
            <a:noFill/>
          </a:ln>
        </p:spPr>
        <p:txBody>
          <a:bodyPr wrap="square" rtlCol="0">
            <a:spAutoFit/>
          </a:bodyPr>
          <a:lstStyle/>
          <a:p>
            <a:pPr algn="ctr"/>
            <a:r>
              <a:rPr lang="en-US" sz="1400" dirty="0" smtClean="0">
                <a:latin typeface="Arial" panose="020B0604020202020204" pitchFamily="34" charset="0"/>
                <a:cs typeface="Arial" panose="020B0604020202020204" pitchFamily="34" charset="0"/>
              </a:rPr>
              <a:t>SIA</a:t>
            </a:r>
            <a:endParaRPr lang="ru-RU" sz="1400" dirty="0">
              <a:latin typeface="Arial" panose="020B0604020202020204" pitchFamily="34" charset="0"/>
              <a:cs typeface="Arial" panose="020B0604020202020204" pitchFamily="34" charset="0"/>
            </a:endParaRPr>
          </a:p>
        </p:txBody>
      </p:sp>
      <p:sp>
        <p:nvSpPr>
          <p:cNvPr id="11" name="TextBox 10"/>
          <p:cNvSpPr txBox="1"/>
          <p:nvPr/>
        </p:nvSpPr>
        <p:spPr>
          <a:xfrm>
            <a:off x="1403649" y="5545727"/>
            <a:ext cx="455588" cy="246221"/>
          </a:xfrm>
          <a:prstGeom prst="rect">
            <a:avLst/>
          </a:prstGeom>
          <a:solidFill>
            <a:schemeClr val="bg1"/>
          </a:solidFill>
          <a:ln>
            <a:noFill/>
          </a:ln>
        </p:spPr>
        <p:txBody>
          <a:bodyPr wrap="square" rtlCol="0">
            <a:spAutoFit/>
          </a:bodyPr>
          <a:lstStyle/>
          <a:p>
            <a:r>
              <a:rPr lang="en-US" sz="1000" b="1" dirty="0" smtClean="0">
                <a:latin typeface="Arial" panose="020B0604020202020204" pitchFamily="34" charset="0"/>
                <a:cs typeface="Arial" panose="020B0604020202020204" pitchFamily="34" charset="0"/>
              </a:rPr>
              <a:t>SAT</a:t>
            </a:r>
            <a:endParaRPr lang="ru-RU" sz="1000" b="1" dirty="0">
              <a:latin typeface="Arial" panose="020B0604020202020204" pitchFamily="34" charset="0"/>
              <a:cs typeface="Arial" panose="020B0604020202020204" pitchFamily="34" charset="0"/>
            </a:endParaRPr>
          </a:p>
        </p:txBody>
      </p:sp>
      <p:sp>
        <p:nvSpPr>
          <p:cNvPr id="15" name="TextBox 14"/>
          <p:cNvSpPr txBox="1"/>
          <p:nvPr/>
        </p:nvSpPr>
        <p:spPr>
          <a:xfrm>
            <a:off x="1547664" y="6268670"/>
            <a:ext cx="328747" cy="369332"/>
          </a:xfrm>
          <a:prstGeom prst="rect">
            <a:avLst/>
          </a:prstGeom>
          <a:solidFill>
            <a:schemeClr val="bg1"/>
          </a:solidFill>
          <a:ln>
            <a:noFill/>
          </a:ln>
        </p:spPr>
        <p:txBody>
          <a:bodyPr wrap="square" rtlCol="0">
            <a:spAutoFit/>
          </a:bodyPr>
          <a:lstStyle/>
          <a:p>
            <a:endParaRPr lang="ru-RU" dirty="0"/>
          </a:p>
        </p:txBody>
      </p:sp>
      <p:sp>
        <p:nvSpPr>
          <p:cNvPr id="16" name="TextBox 15"/>
          <p:cNvSpPr txBox="1"/>
          <p:nvPr/>
        </p:nvSpPr>
        <p:spPr>
          <a:xfrm>
            <a:off x="1424007" y="6257057"/>
            <a:ext cx="452404" cy="246221"/>
          </a:xfrm>
          <a:prstGeom prst="rect">
            <a:avLst/>
          </a:prstGeom>
          <a:noFill/>
        </p:spPr>
        <p:txBody>
          <a:bodyPr wrap="square" rtlCol="0">
            <a:spAutoFit/>
          </a:bodyPr>
          <a:lstStyle/>
          <a:p>
            <a:r>
              <a:rPr lang="en-US" sz="1000" b="1" dirty="0" smtClean="0">
                <a:latin typeface="Arial" panose="020B0604020202020204" pitchFamily="34" charset="0"/>
                <a:cs typeface="Arial" panose="020B0604020202020204" pitchFamily="34" charset="0"/>
              </a:rPr>
              <a:t>SAT</a:t>
            </a:r>
            <a:endParaRPr lang="ru-RU" sz="1000" b="1" dirty="0">
              <a:latin typeface="Arial" panose="020B0604020202020204" pitchFamily="34" charset="0"/>
              <a:cs typeface="Arial" panose="020B0604020202020204" pitchFamily="34" charset="0"/>
            </a:endParaRPr>
          </a:p>
        </p:txBody>
      </p:sp>
      <p:sp>
        <p:nvSpPr>
          <p:cNvPr id="17" name="TextBox 16"/>
          <p:cNvSpPr txBox="1"/>
          <p:nvPr/>
        </p:nvSpPr>
        <p:spPr>
          <a:xfrm>
            <a:off x="539552" y="4715271"/>
            <a:ext cx="738266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Correlation between summer SAT and monthly SIE and SIA in the marine Arctic 1979-2017</a:t>
            </a:r>
          </a:p>
        </p:txBody>
      </p:sp>
      <p:pic>
        <p:nvPicPr>
          <p:cNvPr id="1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048" t="13131" r="-746" b="7560"/>
          <a:stretch/>
        </p:blipFill>
        <p:spPr bwMode="auto">
          <a:xfrm>
            <a:off x="6694856" y="570045"/>
            <a:ext cx="2449144" cy="1678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092280" y="2213008"/>
            <a:ext cx="1718740"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Sept SIE prediction</a:t>
            </a:r>
            <a:endParaRPr lang="ru-R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50700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314" y="-27384"/>
            <a:ext cx="7946534" cy="677108"/>
          </a:xfrm>
          <a:prstGeom prst="rect">
            <a:avLst/>
          </a:prstGeom>
          <a:noFill/>
        </p:spPr>
        <p:txBody>
          <a:bodyPr wrap="none" rtlCol="0">
            <a:spAutoFit/>
          </a:bodyPr>
          <a:lstStyle/>
          <a:p>
            <a:pPr algn="ctr"/>
            <a:r>
              <a:rPr lang="en-US" sz="2000" b="1" dirty="0" smtClean="0">
                <a:latin typeface="Arial" panose="020B0604020202020204" pitchFamily="34" charset="0"/>
                <a:cs typeface="Arial" panose="020B0604020202020204" pitchFamily="34" charset="0"/>
              </a:rPr>
              <a:t>Indicator: Water temperature in the Barents Sea at </a:t>
            </a:r>
            <a:r>
              <a:rPr lang="en-US" sz="2000" b="1" dirty="0">
                <a:latin typeface="Arial" panose="020B0604020202020204" pitchFamily="34" charset="0"/>
                <a:cs typeface="Arial" panose="020B0604020202020204" pitchFamily="34" charset="0"/>
              </a:rPr>
              <a:t>Kola </a:t>
            </a:r>
            <a:r>
              <a:rPr lang="en-US" sz="2000" b="1" dirty="0" smtClean="0">
                <a:latin typeface="Arial" panose="020B0604020202020204" pitchFamily="34" charset="0"/>
                <a:cs typeface="Arial" panose="020B0604020202020204" pitchFamily="34" charset="0"/>
              </a:rPr>
              <a:t>section </a:t>
            </a:r>
          </a:p>
          <a:p>
            <a:pPr algn="ctr"/>
            <a:r>
              <a:rPr lang="en-US" dirty="0" smtClean="0"/>
              <a:t>(</a:t>
            </a:r>
            <a:r>
              <a:rPr lang="en-US" sz="1400" dirty="0" smtClean="0">
                <a:latin typeface="Arial" panose="020B0604020202020204" pitchFamily="34" charset="0"/>
                <a:cs typeface="Arial" panose="020B0604020202020204" pitchFamily="34" charset="0"/>
              </a:rPr>
              <a:t>AW temperatures </a:t>
            </a:r>
            <a:r>
              <a:rPr lang="en-US" sz="1400" dirty="0">
                <a:latin typeface="Arial" panose="020B0604020202020204" pitchFamily="34" charset="0"/>
                <a:cs typeface="Arial" panose="020B0604020202020204" pitchFamily="34" charset="0"/>
              </a:rPr>
              <a:t>in </a:t>
            </a:r>
            <a:r>
              <a:rPr lang="en-US" sz="1400" dirty="0" smtClean="0">
                <a:latin typeface="Arial" panose="020B0604020202020204" pitchFamily="34" charset="0"/>
                <a:cs typeface="Arial" panose="020B0604020202020204" pitchFamily="34" charset="0"/>
              </a:rPr>
              <a:t>0-200 </a:t>
            </a:r>
            <a:r>
              <a:rPr lang="en-US" sz="1400" dirty="0">
                <a:latin typeface="Arial" panose="020B0604020202020204" pitchFamily="34" charset="0"/>
                <a:cs typeface="Arial" panose="020B0604020202020204" pitchFamily="34" charset="0"/>
              </a:rPr>
              <a:t>m layer </a:t>
            </a:r>
            <a:r>
              <a:rPr lang="en-US" sz="1400" dirty="0" smtClean="0">
                <a:latin typeface="Arial" panose="020B0604020202020204" pitchFamily="34" charset="0"/>
                <a:cs typeface="Arial" panose="020B0604020202020204" pitchFamily="34" charset="0"/>
              </a:rPr>
              <a:t>along </a:t>
            </a:r>
            <a:r>
              <a:rPr lang="en-US" sz="1400" dirty="0">
                <a:latin typeface="Arial" panose="020B0604020202020204" pitchFamily="34" charset="0"/>
                <a:cs typeface="Arial" panose="020B0604020202020204" pitchFamily="34" charset="0"/>
              </a:rPr>
              <a:t>33°30’ </a:t>
            </a:r>
            <a:r>
              <a:rPr lang="en-US" sz="1400" dirty="0" smtClean="0">
                <a:latin typeface="Arial" panose="020B0604020202020204" pitchFamily="34" charset="0"/>
                <a:cs typeface="Arial" panose="020B0604020202020204" pitchFamily="34" charset="0"/>
              </a:rPr>
              <a:t>E from PINRO </a:t>
            </a:r>
            <a:r>
              <a:rPr lang="en-US" sz="1400" dirty="0">
                <a:latin typeface="Arial" panose="020B0604020202020204" pitchFamily="34" charset="0"/>
                <a:cs typeface="Arial" panose="020B0604020202020204" pitchFamily="34" charset="0"/>
              </a:rPr>
              <a:t>website (http://www.pinro.ru</a:t>
            </a:r>
            <a:r>
              <a:rPr lang="en-US" sz="1400" dirty="0" smtClean="0">
                <a:latin typeface="Arial" panose="020B0604020202020204" pitchFamily="34" charset="0"/>
                <a:cs typeface="Arial" panose="020B0604020202020204" pitchFamily="34" charset="0"/>
              </a:rPr>
              <a:t>))  </a:t>
            </a:r>
            <a:endParaRPr lang="ru-RU" sz="1400" dirty="0">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 name="Объект 3"/>
          <p:cNvGraphicFramePr>
            <a:graphicFrameLocks noChangeAspect="1"/>
          </p:cNvGraphicFramePr>
          <p:nvPr>
            <p:extLst>
              <p:ext uri="{D42A27DB-BD31-4B8C-83A1-F6EECF244321}">
                <p14:modId xmlns:p14="http://schemas.microsoft.com/office/powerpoint/2010/main" val="1486467028"/>
              </p:ext>
            </p:extLst>
          </p:nvPr>
        </p:nvGraphicFramePr>
        <p:xfrm>
          <a:off x="1325879" y="2810897"/>
          <a:ext cx="6089650" cy="808038"/>
        </p:xfrm>
        <a:graphic>
          <a:graphicData uri="http://schemas.openxmlformats.org/presentationml/2006/ole">
            <mc:AlternateContent xmlns:mc="http://schemas.openxmlformats.org/markup-compatibility/2006">
              <mc:Choice xmlns:v="urn:schemas-microsoft-com:vml" Requires="v">
                <p:oleObj spid="_x0000_s2062" name="Документ" r:id="rId4" imgW="6092645" imgH="808768" progId="Word.Document.12">
                  <p:embed/>
                </p:oleObj>
              </mc:Choice>
              <mc:Fallback>
                <p:oleObj name="Документ" r:id="rId4" imgW="6092645" imgH="808768" progId="Word.Documen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5879" y="2810897"/>
                        <a:ext cx="6089650" cy="808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3"/>
          <p:cNvSpPr>
            <a:spLocks noChangeArrowheads="1"/>
          </p:cNvSpPr>
          <p:nvPr/>
        </p:nvSpPr>
        <p:spPr bwMode="auto">
          <a:xfrm>
            <a:off x="119315" y="2447309"/>
            <a:ext cx="90364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err="1" smtClean="0">
                <a:ln>
                  <a:noFill/>
                </a:ln>
                <a:solidFill>
                  <a:schemeClr val="tx1"/>
                </a:solidFill>
                <a:effectLst/>
                <a:latin typeface="Arial" panose="020B0604020202020204" pitchFamily="34" charset="0"/>
                <a:ea typeface="Calibri" pitchFamily="34" charset="0"/>
                <a:cs typeface="Arial" panose="020B0604020202020204" pitchFamily="34" charset="0"/>
              </a:rPr>
              <a:t>Correlation</a:t>
            </a:r>
            <a:r>
              <a:rPr kumimoji="0" lang="ru-RU" sz="1400" b="0" i="0"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 </a:t>
            </a:r>
            <a:r>
              <a:rPr kumimoji="0" lang="ru-RU" sz="1400" b="0" i="0" u="none" strike="noStrike" cap="none" normalizeH="0" baseline="0" dirty="0" err="1" smtClean="0">
                <a:ln>
                  <a:noFill/>
                </a:ln>
                <a:solidFill>
                  <a:schemeClr val="tx1"/>
                </a:solidFill>
                <a:effectLst/>
                <a:latin typeface="Arial" panose="020B0604020202020204" pitchFamily="34" charset="0"/>
                <a:ea typeface="Calibri" pitchFamily="34" charset="0"/>
                <a:cs typeface="Arial" panose="020B0604020202020204" pitchFamily="34" charset="0"/>
              </a:rPr>
              <a:t>between</a:t>
            </a:r>
            <a:r>
              <a:rPr kumimoji="0" lang="ru-RU" sz="1400" b="0" i="0"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 </a:t>
            </a:r>
            <a:r>
              <a:rPr kumimoji="0" lang="ru-RU" sz="1400" b="0" i="0" u="none" strike="noStrike" cap="none" normalizeH="0" baseline="0" dirty="0" err="1" smtClean="0">
                <a:ln>
                  <a:noFill/>
                </a:ln>
                <a:solidFill>
                  <a:schemeClr val="tx1"/>
                </a:solidFill>
                <a:effectLst/>
                <a:latin typeface="Arial" panose="020B0604020202020204" pitchFamily="34" charset="0"/>
                <a:ea typeface="Calibri" pitchFamily="34" charset="0"/>
                <a:cs typeface="Arial" panose="020B0604020202020204" pitchFamily="34" charset="0"/>
              </a:rPr>
              <a:t>the</a:t>
            </a:r>
            <a:r>
              <a:rPr kumimoji="0" lang="ru-RU" sz="1400" b="0" i="0"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 </a:t>
            </a:r>
            <a:r>
              <a:rPr kumimoji="0" lang="ru-RU" sz="1400" b="0" i="0" u="none" strike="noStrike" cap="none" normalizeH="0" baseline="0" dirty="0" err="1" smtClean="0">
                <a:ln>
                  <a:noFill/>
                </a:ln>
                <a:solidFill>
                  <a:schemeClr val="tx1"/>
                </a:solidFill>
                <a:effectLst/>
                <a:latin typeface="Arial" panose="020B0604020202020204" pitchFamily="34" charset="0"/>
                <a:ea typeface="Calibri" pitchFamily="34" charset="0"/>
                <a:cs typeface="Arial" panose="020B0604020202020204" pitchFamily="34" charset="0"/>
              </a:rPr>
              <a:t>temperature</a:t>
            </a:r>
            <a:r>
              <a:rPr kumimoji="0" lang="ru-RU" sz="1400" b="0" i="0"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 </a:t>
            </a:r>
            <a:r>
              <a:rPr kumimoji="0" lang="ru-RU" sz="1400" b="0" i="0" u="none" strike="noStrike" cap="none" normalizeH="0" baseline="0" dirty="0" err="1" smtClean="0">
                <a:ln>
                  <a:noFill/>
                </a:ln>
                <a:solidFill>
                  <a:schemeClr val="tx1"/>
                </a:solidFill>
                <a:effectLst/>
                <a:latin typeface="Arial" panose="020B0604020202020204" pitchFamily="34" charset="0"/>
                <a:ea typeface="Calibri" pitchFamily="34" charset="0"/>
                <a:cs typeface="Arial" panose="020B0604020202020204" pitchFamily="34" charset="0"/>
              </a:rPr>
              <a:t>in</a:t>
            </a:r>
            <a:r>
              <a:rPr kumimoji="0" lang="ru-RU" sz="1400" b="0" i="0"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 </a:t>
            </a:r>
            <a:r>
              <a:rPr kumimoji="0" lang="ru-RU" sz="1400" b="0" i="0" u="none" strike="noStrike" cap="none" normalizeH="0" baseline="0" dirty="0" err="1" smtClean="0">
                <a:ln>
                  <a:noFill/>
                </a:ln>
                <a:solidFill>
                  <a:schemeClr val="tx1"/>
                </a:solidFill>
                <a:effectLst/>
                <a:latin typeface="Arial" panose="020B0604020202020204" pitchFamily="34" charset="0"/>
                <a:ea typeface="Calibri" pitchFamily="34" charset="0"/>
                <a:cs typeface="Arial" panose="020B0604020202020204" pitchFamily="34" charset="0"/>
              </a:rPr>
              <a:t>the</a:t>
            </a:r>
            <a:r>
              <a:rPr kumimoji="0" lang="ru-RU" sz="1400" b="0" i="0"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 50–200m </a:t>
            </a:r>
            <a:r>
              <a:rPr kumimoji="0" lang="ru-RU" sz="1400" b="0" i="0" u="none" strike="noStrike" cap="none" normalizeH="0" baseline="0" dirty="0" err="1" smtClean="0">
                <a:ln>
                  <a:noFill/>
                </a:ln>
                <a:solidFill>
                  <a:schemeClr val="tx1"/>
                </a:solidFill>
                <a:effectLst/>
                <a:latin typeface="Arial" panose="020B0604020202020204" pitchFamily="34" charset="0"/>
                <a:ea typeface="Calibri" pitchFamily="34" charset="0"/>
                <a:cs typeface="Arial" panose="020B0604020202020204" pitchFamily="34" charset="0"/>
              </a:rPr>
              <a:t>layer</a:t>
            </a:r>
            <a:r>
              <a:rPr kumimoji="0" lang="ru-RU" sz="1400" b="0" i="0"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 </a:t>
            </a:r>
            <a:r>
              <a:rPr kumimoji="0" lang="ru-RU" sz="1400" b="0" i="0" u="none" strike="noStrike" cap="none" normalizeH="0" baseline="0" dirty="0" err="1" smtClean="0">
                <a:ln>
                  <a:noFill/>
                </a:ln>
                <a:solidFill>
                  <a:schemeClr val="tx1"/>
                </a:solidFill>
                <a:effectLst/>
                <a:latin typeface="Arial" panose="020B0604020202020204" pitchFamily="34" charset="0"/>
                <a:ea typeface="Calibri" pitchFamily="34" charset="0"/>
                <a:cs typeface="Arial" panose="020B0604020202020204" pitchFamily="34" charset="0"/>
              </a:rPr>
              <a:t>on</a:t>
            </a:r>
            <a:r>
              <a:rPr kumimoji="0" lang="ru-RU" sz="1400" b="0" i="0"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 </a:t>
            </a:r>
            <a:r>
              <a:rPr kumimoji="0" lang="ru-RU" sz="1400" b="0" i="0" u="none" strike="noStrike" cap="none" normalizeH="0" baseline="0" dirty="0" err="1" smtClean="0">
                <a:ln>
                  <a:noFill/>
                </a:ln>
                <a:solidFill>
                  <a:schemeClr val="tx1"/>
                </a:solidFill>
                <a:effectLst/>
                <a:latin typeface="Arial" panose="020B0604020202020204" pitchFamily="34" charset="0"/>
                <a:ea typeface="Calibri" pitchFamily="34" charset="0"/>
                <a:cs typeface="Arial" panose="020B0604020202020204" pitchFamily="34" charset="0"/>
              </a:rPr>
              <a:t>the</a:t>
            </a:r>
            <a:r>
              <a:rPr kumimoji="0" lang="ru-RU" sz="1400" b="0" i="0"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 </a:t>
            </a:r>
            <a:r>
              <a:rPr kumimoji="0" lang="ru-RU" sz="1400" b="0" i="0" u="none" strike="noStrike" cap="none" normalizeH="0" baseline="0" dirty="0" err="1" smtClean="0">
                <a:ln>
                  <a:noFill/>
                </a:ln>
                <a:solidFill>
                  <a:schemeClr val="tx1"/>
                </a:solidFill>
                <a:effectLst/>
                <a:latin typeface="Arial" panose="020B0604020202020204" pitchFamily="34" charset="0"/>
                <a:ea typeface="Calibri" pitchFamily="34" charset="0"/>
                <a:cs typeface="Arial" panose="020B0604020202020204" pitchFamily="34" charset="0"/>
              </a:rPr>
              <a:t>Kola</a:t>
            </a:r>
            <a:r>
              <a:rPr kumimoji="0" lang="ru-RU" sz="1400" b="0" i="0"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 </a:t>
            </a:r>
            <a:r>
              <a:rPr kumimoji="0" lang="ru-RU" sz="1400" b="0" i="0" u="none" strike="noStrike" cap="none" normalizeH="0" baseline="0" dirty="0" err="1" smtClean="0">
                <a:ln>
                  <a:noFill/>
                </a:ln>
                <a:solidFill>
                  <a:schemeClr val="tx1"/>
                </a:solidFill>
                <a:effectLst/>
                <a:latin typeface="Arial" panose="020B0604020202020204" pitchFamily="34" charset="0"/>
                <a:ea typeface="Calibri" pitchFamily="34" charset="0"/>
                <a:cs typeface="Arial" panose="020B0604020202020204" pitchFamily="34" charset="0"/>
              </a:rPr>
              <a:t>section</a:t>
            </a:r>
            <a:r>
              <a:rPr kumimoji="0" lang="ru-RU" sz="1400" b="0" i="0"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 </a:t>
            </a:r>
            <a:r>
              <a:rPr kumimoji="0" lang="ru-RU" sz="1400" b="0" i="0" u="none" strike="noStrike" cap="none" normalizeH="0" baseline="0" dirty="0" err="1" smtClean="0">
                <a:ln>
                  <a:noFill/>
                </a:ln>
                <a:solidFill>
                  <a:schemeClr val="tx1"/>
                </a:solidFill>
                <a:effectLst/>
                <a:latin typeface="Arial" panose="020B0604020202020204" pitchFamily="34" charset="0"/>
                <a:ea typeface="Calibri" pitchFamily="34" charset="0"/>
                <a:cs typeface="Arial" panose="020B0604020202020204" pitchFamily="34" charset="0"/>
              </a:rPr>
              <a:t>and</a:t>
            </a:r>
            <a:r>
              <a:rPr kumimoji="0" lang="ru-RU" sz="1400" b="0" i="0"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 </a:t>
            </a:r>
            <a:r>
              <a:rPr kumimoji="0" lang="en-US" sz="1400" b="0" i="0"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SIE</a:t>
            </a:r>
            <a:r>
              <a:rPr kumimoji="0" lang="en-US" sz="1400" b="0" i="0" u="none" strike="noStrike" cap="none" normalizeH="0" dirty="0" smtClean="0">
                <a:ln>
                  <a:noFill/>
                </a:ln>
                <a:solidFill>
                  <a:schemeClr val="tx1"/>
                </a:solidFill>
                <a:effectLst/>
                <a:latin typeface="Arial" panose="020B0604020202020204" pitchFamily="34" charset="0"/>
                <a:ea typeface="Calibri" pitchFamily="34" charset="0"/>
                <a:cs typeface="Arial" panose="020B0604020202020204" pitchFamily="34" charset="0"/>
              </a:rPr>
              <a:t> </a:t>
            </a:r>
            <a:r>
              <a:rPr kumimoji="0" lang="ru-RU" sz="1400" b="0" i="0" u="none" strike="noStrike" cap="none" normalizeH="0" baseline="0" dirty="0" err="1" smtClean="0">
                <a:ln>
                  <a:noFill/>
                </a:ln>
                <a:solidFill>
                  <a:schemeClr val="tx1"/>
                </a:solidFill>
                <a:effectLst/>
                <a:latin typeface="Arial" panose="020B0604020202020204" pitchFamily="34" charset="0"/>
                <a:ea typeface="Calibri" pitchFamily="34" charset="0"/>
                <a:cs typeface="Arial" panose="020B0604020202020204" pitchFamily="34" charset="0"/>
              </a:rPr>
              <a:t>in</a:t>
            </a:r>
            <a:r>
              <a:rPr kumimoji="0" lang="ru-RU" sz="1400" b="0" i="0"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 </a:t>
            </a:r>
            <a:r>
              <a:rPr kumimoji="0" lang="ru-RU" sz="1400" b="0" i="0" u="none" strike="noStrike" cap="none" normalizeH="0" baseline="0" dirty="0" err="1" smtClean="0">
                <a:ln>
                  <a:noFill/>
                </a:ln>
                <a:solidFill>
                  <a:schemeClr val="tx1"/>
                </a:solidFill>
                <a:effectLst/>
                <a:latin typeface="Arial" panose="020B0604020202020204" pitchFamily="34" charset="0"/>
                <a:ea typeface="Calibri" pitchFamily="34" charset="0"/>
                <a:cs typeface="Arial" panose="020B0604020202020204" pitchFamily="34" charset="0"/>
              </a:rPr>
              <a:t>the</a:t>
            </a:r>
            <a:r>
              <a:rPr kumimoji="0" lang="ru-RU" sz="1400" b="0" i="0"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 BS 1979–2014</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2" descr="E:\DATA\ice_T\2016\Tkm_SIE_BS_5.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221" y="3611725"/>
            <a:ext cx="2880320" cy="17614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DATA\ice_T\2016\Tkmyr_SATvAer.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0072" y="3616796"/>
            <a:ext cx="2880320" cy="1828428"/>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0" y="5410234"/>
            <a:ext cx="4572000" cy="1331134"/>
          </a:xfrm>
          <a:prstGeom prst="rect">
            <a:avLst/>
          </a:prstGeom>
        </p:spPr>
        <p:txBody>
          <a:bodyPr>
            <a:spAutoFit/>
          </a:bodyPr>
          <a:lstStyle/>
          <a:p>
            <a:pPr lvl="0">
              <a:lnSpc>
                <a:spcPct val="115000"/>
              </a:lnSpc>
              <a:spcAft>
                <a:spcPts val="1000"/>
              </a:spcAft>
            </a:pPr>
            <a:r>
              <a:rPr lang="ru-RU" sz="1400" dirty="0" err="1">
                <a:solidFill>
                  <a:prstClr val="black"/>
                </a:solidFill>
                <a:latin typeface="Arial"/>
                <a:ea typeface="Calibri"/>
                <a:cs typeface="Times New Roman"/>
              </a:rPr>
              <a:t>Normalized</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values</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of</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water</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temperature</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at</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the</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Kola</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section</a:t>
            </a:r>
            <a:r>
              <a:rPr lang="ru-RU" sz="1400" dirty="0">
                <a:solidFill>
                  <a:prstClr val="black"/>
                </a:solidFill>
                <a:latin typeface="Arial"/>
                <a:ea typeface="Calibri"/>
                <a:cs typeface="Times New Roman"/>
              </a:rPr>
              <a:t> (1), </a:t>
            </a:r>
            <a:r>
              <a:rPr lang="en-US" sz="1400" dirty="0">
                <a:solidFill>
                  <a:prstClr val="black"/>
                </a:solidFill>
                <a:latin typeface="Arial"/>
                <a:ea typeface="Calibri"/>
                <a:cs typeface="Times New Roman"/>
              </a:rPr>
              <a:t>SIE</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in</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the</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Arctic</a:t>
            </a:r>
            <a:r>
              <a:rPr lang="ru-RU" sz="1400" dirty="0">
                <a:solidFill>
                  <a:prstClr val="black"/>
                </a:solidFill>
                <a:latin typeface="Arial"/>
                <a:ea typeface="Calibri"/>
                <a:cs typeface="Times New Roman"/>
              </a:rPr>
              <a:t> (2) </a:t>
            </a:r>
            <a:r>
              <a:rPr lang="ru-RU" sz="1400" dirty="0" err="1">
                <a:solidFill>
                  <a:prstClr val="black"/>
                </a:solidFill>
                <a:latin typeface="Arial"/>
                <a:ea typeface="Calibri"/>
                <a:cs typeface="Times New Roman"/>
              </a:rPr>
              <a:t>and</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in</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the</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Barents</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Sea</a:t>
            </a:r>
            <a:r>
              <a:rPr lang="ru-RU" sz="1400" dirty="0">
                <a:solidFill>
                  <a:prstClr val="black"/>
                </a:solidFill>
                <a:latin typeface="Arial"/>
                <a:ea typeface="Calibri"/>
                <a:cs typeface="Times New Roman"/>
              </a:rPr>
              <a:t> (3) </a:t>
            </a:r>
            <a:r>
              <a:rPr lang="ru-RU" sz="1400" dirty="0" err="1">
                <a:solidFill>
                  <a:prstClr val="black"/>
                </a:solidFill>
                <a:latin typeface="Arial"/>
                <a:ea typeface="Calibri"/>
                <a:cs typeface="Times New Roman"/>
              </a:rPr>
              <a:t>in</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May</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The</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correlation</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between</a:t>
            </a:r>
            <a:r>
              <a:rPr lang="ru-RU" sz="1400" dirty="0">
                <a:solidFill>
                  <a:prstClr val="black"/>
                </a:solidFill>
                <a:latin typeface="Arial"/>
                <a:ea typeface="Calibri"/>
                <a:cs typeface="Times New Roman"/>
              </a:rPr>
              <a:t> (1) </a:t>
            </a:r>
            <a:r>
              <a:rPr lang="ru-RU" sz="1400" dirty="0" err="1">
                <a:solidFill>
                  <a:prstClr val="black"/>
                </a:solidFill>
                <a:latin typeface="Arial"/>
                <a:ea typeface="Calibri"/>
                <a:cs typeface="Times New Roman"/>
              </a:rPr>
              <a:t>and</a:t>
            </a:r>
            <a:r>
              <a:rPr lang="ru-RU" sz="1400" dirty="0">
                <a:solidFill>
                  <a:prstClr val="black"/>
                </a:solidFill>
                <a:latin typeface="Arial"/>
                <a:ea typeface="Calibri"/>
                <a:cs typeface="Times New Roman"/>
              </a:rPr>
              <a:t> (2) </a:t>
            </a:r>
            <a:r>
              <a:rPr lang="ru-RU" sz="1400" dirty="0" err="1">
                <a:solidFill>
                  <a:prstClr val="black"/>
                </a:solidFill>
                <a:latin typeface="Arial"/>
                <a:ea typeface="Calibri"/>
                <a:cs typeface="Times New Roman"/>
              </a:rPr>
              <a:t>is</a:t>
            </a:r>
            <a:r>
              <a:rPr lang="ru-RU" sz="1400" dirty="0">
                <a:solidFill>
                  <a:prstClr val="black"/>
                </a:solidFill>
                <a:latin typeface="Arial"/>
                <a:ea typeface="Calibri"/>
                <a:cs typeface="Times New Roman"/>
              </a:rPr>
              <a:t> -0.92 (-0.83), </a:t>
            </a:r>
            <a:r>
              <a:rPr lang="ru-RU" sz="1400" dirty="0" err="1">
                <a:solidFill>
                  <a:prstClr val="black"/>
                </a:solidFill>
                <a:latin typeface="Arial"/>
                <a:ea typeface="Calibri"/>
                <a:cs typeface="Times New Roman"/>
              </a:rPr>
              <a:t>between</a:t>
            </a:r>
            <a:r>
              <a:rPr lang="ru-RU" sz="1400" dirty="0">
                <a:solidFill>
                  <a:prstClr val="black"/>
                </a:solidFill>
                <a:latin typeface="Arial"/>
                <a:ea typeface="Calibri"/>
                <a:cs typeface="Times New Roman"/>
              </a:rPr>
              <a:t> (1) </a:t>
            </a:r>
            <a:r>
              <a:rPr lang="ru-RU" sz="1400" dirty="0" err="1">
                <a:solidFill>
                  <a:prstClr val="black"/>
                </a:solidFill>
                <a:latin typeface="Arial"/>
                <a:ea typeface="Calibri"/>
                <a:cs typeface="Times New Roman"/>
              </a:rPr>
              <a:t>and</a:t>
            </a:r>
            <a:r>
              <a:rPr lang="ru-RU" sz="1400" dirty="0">
                <a:solidFill>
                  <a:prstClr val="black"/>
                </a:solidFill>
                <a:latin typeface="Arial"/>
                <a:ea typeface="Calibri"/>
                <a:cs typeface="Times New Roman"/>
              </a:rPr>
              <a:t> (3) </a:t>
            </a:r>
            <a:r>
              <a:rPr lang="ru-RU" sz="1400" dirty="0" err="1">
                <a:solidFill>
                  <a:prstClr val="black"/>
                </a:solidFill>
                <a:latin typeface="Arial"/>
                <a:ea typeface="Calibri"/>
                <a:cs typeface="Times New Roman"/>
              </a:rPr>
              <a:t>is</a:t>
            </a:r>
            <a:r>
              <a:rPr lang="ru-RU" sz="1400" dirty="0">
                <a:solidFill>
                  <a:prstClr val="black"/>
                </a:solidFill>
                <a:latin typeface="Arial"/>
                <a:ea typeface="Calibri"/>
                <a:cs typeface="Times New Roman"/>
              </a:rPr>
              <a:t> -0.87 (-0.76)</a:t>
            </a:r>
            <a:r>
              <a:rPr lang="en-US" sz="1400" dirty="0">
                <a:solidFill>
                  <a:prstClr val="black"/>
                </a:solidFill>
                <a:latin typeface="Arial"/>
                <a:ea typeface="Calibri"/>
                <a:cs typeface="Times New Roman"/>
              </a:rPr>
              <a:t>. Sign of water temperature anomaly was changed </a:t>
            </a:r>
            <a:endParaRPr lang="ru-RU" sz="1400" dirty="0">
              <a:solidFill>
                <a:prstClr val="black"/>
              </a:solidFill>
              <a:ea typeface="Calibri"/>
              <a:cs typeface="Times New Roman"/>
            </a:endParaRPr>
          </a:p>
        </p:txBody>
      </p:sp>
      <p:sp>
        <p:nvSpPr>
          <p:cNvPr id="9" name="Прямоугольник 8"/>
          <p:cNvSpPr/>
          <p:nvPr/>
        </p:nvSpPr>
        <p:spPr>
          <a:xfrm>
            <a:off x="4583811" y="5513978"/>
            <a:ext cx="4572000" cy="1083374"/>
          </a:xfrm>
          <a:prstGeom prst="rect">
            <a:avLst/>
          </a:prstGeom>
        </p:spPr>
        <p:txBody>
          <a:bodyPr>
            <a:spAutoFit/>
          </a:bodyPr>
          <a:lstStyle/>
          <a:p>
            <a:pPr lvl="0">
              <a:lnSpc>
                <a:spcPct val="115000"/>
              </a:lnSpc>
              <a:spcAft>
                <a:spcPts val="1000"/>
              </a:spcAft>
            </a:pPr>
            <a:r>
              <a:rPr lang="ru-RU" sz="1400" dirty="0" err="1">
                <a:solidFill>
                  <a:prstClr val="black"/>
                </a:solidFill>
                <a:latin typeface="Arial"/>
                <a:ea typeface="Calibri"/>
                <a:cs typeface="Times New Roman"/>
              </a:rPr>
              <a:t>The</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normalized</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values</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of</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the</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average</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for</a:t>
            </a:r>
            <a:r>
              <a:rPr lang="ru-RU" sz="1400" dirty="0">
                <a:solidFill>
                  <a:prstClr val="black"/>
                </a:solidFill>
                <a:latin typeface="Arial"/>
                <a:ea typeface="Calibri"/>
                <a:cs typeface="Times New Roman"/>
              </a:rPr>
              <a:t> a </a:t>
            </a:r>
            <a:r>
              <a:rPr lang="ru-RU" sz="1400" dirty="0" err="1">
                <a:solidFill>
                  <a:prstClr val="black"/>
                </a:solidFill>
                <a:latin typeface="Arial"/>
                <a:ea typeface="Calibri"/>
                <a:cs typeface="Times New Roman"/>
              </a:rPr>
              <a:t>year</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water</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temperature</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on</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the</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Kola</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section</a:t>
            </a:r>
            <a:r>
              <a:rPr lang="ru-RU" sz="1400" dirty="0">
                <a:solidFill>
                  <a:prstClr val="black"/>
                </a:solidFill>
                <a:latin typeface="Arial"/>
                <a:ea typeface="Calibri"/>
                <a:cs typeface="Times New Roman"/>
              </a:rPr>
              <a:t> (1) </a:t>
            </a:r>
            <a:r>
              <a:rPr lang="en-US" sz="1400" dirty="0">
                <a:solidFill>
                  <a:prstClr val="black"/>
                </a:solidFill>
                <a:latin typeface="Arial"/>
                <a:ea typeface="Calibri"/>
                <a:cs typeface="Times New Roman"/>
              </a:rPr>
              <a:t>and</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air</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temperature</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in</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the</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marine</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Arctic</a:t>
            </a:r>
            <a:r>
              <a:rPr lang="ru-RU" sz="1400" dirty="0">
                <a:solidFill>
                  <a:prstClr val="black"/>
                </a:solidFill>
                <a:latin typeface="Arial"/>
                <a:ea typeface="Calibri"/>
                <a:cs typeface="Times New Roman"/>
              </a:rPr>
              <a:t> (2). R </a:t>
            </a:r>
            <a:r>
              <a:rPr lang="ru-RU" sz="1400" dirty="0" err="1">
                <a:solidFill>
                  <a:prstClr val="black"/>
                </a:solidFill>
                <a:latin typeface="Arial"/>
                <a:ea typeface="Calibri"/>
                <a:cs typeface="Times New Roman"/>
              </a:rPr>
              <a:t>is</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the</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correlation</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coefficient</a:t>
            </a:r>
            <a:r>
              <a:rPr lang="ru-RU" sz="1400" dirty="0">
                <a:solidFill>
                  <a:prstClr val="black"/>
                </a:solidFill>
                <a:latin typeface="Arial"/>
                <a:ea typeface="Calibri"/>
                <a:cs typeface="Times New Roman"/>
              </a:rPr>
              <a:t> </a:t>
            </a:r>
            <a:r>
              <a:rPr lang="ru-RU" sz="1400" dirty="0" err="1">
                <a:solidFill>
                  <a:prstClr val="black"/>
                </a:solidFill>
                <a:latin typeface="Arial"/>
                <a:ea typeface="Calibri"/>
                <a:cs typeface="Times New Roman"/>
              </a:rPr>
              <a:t>between</a:t>
            </a:r>
            <a:r>
              <a:rPr lang="ru-RU" sz="1400" dirty="0">
                <a:solidFill>
                  <a:prstClr val="black"/>
                </a:solidFill>
                <a:latin typeface="Arial"/>
                <a:ea typeface="Calibri"/>
                <a:cs typeface="Times New Roman"/>
              </a:rPr>
              <a:t> (1) </a:t>
            </a:r>
            <a:r>
              <a:rPr lang="ru-RU" sz="1400" dirty="0" err="1">
                <a:solidFill>
                  <a:prstClr val="black"/>
                </a:solidFill>
                <a:latin typeface="Arial"/>
                <a:ea typeface="Calibri"/>
                <a:cs typeface="Times New Roman"/>
              </a:rPr>
              <a:t>and</a:t>
            </a:r>
            <a:r>
              <a:rPr lang="ru-RU" sz="1400" dirty="0">
                <a:solidFill>
                  <a:prstClr val="black"/>
                </a:solidFill>
                <a:latin typeface="Arial"/>
                <a:ea typeface="Calibri"/>
                <a:cs typeface="Times New Roman"/>
              </a:rPr>
              <a:t> (2)</a:t>
            </a:r>
            <a:endParaRPr lang="ru-RU" sz="1400" dirty="0">
              <a:solidFill>
                <a:prstClr val="black"/>
              </a:solidFill>
              <a:ea typeface="Calibri"/>
              <a:cs typeface="Times New Roman"/>
            </a:endParaRPr>
          </a:p>
        </p:txBody>
      </p:sp>
      <p:sp>
        <p:nvSpPr>
          <p:cNvPr id="11" name="Прямоугольник 10"/>
          <p:cNvSpPr/>
          <p:nvPr/>
        </p:nvSpPr>
        <p:spPr>
          <a:xfrm>
            <a:off x="2333009" y="495835"/>
            <a:ext cx="5136707" cy="307777"/>
          </a:xfrm>
          <a:prstGeom prst="rect">
            <a:avLst/>
          </a:prstGeom>
        </p:spPr>
        <p:txBody>
          <a:bodyPr wrap="square">
            <a:spAutoFit/>
          </a:bodyPr>
          <a:lstStyle/>
          <a:p>
            <a:r>
              <a:rPr lang="en-US" sz="1400" dirty="0" smtClean="0">
                <a:latin typeface="Arial" panose="020B0604020202020204" pitchFamily="34" charset="0"/>
                <a:cs typeface="Arial" panose="020B0604020202020204" pitchFamily="34" charset="0"/>
              </a:rPr>
              <a:t>Average </a:t>
            </a:r>
            <a:r>
              <a:rPr lang="en-US" sz="1400" dirty="0">
                <a:latin typeface="Arial" panose="020B0604020202020204" pitchFamily="34" charset="0"/>
                <a:cs typeface="Arial" panose="020B0604020202020204" pitchFamily="34" charset="0"/>
              </a:rPr>
              <a:t>for the year since </a:t>
            </a:r>
            <a:r>
              <a:rPr lang="en-US" sz="1400" dirty="0" smtClean="0">
                <a:latin typeface="Arial" panose="020B0604020202020204" pitchFamily="34" charset="0"/>
                <a:cs typeface="Arial" panose="020B0604020202020204" pitchFamily="34" charset="0"/>
              </a:rPr>
              <a:t>1901, monthly </a:t>
            </a:r>
            <a:r>
              <a:rPr lang="en-US" sz="1400" dirty="0">
                <a:latin typeface="Arial" panose="020B0604020202020204" pitchFamily="34" charset="0"/>
                <a:cs typeface="Arial" panose="020B0604020202020204" pitchFamily="34" charset="0"/>
              </a:rPr>
              <a:t>average since 1951</a:t>
            </a:r>
            <a:endParaRPr lang="ru-RU" sz="1400" dirty="0">
              <a:latin typeface="Arial" panose="020B0604020202020204" pitchFamily="34" charset="0"/>
              <a:cs typeface="Arial" panose="020B0604020202020204" pitchFamily="34" charset="0"/>
            </a:endParaRPr>
          </a:p>
        </p:txBody>
      </p:sp>
      <p:pic>
        <p:nvPicPr>
          <p:cNvPr id="12"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t="56075" r="-537"/>
          <a:stretch>
            <a:fillRect/>
          </a:stretch>
        </p:blipFill>
        <p:spPr bwMode="auto">
          <a:xfrm>
            <a:off x="1107879" y="980728"/>
            <a:ext cx="2263474" cy="1150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l="-879" t="56039"/>
          <a:stretch>
            <a:fillRect/>
          </a:stretch>
        </p:blipFill>
        <p:spPr bwMode="auto">
          <a:xfrm>
            <a:off x="5548121" y="980728"/>
            <a:ext cx="2224222" cy="1121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2483768" y="1777350"/>
            <a:ext cx="697627" cy="369332"/>
          </a:xfrm>
          <a:prstGeom prst="rect">
            <a:avLst/>
          </a:prstGeom>
        </p:spPr>
        <p:txBody>
          <a:bodyPr wrap="none">
            <a:spAutoFit/>
          </a:bodyPr>
          <a:lstStyle/>
          <a:p>
            <a:r>
              <a:rPr lang="en-US" dirty="0">
                <a:solidFill>
                  <a:schemeClr val="bg1"/>
                </a:solidFill>
                <a:latin typeface="Arial" panose="020B0604020202020204" pitchFamily="34" charset="0"/>
                <a:cs typeface="Arial" panose="020B0604020202020204" pitchFamily="34" charset="0"/>
              </a:rPr>
              <a:t>1987</a:t>
            </a:r>
            <a:endParaRPr lang="ru-RU" dirty="0">
              <a:solidFill>
                <a:schemeClr val="bg1"/>
              </a:solidFill>
              <a:latin typeface="Arial" panose="020B0604020202020204" pitchFamily="34" charset="0"/>
              <a:cs typeface="Arial" panose="020B0604020202020204" pitchFamily="34" charset="0"/>
            </a:endParaRPr>
          </a:p>
        </p:txBody>
      </p:sp>
      <p:sp>
        <p:nvSpPr>
          <p:cNvPr id="14" name="Прямоугольник 13"/>
          <p:cNvSpPr/>
          <p:nvPr/>
        </p:nvSpPr>
        <p:spPr>
          <a:xfrm>
            <a:off x="4223186" y="3244334"/>
            <a:ext cx="697627" cy="369332"/>
          </a:xfrm>
          <a:prstGeom prst="rect">
            <a:avLst/>
          </a:prstGeom>
        </p:spPr>
        <p:txBody>
          <a:bodyPr wrap="none">
            <a:spAutoFit/>
          </a:bodyPr>
          <a:lstStyle/>
          <a:p>
            <a:r>
              <a:rPr lang="en-US" dirty="0">
                <a:solidFill>
                  <a:schemeClr val="bg1"/>
                </a:solidFill>
                <a:latin typeface="Arial" panose="020B0604020202020204" pitchFamily="34" charset="0"/>
                <a:cs typeface="Arial" panose="020B0604020202020204" pitchFamily="34" charset="0"/>
              </a:rPr>
              <a:t>1969</a:t>
            </a:r>
            <a:endParaRPr lang="ru-RU" dirty="0">
              <a:solidFill>
                <a:schemeClr val="bg1"/>
              </a:solidFill>
              <a:latin typeface="Arial" panose="020B0604020202020204" pitchFamily="34" charset="0"/>
              <a:cs typeface="Arial" panose="020B0604020202020204" pitchFamily="34" charset="0"/>
            </a:endParaRPr>
          </a:p>
        </p:txBody>
      </p:sp>
      <p:sp>
        <p:nvSpPr>
          <p:cNvPr id="15" name="Прямоугольник 14"/>
          <p:cNvSpPr/>
          <p:nvPr/>
        </p:nvSpPr>
        <p:spPr>
          <a:xfrm>
            <a:off x="6869811" y="1777350"/>
            <a:ext cx="697627" cy="369332"/>
          </a:xfrm>
          <a:prstGeom prst="rect">
            <a:avLst/>
          </a:prstGeom>
        </p:spPr>
        <p:txBody>
          <a:bodyPr wrap="none">
            <a:spAutoFit/>
          </a:bodyPr>
          <a:lstStyle/>
          <a:p>
            <a:r>
              <a:rPr lang="en-US" dirty="0">
                <a:solidFill>
                  <a:schemeClr val="bg1"/>
                </a:solidFill>
                <a:latin typeface="Arial" panose="020B0604020202020204" pitchFamily="34" charset="0"/>
                <a:cs typeface="Arial" panose="020B0604020202020204" pitchFamily="34" charset="0"/>
              </a:rPr>
              <a:t>1969</a:t>
            </a:r>
            <a:endParaRPr lang="ru-RU" dirty="0">
              <a:solidFill>
                <a:schemeClr val="bg1"/>
              </a:solidFill>
              <a:latin typeface="Arial" panose="020B0604020202020204" pitchFamily="34" charset="0"/>
              <a:cs typeface="Arial" panose="020B0604020202020204" pitchFamily="34" charset="0"/>
            </a:endParaRPr>
          </a:p>
        </p:txBody>
      </p:sp>
      <p:sp>
        <p:nvSpPr>
          <p:cNvPr id="16" name="Прямоугольник 15"/>
          <p:cNvSpPr/>
          <p:nvPr/>
        </p:nvSpPr>
        <p:spPr>
          <a:xfrm>
            <a:off x="119316" y="2018600"/>
            <a:ext cx="9349228" cy="369332"/>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Sea surface salinity and ice edge in June 1969 and 1987 (</a:t>
            </a:r>
            <a:r>
              <a:rPr lang="ru-RU" sz="1400" dirty="0">
                <a:latin typeface="Arial" panose="020B0604020202020204" pitchFamily="34" charset="0"/>
                <a:cs typeface="Arial" panose="020B0604020202020204" pitchFamily="34" charset="0"/>
                <a:hlinkClick r:id="rId10"/>
              </a:rPr>
              <a:t>http://www.nodc.noaa.gov/OC5/nordic-seas/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HadSST</a:t>
            </a:r>
            <a:r>
              <a:rPr lang="en-US" dirty="0"/>
              <a:t>)</a:t>
            </a:r>
            <a:r>
              <a:rPr lang="en-US" dirty="0">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27453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l="58291" r="-661" b="5819"/>
          <a:stretch/>
        </p:blipFill>
        <p:spPr bwMode="auto">
          <a:xfrm>
            <a:off x="127205" y="404664"/>
            <a:ext cx="2985492" cy="2210926"/>
          </a:xfrm>
          <a:prstGeom prst="rect">
            <a:avLst/>
          </a:prstGeom>
          <a:ln>
            <a:noFill/>
          </a:ln>
          <a:extLst>
            <a:ext uri="{53640926-AAD7-44D8-BBD7-CCE9431645EC}">
              <a14:shadowObscured xmlns:a14="http://schemas.microsoft.com/office/drawing/2010/main"/>
            </a:ext>
          </a:extLst>
        </p:spPr>
      </p:pic>
      <p:pic>
        <p:nvPicPr>
          <p:cNvPr id="4" name="Рисунок 3"/>
          <p:cNvPicPr/>
          <p:nvPr/>
        </p:nvPicPr>
        <p:blipFill rotWithShape="1">
          <a:blip r:embed="rId3"/>
          <a:srcRect l="49359"/>
          <a:stretch/>
        </p:blipFill>
        <p:spPr bwMode="auto">
          <a:xfrm>
            <a:off x="3112697" y="548680"/>
            <a:ext cx="3009900" cy="1972945"/>
          </a:xfrm>
          <a:prstGeom prst="rect">
            <a:avLst/>
          </a:prstGeom>
          <a:ln>
            <a:noFill/>
          </a:ln>
          <a:extLst>
            <a:ext uri="{53640926-AAD7-44D8-BBD7-CCE9431645EC}">
              <a14:shadowObscured xmlns:a14="http://schemas.microsoft.com/office/drawing/2010/main"/>
            </a:ext>
          </a:extLst>
        </p:spPr>
      </p:pic>
      <p:sp>
        <p:nvSpPr>
          <p:cNvPr id="6" name="Прямоугольник 5"/>
          <p:cNvSpPr/>
          <p:nvPr/>
        </p:nvSpPr>
        <p:spPr>
          <a:xfrm>
            <a:off x="3466728" y="1134870"/>
            <a:ext cx="457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764016" y="51803"/>
            <a:ext cx="8172558"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Low-latitude </a:t>
            </a:r>
            <a:r>
              <a:rPr lang="en-US" sz="2000" b="1" dirty="0" smtClean="0">
                <a:latin typeface="Arial" panose="020B0604020202020204" pitchFamily="34" charset="0"/>
                <a:cs typeface="Arial" panose="020B0604020202020204" pitchFamily="34" charset="0"/>
              </a:rPr>
              <a:t>SST anomalies increase </a:t>
            </a:r>
            <a:r>
              <a:rPr lang="en-US" sz="2000" b="1" dirty="0">
                <a:latin typeface="Arial" panose="020B0604020202020204" pitchFamily="34" charset="0"/>
                <a:cs typeface="Arial" panose="020B0604020202020204" pitchFamily="34" charset="0"/>
              </a:rPr>
              <a:t>Arctic climate </a:t>
            </a:r>
            <a:r>
              <a:rPr lang="en-US" sz="2000" b="1" dirty="0" smtClean="0">
                <a:latin typeface="Arial" panose="020B0604020202020204" pitchFamily="34" charset="0"/>
                <a:cs typeface="Arial" panose="020B0604020202020204" pitchFamily="34" charset="0"/>
              </a:rPr>
              <a:t>predictability </a:t>
            </a:r>
            <a:endParaRPr lang="ru-RU" sz="2000" b="1" dirty="0">
              <a:latin typeface="Arial" panose="020B0604020202020204" pitchFamily="34" charset="0"/>
              <a:cs typeface="Arial" panose="020B0604020202020204" pitchFamily="34" charset="0"/>
            </a:endParaRPr>
          </a:p>
        </p:txBody>
      </p:sp>
      <p:sp>
        <p:nvSpPr>
          <p:cNvPr id="8" name="Прямоугольник 7"/>
          <p:cNvSpPr/>
          <p:nvPr/>
        </p:nvSpPr>
        <p:spPr>
          <a:xfrm>
            <a:off x="6491064" y="786360"/>
            <a:ext cx="457200"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468742" y="730866"/>
            <a:ext cx="295274" cy="369332"/>
          </a:xfrm>
          <a:prstGeom prst="rect">
            <a:avLst/>
          </a:prstGeom>
          <a:noFill/>
        </p:spPr>
        <p:txBody>
          <a:bodyPr wrap="none" rtlCol="0">
            <a:spAutoFit/>
          </a:bodyPr>
          <a:lstStyle/>
          <a:p>
            <a:r>
              <a:rPr lang="en-US" dirty="0" smtClean="0"/>
              <a:t>a</a:t>
            </a:r>
            <a:endParaRPr lang="ru-RU" dirty="0"/>
          </a:p>
        </p:txBody>
      </p:sp>
      <p:sp>
        <p:nvSpPr>
          <p:cNvPr id="10" name="TextBox 9"/>
          <p:cNvSpPr txBox="1"/>
          <p:nvPr/>
        </p:nvSpPr>
        <p:spPr>
          <a:xfrm>
            <a:off x="5388436" y="729474"/>
            <a:ext cx="306494" cy="369332"/>
          </a:xfrm>
          <a:prstGeom prst="rect">
            <a:avLst/>
          </a:prstGeom>
          <a:noFill/>
        </p:spPr>
        <p:txBody>
          <a:bodyPr wrap="none" rtlCol="0">
            <a:spAutoFit/>
          </a:bodyPr>
          <a:lstStyle/>
          <a:p>
            <a:r>
              <a:rPr lang="en-US" dirty="0"/>
              <a:t>b</a:t>
            </a:r>
            <a:endParaRPr lang="ru-RU" dirty="0"/>
          </a:p>
        </p:txBody>
      </p:sp>
      <p:sp>
        <p:nvSpPr>
          <p:cNvPr id="11" name="TextBox 10"/>
          <p:cNvSpPr txBox="1"/>
          <p:nvPr/>
        </p:nvSpPr>
        <p:spPr>
          <a:xfrm>
            <a:off x="8244408" y="630248"/>
            <a:ext cx="282450" cy="369332"/>
          </a:xfrm>
          <a:prstGeom prst="rect">
            <a:avLst/>
          </a:prstGeom>
          <a:noFill/>
        </p:spPr>
        <p:txBody>
          <a:bodyPr wrap="none" rtlCol="0">
            <a:spAutoFit/>
          </a:bodyPr>
          <a:lstStyle/>
          <a:p>
            <a:r>
              <a:rPr lang="en-US" dirty="0" smtClean="0"/>
              <a:t>c</a:t>
            </a:r>
            <a:endParaRPr lang="ru-RU" dirty="0"/>
          </a:p>
        </p:txBody>
      </p:sp>
      <p:sp>
        <p:nvSpPr>
          <p:cNvPr id="12" name="TextBox 11"/>
          <p:cNvSpPr txBox="1"/>
          <p:nvPr/>
        </p:nvSpPr>
        <p:spPr>
          <a:xfrm>
            <a:off x="63608" y="2585218"/>
            <a:ext cx="2949846" cy="523220"/>
          </a:xfrm>
          <a:prstGeom prst="rect">
            <a:avLst/>
          </a:prstGeom>
          <a:noFill/>
        </p:spPr>
        <p:txBody>
          <a:bodyPr wrap="none" rtlCol="0">
            <a:spAutoFit/>
          </a:bodyPr>
          <a:lstStyle/>
          <a:p>
            <a:r>
              <a:rPr lang="en-US" sz="1400" dirty="0">
                <a:latin typeface="Arial"/>
                <a:ea typeface="Calibri"/>
              </a:rPr>
              <a:t>a - SSTA in October (1) and </a:t>
            </a:r>
            <a:endParaRPr lang="en-US" sz="1400" dirty="0" smtClean="0">
              <a:latin typeface="Arial"/>
              <a:ea typeface="Calibri"/>
            </a:endParaRPr>
          </a:p>
          <a:p>
            <a:r>
              <a:rPr lang="en-US" sz="1400" dirty="0" smtClean="0">
                <a:latin typeface="Arial"/>
                <a:ea typeface="Calibri"/>
              </a:rPr>
              <a:t>December </a:t>
            </a:r>
            <a:r>
              <a:rPr lang="en-US" sz="1400" dirty="0">
                <a:latin typeface="Arial"/>
                <a:ea typeface="Calibri"/>
              </a:rPr>
              <a:t>SIE (2) over </a:t>
            </a:r>
            <a:r>
              <a:rPr lang="en-US" sz="1400" dirty="0" smtClean="0">
                <a:latin typeface="Arial"/>
                <a:ea typeface="Calibri"/>
              </a:rPr>
              <a:t>26 </a:t>
            </a:r>
            <a:r>
              <a:rPr lang="en-US" sz="1400" dirty="0">
                <a:latin typeface="Arial"/>
                <a:ea typeface="Calibri"/>
              </a:rPr>
              <a:t>months.</a:t>
            </a:r>
            <a:endParaRPr lang="ru-RU" sz="1400" dirty="0"/>
          </a:p>
        </p:txBody>
      </p:sp>
      <p:sp>
        <p:nvSpPr>
          <p:cNvPr id="13" name="Прямоугольник 12"/>
          <p:cNvSpPr/>
          <p:nvPr/>
        </p:nvSpPr>
        <p:spPr>
          <a:xfrm>
            <a:off x="3027783" y="2564904"/>
            <a:ext cx="3313849" cy="738664"/>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b - SSTA in October (1) and the water </a:t>
            </a:r>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temperature </a:t>
            </a:r>
            <a:r>
              <a:rPr lang="en-US" sz="1400" dirty="0">
                <a:latin typeface="Arial" panose="020B0604020202020204" pitchFamily="34" charset="0"/>
                <a:cs typeface="Arial" panose="020B0604020202020204" pitchFamily="34" charset="0"/>
              </a:rPr>
              <a:t>at Kola section in </a:t>
            </a:r>
            <a:r>
              <a:rPr lang="en-US" sz="1400" dirty="0" smtClean="0">
                <a:latin typeface="Arial" panose="020B0604020202020204" pitchFamily="34" charset="0"/>
                <a:cs typeface="Arial" panose="020B0604020202020204" pitchFamily="34" charset="0"/>
              </a:rPr>
              <a:t>January-</a:t>
            </a:r>
          </a:p>
          <a:p>
            <a:r>
              <a:rPr lang="en-US" sz="1400" dirty="0" smtClean="0">
                <a:latin typeface="Arial" panose="020B0604020202020204" pitchFamily="34" charset="0"/>
                <a:cs typeface="Arial" panose="020B0604020202020204" pitchFamily="34" charset="0"/>
              </a:rPr>
              <a:t>February (2) </a:t>
            </a:r>
            <a:r>
              <a:rPr lang="en-US" sz="1400" dirty="0">
                <a:latin typeface="Arial" panose="020B0604020202020204" pitchFamily="34" charset="0"/>
                <a:cs typeface="Arial" panose="020B0604020202020204" pitchFamily="34" charset="0"/>
              </a:rPr>
              <a:t>over 27 months</a:t>
            </a:r>
            <a:endParaRPr lang="ru-RU" sz="1400" dirty="0">
              <a:latin typeface="Arial" panose="020B0604020202020204" pitchFamily="34" charset="0"/>
              <a:cs typeface="Arial" panose="020B0604020202020204" pitchFamily="34" charset="0"/>
            </a:endParaRPr>
          </a:p>
        </p:txBody>
      </p:sp>
      <p:sp>
        <p:nvSpPr>
          <p:cNvPr id="15" name="TextBox 14"/>
          <p:cNvSpPr txBox="1"/>
          <p:nvPr/>
        </p:nvSpPr>
        <p:spPr>
          <a:xfrm>
            <a:off x="67373" y="3281099"/>
            <a:ext cx="9016795" cy="369332"/>
          </a:xfrm>
          <a:prstGeom prst="rect">
            <a:avLst/>
          </a:prstGeom>
          <a:noFill/>
        </p:spPr>
        <p:txBody>
          <a:bodyPr wrap="square" rtlCol="0">
            <a:spAutoFit/>
          </a:bodyPr>
          <a:lstStyle/>
          <a:p>
            <a:pPr algn="ctr"/>
            <a:r>
              <a:rPr lang="en-US" dirty="0" smtClean="0"/>
              <a:t>All series were smoothed </a:t>
            </a:r>
            <a:r>
              <a:rPr lang="en-US" dirty="0"/>
              <a:t>by 3 </a:t>
            </a:r>
            <a:r>
              <a:rPr lang="en-US" dirty="0" smtClean="0"/>
              <a:t>years window. In brackets is </a:t>
            </a:r>
            <a:r>
              <a:rPr lang="en-US" dirty="0" err="1"/>
              <a:t>detrended</a:t>
            </a:r>
            <a:r>
              <a:rPr lang="en-US" dirty="0"/>
              <a:t> </a:t>
            </a:r>
            <a:r>
              <a:rPr lang="en-US" dirty="0" smtClean="0"/>
              <a:t>correlation.</a:t>
            </a:r>
            <a:endParaRPr lang="ru-RU" dirty="0"/>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034" y="3861048"/>
            <a:ext cx="3591991" cy="222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76309" y="6121059"/>
            <a:ext cx="9016795"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Area of strong correlation between SST and the Arctic climate parameters. </a:t>
            </a:r>
            <a:endParaRPr lang="ru-RU" dirty="0"/>
          </a:p>
        </p:txBody>
      </p:sp>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5692" y="630248"/>
            <a:ext cx="2619677" cy="1596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297058" y="2336959"/>
            <a:ext cx="2780761" cy="523220"/>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SSTA in Sept(1) and Sept SIE(2)</a:t>
            </a:r>
          </a:p>
          <a:p>
            <a:r>
              <a:rPr lang="en-US" sz="1400" dirty="0" smtClean="0">
                <a:latin typeface="Arial" panose="020B0604020202020204" pitchFamily="34" charset="0"/>
                <a:cs typeface="Arial" panose="020B0604020202020204" pitchFamily="34" charset="0"/>
              </a:rPr>
              <a:t>23 months later</a:t>
            </a:r>
            <a:endParaRPr lang="ru-R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672313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TotalTime>
  <Words>932</Words>
  <Application>Microsoft Office PowerPoint</Application>
  <PresentationFormat>Экран (4:3)</PresentationFormat>
  <Paragraphs>112</Paragraphs>
  <Slides>10</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10</vt:i4>
      </vt:variant>
    </vt:vector>
  </HeadingPairs>
  <TitlesOfParts>
    <vt:vector size="12" baseType="lpstr">
      <vt:lpstr>Тема Office</vt:lpstr>
      <vt:lpstr>Документ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Alekseev</dc:creator>
  <cp:lastModifiedBy>Alekseev G.V.</cp:lastModifiedBy>
  <cp:revision>23</cp:revision>
  <dcterms:created xsi:type="dcterms:W3CDTF">2018-10-31T09:21:35Z</dcterms:created>
  <dcterms:modified xsi:type="dcterms:W3CDTF">2019-02-24T14:40:03Z</dcterms:modified>
</cp:coreProperties>
</file>