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256" r:id="rId3"/>
    <p:sldId id="273" r:id="rId4"/>
    <p:sldId id="300" r:id="rId5"/>
    <p:sldId id="277" r:id="rId6"/>
    <p:sldId id="278" r:id="rId7"/>
    <p:sldId id="286" r:id="rId8"/>
    <p:sldId id="299" r:id="rId9"/>
    <p:sldId id="280" r:id="rId10"/>
    <p:sldId id="274" r:id="rId11"/>
    <p:sldId id="285" r:id="rId12"/>
    <p:sldId id="262" r:id="rId13"/>
    <p:sldId id="260" r:id="rId14"/>
    <p:sldId id="261" r:id="rId15"/>
    <p:sldId id="283" r:id="rId16"/>
    <p:sldId id="268" r:id="rId17"/>
    <p:sldId id="272" r:id="rId18"/>
    <p:sldId id="271" r:id="rId19"/>
    <p:sldId id="281" r:id="rId20"/>
    <p:sldId id="282" r:id="rId21"/>
    <p:sldId id="295" r:id="rId22"/>
    <p:sldId id="290" r:id="rId23"/>
    <p:sldId id="287" r:id="rId24"/>
    <p:sldId id="291" r:id="rId25"/>
    <p:sldId id="29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1" autoAdjust="0"/>
    <p:restoredTop sz="99683" autoAdjust="0"/>
  </p:normalViewPr>
  <p:slideViewPr>
    <p:cSldViewPr snapToGrid="0">
      <p:cViewPr>
        <p:scale>
          <a:sx n="108" d="100"/>
          <a:sy n="108" d="100"/>
        </p:scale>
        <p:origin x="942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0F443-1773-FA49-8652-83A86658AA4C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4850C-010F-7D43-BF95-633DDD50BD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8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4850C-010F-7D43-BF95-633DDD50BD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5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2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4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3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2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6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60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3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1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133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05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3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B2BA-9AB9-4509-A7E4-6418EC190EF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8A7CE-6200-4147-8172-FBC999CA2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2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.docx"/><Relationship Id="rId3" Type="http://schemas.openxmlformats.org/officeDocument/2006/relationships/image" Target="../media/image34.em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38.png"/><Relationship Id="rId4" Type="http://schemas.openxmlformats.org/officeDocument/2006/relationships/image" Target="../media/image35.emf"/><Relationship Id="rId9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ictp.it/event/8739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ert.ru/en/conferences/cites2019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eacc.meteoinfo.ru/" TargetMode="External"/><Relationship Id="rId2" Type="http://schemas.openxmlformats.org/officeDocument/2006/relationships/hyperlink" Target="http://seakc.meteoinfo.r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seakc.meteoinfo.ru/images/media/indexes_circulation/wa.gif" TargetMode="External"/><Relationship Id="rId13" Type="http://schemas.openxmlformats.org/officeDocument/2006/relationships/hyperlink" Target="http://seakc.meteoinfo.ru/images/media/indexes_circulation/pol.gif" TargetMode="External"/><Relationship Id="rId18" Type="http://schemas.openxmlformats.org/officeDocument/2006/relationships/image" Target="../media/image2.png"/><Relationship Id="rId3" Type="http://schemas.openxmlformats.org/officeDocument/2006/relationships/image" Target="../media/image7.gif"/><Relationship Id="rId7" Type="http://schemas.openxmlformats.org/officeDocument/2006/relationships/hyperlink" Target="http://seakc.meteoinfo.ru/images/media/indexes_circulation/ea.gif" TargetMode="External"/><Relationship Id="rId12" Type="http://schemas.openxmlformats.org/officeDocument/2006/relationships/hyperlink" Target="http://seakc.meteoinfo.ru/images/media/indexes_circulation/nao.gif" TargetMode="External"/><Relationship Id="rId17" Type="http://schemas.openxmlformats.org/officeDocument/2006/relationships/hyperlink" Target="http://neacc.meteoinfo.ru/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hyperlink" Target="http://seakc.meteoinfo.ru/images/media/indexes_circulation/pna.gif" TargetMode="External"/><Relationship Id="rId5" Type="http://schemas.openxmlformats.org/officeDocument/2006/relationships/image" Target="../media/image9.gif"/><Relationship Id="rId15" Type="http://schemas.openxmlformats.org/officeDocument/2006/relationships/oleObject" Target="../embeddings/oleObject2.bin"/><Relationship Id="rId10" Type="http://schemas.openxmlformats.org/officeDocument/2006/relationships/hyperlink" Target="http://seakc.meteoinfo.ru/images/media/indexes_circulation/wp.gif" TargetMode="External"/><Relationship Id="rId4" Type="http://schemas.openxmlformats.org/officeDocument/2006/relationships/image" Target="../media/image8.gif"/><Relationship Id="rId9" Type="http://schemas.openxmlformats.org/officeDocument/2006/relationships/hyperlink" Target="http://seakc.meteoinfo.ru/images/media/indexes_circulation/eu.gif" TargetMode="External"/><Relationship Id="rId14" Type="http://schemas.openxmlformats.org/officeDocument/2006/relationships/hyperlink" Target="http://seakc.meteoinfo.ru/images/media/indexes_circulation/aos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487" y="146874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LRF and training activities at NEACC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6255" y="4305410"/>
            <a:ext cx="9144000" cy="1655762"/>
          </a:xfrm>
        </p:spPr>
        <p:txBody>
          <a:bodyPr/>
          <a:lstStyle/>
          <a:p>
            <a:r>
              <a:rPr lang="en-US" dirty="0" err="1" smtClean="0"/>
              <a:t>V.Khan</a:t>
            </a:r>
            <a:r>
              <a:rPr lang="en-US" dirty="0" smtClean="0"/>
              <a:t>, </a:t>
            </a:r>
            <a:r>
              <a:rPr lang="en-US" dirty="0" err="1" smtClean="0"/>
              <a:t>V.Tischenko</a:t>
            </a:r>
            <a:r>
              <a:rPr lang="en-US" dirty="0" smtClean="0"/>
              <a:t>, </a:t>
            </a:r>
            <a:r>
              <a:rPr lang="en-US" dirty="0" err="1" smtClean="0"/>
              <a:t>E.Kruglova</a:t>
            </a:r>
            <a:r>
              <a:rPr lang="en-US" dirty="0" smtClean="0"/>
              <a:t>, </a:t>
            </a:r>
            <a:r>
              <a:rPr lang="en-US" dirty="0" err="1" smtClean="0"/>
              <a:t>I.Kulikova</a:t>
            </a:r>
            <a:r>
              <a:rPr lang="ru-RU" dirty="0" smtClean="0"/>
              <a:t>, </a:t>
            </a:r>
            <a:r>
              <a:rPr lang="en-US" dirty="0" err="1" smtClean="0"/>
              <a:t>E.Ganieva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330024"/>
              </p:ext>
            </p:extLst>
          </p:nvPr>
        </p:nvGraphicFramePr>
        <p:xfrm>
          <a:off x="279364" y="251911"/>
          <a:ext cx="1169036" cy="1051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CorelDRAW" r:id="rId3" imgW="2034755" imgH="2032629" progId="CorelDRAW.Graphic.12">
                  <p:embed/>
                </p:oleObj>
              </mc:Choice>
              <mc:Fallback>
                <p:oleObj name="CorelDRAW" r:id="rId3" imgW="2034755" imgH="2032629" progId="CorelDRAW.Graphic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364" y="251911"/>
                        <a:ext cx="1169036" cy="1051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629471" y="348125"/>
            <a:ext cx="3236523" cy="84970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North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EurAsia</a:t>
            </a: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 </a:t>
            </a:r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/>
            </a:r>
            <a:b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</a:b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Climate Centre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768" y="251911"/>
            <a:ext cx="960891" cy="9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24384" y="257027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Research aimed at LRF improvement at NEACC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4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8252" y="713746"/>
            <a:ext cx="11667218" cy="419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Washington                                      Exeter                                       Tokyo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170" y="3858176"/>
            <a:ext cx="3509246" cy="217537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492" y="3820902"/>
            <a:ext cx="3574423" cy="2240818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87" y="3883619"/>
            <a:ext cx="3502231" cy="22327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359" y="1272821"/>
            <a:ext cx="3526535" cy="215945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826" y="1146127"/>
            <a:ext cx="3465585" cy="227564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57435" y="1249057"/>
            <a:ext cx="3736448" cy="2225209"/>
            <a:chOff x="0" y="1857838"/>
            <a:chExt cx="4193178" cy="2561091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857838"/>
              <a:ext cx="3906411" cy="2561091"/>
            </a:xfrm>
            <a:prstGeom prst="rect">
              <a:avLst/>
            </a:prstGeom>
          </p:spPr>
        </p:pic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0888" y="2139575"/>
              <a:ext cx="492290" cy="2079925"/>
            </a:xfrm>
            <a:prstGeom prst="rect">
              <a:avLst/>
            </a:prstGeom>
          </p:spPr>
        </p:pic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769398" y="-26240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Skill scores (ACC) of some GPCs models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1083398" y="1952306"/>
            <a:ext cx="83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t2m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1046876" y="4571330"/>
            <a:ext cx="83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Precip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358160" y="162923"/>
            <a:ext cx="7591068" cy="96586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ru-RU" sz="2400" dirty="0" smtClean="0"/>
              <a:t>MOS scheme for deterministic seasonal forecasts used at NEACC to increase forecast quality</a:t>
            </a:r>
            <a:endParaRPr lang="ru-RU" alt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6314" y="1093517"/>
            <a:ext cx="8290678" cy="37753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2" name="Прямоугольник 6"/>
          <p:cNvSpPr>
            <a:spLocks noChangeArrowheads="1"/>
          </p:cNvSpPr>
          <p:nvPr/>
        </p:nvSpPr>
        <p:spPr bwMode="auto">
          <a:xfrm>
            <a:off x="2025682" y="5492166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 i="1" dirty="0" smtClean="0"/>
              <a:t>Interface program for statistical correction of model outputs</a:t>
            </a:r>
            <a:endParaRPr lang="ru-RU" altLang="ru-RU" sz="1400" i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6240463" y="5661026"/>
            <a:ext cx="863600" cy="144463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7175" name="Группа 11"/>
          <p:cNvGrpSpPr>
            <a:grpSpLocks/>
          </p:cNvGrpSpPr>
          <p:nvPr/>
        </p:nvGrpSpPr>
        <p:grpSpPr bwMode="auto">
          <a:xfrm>
            <a:off x="7175500" y="4076700"/>
            <a:ext cx="3221038" cy="2438400"/>
            <a:chOff x="5651500" y="4076700"/>
            <a:chExt cx="3221038" cy="2438400"/>
          </a:xfrm>
        </p:grpSpPr>
        <p:pic>
          <p:nvPicPr>
            <p:cNvPr id="7176" name="Picture 2" descr="E:\WOLDEMAR\DOC\projects\2016\сеакц\interface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0" y="4076700"/>
              <a:ext cx="3221038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7" name="TextBox 10"/>
            <p:cNvSpPr txBox="1">
              <a:spLocks noChangeArrowheads="1"/>
            </p:cNvSpPr>
            <p:nvPr/>
          </p:nvSpPr>
          <p:spPr bwMode="auto">
            <a:xfrm>
              <a:off x="5796136" y="6021288"/>
              <a:ext cx="562975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800"/>
                <a:t>Арктика</a:t>
              </a:r>
            </a:p>
          </p:txBody>
        </p:sp>
      </p:grpSp>
      <p:sp>
        <p:nvSpPr>
          <p:cNvPr id="3" name="Альтернативный процесс 2"/>
          <p:cNvSpPr/>
          <p:nvPr/>
        </p:nvSpPr>
        <p:spPr>
          <a:xfrm>
            <a:off x="399834" y="1375716"/>
            <a:ext cx="1952132" cy="99945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Hindcasts</a:t>
            </a:r>
            <a:r>
              <a:rPr lang="en-US" dirty="0" smtClean="0"/>
              <a:t> of T2m, H500, PRSML from </a:t>
            </a:r>
            <a:r>
              <a:rPr lang="en-US" dirty="0" err="1" smtClean="0"/>
              <a:t>Sl</a:t>
            </a:r>
            <a:r>
              <a:rPr lang="en-US" dirty="0" smtClean="0"/>
              <a:t>-AV</a:t>
            </a:r>
            <a:endParaRPr lang="ru-RU" dirty="0"/>
          </a:p>
        </p:txBody>
      </p:sp>
      <p:sp>
        <p:nvSpPr>
          <p:cNvPr id="14" name="Альтернативный процесс 13"/>
          <p:cNvSpPr/>
          <p:nvPr/>
        </p:nvSpPr>
        <p:spPr>
          <a:xfrm>
            <a:off x="2433807" y="1598666"/>
            <a:ext cx="1387659" cy="75252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NCEP/DOE data</a:t>
            </a:r>
            <a:endParaRPr lang="ru-RU" dirty="0"/>
          </a:p>
        </p:txBody>
      </p:sp>
      <p:sp>
        <p:nvSpPr>
          <p:cNvPr id="15" name="Альтернативный процесс 14"/>
          <p:cNvSpPr/>
          <p:nvPr/>
        </p:nvSpPr>
        <p:spPr>
          <a:xfrm>
            <a:off x="669833" y="2528025"/>
            <a:ext cx="3152111" cy="97593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Optimal statistical linear relationships between </a:t>
            </a:r>
            <a:r>
              <a:rPr lang="en-US" dirty="0" err="1" smtClean="0"/>
              <a:t>hindcast</a:t>
            </a:r>
            <a:r>
              <a:rPr lang="en-US" dirty="0" smtClean="0"/>
              <a:t> and reanalysis data</a:t>
            </a:r>
            <a:endParaRPr lang="ru-RU" dirty="0"/>
          </a:p>
        </p:txBody>
      </p:sp>
      <p:sp>
        <p:nvSpPr>
          <p:cNvPr id="16" name="Альтернативный процесс 15"/>
          <p:cNvSpPr/>
          <p:nvPr/>
        </p:nvSpPr>
        <p:spPr>
          <a:xfrm>
            <a:off x="4362417" y="1292950"/>
            <a:ext cx="1952132" cy="99945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Operational forecasts of T2m, H500, PRSML from </a:t>
            </a:r>
            <a:r>
              <a:rPr lang="en-US" dirty="0" err="1" smtClean="0"/>
              <a:t>Sl</a:t>
            </a:r>
            <a:r>
              <a:rPr lang="en-US" dirty="0" smtClean="0"/>
              <a:t>-AV</a:t>
            </a:r>
            <a:endParaRPr lang="ru-RU" dirty="0"/>
          </a:p>
        </p:txBody>
      </p:sp>
      <p:sp>
        <p:nvSpPr>
          <p:cNvPr id="17" name="Альтернативный процесс 16"/>
          <p:cNvSpPr/>
          <p:nvPr/>
        </p:nvSpPr>
        <p:spPr>
          <a:xfrm>
            <a:off x="6455190" y="1634397"/>
            <a:ext cx="1494453" cy="65846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Observational station data</a:t>
            </a:r>
            <a:endParaRPr lang="ru-RU" dirty="0"/>
          </a:p>
        </p:txBody>
      </p:sp>
      <p:sp>
        <p:nvSpPr>
          <p:cNvPr id="18" name="Альтернативный процесс 17"/>
          <p:cNvSpPr/>
          <p:nvPr/>
        </p:nvSpPr>
        <p:spPr>
          <a:xfrm>
            <a:off x="4245299" y="2480991"/>
            <a:ext cx="4068898" cy="94066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Statistical correction of operational forecasts based on linear relationships between </a:t>
            </a:r>
            <a:r>
              <a:rPr lang="en-US" dirty="0" err="1" smtClean="0"/>
              <a:t>hindcast</a:t>
            </a:r>
            <a:r>
              <a:rPr lang="en-US" dirty="0" smtClean="0"/>
              <a:t> and reanalysis data</a:t>
            </a:r>
            <a:endParaRPr lang="ru-RU" dirty="0"/>
          </a:p>
        </p:txBody>
      </p:sp>
      <p:sp>
        <p:nvSpPr>
          <p:cNvPr id="19" name="Альтернативный процесс 18"/>
          <p:cNvSpPr/>
          <p:nvPr/>
        </p:nvSpPr>
        <p:spPr>
          <a:xfrm>
            <a:off x="2434283" y="3703849"/>
            <a:ext cx="3328033" cy="399781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Visualization of forecast fields</a:t>
            </a:r>
            <a:endParaRPr lang="ru-RU" dirty="0"/>
          </a:p>
        </p:txBody>
      </p:sp>
      <p:sp>
        <p:nvSpPr>
          <p:cNvPr id="20" name="Альтернативный процесс 19"/>
          <p:cNvSpPr/>
          <p:nvPr/>
        </p:nvSpPr>
        <p:spPr>
          <a:xfrm>
            <a:off x="2774840" y="4162421"/>
            <a:ext cx="2799317" cy="38710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Calculation of skill scores</a:t>
            </a:r>
            <a:endParaRPr lang="ru-RU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3057556" y="2316377"/>
            <a:ext cx="68760" cy="222950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5338485" y="2257128"/>
            <a:ext cx="68760" cy="222950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7125501" y="2244912"/>
            <a:ext cx="68760" cy="222950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1445505" y="2338978"/>
            <a:ext cx="68760" cy="222950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4902894" y="3444254"/>
            <a:ext cx="68760" cy="222950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3044841" y="3491287"/>
            <a:ext cx="68760" cy="222950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5387" y="2110931"/>
            <a:ext cx="3780734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 smtClean="0">
                <a:latin typeface="Arial" charset="0"/>
              </a:rPr>
              <a:t>RMSS of SL-AV model forecast of T2m anomaly 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5718" y="4675331"/>
            <a:ext cx="3897438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 smtClean="0">
                <a:latin typeface="Arial" charset="0"/>
              </a:rPr>
              <a:t>RMSS of corrected SL-AV model forecasts of T2m anomaly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134974" y="4978347"/>
            <a:ext cx="792162" cy="144463"/>
          </a:xfrm>
          <a:prstGeom prst="rightArrow">
            <a:avLst/>
          </a:prstGeom>
          <a:ln>
            <a:solidFill>
              <a:srgbClr val="F75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079216" y="2429629"/>
            <a:ext cx="792163" cy="144462"/>
          </a:xfrm>
          <a:prstGeom prst="rightArrow">
            <a:avLst/>
          </a:prstGeom>
          <a:ln>
            <a:solidFill>
              <a:srgbClr val="F75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80" name="Picture 11" descr="F:\neacc\hindcast2014\NDJF_monthly_ensemble\mnt_perem\ds_la61_71_lo_1_144\nov_rms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0"/>
            <a:ext cx="42799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F:\neacc\hindcast2014\NDJF_monthly_ensemble\mnt_perem\ds_la61_71_lo_1_144\nov_rmss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357564"/>
            <a:ext cx="4281487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074" name="Object 13"/>
          <p:cNvGraphicFramePr>
            <a:graphicFrameLocks noChangeAspect="1"/>
          </p:cNvGraphicFramePr>
          <p:nvPr/>
        </p:nvGraphicFramePr>
        <p:xfrm>
          <a:off x="2351089" y="1484313"/>
          <a:ext cx="244633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r:id="rId5" imgW="1549400" imgH="228600" progId="Equation.3">
                  <p:embed/>
                </p:oleObj>
              </mc:Choice>
              <mc:Fallback>
                <p:oleObj r:id="rId5" imgW="1549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1484313"/>
                        <a:ext cx="2446337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1963" y="203839"/>
            <a:ext cx="5377728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much does MOS approach improve seasonal </a:t>
            </a:r>
            <a:r>
              <a:rPr lang="en-US" sz="2400" b="1" dirty="0" err="1" smtClean="0"/>
              <a:t>hindcasts</a:t>
            </a:r>
            <a:r>
              <a:rPr lang="en-US" sz="2400" b="1" dirty="0" smtClean="0"/>
              <a:t> from </a:t>
            </a:r>
            <a:r>
              <a:rPr lang="en-US" sz="2400" b="1" dirty="0" err="1" smtClean="0"/>
              <a:t>Sl</a:t>
            </a:r>
            <a:r>
              <a:rPr lang="en-US" sz="2400" b="1" dirty="0" smtClean="0"/>
              <a:t>-AV model in Arctic region?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81738" y="3127695"/>
            <a:ext cx="31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Hindcast</a:t>
            </a:r>
            <a:r>
              <a:rPr lang="en-US" dirty="0" smtClean="0"/>
              <a:t> data were used for period from 1982 to 2010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6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F:\neacc\hindcast2014\NDJF_monthly_ensemble\mnt_perem\ds_la61_71_lo_1_144\nov_Tprog_1996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"/>
            <a:ext cx="38163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F:\neacc\hindcast2014\NDJF_monthly_ensemble\mnt_perem\ds_la61_71_lo_1_144\nov_Tprog_1996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1" y="2060575"/>
            <a:ext cx="3929063" cy="32131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148" name="Picture 13" descr="F:\neacc\hindcast2014\NDJF_monthly_ensemble\mnt_perem\ds_la61_71_lo_1_144\nov_Tprog_1996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9338"/>
            <a:ext cx="39957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6559" y="1609752"/>
            <a:ext cx="3813637" cy="33855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1" dirty="0" smtClean="0">
                <a:latin typeface="Arial" charset="0"/>
              </a:rPr>
              <a:t>T2m anomaly from NCEP/NCAR data</a:t>
            </a:r>
            <a:endParaRPr lang="ru-RU" sz="16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60350"/>
            <a:ext cx="3502253" cy="33855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1" dirty="0" smtClean="0">
                <a:latin typeface="Arial" charset="0"/>
              </a:rPr>
              <a:t>T2m anomaly forecast from </a:t>
            </a:r>
            <a:r>
              <a:rPr lang="en-US" sz="1600" b="1" i="1" dirty="0" err="1" smtClean="0">
                <a:latin typeface="Arial" charset="0"/>
              </a:rPr>
              <a:t>Sl</a:t>
            </a:r>
            <a:r>
              <a:rPr lang="en-US" sz="1600" b="1" i="1" dirty="0" smtClean="0">
                <a:latin typeface="Arial" charset="0"/>
              </a:rPr>
              <a:t>-AV</a:t>
            </a:r>
            <a:endParaRPr lang="ru-RU" sz="1600" b="1" i="1" dirty="0">
              <a:latin typeface="Arial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5303839" y="549276"/>
            <a:ext cx="865187" cy="142875"/>
          </a:xfrm>
          <a:prstGeom prst="rightArrow">
            <a:avLst/>
          </a:prstGeom>
          <a:ln>
            <a:solidFill>
              <a:srgbClr val="F75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67438" y="5805489"/>
            <a:ext cx="3916830" cy="33855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1" dirty="0" smtClean="0">
                <a:latin typeface="Arial" charset="0"/>
              </a:rPr>
              <a:t>MOS corrected T2m anomaly forecast</a:t>
            </a:r>
            <a:endParaRPr lang="ru-RU" sz="1600" b="1" i="1" dirty="0">
              <a:latin typeface="Arial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5375276" y="6021388"/>
            <a:ext cx="792163" cy="144462"/>
          </a:xfrm>
          <a:prstGeom prst="rightArrow">
            <a:avLst/>
          </a:prstGeom>
          <a:ln>
            <a:solidFill>
              <a:srgbClr val="F75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840792"/>
              </p:ext>
            </p:extLst>
          </p:nvPr>
        </p:nvGraphicFramePr>
        <p:xfrm>
          <a:off x="479672" y="2081211"/>
          <a:ext cx="68580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Документ" r:id="rId4" imgW="6858000" imgH="1866900" progId="Word.Document.12">
                  <p:embed/>
                </p:oleObj>
              </mc:Choice>
              <mc:Fallback>
                <p:oleObj name="Документ" r:id="rId4" imgW="6858000" imgH="186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672" y="2081211"/>
                        <a:ext cx="6858000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1" descr="Описание: E:\WOLDEMAR\DOC\projects\2018\Лагар\ris1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71" y="1422747"/>
            <a:ext cx="4434459" cy="33198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11346" y="540880"/>
            <a:ext cx="972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Added value of using MOS approach for operational seasonal forecasts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7991" y="1234616"/>
            <a:ext cx="4974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</a:t>
            </a:r>
            <a:r>
              <a:rPr lang="en-US" dirty="0" err="1" smtClean="0"/>
              <a:t>Sl</a:t>
            </a:r>
            <a:r>
              <a:rPr lang="en-US" dirty="0" smtClean="0"/>
              <a:t>-AV forecasts were used for period from 2015 through 2018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76231" y="4256487"/>
            <a:ext cx="476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largest improvements are revealed for transition seasons – </a:t>
            </a:r>
            <a:r>
              <a:rPr lang="en-US" dirty="0"/>
              <a:t>a</a:t>
            </a:r>
            <a:r>
              <a:rPr lang="en-US" dirty="0" smtClean="0"/>
              <a:t>utumn and spring.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8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263" y="1175581"/>
            <a:ext cx="5995114" cy="3814987"/>
            <a:chOff x="1887113" y="1065255"/>
            <a:chExt cx="7570652" cy="4702038"/>
          </a:xfrm>
        </p:grpSpPr>
        <p:pic>
          <p:nvPicPr>
            <p:cNvPr id="3" name="Рисунок 1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113" y="1065255"/>
              <a:ext cx="3919649" cy="2315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Рисунок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922" y="1065994"/>
              <a:ext cx="4009299" cy="2300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Рисунок 19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035" y="3343869"/>
              <a:ext cx="3924450" cy="2420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2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937" y="3376706"/>
              <a:ext cx="4128828" cy="2390587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156061"/>
              </p:ext>
            </p:extLst>
          </p:nvPr>
        </p:nvGraphicFramePr>
        <p:xfrm>
          <a:off x="392839" y="5201727"/>
          <a:ext cx="6096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Документ" r:id="rId8" imgW="6096000" imgH="1016000" progId="Word.Document.12">
                  <p:embed/>
                </p:oleObj>
              </mc:Choice>
              <mc:Fallback>
                <p:oleObj name="Документ" r:id="rId8" imgW="6096000" imgH="1016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2839" y="5201727"/>
                        <a:ext cx="60960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00919" y="376318"/>
            <a:ext cx="914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Simulation of Arctic Oscillation variability by </a:t>
            </a:r>
            <a:r>
              <a:rPr lang="en-US" sz="2400" b="1" dirty="0" err="1" smtClean="0"/>
              <a:t>Sl</a:t>
            </a:r>
            <a:r>
              <a:rPr lang="en-US" sz="2400" b="1" dirty="0" smtClean="0"/>
              <a:t>-AV model </a:t>
            </a:r>
            <a:endParaRPr lang="ru-RU" sz="2400" b="1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2490" y="2896971"/>
            <a:ext cx="4309012" cy="3086330"/>
          </a:xfrm>
          <a:prstGeom prst="rect">
            <a:avLst/>
          </a:prstGeom>
        </p:spPr>
      </p:pic>
      <p:sp>
        <p:nvSpPr>
          <p:cNvPr id="10" name="Название 1"/>
          <p:cNvSpPr>
            <a:spLocks noGrp="1"/>
          </p:cNvSpPr>
          <p:nvPr>
            <p:ph type="title"/>
          </p:nvPr>
        </p:nvSpPr>
        <p:spPr>
          <a:xfrm>
            <a:off x="6496803" y="1085361"/>
            <a:ext cx="4124786" cy="211600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Arctic oscillation index reflects main features of large-scale circulation pattern in Arctic region and high latitudes of Northern Hemisphere.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866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275397" y="1419412"/>
            <a:ext cx="9796015" cy="5304116"/>
            <a:chOff x="1245514" y="956236"/>
            <a:chExt cx="9796015" cy="5304116"/>
          </a:xfrm>
        </p:grpSpPr>
        <p:pic>
          <p:nvPicPr>
            <p:cNvPr id="6" name="Рисунок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647" y="956236"/>
              <a:ext cx="5319059" cy="2808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2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882" y="1001059"/>
              <a:ext cx="5154706" cy="2689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Рисунок 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514" y="3766240"/>
              <a:ext cx="5388368" cy="2479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Рисунок 29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719" y="3585882"/>
              <a:ext cx="5153810" cy="26744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963066" y="498396"/>
            <a:ext cx="10892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Influence of AO on air temperature regime during boreal winter in northern Eurasia from NCEP/NCAR and </a:t>
            </a:r>
            <a:r>
              <a:rPr lang="en-US" sz="2400" b="1" dirty="0" err="1" smtClean="0"/>
              <a:t>Sl</a:t>
            </a:r>
            <a:r>
              <a:rPr lang="en-US" sz="2400" b="1" dirty="0" smtClean="0"/>
              <a:t>-AV data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162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82" t="2931" r="9707" b="4912"/>
          <a:stretch/>
        </p:blipFill>
        <p:spPr>
          <a:xfrm>
            <a:off x="293877" y="1222881"/>
            <a:ext cx="9556565" cy="5635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46" t="4172" r="10906" b="6805"/>
          <a:stretch/>
        </p:blipFill>
        <p:spPr>
          <a:xfrm>
            <a:off x="6553802" y="2472169"/>
            <a:ext cx="5306539" cy="3084540"/>
          </a:xfrm>
          <a:prstGeom prst="rect">
            <a:avLst/>
          </a:prstGeom>
        </p:spPr>
      </p:pic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46501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Availability of climate </a:t>
            </a:r>
            <a:r>
              <a:rPr lang="en-US" sz="2400" b="1" dirty="0"/>
              <a:t>projections information </a:t>
            </a:r>
            <a:r>
              <a:rPr lang="en-US" sz="2400" b="1" dirty="0" smtClean="0"/>
              <a:t>and data through NEACC website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900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64575" y="263192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Training activities in LRF area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507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1" y="75055"/>
            <a:ext cx="11902699" cy="669526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8665308" y="1983154"/>
            <a:ext cx="1494692" cy="41030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419640" y="3654394"/>
            <a:ext cx="3673231" cy="2813540"/>
          </a:xfrm>
          <a:prstGeom prst="wedgeRoundRectCallout">
            <a:avLst>
              <a:gd name="adj1" fmla="val 29685"/>
              <a:gd name="adj2" fmla="val -10351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Northern Eurasia node has been composing as an multifunctional climate center for RAII Arctic region. Main contributor to LRF service provision are </a:t>
            </a:r>
            <a:r>
              <a:rPr lang="en-US" dirty="0" err="1" smtClean="0"/>
              <a:t>Hydrometcenter</a:t>
            </a:r>
            <a:r>
              <a:rPr lang="en-US" dirty="0" smtClean="0"/>
              <a:t> of Russia and Main Geophysical Observatory (main institutions of NEACC).</a:t>
            </a:r>
          </a:p>
          <a:p>
            <a:pPr algn="ctr"/>
            <a:r>
              <a:rPr lang="en-US" dirty="0" smtClean="0"/>
              <a:t>Web site of North Eurasia node is under development</a:t>
            </a:r>
            <a:endParaRPr lang="ru-RU" dirty="0"/>
          </a:p>
        </p:txBody>
      </p:sp>
      <p:pic>
        <p:nvPicPr>
          <p:cNvPr id="6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641" y="3562750"/>
            <a:ext cx="2977301" cy="2165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1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8540" y="1300732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000" dirty="0" smtClean="0"/>
              <a:t>Training courses on LRF topics (irregular);</a:t>
            </a:r>
          </a:p>
          <a:p>
            <a:pPr>
              <a:buFontTx/>
              <a:buChar char="-"/>
            </a:pPr>
            <a:r>
              <a:rPr lang="en-US" sz="2000" dirty="0" smtClean="0"/>
              <a:t>Consultation of NHMSs for clarifications of seasonal forecasts in area of interest (upon request);</a:t>
            </a:r>
          </a:p>
          <a:p>
            <a:pPr>
              <a:buFontTx/>
              <a:buChar char="-"/>
            </a:pPr>
            <a:r>
              <a:rPr lang="en-US" sz="2000" dirty="0" smtClean="0"/>
              <a:t>NEACOF sessions include training component (at regular time scale)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16004" y="220518"/>
            <a:ext cx="10972800" cy="1143000"/>
          </a:xfrm>
        </p:spPr>
        <p:txBody>
          <a:bodyPr>
            <a:normAutofit/>
          </a:bodyPr>
          <a:lstStyle/>
          <a:p>
            <a:r>
              <a:rPr lang="fr-CH" sz="2400" b="1" dirty="0" smtClean="0">
                <a:solidFill>
                  <a:srgbClr val="4F81BD"/>
                </a:solidFill>
              </a:rPr>
              <a:t>Mandatory Functions</a:t>
            </a:r>
            <a:r>
              <a:rPr lang="fr-CH" sz="2400" b="1" dirty="0">
                <a:solidFill>
                  <a:srgbClr val="4F81BD"/>
                </a:solidFill>
              </a:rPr>
              <a:t> </a:t>
            </a:r>
            <a:r>
              <a:rPr lang="fr-CH" sz="2400" b="1" dirty="0" smtClean="0">
                <a:solidFill>
                  <a:srgbClr val="4F81BD"/>
                </a:solidFill>
              </a:rPr>
              <a:t>of NEACC </a:t>
            </a:r>
            <a:br>
              <a:rPr lang="fr-CH" sz="2400" b="1" dirty="0" smtClean="0">
                <a:solidFill>
                  <a:srgbClr val="4F81BD"/>
                </a:solidFill>
              </a:rPr>
            </a:br>
            <a:r>
              <a:rPr lang="fr-CH" sz="2400" b="1" dirty="0" smtClean="0">
                <a:solidFill>
                  <a:srgbClr val="4F81BD"/>
                </a:solidFill>
              </a:rPr>
              <a:t>on Training in the use of RCC products</a:t>
            </a:r>
            <a:endParaRPr lang="en-US" sz="2400" b="1" dirty="0">
              <a:solidFill>
                <a:srgbClr val="4F81BD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695" y="3274837"/>
            <a:ext cx="6067745" cy="3583163"/>
          </a:xfrm>
          <a:prstGeom prst="rect">
            <a:avLst/>
          </a:prstGeom>
        </p:spPr>
      </p:pic>
      <p:pic>
        <p:nvPicPr>
          <p:cNvPr id="5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932" y="3530875"/>
            <a:ext cx="2609265" cy="195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2921" y="18875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CST and NEACC Resources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865" y="1393638"/>
            <a:ext cx="3994245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thinThick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/>
              <a:t>CST</a:t>
            </a:r>
            <a:r>
              <a:rPr lang="en-US" sz="2000" dirty="0"/>
              <a:t> </a:t>
            </a:r>
            <a:r>
              <a:rPr lang="en-US" sz="2000" dirty="0" smtClean="0"/>
              <a:t>)Climate Services Toolkit) is </a:t>
            </a:r>
            <a:r>
              <a:rPr lang="en-US" sz="2000" dirty="0"/>
              <a:t>a suite of guidance, </a:t>
            </a:r>
            <a:r>
              <a:rPr lang="en-US" sz="2000" dirty="0" smtClean="0"/>
              <a:t>procedures and instructions, data</a:t>
            </a:r>
            <a:r>
              <a:rPr lang="en-US" sz="2000" dirty="0"/>
              <a:t>, software tools, </a:t>
            </a:r>
            <a:r>
              <a:rPr lang="en-US" sz="2000" dirty="0" smtClean="0"/>
              <a:t>training </a:t>
            </a:r>
            <a:r>
              <a:rPr lang="en-US" sz="2000" dirty="0"/>
              <a:t>resources, and examples for enabling climate services at global, regional, and national levels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35328" y="1356455"/>
            <a:ext cx="493692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The CST main target audience is National Meteorological and Hydrological Services and associated RCCs with </a:t>
            </a:r>
            <a:r>
              <a:rPr lang="en-US" dirty="0" smtClean="0"/>
              <a:t>end </a:t>
            </a:r>
            <a:r>
              <a:rPr lang="en-US" dirty="0"/>
              <a:t>user beneficiaries represent by five GFCS priority </a:t>
            </a:r>
            <a:r>
              <a:rPr lang="en-US" dirty="0" smtClean="0"/>
              <a:t>sectors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5283700" y="2712806"/>
            <a:ext cx="5039932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collaboration with NEACC, CST will make regional recommendations for climate service tools </a:t>
            </a:r>
          </a:p>
          <a:p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08232" y="4902838"/>
            <a:ext cx="2365884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Feedbacks from participants of NEACOF-15 were collected</a:t>
            </a:r>
          </a:p>
          <a:p>
            <a:r>
              <a:rPr lang="en-US" sz="1400" dirty="0" smtClean="0"/>
              <a:t>for improvement of CST functionality</a:t>
            </a:r>
            <a:endParaRPr lang="ru-RU" sz="1400" dirty="0"/>
          </a:p>
        </p:txBody>
      </p:sp>
      <p:pic>
        <p:nvPicPr>
          <p:cNvPr id="16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46" y="4325622"/>
            <a:ext cx="3816766" cy="2163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712" y="3684191"/>
            <a:ext cx="438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Training module of NEACOF-15 included CST overview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7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1" y="274638"/>
            <a:ext cx="11631083" cy="1143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Materials of NEACOF session (</a:t>
            </a:r>
            <a:r>
              <a:rPr lang="en-US" sz="2400" b="1" dirty="0">
                <a:solidFill>
                  <a:srgbClr val="4F81BD"/>
                </a:solidFill>
                <a:latin typeface="+mn-lt"/>
              </a:rPr>
              <a:t>research papers and technical notes) </a:t>
            </a:r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4F81BD"/>
                </a:solidFill>
                <a:latin typeface="+mn-lt"/>
              </a:rPr>
              <a:t>have been published </a:t>
            </a:r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in special issues </a:t>
            </a:r>
            <a:r>
              <a:rPr lang="en-US" sz="2400" b="1" dirty="0">
                <a:solidFill>
                  <a:srgbClr val="4F81BD"/>
                </a:solidFill>
                <a:latin typeface="+mn-lt"/>
              </a:rPr>
              <a:t>of scientific-technical journal </a:t>
            </a:r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“</a:t>
            </a:r>
            <a:r>
              <a:rPr lang="en-US" sz="2400" b="1" dirty="0" err="1" smtClean="0">
                <a:solidFill>
                  <a:srgbClr val="4F81BD"/>
                </a:solidFill>
                <a:latin typeface="+mn-lt"/>
              </a:rPr>
              <a:t>Hydrometeorological</a:t>
            </a:r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 Forecasting and Research</a:t>
            </a:r>
            <a:r>
              <a:rPr lang="ru-RU" sz="2400" b="1" dirty="0" smtClean="0">
                <a:solidFill>
                  <a:srgbClr val="4F81BD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” (former “Trudy </a:t>
            </a:r>
            <a:r>
              <a:rPr lang="en-US" sz="2400" b="1" dirty="0" err="1" smtClean="0">
                <a:solidFill>
                  <a:srgbClr val="4F81BD"/>
                </a:solidFill>
                <a:latin typeface="+mn-lt"/>
              </a:rPr>
              <a:t>Gidrometcentra</a:t>
            </a:r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4F81BD"/>
                </a:solidFill>
                <a:latin typeface="+mn-lt"/>
              </a:rPr>
              <a:t>Rossii</a:t>
            </a:r>
            <a:r>
              <a:rPr lang="en-US" sz="2400" b="1" dirty="0" smtClean="0">
                <a:solidFill>
                  <a:srgbClr val="4F81BD"/>
                </a:solidFill>
                <a:latin typeface="+mn-lt"/>
              </a:rPr>
              <a:t>”)</a:t>
            </a:r>
            <a:endParaRPr lang="ru-RU" sz="2400" b="1" dirty="0">
              <a:solidFill>
                <a:srgbClr val="4F81BD"/>
              </a:solidFill>
              <a:latin typeface="+mn-lt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831977"/>
            <a:ext cx="3180007" cy="348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57" y="2337297"/>
            <a:ext cx="3248976" cy="3763451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13447" y="2414590"/>
            <a:ext cx="3388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 special volume with outcomes of NEACOF-15 held in November 2018 will be published in March 2019.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8302" y="5561653"/>
            <a:ext cx="127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9934" y="6231416"/>
            <a:ext cx="127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6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1" y="94066"/>
            <a:ext cx="6299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6524" y="897778"/>
            <a:ext cx="494909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Main topic of the upcoming young scientist school is </a:t>
            </a:r>
            <a:r>
              <a:rPr lang="en-US" dirty="0" err="1" smtClean="0"/>
              <a:t>subseasonal</a:t>
            </a:r>
            <a:r>
              <a:rPr lang="en-US" dirty="0" smtClean="0"/>
              <a:t> to </a:t>
            </a:r>
            <a:r>
              <a:rPr lang="en-US" dirty="0" err="1" smtClean="0"/>
              <a:t>interannual</a:t>
            </a:r>
            <a:r>
              <a:rPr lang="en-US" dirty="0" smtClean="0"/>
              <a:t> prediction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Young specialists from NHMSs of CIS were preferentially selected for participation </a:t>
            </a:r>
          </a:p>
          <a:p>
            <a:r>
              <a:rPr lang="en-US" dirty="0"/>
              <a:t> </a:t>
            </a:r>
            <a:r>
              <a:rPr lang="en-US" dirty="0" smtClean="0"/>
              <a:t>    (Armenia, Moldova, Kazakhstan, Kirgizstan,   	Tajikistan, Ukraine, Uzbekistan,) 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lectures will be given by WGSIP, ICTP, and IPET-RCA experts.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 </a:t>
            </a:r>
            <a:r>
              <a:rPr lang="en-US" dirty="0"/>
              <a:t>Effective collaboration of scientific and operational </a:t>
            </a:r>
            <a:r>
              <a:rPr lang="en-US" dirty="0" smtClean="0"/>
              <a:t>community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Followed the young scientist school the16 the session of NEACOF will be combined with CITIES-2019 and conducted as an parallel session during the Conference</a:t>
            </a:r>
          </a:p>
          <a:p>
            <a:endParaRPr lang="en-US" dirty="0"/>
          </a:p>
          <a:p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22168" y="439782"/>
            <a:ext cx="4326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</a:rPr>
              <a:t>Upcoming training events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74062" y="4702327"/>
            <a:ext cx="443965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hlinkClick r:id="rId3"/>
            </a:endParaRPr>
          </a:p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://indico.ictp.it/event/8739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 (school)</a:t>
            </a:r>
          </a:p>
          <a:p>
            <a:endParaRPr lang="en-US" sz="1600" dirty="0"/>
          </a:p>
          <a:p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://www.scert.ru/en</a:t>
            </a:r>
            <a:r>
              <a:rPr lang="en-US" sz="1600" dirty="0" smtClean="0">
                <a:hlinkClick r:id="rId4"/>
              </a:rPr>
              <a:t>/conferences</a:t>
            </a:r>
            <a:r>
              <a:rPr lang="en-US" sz="1600" dirty="0">
                <a:hlinkClick r:id="rId4"/>
              </a:rPr>
              <a:t>/cites2019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 (conference and 16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session of NEACOF)</a:t>
            </a:r>
          </a:p>
          <a:p>
            <a:endParaRPr lang="en-US" sz="1600" dirty="0" smtClean="0"/>
          </a:p>
          <a:p>
            <a:r>
              <a:rPr lang="en-US" sz="1600" dirty="0" smtClean="0"/>
              <a:t>Welcome to participate in the CITIES-19 and NEACOF-16!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866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23288" y="295475"/>
            <a:ext cx="42176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200" b="1" dirty="0">
                <a:solidFill>
                  <a:schemeClr val="accent1"/>
                </a:solidFill>
              </a:rPr>
              <a:t>Way Forward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47" y="1229277"/>
            <a:ext cx="1034178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lang="en-US" sz="2800" dirty="0" smtClean="0"/>
              <a:t>Keep making efforts on provision of new LRF products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800" dirty="0" smtClean="0"/>
              <a:t>Develop tool for production and verification of objective consensus forecasts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800" dirty="0" smtClean="0"/>
              <a:t>Continue LRF area research within Russian and international projects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800" dirty="0" smtClean="0"/>
              <a:t>Expand training activities in collaboration with academic and research communities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800" dirty="0" smtClean="0"/>
              <a:t>Facilitate use of CST for NHMSs within area of responsibility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176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2724803" y="1429345"/>
            <a:ext cx="7553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285750"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143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ct val="50000"/>
              </a:spcBef>
              <a:buSzPct val="70000"/>
              <a:buFont typeface="Wingdings" charset="0"/>
              <a:buNone/>
            </a:pPr>
            <a:r>
              <a:rPr lang="en-US" sz="3200" b="1" dirty="0">
                <a:latin typeface="Calibri" charset="0"/>
              </a:rPr>
              <a:t>Thank you for your attention! </a:t>
            </a:r>
          </a:p>
        </p:txBody>
      </p:sp>
      <p:pic>
        <p:nvPicPr>
          <p:cNvPr id="5" name="Picture 9" descr="ANd9GcRmmPxDI9loUYzNBatZ3VNKcZtRlPsfY8f8zmeD2kjESCByCnH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11" y="2407255"/>
            <a:ext cx="5395774" cy="35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67681" y="24249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Operational LRF activities at NEACC</a:t>
            </a:r>
            <a:br>
              <a:rPr lang="en-US" sz="3600" dirty="0" smtClean="0"/>
            </a:br>
            <a:r>
              <a:rPr lang="en-US" sz="3600" dirty="0" smtClean="0"/>
              <a:t>in support of North Eurasian Node of </a:t>
            </a:r>
            <a:r>
              <a:rPr lang="en-US" sz="3600" dirty="0" err="1" smtClean="0"/>
              <a:t>ArcRCC</a:t>
            </a:r>
            <a:r>
              <a:rPr lang="en-US" sz="3600" dirty="0" smtClean="0"/>
              <a:t>-N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507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81" y="1039431"/>
            <a:ext cx="9857949" cy="5545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8983" y="423298"/>
            <a:ext cx="66678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LRF technology at NEACC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3231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78278" y="1569275"/>
            <a:ext cx="10515600" cy="1325563"/>
          </a:xfrm>
        </p:spPr>
        <p:txBody>
          <a:bodyPr>
            <a:noAutofit/>
          </a:bodyPr>
          <a:lstStyle/>
          <a:p>
            <a:r>
              <a:rPr lang="en-US" sz="2000" dirty="0" smtClean="0"/>
              <a:t>New supercomputer complex (2018) has been facilitating operational LRF work at GPC-Moscow and NEACC</a:t>
            </a:r>
            <a:br>
              <a:rPr lang="en-US" sz="2000" dirty="0" smtClean="0"/>
            </a:br>
            <a:r>
              <a:rPr lang="en-US" sz="2000" dirty="0" smtClean="0"/>
              <a:t>- increased storage of forecast and monitoring information</a:t>
            </a:r>
            <a:br>
              <a:rPr lang="en-US" sz="2000" dirty="0" smtClean="0"/>
            </a:br>
            <a:r>
              <a:rPr lang="en-US" sz="2000" dirty="0" smtClean="0"/>
              <a:t>- increase of resolution of dynamical model forecasts</a:t>
            </a:r>
            <a:br>
              <a:rPr lang="en-US" sz="2000" dirty="0" smtClean="0"/>
            </a:br>
            <a:r>
              <a:rPr lang="en-US" sz="2000" dirty="0" smtClean="0"/>
              <a:t>- optimization of LRF technology</a:t>
            </a:r>
            <a:endParaRPr lang="ru-RU" sz="2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 bwMode="auto">
          <a:xfrm>
            <a:off x="256999" y="3265475"/>
            <a:ext cx="5300288" cy="33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680638"/>
              </p:ext>
            </p:extLst>
          </p:nvPr>
        </p:nvGraphicFramePr>
        <p:xfrm>
          <a:off x="5827063" y="3172422"/>
          <a:ext cx="5709327" cy="3096696"/>
        </p:xfrm>
        <a:graphic>
          <a:graphicData uri="http://schemas.openxmlformats.org/drawingml/2006/table">
            <a:tbl>
              <a:tblPr/>
              <a:tblGrid>
                <a:gridCol w="938931"/>
                <a:gridCol w="611710"/>
                <a:gridCol w="665432"/>
                <a:gridCol w="609268"/>
                <a:gridCol w="775320"/>
                <a:gridCol w="850364"/>
                <a:gridCol w="1258302"/>
              </a:tblGrid>
              <a:tr h="7454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Center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Peak Performance</a:t>
                      </a: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TFlops</a:t>
                      </a: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(10</a:t>
                      </a:r>
                      <a:r>
                        <a:rPr kumimoji="0" lang="ru-RU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12</a:t>
                      </a: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Flops</a:t>
                      </a: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System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Cores</a:t>
                      </a: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RAM TB</a:t>
                      </a: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GB  per core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Manufacturer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Storage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8124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GPC-Moscow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1200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Cray XC40-LC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33696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120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3,55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Cray (USA)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2,8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PB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Cray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Sonexion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3000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360 TB EMC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81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Bull S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6130 </a:t>
                      </a: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384/384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Bull SAS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(France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38480" marR="38480" marT="607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48555" y="409223"/>
            <a:ext cx="753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Updating of computational facilities at </a:t>
            </a:r>
            <a:r>
              <a:rPr lang="en-US" sz="2800" b="1" dirty="0" err="1" smtClean="0"/>
              <a:t>Roshydromet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298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ChangeArrowheads="1"/>
          </p:cNvSpPr>
          <p:nvPr/>
        </p:nvSpPr>
        <p:spPr bwMode="auto">
          <a:xfrm>
            <a:off x="0" y="1240693"/>
            <a:ext cx="12192000" cy="385884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56280" y="1336309"/>
            <a:ext cx="1017693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9pPr>
          </a:lstStyle>
          <a:p>
            <a:pPr>
              <a:defRPr/>
            </a:pPr>
            <a:r>
              <a:rPr lang="en-US" b="1" u="sng" dirty="0" smtClean="0"/>
              <a:t>Climate forecast information</a:t>
            </a:r>
          </a:p>
          <a:p>
            <a:pPr>
              <a:defRPr/>
            </a:pPr>
            <a:endParaRPr lang="en-US" b="1" u="sng" dirty="0" smtClean="0"/>
          </a:p>
          <a:p>
            <a:pPr eaLnBrk="1" hangingPunct="1">
              <a:defRPr/>
            </a:pPr>
            <a:r>
              <a:rPr lang="en-US" b="1" dirty="0" smtClean="0">
                <a:latin typeface="Malgun Gothic" charset="0"/>
              </a:rPr>
              <a:t>      </a:t>
            </a:r>
            <a:r>
              <a:rPr lang="en-US" b="1" dirty="0" smtClean="0"/>
              <a:t>         - Forecasts at </a:t>
            </a:r>
            <a:r>
              <a:rPr lang="en-US" b="1" dirty="0" err="1" smtClean="0"/>
              <a:t>subseasonal</a:t>
            </a:r>
            <a:r>
              <a:rPr lang="en-US" b="1" dirty="0" smtClean="0"/>
              <a:t> – seasonal scale on the basis of </a:t>
            </a:r>
          </a:p>
          <a:p>
            <a:pPr eaLnBrk="1" hangingPunct="1">
              <a:defRPr/>
            </a:pPr>
            <a:r>
              <a:rPr lang="en-US" b="1" dirty="0" smtClean="0"/>
              <a:t>                    SL-AV and MGO models (maps, surveys, numerical data)</a:t>
            </a:r>
          </a:p>
          <a:p>
            <a:pPr eaLnBrk="1" hangingPunct="1">
              <a:defRPr/>
            </a:pPr>
            <a:r>
              <a:rPr lang="en-US" b="1" dirty="0" smtClean="0">
                <a:latin typeface="Malgun Gothic" charset="0"/>
              </a:rPr>
              <a:t>              </a:t>
            </a:r>
            <a:r>
              <a:rPr lang="en-US" b="1" dirty="0" smtClean="0"/>
              <a:t> - Circulation Indices</a:t>
            </a:r>
          </a:p>
          <a:p>
            <a:pPr eaLnBrk="1" hangingPunct="1">
              <a:defRPr/>
            </a:pPr>
            <a:r>
              <a:rPr lang="en-US" b="1" dirty="0" smtClean="0">
                <a:latin typeface="Malgun Gothic" charset="0"/>
              </a:rPr>
              <a:t>              </a:t>
            </a:r>
            <a:r>
              <a:rPr lang="en-US" b="1" dirty="0" smtClean="0"/>
              <a:t> - </a:t>
            </a:r>
            <a:r>
              <a:rPr lang="en-US" b="1" dirty="0" err="1" smtClean="0"/>
              <a:t>Intraseasonal</a:t>
            </a:r>
            <a:r>
              <a:rPr lang="en-US" b="1" dirty="0" smtClean="0"/>
              <a:t> forecasts (at weekly time scale)</a:t>
            </a:r>
          </a:p>
          <a:p>
            <a:pPr eaLnBrk="1" hangingPunct="1">
              <a:defRPr/>
            </a:pPr>
            <a:r>
              <a:rPr lang="en-US" b="1" dirty="0" smtClean="0"/>
              <a:t>                   - Outlooks of seasonal forecasts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           - Consensus winter and summer forecasts from NEACOF sessions</a:t>
            </a:r>
          </a:p>
          <a:p>
            <a:pPr eaLnBrk="1" hangingPunct="1">
              <a:defRPr/>
            </a:pPr>
            <a:endParaRPr lang="en-US" b="1" dirty="0"/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endParaRPr lang="ru-RU" b="1" dirty="0" smtClean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36225" y="3835279"/>
            <a:ext cx="835236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9pPr>
          </a:lstStyle>
          <a:p>
            <a:pPr eaLnBrk="1" hangingPunct="1">
              <a:defRPr/>
            </a:pPr>
            <a:r>
              <a:rPr lang="en-US" b="1" u="sng" dirty="0" smtClean="0"/>
              <a:t>Forecasts verification</a:t>
            </a:r>
          </a:p>
          <a:p>
            <a:pPr eaLnBrk="1" hangingPunct="1">
              <a:defRPr/>
            </a:pPr>
            <a:r>
              <a:rPr lang="en-US" b="1" dirty="0" smtClean="0">
                <a:latin typeface="Malgun Gothic" charset="0"/>
              </a:rPr>
              <a:t>             </a:t>
            </a:r>
            <a:r>
              <a:rPr lang="en-US" b="1" dirty="0" smtClean="0"/>
              <a:t> - Skill scores of operational forecasts</a:t>
            </a:r>
          </a:p>
          <a:p>
            <a:pPr eaLnBrk="1" hangingPunct="1">
              <a:defRPr/>
            </a:pPr>
            <a:r>
              <a:rPr lang="en-US" b="1" dirty="0" smtClean="0">
                <a:latin typeface="Malgun Gothic" charset="0"/>
              </a:rPr>
              <a:t>             </a:t>
            </a:r>
            <a:r>
              <a:rPr lang="en-US" b="1" dirty="0" smtClean="0"/>
              <a:t> - Skill scores of retrospective forecasts</a:t>
            </a:r>
          </a:p>
          <a:p>
            <a:pPr eaLnBrk="1" hangingPunct="1">
              <a:defRPr/>
            </a:pPr>
            <a:endParaRPr lang="ru-RU" b="1" dirty="0" smtClean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284871" y="5720129"/>
            <a:ext cx="4656667" cy="835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9pPr>
          </a:lstStyle>
          <a:p>
            <a:pPr eaLnBrk="1" hangingPunct="1">
              <a:defRPr/>
            </a:pPr>
            <a:r>
              <a:rPr lang="ru-RU" sz="1600" b="1" smtClean="0">
                <a:latin typeface="Malgun Gothic" charset="0"/>
                <a:hlinkClick r:id="rId2"/>
              </a:rPr>
              <a:t>http://seakc.meteoinfo.ru/</a:t>
            </a:r>
            <a:r>
              <a:rPr lang="ru-RU" sz="1600" b="1" smtClean="0">
                <a:latin typeface="Malgun Gothic" charset="0"/>
              </a:rPr>
              <a:t>   Рус</a:t>
            </a:r>
          </a:p>
          <a:p>
            <a:pPr eaLnBrk="1" hangingPunct="1">
              <a:defRPr/>
            </a:pPr>
            <a:endParaRPr lang="ru-RU" sz="1600" b="1" smtClean="0">
              <a:latin typeface="Malgun Gothic" charset="0"/>
            </a:endParaRPr>
          </a:p>
          <a:p>
            <a:pPr eaLnBrk="1" hangingPunct="1">
              <a:defRPr/>
            </a:pPr>
            <a:r>
              <a:rPr lang="ru-RU" sz="1600" b="1" smtClean="0">
                <a:latin typeface="Malgun Gothic" charset="0"/>
                <a:hlinkClick r:id="rId3"/>
              </a:rPr>
              <a:t>http://neacc.meteoinfo.ru/</a:t>
            </a:r>
            <a:r>
              <a:rPr lang="ru-RU" sz="1600" b="1" smtClean="0">
                <a:latin typeface="Malgun Gothic" charset="0"/>
              </a:rPr>
              <a:t>   </a:t>
            </a:r>
            <a:r>
              <a:rPr lang="en-US" sz="1600" b="1" smtClean="0">
                <a:latin typeface="Malgun Gothic" charset="0"/>
              </a:rPr>
              <a:t>Eng</a:t>
            </a:r>
            <a:endParaRPr lang="ru-RU" sz="1600" b="1" smtClean="0">
              <a:latin typeface="Malgun Gothic" charset="0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4267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The list of LRF products available at NEACC to support Northern Eurasian node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295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6533" y="-434606"/>
            <a:ext cx="9144000" cy="2387600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LRF products for Arctic region provided by NEACC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seakc.meteoinfo.ru/media/season-lead0/composite-tsrf-anom-arc-HMC+MG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12856"/>
          <a:stretch/>
        </p:blipFill>
        <p:spPr bwMode="auto">
          <a:xfrm>
            <a:off x="183579" y="2486730"/>
            <a:ext cx="2069494" cy="201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eakc.meteoinfo.ru/media/season-lead0/composite-prec-prob-arc-HMC+M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" y="4667726"/>
            <a:ext cx="2604978" cy="19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77" y="2930118"/>
            <a:ext cx="4842983" cy="36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12" y="2904006"/>
            <a:ext cx="2848939" cy="18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46647" y="4949174"/>
            <a:ext cx="4742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7"/>
              </a:rPr>
              <a:t>EA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7"/>
              </a:rPr>
              <a:t>East Atlantic Oscillation </a:t>
            </a:r>
            <a: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8"/>
              </a:rPr>
              <a:t>WA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8"/>
              </a:rPr>
              <a:t>West Atlantic Oscillation</a:t>
            </a:r>
            <a: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9"/>
              </a:rPr>
              <a:t>EU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9"/>
              </a:rPr>
              <a:t>Eurasia Pattern </a:t>
            </a:r>
            <a: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0"/>
              </a:rPr>
              <a:t>WP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0"/>
              </a:rPr>
              <a:t>West Pacific Oscillation</a:t>
            </a:r>
            <a: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1"/>
              </a:rPr>
              <a:t>PNA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1"/>
              </a:rPr>
              <a:t>Pacific – North American Pattern </a:t>
            </a:r>
            <a: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2"/>
              </a:rPr>
              <a:t>NAO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2"/>
              </a:rPr>
              <a:t>North Atlantic Oscillation</a:t>
            </a:r>
            <a: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2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3"/>
              </a:rPr>
              <a:t>POL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3"/>
              </a:rPr>
              <a:t>Polar Oscillation</a:t>
            </a:r>
            <a:endParaRPr lang="en-US" sz="1200" b="0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200" b="1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4"/>
              </a:rPr>
              <a:t>AOS - </a:t>
            </a:r>
            <a:r>
              <a:rPr lang="en-US" sz="1200" b="0" i="0" u="sng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14"/>
              </a:rPr>
              <a:t>Arctic Oscillation</a:t>
            </a:r>
            <a:endParaRPr lang="en-US" sz="1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990" y="1071820"/>
            <a:ext cx="779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NEACC since 2015 has started to deliver climate forecast products over Arctic region in operational regime 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5677" y="1527433"/>
            <a:ext cx="289205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Monthly to seasonal </a:t>
            </a:r>
            <a:r>
              <a:rPr lang="en-US" sz="1200" dirty="0" err="1" smtClean="0"/>
              <a:t>multimodel</a:t>
            </a:r>
            <a:r>
              <a:rPr lang="en-US" sz="1200" dirty="0" smtClean="0"/>
              <a:t> forecasts (SL-AV + MGO models) of basic meteorological parameters with monthly update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242267" y="2904006"/>
            <a:ext cx="123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Deterministic forecast of air temperature for JFMA 2018</a:t>
            </a:r>
            <a:endParaRPr lang="ru-RU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253073" y="5032555"/>
            <a:ext cx="1349561" cy="57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Probabilistic forecast of precipitation for JFMA 2018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675225" y="1942931"/>
            <a:ext cx="293074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Forecasts of climate indices (including Arctic Oscillation Index, Polar Oscillation Index) with monthly update 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00855" y="2255897"/>
            <a:ext cx="339549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Subseasonal</a:t>
            </a:r>
            <a:r>
              <a:rPr lang="en-US" sz="1200" dirty="0" smtClean="0"/>
              <a:t> forecasts of basic meteorological parameters over Arctic region with weekly update</a:t>
            </a:r>
            <a:endParaRPr lang="ru-RU" sz="1200" dirty="0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14780"/>
              </p:ext>
            </p:extLst>
          </p:nvPr>
        </p:nvGraphicFramePr>
        <p:xfrm>
          <a:off x="279364" y="0"/>
          <a:ext cx="1169036" cy="1051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CorelDRAW" r:id="rId15" imgW="2034755" imgH="2032629" progId="CorelDRAW.Graphic.12">
                  <p:embed/>
                </p:oleObj>
              </mc:Choice>
              <mc:Fallback>
                <p:oleObj name="CorelDRAW" r:id="rId15" imgW="2034755" imgH="2032629" progId="CorelDRAW.Graphic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9364" y="0"/>
                        <a:ext cx="1169036" cy="1051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1629471" y="96214"/>
            <a:ext cx="3236523" cy="84970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North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EurAsia</a:t>
            </a: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 </a:t>
            </a:r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/>
            </a:r>
            <a:b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</a:b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0"/>
              </a:rPr>
              <a:t>Climate Centre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84144" y="203984"/>
            <a:ext cx="543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u="sng" dirty="0" smtClean="0">
                <a:solidFill>
                  <a:schemeClr val="tx2"/>
                </a:solidFill>
                <a:hlinkClick r:id="rId17"/>
              </a:rPr>
              <a:t>http://neacc.meteoinfo.ru/</a:t>
            </a:r>
            <a:r>
              <a:rPr lang="ru-RU" sz="1600" u="sng" dirty="0" smtClean="0">
                <a:solidFill>
                  <a:schemeClr val="tx2"/>
                </a:solidFill>
              </a:rPr>
              <a:t> - </a:t>
            </a:r>
            <a:r>
              <a:rPr lang="en-US" sz="1600" u="sng" dirty="0" smtClean="0">
                <a:solidFill>
                  <a:schemeClr val="tx2"/>
                </a:solidFill>
              </a:rPr>
              <a:t>English version of NEACC website</a:t>
            </a:r>
            <a:r>
              <a:rPr lang="ru-RU" sz="1600" u="sng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http://seakc.meteoinfo.ru/</a:t>
            </a:r>
            <a:r>
              <a:rPr lang="ru-RU" sz="1600" u="sng" dirty="0" smtClean="0">
                <a:solidFill>
                  <a:srgbClr val="C00000"/>
                </a:solidFill>
              </a:rPr>
              <a:t> </a:t>
            </a:r>
            <a:r>
              <a:rPr lang="ru-RU" sz="1600" u="sng" dirty="0" smtClean="0">
                <a:solidFill>
                  <a:schemeClr val="tx2"/>
                </a:solidFill>
              </a:rPr>
              <a:t>- </a:t>
            </a:r>
            <a:r>
              <a:rPr lang="en-US" sz="1600" u="sng" dirty="0" smtClean="0">
                <a:solidFill>
                  <a:schemeClr val="tx2"/>
                </a:solidFill>
              </a:rPr>
              <a:t>Russian version of NEACC website</a:t>
            </a:r>
            <a:r>
              <a:rPr lang="ru-RU" sz="1600" u="sng" dirty="0" smtClean="0">
                <a:solidFill>
                  <a:schemeClr val="tx2"/>
                </a:solidFill>
              </a:rPr>
              <a:t> 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63768" y="0"/>
            <a:ext cx="960891" cy="9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352" y="137642"/>
            <a:ext cx="8938716" cy="5481797"/>
          </a:xfrm>
          <a:prstGeom prst="rect">
            <a:avLst/>
          </a:prstGeom>
        </p:spPr>
      </p:pic>
      <p:pic>
        <p:nvPicPr>
          <p:cNvPr id="2" name="Изображение 1" descr="clim_watch_trsf20190211_e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3" y="2447293"/>
            <a:ext cx="5880943" cy="441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514"/>
            <a:ext cx="7440084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446867" y="188913"/>
            <a:ext cx="941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9pPr>
          </a:lstStyle>
          <a:p>
            <a:r>
              <a:rPr kumimoji="0" lang="en-US" sz="1800"/>
              <a:t>Skill scores of monthly-seasonal forecasts</a:t>
            </a:r>
            <a:endParaRPr kumimoji="0" lang="ru-RU" sz="1800"/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390651" y="620714"/>
            <a:ext cx="9410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9pPr>
          </a:lstStyle>
          <a:p>
            <a:r>
              <a:rPr kumimoji="0" lang="en-US" sz="1800"/>
              <a:t>Operational forecasts</a:t>
            </a:r>
            <a:endParaRPr kumimoji="0" lang="ru-RU" sz="1800"/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440084" y="549275"/>
            <a:ext cx="336126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algun Gothic" charset="0"/>
                <a:cs typeface="Malgun Gothic" charset="0"/>
              </a:defRPr>
            </a:lvl9pPr>
          </a:lstStyle>
          <a:p>
            <a:r>
              <a:rPr kumimoji="0" lang="en-US" sz="1800"/>
              <a:t>Hindcasts </a:t>
            </a:r>
            <a:endParaRPr kumimoji="0" lang="ru-RU" sz="1800"/>
          </a:p>
        </p:txBody>
      </p:sp>
      <p:pic>
        <p:nvPicPr>
          <p:cNvPr id="163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5" y="1484314"/>
            <a:ext cx="41275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3" y="3213101"/>
            <a:ext cx="4038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4" y="4868864"/>
            <a:ext cx="4068233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4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9842</TotalTime>
  <Words>856</Words>
  <Application>Microsoft Office PowerPoint</Application>
  <PresentationFormat>Произвольный</PresentationFormat>
  <Paragraphs>144</Paragraphs>
  <Slides>25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Тема Office</vt:lpstr>
      <vt:lpstr>CorelDRAW</vt:lpstr>
      <vt:lpstr>Microsoft Equation 3.0</vt:lpstr>
      <vt:lpstr>Документ</vt:lpstr>
      <vt:lpstr>LRF and training activities at NEACC</vt:lpstr>
      <vt:lpstr>Презентация PowerPoint</vt:lpstr>
      <vt:lpstr>Operational LRF activities at NEACC in support of North Eurasian Node of ArcRCC-N </vt:lpstr>
      <vt:lpstr>Презентация PowerPoint</vt:lpstr>
      <vt:lpstr>New supercomputer complex (2018) has been facilitating operational LRF work at GPC-Moscow and NEACC - increased storage of forecast and monitoring information - increase of resolution of dynamical model forecasts - optimization of LRF technology</vt:lpstr>
      <vt:lpstr>The list of LRF products available at NEACC to support Northern Eurasian node</vt:lpstr>
      <vt:lpstr>LRF products for Arctic region provided by NEACC</vt:lpstr>
      <vt:lpstr>Презентация PowerPoint</vt:lpstr>
      <vt:lpstr>Презентация PowerPoint</vt:lpstr>
      <vt:lpstr>Research aimed at LRF improvement at NEACC</vt:lpstr>
      <vt:lpstr>Skill scores (ACC) of some GPCs models</vt:lpstr>
      <vt:lpstr>MOS scheme for deterministic seasonal forecasts used at NEACC to increase forecast quality</vt:lpstr>
      <vt:lpstr>Презентация PowerPoint</vt:lpstr>
      <vt:lpstr>Презентация PowerPoint</vt:lpstr>
      <vt:lpstr>Презентация PowerPoint</vt:lpstr>
      <vt:lpstr>Arctic oscillation index reflects main features of large-scale circulation pattern in Arctic region and high latitudes of Northern Hemisphere. </vt:lpstr>
      <vt:lpstr>Презентация PowerPoint</vt:lpstr>
      <vt:lpstr>Availability of climate projections information and data through NEACC website</vt:lpstr>
      <vt:lpstr>Training activities in LRF area</vt:lpstr>
      <vt:lpstr>Mandatory Functions of NEACC  on Training in the use of RCC products</vt:lpstr>
      <vt:lpstr>CST and NEACC Resources</vt:lpstr>
      <vt:lpstr>Materials of NEACOF session (research papers and technical notes)  have been published in special issues of scientific-technical journal “Hydrometeorological Forecasting and Research ” (former “Trudy Gidrometcentra Rossii”)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valya</dc:creator>
  <cp:lastModifiedBy>VS</cp:lastModifiedBy>
  <cp:revision>46</cp:revision>
  <dcterms:created xsi:type="dcterms:W3CDTF">2019-02-12T10:59:47Z</dcterms:created>
  <dcterms:modified xsi:type="dcterms:W3CDTF">2019-02-27T06:29:45Z</dcterms:modified>
</cp:coreProperties>
</file>