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8" r:id="rId2"/>
    <p:sldId id="439" r:id="rId3"/>
    <p:sldId id="357" r:id="rId4"/>
    <p:sldId id="342" r:id="rId5"/>
    <p:sldId id="440" r:id="rId6"/>
    <p:sldId id="429" r:id="rId7"/>
    <p:sldId id="423" r:id="rId8"/>
    <p:sldId id="432" r:id="rId9"/>
    <p:sldId id="422" r:id="rId10"/>
    <p:sldId id="44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D9"/>
    <a:srgbClr val="FFFFCC"/>
    <a:srgbClr val="FFFFE5"/>
    <a:srgbClr val="FFFF99"/>
    <a:srgbClr val="FFFFDD"/>
    <a:srgbClr val="FFFFE7"/>
    <a:srgbClr val="FFF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4715" autoAdjust="0"/>
    <p:restoredTop sz="75000" autoAdjust="0"/>
  </p:normalViewPr>
  <p:slideViewPr>
    <p:cSldViewPr>
      <p:cViewPr>
        <p:scale>
          <a:sx n="70" d="100"/>
          <a:sy n="70" d="100"/>
        </p:scale>
        <p:origin x="-1152" y="516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8F936209-C577-4A27-8D62-ECF5B3EA2A7C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3E46FB8D-C25D-49F3-AFF8-65A548D26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51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Федеральная служба по гидрометеорологии и мониторингу окружающей среды, Росгидромет – одна из старейших метеослужб мира, ведущая мониторинг и климатические исследования на наибольшей по площади в мире территории.  </a:t>
            </a:r>
          </a:p>
          <a:p>
            <a:pPr marL="0" indent="0">
              <a:buNone/>
            </a:pP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Регулярные геофизические наблюдения в России начаты 26 апреля 1834 года в Санкт-Петербурге с момента основания Нормальной магнитно-метеорологической обсерватории. Дальнейшее комплексное развитие  метеослужбы России связано с созданием в 1849 г. Главной физической обсерватории – сейчас это Главная геофизическая обсерватория. </a:t>
            </a:r>
          </a:p>
          <a:p>
            <a:pPr marL="0" indent="0">
              <a:buNone/>
            </a:pP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История Арктического института началась 4 марта 1920 года с принятием Положения о Северной научно-промысловой экспедиции (</a:t>
            </a:r>
            <a:r>
              <a:rPr lang="ru-RU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Севэкспедиции</a:t>
            </a: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) для координации и проведения в Арктике научно-исследовательских и промысловых работ.</a:t>
            </a:r>
          </a:p>
          <a:p>
            <a:pPr marL="0" indent="0">
              <a:buNone/>
            </a:pP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Таким образом, комплексные полярные и климатические исследования в России имеют более, чем вековую историю и до настоящего момента выполняются институтами, эксперты которых принимают участие в настоящем совещании.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6FB8D-C25D-49F3-AFF8-65A548D2695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397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силу специфики географического положения России, исследования изменений климата Арктики</a:t>
            </a:r>
            <a:r>
              <a:rPr lang="ru-RU" baseline="0" dirty="0" smtClean="0"/>
              <a:t> и возникающих при этом климатических рисках – одно из приоритетных направлений деятельности Росгидромета в настоящее время. </a:t>
            </a:r>
            <a:r>
              <a:rPr lang="ru-RU" altLang="ru-RU" dirty="0" smtClean="0"/>
              <a:t>Репутация «кухни погоды», региона, способного оказывать влияние на атмосферные процессы в умеренных широтах Северного полушария, закрепилась за Арктикой еще в 20-м веке.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>
                <a:latin typeface="Arial" charset="0"/>
                <a:cs typeface="Arial" charset="0"/>
              </a:rPr>
              <a:t>Прогнозируемое</a:t>
            </a:r>
            <a:r>
              <a:rPr lang="ru-RU" altLang="ru-RU" baseline="0" dirty="0" smtClean="0">
                <a:latin typeface="Arial" charset="0"/>
                <a:cs typeface="Arial" charset="0"/>
              </a:rPr>
              <a:t> климатическими моделями сокращение площади морских льдов Арктики одновременно и открытие новых транспортных коридоров с необходимостью их гидрометеорологического обслуживания, и возникновение множества проблем для экосистем, требующих новых методов мониторинга морских акваторий..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>
                <a:latin typeface="Arial" charset="0"/>
                <a:cs typeface="Arial" charset="0"/>
              </a:rPr>
              <a:t>Аналогично, прогнозируемая э</a:t>
            </a:r>
            <a:r>
              <a:rPr lang="ru-RU" altLang="ru-RU" dirty="0" smtClean="0"/>
              <a:t>волюция площади многолетней мерзлоты на территории России, требует поддержку</a:t>
            </a:r>
            <a:r>
              <a:rPr lang="ru-RU" altLang="ru-RU" baseline="0" dirty="0" smtClean="0"/>
              <a:t> и развитие наземной сети наблюдений.</a:t>
            </a:r>
            <a:r>
              <a:rPr lang="ru-RU" altLang="ru-RU" dirty="0" smtClean="0"/>
              <a:t>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6FB8D-C25D-49F3-AFF8-65A548D2695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558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1200" dirty="0" smtClean="0">
                <a:latin typeface="Arial" charset="0"/>
                <a:cs typeface="Arial" charset="0"/>
              </a:rPr>
              <a:t>Современный</a:t>
            </a:r>
            <a:r>
              <a:rPr lang="ru-RU" altLang="ru-RU" sz="1200" baseline="0" dirty="0" smtClean="0">
                <a:latin typeface="Arial" charset="0"/>
                <a:cs typeface="Arial" charset="0"/>
              </a:rPr>
              <a:t> вклад Росгидромета в</a:t>
            </a:r>
            <a:r>
              <a:rPr lang="ru-RU" altLang="ru-RU" sz="1200" dirty="0" smtClean="0">
                <a:latin typeface="Arial" charset="0"/>
                <a:cs typeface="Arial" charset="0"/>
              </a:rPr>
              <a:t> климатическую политику Российской Федерации на Арктическом направлении включает следующие направления:</a:t>
            </a:r>
          </a:p>
          <a:p>
            <a:pPr eaLnBrk="1" hangingPunct="1">
              <a:buFontTx/>
              <a:buAutoNum type="arabicPeriod"/>
            </a:pPr>
            <a:r>
              <a:rPr lang="ru-RU" altLang="ru-RU" sz="1200" dirty="0" smtClean="0">
                <a:latin typeface="Arial" charset="0"/>
                <a:cs typeface="Arial" charset="0"/>
              </a:rPr>
              <a:t> Поддержка государственной наблюдательной сети (мониторинг)</a:t>
            </a:r>
          </a:p>
          <a:p>
            <a:pPr eaLnBrk="1" hangingPunct="1">
              <a:buFontTx/>
              <a:buAutoNum type="arabicPeriod"/>
            </a:pPr>
            <a:r>
              <a:rPr lang="ru-RU" altLang="ru-RU" sz="1200" dirty="0" smtClean="0">
                <a:latin typeface="Arial" charset="0"/>
                <a:cs typeface="Arial" charset="0"/>
              </a:rPr>
              <a:t> Поддержка</a:t>
            </a:r>
            <a:r>
              <a:rPr lang="ru-RU" altLang="ru-RU" sz="1200" baseline="0" dirty="0" smtClean="0">
                <a:latin typeface="Arial" charset="0"/>
                <a:cs typeface="Arial" charset="0"/>
              </a:rPr>
              <a:t> и</a:t>
            </a:r>
            <a:r>
              <a:rPr lang="ru-RU" altLang="ru-RU" sz="1200" dirty="0" smtClean="0">
                <a:latin typeface="Arial" charset="0"/>
                <a:cs typeface="Arial" charset="0"/>
              </a:rPr>
              <a:t>сследований и разработок, включая инструменты анализа и прогностические модели</a:t>
            </a:r>
          </a:p>
          <a:p>
            <a:pPr eaLnBrk="1" hangingPunct="1">
              <a:buFontTx/>
              <a:buAutoNum type="arabicPeriod"/>
            </a:pPr>
            <a:r>
              <a:rPr lang="ru-RU" altLang="ru-RU" sz="1200" dirty="0" smtClean="0">
                <a:latin typeface="Arial" charset="0"/>
                <a:cs typeface="Arial" charset="0"/>
              </a:rPr>
              <a:t> Получение</a:t>
            </a:r>
            <a:r>
              <a:rPr lang="ru-RU" altLang="ru-RU" sz="1200" baseline="0" dirty="0" smtClean="0">
                <a:latin typeface="Arial" charset="0"/>
                <a:cs typeface="Arial" charset="0"/>
              </a:rPr>
              <a:t> п</a:t>
            </a:r>
            <a:r>
              <a:rPr lang="ru-RU" altLang="ru-RU" sz="1200" dirty="0" smtClean="0">
                <a:latin typeface="Arial" charset="0"/>
                <a:cs typeface="Arial" charset="0"/>
              </a:rPr>
              <a:t>рогнозов, включая оценку последствий изменений климата</a:t>
            </a:r>
          </a:p>
          <a:p>
            <a:pPr eaLnBrk="1" hangingPunct="1">
              <a:buFontTx/>
              <a:buAutoNum type="arabicPeriod"/>
            </a:pPr>
            <a:r>
              <a:rPr lang="ru-RU" altLang="ru-RU" sz="1200" dirty="0" smtClean="0">
                <a:latin typeface="Arial" charset="0"/>
                <a:cs typeface="Arial" charset="0"/>
              </a:rPr>
              <a:t> Выполнение</a:t>
            </a:r>
            <a:r>
              <a:rPr lang="ru-RU" altLang="ru-RU" sz="1200" baseline="0" dirty="0" smtClean="0">
                <a:latin typeface="Arial" charset="0"/>
                <a:cs typeface="Arial" charset="0"/>
              </a:rPr>
              <a:t> о</a:t>
            </a:r>
            <a:r>
              <a:rPr lang="ru-RU" altLang="ru-RU" sz="1200" dirty="0" smtClean="0">
                <a:latin typeface="Arial" charset="0"/>
                <a:cs typeface="Arial" charset="0"/>
              </a:rPr>
              <a:t>бслуживания, в том числе информационно-аналитическое обеспечение принятия решений в отношении адаптации к текущему и ожидаемому климату и смягчения воздействия на климат.</a:t>
            </a:r>
          </a:p>
          <a:p>
            <a:pPr eaLnBrk="1" hangingPunct="1"/>
            <a:r>
              <a:rPr lang="ru-RU" altLang="ru-RU" sz="1200" b="0" dirty="0" smtClean="0">
                <a:latin typeface="Arial" charset="0"/>
                <a:cs typeface="Arial" charset="0"/>
              </a:rPr>
              <a:t>Соответственно,</a:t>
            </a:r>
            <a:r>
              <a:rPr lang="ru-RU" altLang="ru-RU" sz="1200" b="0" baseline="0" dirty="0" smtClean="0">
                <a:latin typeface="Arial" charset="0"/>
                <a:cs typeface="Arial" charset="0"/>
              </a:rPr>
              <a:t> с</a:t>
            </a:r>
            <a:r>
              <a:rPr lang="ru-RU" altLang="ru-RU" sz="1200" b="0" dirty="0" smtClean="0">
                <a:latin typeface="Arial" charset="0"/>
                <a:cs typeface="Arial" charset="0"/>
              </a:rPr>
              <a:t>егодняшние приоритеты Росгидромета в Арктике включают: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1200" b="0" dirty="0" smtClean="0">
                <a:latin typeface="Arial" charset="0"/>
                <a:cs typeface="Arial" charset="0"/>
              </a:rPr>
              <a:t>- восстановление и развитие ГНС, включая наблюдения за ММ;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1200" b="0" dirty="0" smtClean="0">
                <a:latin typeface="Arial" charset="0"/>
                <a:cs typeface="Arial" charset="0"/>
              </a:rPr>
              <a:t>-</a:t>
            </a:r>
            <a:r>
              <a:rPr lang="ru-RU" altLang="ru-RU" sz="1200" b="0" baseline="0" dirty="0" smtClean="0">
                <a:latin typeface="Arial" charset="0"/>
                <a:cs typeface="Arial" charset="0"/>
              </a:rPr>
              <a:t> </a:t>
            </a:r>
            <a:r>
              <a:rPr lang="ru-RU" altLang="ru-RU" sz="1200" b="0" dirty="0" smtClean="0">
                <a:latin typeface="Arial" charset="0"/>
                <a:cs typeface="Arial" charset="0"/>
              </a:rPr>
              <a:t>возобновление морской экспедиционной деятельности;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1200" b="0" dirty="0" smtClean="0">
                <a:latin typeface="Arial" charset="0"/>
                <a:cs typeface="Arial" charset="0"/>
              </a:rPr>
              <a:t>-</a:t>
            </a:r>
            <a:r>
              <a:rPr lang="ru-RU" altLang="ru-RU" sz="1200" b="0" baseline="0" dirty="0" smtClean="0">
                <a:latin typeface="Arial" charset="0"/>
                <a:cs typeface="Arial" charset="0"/>
              </a:rPr>
              <a:t> </a:t>
            </a:r>
            <a:r>
              <a:rPr lang="ru-RU" altLang="ru-RU" sz="1200" b="0" dirty="0" smtClean="0">
                <a:latin typeface="Arial" charset="0"/>
                <a:cs typeface="Arial" charset="0"/>
              </a:rPr>
              <a:t>наращивание вычислительных ресурсов;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1200" b="0" dirty="0" smtClean="0">
                <a:latin typeface="Arial" charset="0"/>
                <a:cs typeface="Arial" charset="0"/>
              </a:rPr>
              <a:t>-</a:t>
            </a:r>
            <a:r>
              <a:rPr lang="ru-RU" altLang="ru-RU" sz="1200" b="0" baseline="0" dirty="0" smtClean="0">
                <a:latin typeface="Arial" charset="0"/>
                <a:cs typeface="Arial" charset="0"/>
              </a:rPr>
              <a:t> </a:t>
            </a:r>
            <a:r>
              <a:rPr lang="ru-RU" altLang="ru-RU" sz="1200" b="0" dirty="0" smtClean="0">
                <a:latin typeface="Arial" charset="0"/>
                <a:cs typeface="Arial" charset="0"/>
              </a:rPr>
              <a:t>развитие г/м и климатического обслуживания. </a:t>
            </a:r>
          </a:p>
          <a:p>
            <a:pPr eaLnBrk="1" hangingPunct="1">
              <a:buFontTx/>
              <a:buNone/>
            </a:pPr>
            <a:endParaRPr lang="ru-RU" altLang="ru-RU" sz="1200" dirty="0" smtClean="0">
              <a:latin typeface="Arial" charset="0"/>
              <a:cs typeface="Arial" charset="0"/>
            </a:endParaRPr>
          </a:p>
          <a:p>
            <a:endParaRPr lang="ru-RU" alt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ED73C6E-76B7-4322-8E2C-51763CE53EEA}" type="slidenum">
              <a:rPr lang="ru-RU" altLang="ru-RU" sz="1200" smtClean="0"/>
              <a:pPr eaLnBrk="1" hangingPunct="1"/>
              <a:t>4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Насколько</a:t>
            </a:r>
            <a:r>
              <a:rPr lang="ru-RU" baseline="0" dirty="0" smtClean="0"/>
              <a:t> велика задача по восстановлению, поддержке и развитию наблюдательной сети Росгидромета, можно судить из общего числа станций и наблюдательных постов на текущий момент времени и их распределению по территории России - всего 6805, в том числе 2600 станций, включенных в новую оперативную систему автоматического мониторинга АСУНП (</a:t>
            </a:r>
            <a:r>
              <a:rPr lang="en-US" baseline="0" dirty="0" smtClean="0"/>
              <a:t>http://asunp.meteo.ru</a:t>
            </a:r>
            <a:r>
              <a:rPr lang="ru-RU" baseline="0" dirty="0" smtClean="0"/>
              <a:t>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6FB8D-C25D-49F3-AFF8-65A548D2695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21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ru-RU" dirty="0" smtClean="0"/>
              <a:t>Научный и экспедиционный флот России к настоящему времени во многом устарел морально и физически. </a:t>
            </a:r>
            <a:r>
              <a:rPr lang="ru-RU" dirty="0" smtClean="0"/>
              <a:t>За последние годы в строй было введено единственное научно-экспедиционное судно – «Академик Трешников», однако оно предназначено для обеспечения морских операций Российской антарктической экспедиции. </a:t>
            </a:r>
            <a:r>
              <a:rPr lang="ru-RU" dirty="0" smtClean="0"/>
              <a:t>В </a:t>
            </a:r>
            <a:r>
              <a:rPr lang="ru-RU" dirty="0" smtClean="0"/>
              <a:t>связи с этим в настоящее время ведется работа по определению облика и оценке стоимости нового большого научно-экспедиционного судна для Арктики. </a:t>
            </a:r>
            <a:r>
              <a:rPr lang="ru-RU" dirty="0" smtClean="0"/>
              <a:t>По замыслу, это судно должно иметь двойное назначение.</a:t>
            </a:r>
          </a:p>
          <a:p>
            <a:pPr>
              <a:defRPr/>
            </a:pPr>
            <a:r>
              <a:rPr lang="ru-RU" dirty="0" smtClean="0"/>
              <a:t>Во-первых, оно предназначено для обеспечения деятельности исследовательских полярных станций в Арктике, то есть для замены их персонала, доставки продовольствия, научного оборудования, техники и запасных частей, топлива, расходных материалов, а также вывоза отходов и мусора из </a:t>
            </a:r>
            <a:r>
              <a:rPr lang="ru-RU" dirty="0" smtClean="0"/>
              <a:t>Арктики. Во-вторых</a:t>
            </a:r>
            <a:r>
              <a:rPr lang="ru-RU" dirty="0" smtClean="0"/>
              <a:t>, судно предназначается для проведения широкого спектра научных исследований в области метеорологии, гидрографии, геофизики, океанографии, гидрохимии, экологии. </a:t>
            </a: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117FDE4F-1AFE-4E85-B444-86FD39367451}" type="slidenum">
              <a:rPr lang="ru-RU" altLang="ru-RU" sz="1200" smtClean="0"/>
              <a:pPr eaLnBrk="1" hangingPunct="1"/>
              <a:t>6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Отдельной</a:t>
            </a:r>
            <a:r>
              <a:rPr lang="ru-RU" baseline="0" dirty="0" smtClean="0"/>
              <a:t> составляющей развития морской научно-экспедиционной деятельности Росгидромета является возобновление деятельности дрейфующих станций «Северный Полюс» на базе самоходной ледовой научно-исследовательской платформы, строительство которой начато в 2018 году.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6FB8D-C25D-49F3-AFF8-65A548D2695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75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Поддержка</a:t>
            </a:r>
            <a:r>
              <a:rPr lang="ru-RU" baseline="0" dirty="0" smtClean="0"/>
              <a:t> деятельности ВМО в области климатического обслуживания является также одним из приоритетов деятельности Росгидромета. Это </a:t>
            </a:r>
            <a:r>
              <a:rPr lang="ru-RU" baseline="0" dirty="0" err="1" smtClean="0"/>
              <a:t>АркРКЦ</a:t>
            </a:r>
            <a:r>
              <a:rPr lang="ru-RU" baseline="0" dirty="0" smtClean="0"/>
              <a:t>-сеть, евразийский узел которого поддерживает 4 НИУ Росгидромета – ААНИИ, ГГО, Гидрометцентр России и ВНИИГМИ-МЦД, и планируемые Высокогорный РКЦ при возможной поддержке ААНИИ  и Гидрометцентра России, и Антарктический РКЦ при возможной поддержке ААНИИ.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6FB8D-C25D-49F3-AFF8-65A548D2695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290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Развитие численных</a:t>
            </a:r>
            <a:r>
              <a:rPr lang="ru-RU" altLang="ru-RU" baseline="0" dirty="0" smtClean="0"/>
              <a:t> методов связано в основном с </a:t>
            </a:r>
            <a:r>
              <a:rPr lang="ru-RU" altLang="ru-RU" dirty="0" smtClean="0"/>
              <a:t>установленным в 2018 году в Гидрометцентре</a:t>
            </a:r>
            <a:r>
              <a:rPr lang="ru-RU" altLang="ru-RU" baseline="0" dirty="0" smtClean="0"/>
              <a:t> России </a:t>
            </a:r>
            <a:r>
              <a:rPr lang="ru-RU" altLang="ru-RU" dirty="0" smtClean="0"/>
              <a:t> нового суперкомпьютера </a:t>
            </a:r>
            <a:r>
              <a:rPr lang="ru-RU" altLang="ru-RU" dirty="0" smtClean="0"/>
              <a:t>производительностью 1,2 </a:t>
            </a:r>
            <a:r>
              <a:rPr lang="ru-RU" altLang="ru-RU" dirty="0" err="1" smtClean="0"/>
              <a:t>Петафлопс</a:t>
            </a:r>
            <a:r>
              <a:rPr lang="ru-RU" altLang="ru-RU" dirty="0" smtClean="0"/>
              <a:t>, </a:t>
            </a:r>
            <a:r>
              <a:rPr lang="ru-RU" altLang="ru-RU" dirty="0" smtClean="0"/>
              <a:t>который позволит кардинально улучшить разрешение и повысить точность численных моделей, применяемых для оперативного прогноза погоды и изменений климата. В настоящее время на установленном вычислительном комплексе проводятся испытания.</a:t>
            </a: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BD7412FB-5276-4611-BA2B-696D0749BD39}" type="slidenum">
              <a:rPr lang="ru-RU" altLang="ru-RU" sz="1200" smtClean="0"/>
              <a:pPr eaLnBrk="1" hangingPunct="1"/>
              <a:t>9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AA5FDD4-1832-450A-B304-8C51D53E859C}" type="slidenum">
              <a:rPr lang="ru-RU" altLang="ru-RU" sz="1200" smtClean="0"/>
              <a:pPr eaLnBrk="1" hangingPunct="1"/>
              <a:t>10</a:t>
            </a:fld>
            <a:endParaRPr lang="ru-RU" altLang="ru-RU" sz="1200" smtClean="0"/>
          </a:p>
        </p:txBody>
      </p:sp>
      <p:sp>
        <p:nvSpPr>
          <p:cNvPr id="409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/>
              <a:t>В целом, климатические и полярные инициативы Росгидромета </a:t>
            </a:r>
            <a:r>
              <a:rPr lang="ru-RU" altLang="ru-RU" dirty="0" smtClean="0"/>
              <a:t>в ближайшее десятилетие </a:t>
            </a:r>
            <a:r>
              <a:rPr lang="ru-RU" altLang="ru-RU" dirty="0" smtClean="0"/>
              <a:t>суммированы в федеральном </a:t>
            </a:r>
            <a:r>
              <a:rPr lang="ru-RU" altLang="ru-RU" sz="1200" dirty="0" smtClean="0">
                <a:latin typeface="Arial" pitchFamily="34" charset="0"/>
                <a:cs typeface="Arial" pitchFamily="34" charset="0"/>
              </a:rPr>
              <a:t>Комплексном плане научных исследований погоды и климата: кросс-магистраль «Арктика». План</a:t>
            </a:r>
            <a:r>
              <a:rPr lang="ru-RU" altLang="ru-RU" sz="1200" baseline="0" dirty="0" smtClean="0">
                <a:latin typeface="Arial" pitchFamily="34" charset="0"/>
                <a:cs typeface="Arial" pitchFamily="34" charset="0"/>
              </a:rPr>
              <a:t> включает 9 направлений – от системы наблюдений до международных отношений в Арктике в контексте ожидаемых изменений климата и предполагает выполнение несколькими Министерствами и службами – Росгидрометом, Министерством транспорта, Минприроды и т.д. во взаимодействии с международными программами </a:t>
            </a:r>
            <a:r>
              <a:rPr lang="ru-RU" altLang="ru-RU" sz="1200" baseline="0" smtClean="0">
                <a:latin typeface="Arial" pitchFamily="34" charset="0"/>
                <a:cs typeface="Arial" pitchFamily="34" charset="0"/>
              </a:rPr>
              <a:t>и организациями – ВПИК, ВМО, МАН.  </a:t>
            </a:r>
            <a:endParaRPr lang="ru-RU" altLang="ru-RU" sz="1200" baseline="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DCA83-D85F-47EB-A90E-D305332CF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64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33003-8D6C-4923-83CA-76FBDFE34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712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0F59A-6FF7-4061-8268-7E7AAAB15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645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4A631-0DED-48CA-B2A6-1D4E39EF4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52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B171A-391B-4C55-BE88-3C6CB9F4E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99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E4F5E-B7B9-41B5-B919-372903745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32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5C555-81E8-4C09-B480-C0A3E312B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878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4D41B-0B6C-4C19-B225-F1364019F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39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9EA2D-540B-484D-AF88-C9FA310B8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01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39952-26C1-48BB-88F0-89125D979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37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60EC3-07D2-4926-A4E6-034CD2932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67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C6079D6-0339-441A-B044-AA18A869A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6874"/>
            <a:ext cx="4514977" cy="93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142875" y="2708920"/>
            <a:ext cx="86963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nb-NO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Polar </a:t>
            </a:r>
            <a:r>
              <a:rPr lang="nb-NO" sz="3200" dirty="0">
                <a:latin typeface="Calibri" panose="020F0502020204030204" pitchFamily="34" charset="0"/>
                <a:cs typeface="Calibri" panose="020F0502020204030204" pitchFamily="34" charset="0"/>
              </a:rPr>
              <a:t>initiatives of </a:t>
            </a:r>
            <a:r>
              <a:rPr lang="nb-NO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Roshydromet</a:t>
            </a:r>
          </a:p>
          <a:p>
            <a:pPr algn="ctr" eaLnBrk="1" hangingPunct="1"/>
            <a:r>
              <a:rPr lang="nb-NO" alt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Anna Bystramovich</a:t>
            </a:r>
          </a:p>
          <a:p>
            <a:pPr algn="ctr" eaLnBrk="1" hangingPunct="1"/>
            <a:endParaRPr lang="ru-RU" alt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nb-NO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Deputy head, Department for environmental pollution monitoring, </a:t>
            </a:r>
            <a:endParaRPr lang="ru-RU" alt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nb-NO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polar and marine activities</a:t>
            </a:r>
            <a:endParaRPr lang="ru-RU" alt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C2E0947-B57F-4AD2-BE1C-868DF170ADA0}" type="slidenum">
              <a:rPr lang="ru-RU" altLang="ru-RU" sz="1400" smtClean="0"/>
              <a:pPr eaLnBrk="1" hangingPunct="1"/>
              <a:t>1</a:t>
            </a:fld>
            <a:endParaRPr lang="ru-RU" altLang="ru-RU" sz="1400" smtClean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750605"/>
            <a:ext cx="838835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http://www.meteorf.ru/images/activity/Изображение%20для%20раздел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4560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513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073992"/>
              </p:ext>
            </p:extLst>
          </p:nvPr>
        </p:nvGraphicFramePr>
        <p:xfrm>
          <a:off x="250825" y="1908175"/>
          <a:ext cx="8642350" cy="4761185"/>
        </p:xfrm>
        <a:graphic>
          <a:graphicData uri="http://schemas.openxmlformats.org/drawingml/2006/table">
            <a:tbl>
              <a:tblPr/>
              <a:tblGrid>
                <a:gridCol w="252413"/>
                <a:gridCol w="2871787"/>
                <a:gridCol w="1450975"/>
                <a:gridCol w="1762125"/>
                <a:gridCol w="1143000"/>
                <a:gridCol w="1162050"/>
              </a:tblGrid>
              <a:tr h="47611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АРКТИКА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Арктика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Устойчивая система наблюдений за климатом Арктики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2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Естественная изменчивость и наблюдаемые антропогенные изменения климата Арктики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3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Ожидаемые изменения климата Арктики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4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Научные аспекты развития Северного морского пути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5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Научные аспекты освоения арктического шельфа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6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Прямые и опосредованные воздействия изменения климата на экосистемы и население Арктики, включая возможную интенсификацию хозяйственной и прочей деятельности в Арктике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7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Погодно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-климатические воздействия на инфраструктуру в Арктике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8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Изменения климата в Арктике и национальная безопасность России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9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Арктика как объект международных отношений в контексте ожидаемых изменений климата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Совокупность результатов всех магистральных и остальных кросс-магистральных направлений, связанных с Арктикой. / Экономический результат потенциально огромен, однако количественная оценка в настоящее время затруднительна.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Росгидромет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Роскосмос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РАН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Минобрнауки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России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Минэкономразвития России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Минтранс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России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Минприроды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России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Минздравсоцразвития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России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РАМН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Минрегион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России, Минсельхоз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России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МЧС России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МИД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Всемирная Программа Исследований Климата (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WCRP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), Комиссия по атмосферным наукам ВМО (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CAS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), Всемирная Программа Исследований Погоды (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WWRP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) и ее проекты (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THORPEX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), Международный Арктический Научный комитет (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IASC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), Международное исследование изменения Арктики (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ISAC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)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Направление связано с российской инициативой проведения Международной полярной декады.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5154" name="Group 18"/>
          <p:cNvGraphicFramePr>
            <a:graphicFrameLocks noGrp="1"/>
          </p:cNvGraphicFramePr>
          <p:nvPr/>
        </p:nvGraphicFramePr>
        <p:xfrm>
          <a:off x="250825" y="765175"/>
          <a:ext cx="8642350" cy="1158875"/>
        </p:xfrm>
        <a:graphic>
          <a:graphicData uri="http://schemas.openxmlformats.org/drawingml/2006/table">
            <a:tbl>
              <a:tblPr/>
              <a:tblGrid>
                <a:gridCol w="254000"/>
                <a:gridCol w="2843213"/>
                <a:gridCol w="1511300"/>
                <a:gridCol w="1728787"/>
                <a:gridCol w="1152525"/>
                <a:gridCol w="1152525"/>
              </a:tblGrid>
              <a:tr h="1158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45" marB="457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Магистральные (А-Г) и кросс-магистральные (α-δ) направления. Разделы исследований по направлениям (А-1, …, δ-9)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45" marB="457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Результат исследования / продукция, возможный экономический результат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45" marB="457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Ведомства, проводящие исследования по направлению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45" marB="457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Международные программы, проводящие исследования по направлению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45" marB="457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Примечание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45" marB="4574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</a:tr>
            </a:tbl>
          </a:graphicData>
        </a:graphic>
      </p:graphicFrame>
      <p:sp>
        <p:nvSpPr>
          <p:cNvPr id="2082" name="Rectangle 34"/>
          <p:cNvSpPr>
            <a:spLocks noChangeArrowheads="1"/>
          </p:cNvSpPr>
          <p:nvPr/>
        </p:nvSpPr>
        <p:spPr bwMode="auto">
          <a:xfrm>
            <a:off x="0" y="76200"/>
            <a:ext cx="88201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 smtClean="0"/>
              <a:t>Integrated Weather and Climate Research Plan: </a:t>
            </a:r>
            <a:r>
              <a:rPr lang="en-US" sz="2000" dirty="0" err="1" smtClean="0"/>
              <a:t>Arktika</a:t>
            </a:r>
            <a:r>
              <a:rPr lang="en-US" sz="2000" dirty="0" smtClean="0"/>
              <a:t> Cross Highway</a:t>
            </a:r>
            <a:endParaRPr lang="ru-RU" alt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83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F90E4616-FC59-4BC7-8DCF-3DDED839C93D}" type="slidenum">
              <a:rPr lang="ru-RU" altLang="ru-RU" sz="1400" smtClean="0"/>
              <a:pPr eaLnBrk="1" hangingPunct="1"/>
              <a:t>10</a:t>
            </a:fld>
            <a:endParaRPr lang="ru-RU" altLang="ru-RU" sz="1400" smtClean="0"/>
          </a:p>
        </p:txBody>
      </p:sp>
    </p:spTree>
    <p:extLst>
      <p:ext uri="{BB962C8B-B14F-4D97-AF65-F5344CB8AC3E}">
        <p14:creationId xmlns:p14="http://schemas.microsoft.com/office/powerpoint/2010/main" val="165486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5235"/>
            <a:ext cx="4826262" cy="61075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Regular geophysical observations in Russia were started in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St.Petersburg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26 April 1834 with the foundation of Normal Magnetic-Meteorological Observatory of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Gornij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Institute</a:t>
            </a:r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Further comprehensive development of meteorological service is linked to foundation in 1849 of the Main Physical Observatory, now the Main Geophysical Observatory</a:t>
            </a:r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History of the Arctic Institute started in 1920 when the Northern scientific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commercial expedition was founded for coordination and provision of research and commercial activities in the Arctic</a:t>
            </a:r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8130" name="Picture 2" descr="http://www.meteorf.ru/images/activity/Изображение%20для%20раздел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3851920" cy="198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6" name="Picture 8" descr="G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68960"/>
            <a:ext cx="2304256" cy="156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8" name="Picture 10" descr="Картинки по запросу фото ледокол ерма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97152"/>
            <a:ext cx="2320255" cy="164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337" y="1964116"/>
            <a:ext cx="1703346" cy="149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0" name="Picture 12" descr="http://voeikovmgo.ru/images/stories/ggo_e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658" y="3443398"/>
            <a:ext cx="116205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673" y="5172016"/>
            <a:ext cx="1231664" cy="124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0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 descr="C:\Users\User\Desktop\проблемный совет\2.3. Доклад_обложка (3).jpg"/>
          <p:cNvPicPr>
            <a:picLocks noChangeAspect="1" noChangeArrowheads="1"/>
          </p:cNvPicPr>
          <p:nvPr/>
        </p:nvPicPr>
        <p:blipFill>
          <a:blip r:embed="rId3"/>
          <a:srcRect l="50263"/>
          <a:stretch>
            <a:fillRect/>
          </a:stretch>
        </p:blipFill>
        <p:spPr bwMode="auto">
          <a:xfrm>
            <a:off x="251520" y="116632"/>
            <a:ext cx="2337320" cy="3245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4"/>
          <a:srcRect l="2438"/>
          <a:stretch>
            <a:fillRect/>
          </a:stretch>
        </p:blipFill>
        <p:spPr bwMode="auto">
          <a:xfrm>
            <a:off x="2843808" y="0"/>
            <a:ext cx="2377337" cy="3362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3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E6BF405-990C-4B38-B18E-85FB64A12656}" type="slidenum">
              <a:rPr lang="ru-RU" altLang="ru-RU" sz="1400" smtClean="0"/>
              <a:pPr eaLnBrk="1" hangingPunct="1"/>
              <a:t>3</a:t>
            </a:fld>
            <a:endParaRPr lang="ru-RU" altLang="ru-RU" sz="1400" smtClean="0"/>
          </a:p>
        </p:txBody>
      </p:sp>
      <p:pic>
        <p:nvPicPr>
          <p:cNvPr id="7" name="Рисунок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9715"/>
            <a:ext cx="3167857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ÐÐ°ÑÑÐ¸Ð½ÐºÐ¸ Ð¿Ð¾ Ð·Ð°Ð¿ÑÐ¾ÑÑ ÑÐµÐ²ÐµÑÐ½ÑÐ¹ Ð¼Ð¾ÑÑÐºÐ¾Ð¹ Ð¿ÑÑÑ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097" y="2153902"/>
            <a:ext cx="1687665" cy="168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ICARP-overview-0507-40063"/>
          <p:cNvPicPr>
            <a:picLocks noChangeAspect="1" noChangeArrowheads="1"/>
          </p:cNvPicPr>
          <p:nvPr/>
        </p:nvPicPr>
        <p:blipFill>
          <a:blip r:embed="rId7">
            <a:lum contrast="12000"/>
          </a:blip>
          <a:srcRect b="15125"/>
          <a:stretch>
            <a:fillRect/>
          </a:stretch>
        </p:blipFill>
        <p:spPr bwMode="auto">
          <a:xfrm>
            <a:off x="7596336" y="2153902"/>
            <a:ext cx="1284725" cy="1650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ÐÐ°ÑÑÐ¸Ð½ÐºÐ¸ Ð¿Ð¾ Ð·Ð°Ð¿ÑÐ¾ÑÑ jetstream arcti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9259" r="16667" b="19630"/>
          <a:stretch>
            <a:fillRect/>
          </a:stretch>
        </p:blipFill>
        <p:spPr bwMode="auto">
          <a:xfrm>
            <a:off x="316429" y="3641626"/>
            <a:ext cx="4034443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87577" y="3872906"/>
            <a:ext cx="1650379" cy="1238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6" descr="doroga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87577" y="5244398"/>
            <a:ext cx="1710284" cy="1374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41" y="4494415"/>
            <a:ext cx="2742167" cy="177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http___www"/>
          <p:cNvPicPr>
            <a:picLocks noChangeAspect="1" noChangeArrowheads="1"/>
          </p:cNvPicPr>
          <p:nvPr/>
        </p:nvPicPr>
        <p:blipFill>
          <a:blip r:embed="rId12"/>
          <a:srcRect t="19089"/>
          <a:stretch>
            <a:fillRect/>
          </a:stretch>
        </p:blipFill>
        <p:spPr bwMode="auto">
          <a:xfrm>
            <a:off x="4444846" y="2781448"/>
            <a:ext cx="1292805" cy="1497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251520" y="893033"/>
            <a:ext cx="5144109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indent="0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Input of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Roshydromet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to the climate policy of the Russian Federation in the Arctic comprises: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State Observation Network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R&amp;D (including analysis tools and predictive models)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forecast (including impact assessment) of climate change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services (including information and analytical support for decision-making regarding adaptation to the current and expected climate change mitigation)</a:t>
            </a:r>
          </a:p>
          <a:p>
            <a:pPr marL="0" indent="0"/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Roshydromet's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current priorities in the Arctic include: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development of the observational network   including its coastal and marine part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resumption of maritime expeditionary activities;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increasing computing resources;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development of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hydrometeorological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climate services.</a:t>
            </a:r>
          </a:p>
          <a:p>
            <a:pPr eaLnBrk="1" hangingPunct="1"/>
            <a:endParaRPr lang="ru-RU" altLang="ru-RU" sz="1800" b="1" dirty="0">
              <a:latin typeface="Arial" charset="0"/>
              <a:cs typeface="Arial" charset="0"/>
            </a:endParaRPr>
          </a:p>
        </p:txBody>
      </p:sp>
      <p:pic>
        <p:nvPicPr>
          <p:cNvPr id="5" name="Объект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120" y="836712"/>
            <a:ext cx="3291681" cy="202009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5623" y="0"/>
            <a:ext cx="87181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limate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policy of the Russian Federation in the Arctic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Roshydromet's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current priorities</a:t>
            </a:r>
            <a:endParaRPr lang="ru-RU" b="1" dirty="0"/>
          </a:p>
        </p:txBody>
      </p:sp>
      <p:pic>
        <p:nvPicPr>
          <p:cNvPr id="7" name="Рисунок 6" descr="drift_SP32_SP40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6184" y="3140968"/>
            <a:ext cx="3315029" cy="2407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205" y="260648"/>
            <a:ext cx="7772400" cy="1143000"/>
          </a:xfrm>
        </p:spPr>
        <p:txBody>
          <a:bodyPr/>
          <a:lstStyle/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Roshydromet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network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84A631-0DED-48CA-B2A6-1D4E39EF4D6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9504"/>
            <a:ext cx="867350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56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1000125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Resumption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of maritime expeditionary 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" t="45677" r="3030" b="4800"/>
          <a:stretch>
            <a:fillRect/>
          </a:stretch>
        </p:blipFill>
        <p:spPr bwMode="auto">
          <a:xfrm>
            <a:off x="0" y="857250"/>
            <a:ext cx="914717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6000750" y="4179888"/>
            <a:ext cx="37147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 sz="1400" b="1" u="sng"/>
              <a:t>Номенклатура лабораторий</a:t>
            </a:r>
          </a:p>
          <a:p>
            <a:r>
              <a:rPr lang="ru-RU" altLang="ru-RU" sz="1400"/>
              <a:t>Метеорологическая </a:t>
            </a:r>
          </a:p>
          <a:p>
            <a:r>
              <a:rPr lang="ru-RU" altLang="ru-RU" sz="1400"/>
              <a:t>Приема информации от ИСЗ</a:t>
            </a:r>
          </a:p>
          <a:p>
            <a:r>
              <a:rPr lang="ru-RU" altLang="ru-RU" sz="1400"/>
              <a:t>Гидрографическая</a:t>
            </a:r>
          </a:p>
          <a:p>
            <a:r>
              <a:rPr lang="ru-RU" altLang="ru-RU" sz="1400"/>
              <a:t>Геофизическая</a:t>
            </a:r>
          </a:p>
          <a:p>
            <a:r>
              <a:rPr lang="ru-RU" altLang="ru-RU" sz="1400"/>
              <a:t>Океанографическая «мокрая»</a:t>
            </a:r>
          </a:p>
          <a:p>
            <a:r>
              <a:rPr lang="ru-RU" altLang="ru-RU" sz="1400"/>
              <a:t>Гидрохимическая</a:t>
            </a:r>
          </a:p>
          <a:p>
            <a:r>
              <a:rPr lang="ru-RU" altLang="ru-RU" sz="1400"/>
              <a:t>Экологическая </a:t>
            </a:r>
          </a:p>
          <a:p>
            <a:r>
              <a:rPr lang="ru-RU" altLang="ru-RU" sz="1400"/>
              <a:t>Ледоисследовательская</a:t>
            </a:r>
          </a:p>
          <a:p>
            <a:r>
              <a:rPr lang="ru-RU" altLang="ru-RU" sz="1400"/>
              <a:t>Сервер и компьютерный зал</a:t>
            </a:r>
          </a:p>
          <a:p>
            <a:r>
              <a:rPr lang="ru-RU" altLang="ru-RU" sz="1400"/>
              <a:t>Мониторинга ледовых нагрузок</a:t>
            </a:r>
          </a:p>
          <a:p>
            <a:r>
              <a:rPr lang="ru-RU" altLang="ru-RU" sz="1400"/>
              <a:t>+ 4 резервные лаборатории</a:t>
            </a:r>
          </a:p>
        </p:txBody>
      </p:sp>
      <p:sp>
        <p:nvSpPr>
          <p:cNvPr id="13317" name="Содержимое 2"/>
          <p:cNvSpPr>
            <a:spLocks noGrp="1"/>
          </p:cNvSpPr>
          <p:nvPr>
            <p:ph idx="1"/>
          </p:nvPr>
        </p:nvSpPr>
        <p:spPr>
          <a:xfrm>
            <a:off x="107950" y="4508500"/>
            <a:ext cx="6265863" cy="2286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ru-RU" altLang="ru-RU" sz="1500" b="1" u="sng" smtClean="0"/>
              <a:t>Класс судна: </a:t>
            </a:r>
            <a:r>
              <a:rPr lang="ru-RU" altLang="ru-RU" sz="1500" smtClean="0"/>
              <a:t>КМ</a:t>
            </a:r>
            <a:r>
              <a:rPr lang="ru-RU" altLang="ru-RU" sz="1500" smtClean="0">
                <a:sym typeface="Wingdings" pitchFamily="2" charset="2"/>
              </a:rPr>
              <a:t></a:t>
            </a:r>
            <a:r>
              <a:rPr lang="ru-RU" altLang="ru-RU" sz="1500" smtClean="0"/>
              <a:t>Arc7 [2] AUT2-С DYNPOS-2 ЕРР BWM HELIDECK ECO-S SDS&lt;12 Special purpose ship.</a:t>
            </a:r>
          </a:p>
          <a:p>
            <a:pPr>
              <a:buFontTx/>
              <a:buNone/>
            </a:pPr>
            <a:r>
              <a:rPr lang="ru-RU" altLang="ru-RU" sz="1500" b="1" u="sng" smtClean="0"/>
              <a:t>Ледопроходимость</a:t>
            </a:r>
            <a:r>
              <a:rPr lang="ru-RU" altLang="ru-RU" sz="1500" smtClean="0"/>
              <a:t> не менее 1,0 м при движении со скоростью 2 узла.</a:t>
            </a:r>
          </a:p>
          <a:p>
            <a:pPr>
              <a:buFontTx/>
              <a:buNone/>
            </a:pPr>
            <a:r>
              <a:rPr lang="ru-RU" altLang="ru-RU" sz="1500" b="1" u="sng" smtClean="0"/>
              <a:t>Скорость хода </a:t>
            </a:r>
            <a:r>
              <a:rPr lang="ru-RU" altLang="ru-RU" sz="1500" smtClean="0"/>
              <a:t>на глубокой воде не менее 16,0 узлов.</a:t>
            </a:r>
          </a:p>
          <a:p>
            <a:pPr>
              <a:buFontTx/>
              <a:buNone/>
            </a:pPr>
            <a:r>
              <a:rPr lang="ru-RU" altLang="ru-RU" sz="1500" b="1" u="sng" smtClean="0"/>
              <a:t>Автономность</a:t>
            </a:r>
            <a:r>
              <a:rPr lang="ru-RU" altLang="ru-RU" sz="1500" smtClean="0"/>
              <a:t> плавания по запасам продуктов не менее 100 суток.</a:t>
            </a:r>
          </a:p>
          <a:p>
            <a:pPr>
              <a:buFontTx/>
              <a:buNone/>
            </a:pPr>
            <a:r>
              <a:rPr lang="ru-RU" altLang="ru-RU" sz="1500" b="1" u="sng" smtClean="0"/>
              <a:t>Дальность плавания </a:t>
            </a:r>
            <a:r>
              <a:rPr lang="ru-RU" altLang="ru-RU" sz="1500" smtClean="0"/>
              <a:t>со скоростью 11 узлов – 15 тыс. миль. </a:t>
            </a:r>
          </a:p>
          <a:p>
            <a:pPr>
              <a:buFontTx/>
              <a:buNone/>
            </a:pPr>
            <a:r>
              <a:rPr lang="ru-RU" altLang="ru-RU" sz="1500" b="1" u="sng" smtClean="0"/>
              <a:t>Грузоподъемность</a:t>
            </a:r>
            <a:r>
              <a:rPr lang="ru-RU" altLang="ru-RU" sz="1500" smtClean="0"/>
              <a:t> около 2850 т., </a:t>
            </a:r>
            <a:r>
              <a:rPr lang="ru-RU" altLang="ru-RU" sz="1500" b="1" u="sng" smtClean="0"/>
              <a:t>грузовместимость</a:t>
            </a:r>
            <a:r>
              <a:rPr lang="ru-RU" altLang="ru-RU" sz="1500" smtClean="0"/>
              <a:t> около 5000 м</a:t>
            </a:r>
            <a:r>
              <a:rPr lang="ru-RU" altLang="ru-RU" sz="1500" baseline="30000" smtClean="0"/>
              <a:t>3</a:t>
            </a:r>
            <a:endParaRPr lang="ru-RU" altLang="ru-RU" sz="1500" smtClean="0"/>
          </a:p>
          <a:p>
            <a:pPr>
              <a:buFontTx/>
              <a:buNone/>
            </a:pPr>
            <a:r>
              <a:rPr lang="ru-RU" altLang="ru-RU" sz="1500" b="1" u="sng" smtClean="0"/>
              <a:t>Водоизмещение</a:t>
            </a:r>
            <a:r>
              <a:rPr lang="ru-RU" altLang="ru-RU" sz="1500" smtClean="0"/>
              <a:t>: 17 тыс.т.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CCB7A47F-B4A7-46B8-8C08-2D9EB9EDC4DD}" type="slidenum">
              <a:rPr lang="ru-RU" altLang="ru-RU" sz="1400" smtClean="0"/>
              <a:pPr eaLnBrk="1" hangingPunct="1"/>
              <a:t>7</a:t>
            </a:fld>
            <a:endParaRPr lang="ru-RU" altLang="ru-RU" sz="1400" smtClean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68413"/>
            <a:ext cx="3027363" cy="2665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130175" y="868363"/>
            <a:ext cx="2786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ru-RU" sz="2000">
                <a:latin typeface="Arial" charset="0"/>
                <a:ea typeface="Verdana" pitchFamily="34" charset="0"/>
                <a:cs typeface="Arial" charset="0"/>
              </a:rPr>
              <a:t>1952 – 1991</a:t>
            </a:r>
            <a:r>
              <a:rPr lang="ru-RU" altLang="ru-RU" sz="2000">
                <a:latin typeface="Arial" charset="0"/>
                <a:ea typeface="Verdana" pitchFamily="34" charset="0"/>
                <a:cs typeface="Arial" charset="0"/>
              </a:rPr>
              <a:t> гг.</a:t>
            </a:r>
          </a:p>
        </p:txBody>
      </p:sp>
      <p:sp>
        <p:nvSpPr>
          <p:cNvPr id="14341" name="Прямоугольник 11"/>
          <p:cNvSpPr>
            <a:spLocks noChangeArrowheads="1"/>
          </p:cNvSpPr>
          <p:nvPr/>
        </p:nvSpPr>
        <p:spPr bwMode="auto">
          <a:xfrm>
            <a:off x="34925" y="44450"/>
            <a:ext cx="90376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ru-RU" sz="3600" b="1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Future of North Pole drifting stations</a:t>
            </a:r>
            <a:endParaRPr lang="ru-RU" altLang="ru-RU" sz="3600" b="1" dirty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pic>
        <p:nvPicPr>
          <p:cNvPr id="23558" name="Рисунок 6" descr="drift_SP32_SP40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8375" y="1268413"/>
            <a:ext cx="3095625" cy="224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6321425" y="868363"/>
            <a:ext cx="2787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r>
              <a:rPr lang="ru-RU" altLang="ru-RU" sz="2000">
                <a:latin typeface="Arial" charset="0"/>
                <a:ea typeface="Verdana" pitchFamily="34" charset="0"/>
                <a:cs typeface="Arial" charset="0"/>
              </a:rPr>
              <a:t>2002-2013 гг.</a:t>
            </a:r>
          </a:p>
        </p:txBody>
      </p:sp>
      <p:pic>
        <p:nvPicPr>
          <p:cNvPr id="8" name="Picture 2" descr="https://pp.userapi.com/c846220/v846220674/f7fcb/DeZALZCDMt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9350" y="3081338"/>
            <a:ext cx="5176838" cy="3660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657102" y="476672"/>
            <a:ext cx="8460432" cy="549275"/>
          </a:xfrm>
        </p:spPr>
        <p:txBody>
          <a:bodyPr/>
          <a:lstStyle/>
          <a:p>
            <a:pPr algn="l"/>
            <a:r>
              <a:rPr lang="en-US" altLang="ru-RU" sz="2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Arctic Regional Climate Center - network</a:t>
            </a:r>
            <a:endParaRPr lang="ru-RU" altLang="ru-RU" sz="28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28738"/>
            <a:ext cx="6096000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4"/>
          <p:cNvGrpSpPr/>
          <p:nvPr/>
        </p:nvGrpSpPr>
        <p:grpSpPr>
          <a:xfrm>
            <a:off x="1543245" y="4468697"/>
            <a:ext cx="6358710" cy="678098"/>
            <a:chOff x="161510" y="4464115"/>
            <a:chExt cx="6358710" cy="678098"/>
          </a:xfrm>
          <a:noFill/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>
              <a:off x="161510" y="4464115"/>
              <a:ext cx="333375" cy="638175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</p:pic>
        <p:sp>
          <p:nvSpPr>
            <p:cNvPr id="4" name="Прямоугольник 3"/>
            <p:cNvSpPr/>
            <p:nvPr/>
          </p:nvSpPr>
          <p:spPr>
            <a:xfrm>
              <a:off x="161510" y="4504038"/>
              <a:ext cx="6358710" cy="500137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spcAft>
                  <a:spcPts val="300"/>
                </a:spcAft>
                <a:defRPr/>
              </a:pPr>
              <a:r>
                <a:rPr lang="ru-RU" sz="1200" dirty="0">
                  <a:latin typeface="+mj-lt"/>
                </a:rPr>
                <a:t>      Действующий РКЦ                  Демонстрационный РКЦ                Предложенный РКЦ</a:t>
              </a:r>
            </a:p>
            <a:p>
              <a:pPr>
                <a:spcAft>
                  <a:spcPts val="300"/>
                </a:spcAft>
                <a:defRPr/>
              </a:pPr>
              <a:r>
                <a:rPr lang="ru-RU" sz="1200" dirty="0">
                  <a:latin typeface="+mj-lt"/>
                </a:rPr>
                <a:t>      Действующий РКЦ-сеть         Демонстрационный РКЦ-сеть        Предложенный РКЦ-сеть</a:t>
              </a: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/>
            </a:blip>
            <a:srcRect/>
            <a:stretch>
              <a:fillRect/>
            </a:stretch>
          </p:blipFill>
          <p:spPr bwMode="auto">
            <a:xfrm>
              <a:off x="2006715" y="4464115"/>
              <a:ext cx="228600" cy="638175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/>
            </a:blip>
            <a:srcRect/>
            <a:stretch>
              <a:fillRect/>
            </a:stretch>
          </p:blipFill>
          <p:spPr bwMode="auto">
            <a:xfrm>
              <a:off x="4211960" y="4504038"/>
              <a:ext cx="209550" cy="638175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</p:pic>
      </p:grpSp>
      <p:cxnSp>
        <p:nvCxnSpPr>
          <p:cNvPr id="11" name="Прямая со стрелкой 10"/>
          <p:cNvCxnSpPr/>
          <p:nvPr/>
        </p:nvCxnSpPr>
        <p:spPr>
          <a:xfrm flipH="1">
            <a:off x="3503018" y="1679576"/>
            <a:ext cx="1089025" cy="9906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592043" y="1679576"/>
            <a:ext cx="295275" cy="5715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592043" y="1679576"/>
            <a:ext cx="788987" cy="5715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978998" y="1410292"/>
            <a:ext cx="1474685" cy="35103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АркРКЦ-сеть</a:t>
            </a:r>
            <a:endParaRPr lang="ru-RU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BB153733-BDBF-42A2-A92A-B8FEEF79D23F}" type="slidenum">
              <a:rPr lang="ru-RU" altLang="ru-RU" sz="1400" smtClean="0"/>
              <a:pPr eaLnBrk="1" hangingPunct="1"/>
              <a:t>9</a:t>
            </a:fld>
            <a:endParaRPr lang="ru-RU" altLang="ru-RU" sz="1400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81280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NEAR PROSPECTS</a:t>
            </a:r>
            <a:b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new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Roshydromet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supercomputer for operational weather forecasting, as well as research and assessment of climate change</a:t>
            </a:r>
            <a:endParaRPr lang="ru-RU" alt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2769</TotalTime>
  <Words>1285</Words>
  <Application>Microsoft Office PowerPoint</Application>
  <PresentationFormat>Экран (4:3)</PresentationFormat>
  <Paragraphs>119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Times New Roman</vt:lpstr>
      <vt:lpstr>Arial</vt:lpstr>
      <vt:lpstr>Calibri</vt:lpstr>
      <vt:lpstr>Wingdings</vt:lpstr>
      <vt:lpstr>Verdana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Roshydromet network</vt:lpstr>
      <vt:lpstr>Resumption of maritime expeditionary activities</vt:lpstr>
      <vt:lpstr>Презентация PowerPoint</vt:lpstr>
      <vt:lpstr>Arctic Regional Climate Center - network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VS</cp:lastModifiedBy>
  <cp:revision>481</cp:revision>
  <dcterms:created xsi:type="dcterms:W3CDTF">2015-12-05T10:37:55Z</dcterms:created>
  <dcterms:modified xsi:type="dcterms:W3CDTF">2019-02-25T04:01:59Z</dcterms:modified>
</cp:coreProperties>
</file>