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4"/>
    <p:sldMasterId id="2147483650" r:id="rId5"/>
  </p:sldMasterIdLst>
  <p:notesMasterIdLst>
    <p:notesMasterId r:id="rId9"/>
  </p:notesMasterIdLst>
  <p:handoutMasterIdLst>
    <p:handoutMasterId r:id="rId10"/>
  </p:handoutMasterIdLst>
  <p:sldIdLst>
    <p:sldId id="419" r:id="rId6"/>
    <p:sldId id="350" r:id="rId7"/>
    <p:sldId id="500" r:id="rId8"/>
  </p:sldIdLst>
  <p:sldSz cx="9144000" cy="6858000" type="screen4x3"/>
  <p:notesSz cx="6858000" cy="92964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scon,Gabrielle [Edm]" initials="G[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6600"/>
    <a:srgbClr val="FF9900"/>
    <a:srgbClr val="009900"/>
    <a:srgbClr val="333399"/>
    <a:srgbClr val="3399FF"/>
    <a:srgbClr val="000066"/>
    <a:srgbClr val="FF0000"/>
    <a:srgbClr val="FFCC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9881" autoAdjust="0"/>
  </p:normalViewPr>
  <p:slideViewPr>
    <p:cSldViewPr>
      <p:cViewPr varScale="1">
        <p:scale>
          <a:sx n="72" d="100"/>
          <a:sy n="72" d="100"/>
        </p:scale>
        <p:origin x="11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3540" y="228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1" y="0"/>
            <a:ext cx="2972547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574"/>
            <a:ext cx="2972547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1" y="8829574"/>
            <a:ext cx="2972547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"/>
              </a:defRPr>
            </a:lvl1pPr>
          </a:lstStyle>
          <a:p>
            <a:pPr>
              <a:defRPr/>
            </a:pPr>
            <a:fld id="{76C8CD54-F180-4FB5-8032-526DCE79802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11495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1" y="0"/>
            <a:ext cx="2972547" cy="465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415530"/>
            <a:ext cx="5487041" cy="418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574"/>
            <a:ext cx="2972547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1" y="8829574"/>
            <a:ext cx="2972547" cy="465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"/>
              </a:defRPr>
            </a:lvl1pPr>
          </a:lstStyle>
          <a:p>
            <a:pPr>
              <a:defRPr/>
            </a:pPr>
            <a:fld id="{CA087D32-4259-4F82-892A-5ABD16A42AE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157138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1DA86-55BB-40E8-87E2-A74422CA15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95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Далее будет представлена информация по специализации институтов и образцы информационной продукции.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5E2776-3511-413E-B49A-5F936601D92B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5922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baseline="0" dirty="0"/>
          </a:p>
          <a:p>
            <a:pPr marL="0" indent="0">
              <a:buNone/>
            </a:pPr>
            <a:r>
              <a:rPr lang="ru-RU" baseline="0" dirty="0"/>
              <a:t>Далее будет представлена информация по специализации институтов и образцы информационной продукции.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5E2776-3511-413E-B49A-5F936601D92B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830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wmo_ppt_201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800" b="0">
                <a:solidFill>
                  <a:schemeClr val="bg1"/>
                </a:solidFill>
                <a:latin typeface="Arial Black" pitchFamily="34" charset="0"/>
              </a:rPr>
              <a:t>WMO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11188" y="3211513"/>
            <a:ext cx="7921625" cy="1730375"/>
          </a:xfrm>
        </p:spPr>
        <p:txBody>
          <a:bodyPr/>
          <a:lstStyle>
            <a:lvl1pPr algn="ctr">
              <a:defRPr sz="4000" b="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891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11188" y="5106988"/>
            <a:ext cx="7921625" cy="914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2843213" y="6467475"/>
            <a:ext cx="2520950" cy="3317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795963" y="6467475"/>
            <a:ext cx="1152525" cy="3317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3C10C3-19B9-4DBC-B0D2-BE286FFFC87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29886614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58DE3-F936-44D6-A459-DF8BB7A44CD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596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27F48-3E5B-4BF4-999F-638F9A0C288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3817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5488" y="188913"/>
            <a:ext cx="1889125" cy="5907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3350" y="188913"/>
            <a:ext cx="5519738" cy="5907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23EBE-D5F0-4910-A54C-2F8539A4CDF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57670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713788" cy="7921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052513"/>
            <a:ext cx="4279900" cy="4897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3125" y="1052513"/>
            <a:ext cx="4281488" cy="4897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97B0-8877-44E9-84A7-252012AFEB1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34674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9C2DF-B302-42AD-A669-71CC7750D34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5662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3BC81-36EA-4EC4-839F-A580B6C1CCF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43131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0E4C3-6CE5-4EC3-9EFE-A8A3E611C8C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32547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981075"/>
            <a:ext cx="4316412" cy="547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1075"/>
            <a:ext cx="4316413" cy="5472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37BF-EA17-4437-AAA3-0485AD485E6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67703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3A226-0CF9-4286-A196-E8831A73861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34525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E2F3D-ED41-402F-A89C-00C2DD08D1F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3914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wmo_ppt_2012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spcBef>
                <a:spcPct val="0"/>
              </a:spcBef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1800" b="0">
                <a:solidFill>
                  <a:schemeClr val="bg1"/>
                </a:solidFill>
                <a:latin typeface="Arial Black" pitchFamily="34" charset="0"/>
              </a:rPr>
              <a:t>WMO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08175" y="260350"/>
            <a:ext cx="6985000" cy="1470025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08175" y="3405188"/>
            <a:ext cx="6985000" cy="1752600"/>
          </a:xfrm>
        </p:spPr>
        <p:txBody>
          <a:bodyPr/>
          <a:lstStyle>
            <a:lvl1pPr marL="0" indent="0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2843213" y="6467475"/>
            <a:ext cx="2520950" cy="3317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795963" y="6467475"/>
            <a:ext cx="1152525" cy="3317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B1D04F-572F-4942-9CCA-6A5D0FD3D7D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1130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A39D3-1CA2-45F6-891F-7FD98E38A51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08715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DF93B-4F72-4F6A-8307-581DBCC8FAE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31067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E21A1-A4FC-41D2-AA9B-9B8C948461A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506943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5DE75-A074-47D7-A03B-BFD06F9ADE9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8100200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264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264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A52C8-8A7E-4BC2-8293-6257F271AFA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1134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0C7F-3B88-4190-8C7E-FEE22BFB039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2767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CEFF3-942C-4E4C-B449-9707A0AD088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57320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3350" y="1412875"/>
            <a:ext cx="3703638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9388" y="1412875"/>
            <a:ext cx="3705225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AAB69-3DEF-4F90-BDB3-6779504AADF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0490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355160" cy="108012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729A7-DFCE-45DF-BEC7-A67D287CE28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4513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A1A76-D0BD-48F2-93E3-CA3E325BFEB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9913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B1B9C-214C-4020-8E19-8E04C992B5E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9524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344816" cy="1008112"/>
          </a:xfrm>
        </p:spPr>
        <p:txBody>
          <a:bodyPr/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F573F-F789-462A-BAD8-C6D2DEFCE0F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65494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wmo_ppt_201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052513"/>
            <a:ext cx="8713788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0"/>
            <a:r>
              <a:rPr lang="en-US" altLang="en-US"/>
              <a:t>First level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2988" y="6453188"/>
            <a:ext cx="4465637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478588"/>
            <a:ext cx="11525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/>
            </a:lvl1pPr>
          </a:lstStyle>
          <a:p>
            <a:pPr>
              <a:defRPr/>
            </a:pPr>
            <a:fld id="{BFF14A14-4843-4858-B968-BA55A35AE33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  <p:sldLayoutId id="2147483944" r:id="rId12"/>
    <p:sldLayoutId id="2147483945" r:id="rId1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9pPr>
    </p:titleStyle>
    <p:bodyStyle>
      <a:lvl1pPr marL="533400" indent="-5334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800">
          <a:solidFill>
            <a:schemeClr val="tx1"/>
          </a:solidFill>
          <a:latin typeface="Arial" pitchFamily="34" charset="0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400">
          <a:solidFill>
            <a:schemeClr val="tx1"/>
          </a:solidFill>
          <a:latin typeface="Arial" pitchFamily="34" charset="0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Arial" pitchFamily="34" charset="0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Arial" pitchFamily="34" charset="0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wmo_ppt_2012_last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4365625"/>
            <a:ext cx="87852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This space can be used for contact information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84438" y="6462713"/>
            <a:ext cx="2447925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AMOS Presentation</a:t>
            </a:r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48263" y="6462713"/>
            <a:ext cx="1905000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/>
            </a:lvl1pPr>
          </a:lstStyle>
          <a:p>
            <a:pPr>
              <a:defRPr/>
            </a:pPr>
            <a:fld id="{D005344D-E664-4608-8301-92ABA53EE9C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2054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3573463"/>
            <a:ext cx="871378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Thank you for your attention</a:t>
            </a:r>
          </a:p>
        </p:txBody>
      </p:sp>
      <p:sp>
        <p:nvSpPr>
          <p:cNvPr id="2055" name="Title 9"/>
          <p:cNvSpPr txBox="1">
            <a:spLocks/>
          </p:cNvSpPr>
          <p:nvPr/>
        </p:nvSpPr>
        <p:spPr bwMode="auto">
          <a:xfrm>
            <a:off x="117475" y="6380163"/>
            <a:ext cx="114141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5720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5720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5720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5720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9900"/>
              </a:buClr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9900"/>
              </a:buClr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9900"/>
              </a:buClr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9900"/>
              </a:buClr>
              <a:buFont typeface="Wingdings" pitchFamily="2" charset="2"/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0">
                <a:cs typeface="Arial" pitchFamily="34" charset="0"/>
              </a:rPr>
              <a:t>www.wmo.int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Arial" pitchFamily="34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800">
          <a:solidFill>
            <a:schemeClr val="bg1"/>
          </a:solidFill>
          <a:latin typeface="Arial" pitchFamily="34" charset="0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400">
          <a:solidFill>
            <a:schemeClr val="bg1"/>
          </a:solidFill>
          <a:latin typeface="Arial" pitchFamily="34" charset="0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bg1"/>
          </a:solidFill>
          <a:latin typeface="Arial" pitchFamily="34" charset="0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bg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mo2016_powerpoint_standard_v2_dark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39"/>
            <a:ext cx="9180000" cy="68871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3556" y="476672"/>
            <a:ext cx="7992888" cy="4680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dirty="0" err="1">
                <a:solidFill>
                  <a:schemeClr val="bg1"/>
                </a:solidFill>
              </a:rPr>
              <a:t>ArcRCC</a:t>
            </a:r>
            <a:r>
              <a:rPr lang="en-US" sz="3500" dirty="0">
                <a:solidFill>
                  <a:schemeClr val="bg1"/>
                </a:solidFill>
              </a:rPr>
              <a:t>-N: briefs on Eurasian node</a:t>
            </a:r>
          </a:p>
          <a:p>
            <a:endParaRPr lang="fr-CH" sz="1900" b="1" dirty="0">
              <a:solidFill>
                <a:schemeClr val="bg1"/>
              </a:solidFill>
            </a:endParaRPr>
          </a:p>
          <a:p>
            <a:r>
              <a:rPr lang="fr-CH" sz="2400" dirty="0" err="1">
                <a:solidFill>
                  <a:schemeClr val="bg1"/>
                </a:solidFill>
              </a:rPr>
              <a:t>Vasily</a:t>
            </a:r>
            <a:r>
              <a:rPr lang="fr-CH" sz="2400" dirty="0">
                <a:solidFill>
                  <a:schemeClr val="bg1"/>
                </a:solidFill>
              </a:rPr>
              <a:t> </a:t>
            </a:r>
            <a:r>
              <a:rPr lang="fr-CH" sz="2400" dirty="0" err="1">
                <a:solidFill>
                  <a:schemeClr val="bg1"/>
                </a:solidFill>
              </a:rPr>
              <a:t>Smolyanitsky</a:t>
            </a:r>
            <a:endParaRPr lang="fr-CH" sz="2400" dirty="0">
              <a:solidFill>
                <a:schemeClr val="bg1"/>
              </a:solidFill>
            </a:endParaRPr>
          </a:p>
          <a:p>
            <a:r>
              <a:rPr lang="fr-CH" sz="2400" dirty="0" err="1">
                <a:solidFill>
                  <a:schemeClr val="bg1"/>
                </a:solidFill>
              </a:rPr>
              <a:t>Arctic</a:t>
            </a:r>
            <a:r>
              <a:rPr lang="fr-CH" sz="2400" dirty="0">
                <a:solidFill>
                  <a:schemeClr val="bg1"/>
                </a:solidFill>
              </a:rPr>
              <a:t> and </a:t>
            </a:r>
            <a:r>
              <a:rPr lang="fr-CH" sz="2400" dirty="0" err="1">
                <a:solidFill>
                  <a:schemeClr val="bg1"/>
                </a:solidFill>
              </a:rPr>
              <a:t>Antarctic</a:t>
            </a:r>
            <a:r>
              <a:rPr lang="fr-CH" sz="2400" dirty="0">
                <a:solidFill>
                  <a:schemeClr val="bg1"/>
                </a:solidFill>
              </a:rPr>
              <a:t> </a:t>
            </a:r>
            <a:r>
              <a:rPr lang="fr-CH" sz="2400" dirty="0" err="1">
                <a:solidFill>
                  <a:schemeClr val="bg1"/>
                </a:solidFill>
              </a:rPr>
              <a:t>Research</a:t>
            </a:r>
            <a:r>
              <a:rPr lang="fr-CH" sz="2400" dirty="0">
                <a:solidFill>
                  <a:schemeClr val="bg1"/>
                </a:solidFill>
              </a:rPr>
              <a:t> Institute</a:t>
            </a:r>
          </a:p>
          <a:p>
            <a:endParaRPr lang="fr-CH" sz="1600" b="1" dirty="0">
              <a:solidFill>
                <a:schemeClr val="bg1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31302EA-75D3-4386-AA06-4C85967F4F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437161"/>
            <a:ext cx="1168254" cy="11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54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Заголовок 1"/>
          <p:cNvSpPr>
            <a:spLocks noGrp="1"/>
          </p:cNvSpPr>
          <p:nvPr>
            <p:ph type="title"/>
          </p:nvPr>
        </p:nvSpPr>
        <p:spPr>
          <a:xfrm>
            <a:off x="330994" y="54459"/>
            <a:ext cx="8674100" cy="630070"/>
          </a:xfrm>
        </p:spPr>
        <p:txBody>
          <a:bodyPr/>
          <a:lstStyle/>
          <a:p>
            <a:r>
              <a:rPr lang="en-US" sz="2800" b="1" dirty="0">
                <a:solidFill>
                  <a:schemeClr val="tx1"/>
                </a:solidFill>
              </a:rPr>
              <a:t>Implementation of </a:t>
            </a:r>
            <a:r>
              <a:rPr lang="en-US" sz="2800" b="1" dirty="0" err="1">
                <a:solidFill>
                  <a:schemeClr val="tx1"/>
                </a:solidFill>
              </a:rPr>
              <a:t>ArcRCC</a:t>
            </a:r>
            <a:r>
              <a:rPr lang="en-US" sz="2800" b="1" dirty="0">
                <a:solidFill>
                  <a:schemeClr val="tx1"/>
                </a:solidFill>
              </a:rPr>
              <a:t>-N Eurasian node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7106" name="Объект 2"/>
          <p:cNvSpPr>
            <a:spLocks noGrp="1"/>
          </p:cNvSpPr>
          <p:nvPr>
            <p:ph idx="1"/>
          </p:nvPr>
        </p:nvSpPr>
        <p:spPr>
          <a:xfrm>
            <a:off x="330994" y="577828"/>
            <a:ext cx="8345462" cy="475174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cs typeface="Arial" panose="020B0604020202020204" pitchFamily="34" charset="0"/>
              </a:rPr>
              <a:t>Implementation of the </a:t>
            </a:r>
            <a:r>
              <a:rPr lang="en-US" sz="2000" dirty="0" err="1">
                <a:cs typeface="Arial" panose="020B0604020202020204" pitchFamily="34" charset="0"/>
              </a:rPr>
              <a:t>ArcRCC</a:t>
            </a:r>
            <a:r>
              <a:rPr lang="en-US" sz="2000" dirty="0">
                <a:cs typeface="Arial" panose="020B0604020202020204" pitchFamily="34" charset="0"/>
              </a:rPr>
              <a:t>-N Eurasian node services continues to be conducted by a consortium of 4 </a:t>
            </a:r>
            <a:r>
              <a:rPr lang="en-US" sz="2000" dirty="0" err="1">
                <a:cs typeface="Arial" panose="020B0604020202020204" pitchFamily="34" charset="0"/>
              </a:rPr>
              <a:t>Roshydromet</a:t>
            </a:r>
            <a:r>
              <a:rPr lang="en-US" sz="2000" dirty="0">
                <a:cs typeface="Arial" panose="020B0604020202020204" pitchFamily="34" charset="0"/>
              </a:rPr>
              <a:t> institutions with following major functions: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800" dirty="0">
                <a:cs typeface="Arial" panose="020B0604020202020204" pitchFamily="34" charset="0"/>
              </a:rPr>
              <a:t>Arctic and Antarctic Research Institute (AARI), </a:t>
            </a:r>
            <a:r>
              <a:rPr lang="en-US" sz="1800" dirty="0" err="1">
                <a:cs typeface="Arial" panose="020B0604020202020204" pitchFamily="34" charset="0"/>
              </a:rPr>
              <a:t>St.Petersburg</a:t>
            </a:r>
            <a:r>
              <a:rPr lang="en-US" sz="1800" dirty="0">
                <a:cs typeface="Arial" panose="020B0604020202020204" pitchFamily="34" charset="0"/>
              </a:rPr>
              <a:t>, coordinator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Monthly and seasonal monitoring for the basic parameters, studies of mechanisms of intra and interannual variability, mostly statistical LRF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800" dirty="0" err="1">
                <a:cs typeface="Arial" panose="020B0604020202020204" pitchFamily="34" charset="0"/>
              </a:rPr>
              <a:t>Hydrometcenter</a:t>
            </a:r>
            <a:r>
              <a:rPr lang="en-US" sz="1800" dirty="0">
                <a:cs typeface="Arial" panose="020B0604020202020204" pitchFamily="34" charset="0"/>
              </a:rPr>
              <a:t> of Russia (RHMC), Moscow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LRF forecasting, research for improvement of LRF quality, training, integration with NEACC and NEACOF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800" dirty="0">
                <a:cs typeface="Arial" panose="020B0604020202020204" pitchFamily="34" charset="0"/>
              </a:rPr>
              <a:t>Russian Institute for Hydrometeorological information – World Data Center (RIHMI-WDC), </a:t>
            </a:r>
            <a:r>
              <a:rPr lang="en-US" sz="1800" dirty="0" err="1">
                <a:cs typeface="Arial" panose="020B0604020202020204" pitchFamily="34" charset="0"/>
              </a:rPr>
              <a:t>Obninsk</a:t>
            </a:r>
            <a:endParaRPr lang="en-US" sz="1800" dirty="0"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Data management, integration with other data systems – INTAROS, national ESIMO, development of web-portal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800" dirty="0">
                <a:cs typeface="Arial" panose="020B0604020202020204" pitchFamily="34" charset="0"/>
              </a:rPr>
              <a:t>Main Geophysical observatory (MGO), </a:t>
            </a:r>
            <a:r>
              <a:rPr lang="en-US" sz="1800" dirty="0" err="1">
                <a:cs typeface="Arial" panose="020B0604020202020204" pitchFamily="34" charset="0"/>
              </a:rPr>
              <a:t>St.Petersburg</a:t>
            </a:r>
            <a:endParaRPr lang="en-US" sz="1800" dirty="0"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600" dirty="0">
                <a:cs typeface="Arial" panose="020B0604020202020204" pitchFamily="34" charset="0"/>
              </a:rPr>
              <a:t>Monitoring of atmosphere chemistry, integration with longer scales, risk assessments and mitigation</a:t>
            </a:r>
          </a:p>
        </p:txBody>
      </p:sp>
      <p:pic>
        <p:nvPicPr>
          <p:cNvPr id="4710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6450" y="5187950"/>
            <a:ext cx="1236663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02375" y="5222875"/>
            <a:ext cx="1195388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88639" y="5157192"/>
            <a:ext cx="951313" cy="103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180B8F7-B336-4A81-8F39-6C0403EC46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8159" y="5198145"/>
            <a:ext cx="951312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82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Заголовок 1"/>
          <p:cNvSpPr>
            <a:spLocks noGrp="1"/>
          </p:cNvSpPr>
          <p:nvPr>
            <p:ph type="title"/>
          </p:nvPr>
        </p:nvSpPr>
        <p:spPr>
          <a:xfrm>
            <a:off x="601514" y="0"/>
            <a:ext cx="7786910" cy="630070"/>
          </a:xfrm>
        </p:spPr>
        <p:txBody>
          <a:bodyPr/>
          <a:lstStyle/>
          <a:p>
            <a:r>
              <a:rPr lang="en-US" sz="2800" dirty="0" err="1">
                <a:solidFill>
                  <a:schemeClr val="tx1"/>
                </a:solidFill>
              </a:rPr>
              <a:t>ArcRCC</a:t>
            </a:r>
            <a:r>
              <a:rPr lang="en-US" sz="2800" dirty="0">
                <a:solidFill>
                  <a:schemeClr val="tx1"/>
                </a:solidFill>
              </a:rPr>
              <a:t>-N in 2020 and further in 2020-2024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FACE0D2-CEBE-4FA3-AFE3-4CB0F79EDEE3}"/>
              </a:ext>
            </a:extLst>
          </p:cNvPr>
          <p:cNvSpPr/>
          <p:nvPr/>
        </p:nvSpPr>
        <p:spPr>
          <a:xfrm>
            <a:off x="601514" y="692696"/>
            <a:ext cx="794097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0"/>
              </a:spcBef>
            </a:pPr>
            <a:r>
              <a:rPr lang="en-US" b="0" dirty="0">
                <a:cs typeface="Arial" panose="020B0604020202020204" pitchFamily="34" charset="0"/>
              </a:rPr>
              <a:t>Major events in 2020 include:</a:t>
            </a:r>
          </a:p>
          <a:p>
            <a:pPr marL="7200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2</a:t>
            </a:r>
            <a:r>
              <a:rPr lang="en-US" sz="2000" b="0" baseline="30000" dirty="0">
                <a:cs typeface="Arial" panose="020B0604020202020204" pitchFamily="34" charset="0"/>
              </a:rPr>
              <a:t>nd</a:t>
            </a:r>
            <a:r>
              <a:rPr lang="en-US" sz="2000" b="0" dirty="0">
                <a:cs typeface="Arial" panose="020B0604020202020204" pitchFamily="34" charset="0"/>
              </a:rPr>
              <a:t> announcement of ARCOF during AARI 100 years jubilee conference 2-4 March 2020</a:t>
            </a:r>
          </a:p>
          <a:p>
            <a:pPr marL="7200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Support for ARCOF5 (May)</a:t>
            </a:r>
          </a:p>
          <a:p>
            <a:pPr marL="7200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Provision of extended summaries for ARCOF5,6 summaries</a:t>
            </a:r>
          </a:p>
          <a:p>
            <a:pPr marL="7200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Completion of web-portal, possibly integrated with other data-oriented projects (first draft by May ?)</a:t>
            </a:r>
          </a:p>
          <a:p>
            <a:pPr marL="7200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Input to WMO annual state of Climate in 2020 (Nov)</a:t>
            </a:r>
          </a:p>
          <a:p>
            <a:pPr marL="0" indent="0">
              <a:spcBef>
                <a:spcPts val="0"/>
              </a:spcBef>
              <a:buNone/>
            </a:pPr>
            <a:endParaRPr lang="en-US" b="0" dirty="0"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0" dirty="0" err="1">
                <a:cs typeface="Arial" panose="020B0604020202020204" pitchFamily="34" charset="0"/>
              </a:rPr>
              <a:t>ArcRCC</a:t>
            </a:r>
            <a:r>
              <a:rPr lang="en-US" b="0" dirty="0">
                <a:cs typeface="Arial" panose="020B0604020202020204" pitchFamily="34" charset="0"/>
              </a:rPr>
              <a:t>-N activities within the currently adopted </a:t>
            </a:r>
            <a:r>
              <a:rPr lang="en-US" b="0" dirty="0" err="1">
                <a:cs typeface="Arial" panose="020B0604020202020204" pitchFamily="34" charset="0"/>
              </a:rPr>
              <a:t>Roshydromet</a:t>
            </a:r>
            <a:r>
              <a:rPr lang="en-US" b="0" dirty="0">
                <a:cs typeface="Arial" panose="020B0604020202020204" pitchFamily="34" charset="0"/>
              </a:rPr>
              <a:t> research and development plan for 2020-2024 will be performed within several themes, including:</a:t>
            </a:r>
          </a:p>
          <a:p>
            <a:pPr marL="8001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support for WDCs activities (PI: RIHMI-WDC, AARI)</a:t>
            </a:r>
          </a:p>
          <a:p>
            <a:pPr marL="8001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support for planned </a:t>
            </a:r>
            <a:r>
              <a:rPr lang="en-US" sz="2000" b="0" dirty="0" err="1">
                <a:cs typeface="Arial" panose="020B0604020202020204" pitchFamily="34" charset="0"/>
              </a:rPr>
              <a:t>AntRCC</a:t>
            </a:r>
            <a:r>
              <a:rPr lang="en-US" sz="2000" b="0" dirty="0">
                <a:cs typeface="Arial" panose="020B0604020202020204" pitchFamily="34" charset="0"/>
              </a:rPr>
              <a:t> (AARI)</a:t>
            </a:r>
          </a:p>
          <a:p>
            <a:pPr marL="8001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development of climate services (PI: MGO, AARI)</a:t>
            </a:r>
            <a:endParaRPr lang="en-US" sz="1800" b="0" dirty="0"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development of polar services (PI: AARI)</a:t>
            </a:r>
          </a:p>
          <a:p>
            <a:pPr marL="8001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r>
              <a:rPr lang="en-US" sz="2000" b="0" dirty="0">
                <a:cs typeface="Arial" panose="020B0604020202020204" pitchFamily="34" charset="0"/>
              </a:rPr>
              <a:t>development of </a:t>
            </a:r>
            <a:r>
              <a:rPr lang="en-US" sz="2000" b="0">
                <a:cs typeface="Arial" panose="020B0604020202020204" pitchFamily="34" charset="0"/>
              </a:rPr>
              <a:t>numerical prediction </a:t>
            </a:r>
            <a:r>
              <a:rPr lang="en-US" sz="2000" b="0" dirty="0">
                <a:cs typeface="Arial" panose="020B0604020202020204" pitchFamily="34" charset="0"/>
              </a:rPr>
              <a:t>(PI: RHMC)</a:t>
            </a:r>
            <a:endParaRPr lang="en-US" sz="1800" b="0" dirty="0">
              <a:cs typeface="Arial" panose="020B0604020202020204" pitchFamily="34" charset="0"/>
            </a:endParaRPr>
          </a:p>
          <a:p>
            <a:pPr marL="800100" lvl="1" indent="-342900">
              <a:spcBef>
                <a:spcPts val="0"/>
              </a:spcBef>
              <a:buClr>
                <a:srgbClr val="FF9900"/>
              </a:buClr>
              <a:buFont typeface="Wingdings" panose="05000000000000000000" pitchFamily="2" charset="2"/>
              <a:buChar char="v"/>
            </a:pPr>
            <a:endParaRPr lang="en-US" sz="20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246549"/>
      </p:ext>
    </p:extLst>
  </p:cSld>
  <p:clrMapOvr>
    <a:masterClrMapping/>
  </p:clrMapOvr>
</p:sld>
</file>

<file path=ppt/theme/theme1.xml><?xml version="1.0" encoding="utf-8"?>
<a:theme xmlns:a="http://schemas.openxmlformats.org/drawingml/2006/main" name="WMO template">
  <a:themeElements>
    <a:clrScheme name="WMO-Title-S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MO-Title-SF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MO-Title-S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-Title-S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-Title-S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-Title-S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-Title-S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MO-Title-S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-Title-S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-Title-S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-Title-S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-Title-S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-Title-S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MO-Title-S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OAA Sat Conf_Keynote_DRAFT_July4-2017" id="{4B8FB68A-230B-4145-86EF-01E8B6E1068B}" vid="{545080C5-D007-E44E-A953-EE27C08BF7D6}"/>
    </a:ext>
  </a:extLst>
</a:theme>
</file>

<file path=ppt/theme/theme2.xml><?xml version="1.0" encoding="utf-8"?>
<a:theme xmlns:a="http://schemas.openxmlformats.org/drawingml/2006/main" name="Closing slide">
  <a:themeElements>
    <a:clrScheme name="1_SmallLog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mallLogo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1_Small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allLog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allLog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allLog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allLog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mallLog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allLog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allLog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allLog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allLog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allLog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mallLog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OAA Sat Conf_Keynote_DRAFT_July4-2017" id="{4B8FB68A-230B-4145-86EF-01E8B6E1068B}" vid="{F784101B-2101-654A-A52C-C748ED4C9BF6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1F3472FE95940832E3CD615FC9A60" ma:contentTypeVersion="8" ma:contentTypeDescription="Create a new document." ma:contentTypeScope="" ma:versionID="b608036d83406bbb8ef67350d1bdc98d">
  <xsd:schema xmlns:xsd="http://www.w3.org/2001/XMLSchema" xmlns:xs="http://www.w3.org/2001/XMLSchema" xmlns:p="http://schemas.microsoft.com/office/2006/metadata/properties" xmlns:ns3="9cb421be-7364-40e3-a033-a9831e103d78" xmlns:ns4="54594d9d-f8c1-42a8-9b7d-85dcf97c812f" targetNamespace="http://schemas.microsoft.com/office/2006/metadata/properties" ma:root="true" ma:fieldsID="7b7484a16f2de35167d8bc8b0cc2811f" ns3:_="" ns4:_="">
    <xsd:import namespace="9cb421be-7364-40e3-a033-a9831e103d78"/>
    <xsd:import namespace="54594d9d-f8c1-42a8-9b7d-85dcf97c812f"/>
    <xsd:element name="properties">
      <xsd:complexType>
        <xsd:sequence>
          <xsd:element name="documentManagement">
            <xsd:complexType>
              <xsd:all>
                <xsd:element ref="ns3:Item_x0020_Language" minOccurs="0"/>
                <xsd:element ref="ns4:TaxCatchAll" minOccurs="0"/>
                <xsd:element ref="ns4:TaxKeyword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421be-7364-40e3-a033-a9831e103d78" elementFormDefault="qualified">
    <xsd:import namespace="http://schemas.microsoft.com/office/2006/documentManagement/types"/>
    <xsd:import namespace="http://schemas.microsoft.com/office/infopath/2007/PartnerControls"/>
    <xsd:element name="Item_x0020_Language" ma:index="9" nillable="true" ma:displayName="Item Language" ma:internalName="Item_x0020_Language">
      <xsd:simpleType>
        <xsd:restriction base="dms:Choice">
          <xsd:enumeration value="English"/>
          <xsd:enumeration value="French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94d9d-f8c1-42a8-9b7d-85dcf97c812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836AA8-87A9-462D-82A2-0FC9337A3156}" ma:internalName="TaxCatchAll" ma:showField="CatchAllData" ma:web="{9ec47095-3c99-4b10-8ff0-0463d79e3d1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2" nillable="true" ma:taxonomy="true" ma:internalName="TaxKeywordTaxHTField" ma:taxonomyFieldName="TaxKeyword" ma:displayName="Enterprise Keywords" ma:fieldId="{23f27201-bee3-471e-b2e7-b64fd8b7ca38}" ma:taxonomyMulti="true" ma:sspId="e2243cbc-e1b7-4ed6-ba37-9fa81e28377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8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594d9d-f8c1-42a8-9b7d-85dcf97c812f"/>
    <Item_x0020_Language xmlns="9cb421be-7364-40e3-a033-a9831e103d78" xsi:nil="true"/>
    <TaxKeywordTaxHTField xmlns="54594d9d-f8c1-42a8-9b7d-85dcf97c812f">
      <Terms xmlns="http://schemas.microsoft.com/office/infopath/2007/PartnerControls"/>
    </TaxKeywordTaxHTField>
  </documentManagement>
</p:properties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E7BBA75A-1FC0-4468-B7BD-BA53CCB27138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cb421be-7364-40e3-a033-a9831e103d78"/>
    <ds:schemaRef ds:uri="54594d9d-f8c1-42a8-9b7d-85dcf97c812f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9E8B66-EC8D-47C9-AB01-40CD75F8A685}">
  <ds:schemaRefs>
    <ds:schemaRef ds:uri="http://purl.org/dc/dcmitype/"/>
    <ds:schemaRef ds:uri="9cb421be-7364-40e3-a033-a9831e103d78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54594d9d-f8c1-42a8-9b7d-85dcf97c812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49A9E3A-C13D-4023-85F6-522DCDE98F41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WMO template</Template>
  <TotalTime>13722</TotalTime>
  <Words>315</Words>
  <Application>Microsoft Office PowerPoint</Application>
  <PresentationFormat>Экран (4:3)</PresentationFormat>
  <Paragraphs>35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Arial Narrow</vt:lpstr>
      <vt:lpstr>Times</vt:lpstr>
      <vt:lpstr>Wingdings</vt:lpstr>
      <vt:lpstr>WMO template</vt:lpstr>
      <vt:lpstr>Closing slide</vt:lpstr>
      <vt:lpstr>Презентация PowerPoint</vt:lpstr>
      <vt:lpstr>Implementation of ArcRCC-N Eurasian node</vt:lpstr>
      <vt:lpstr>ArcRCC-N in 2020 and further in 2020-2024</vt:lpstr>
    </vt:vector>
  </TitlesOfParts>
  <Company>Environment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 David Grimes President, WMO</dc:title>
  <dc:creator>deGraaf,Shannon [Burlington]</dc:creator>
  <cp:lastModifiedBy>vms</cp:lastModifiedBy>
  <cp:revision>486</cp:revision>
  <cp:lastPrinted>2018-04-17T11:56:26Z</cp:lastPrinted>
  <dcterms:created xsi:type="dcterms:W3CDTF">2017-08-04T20:22:04Z</dcterms:created>
  <dcterms:modified xsi:type="dcterms:W3CDTF">2020-01-28T08:31:44Z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Item Language">
    <vt:lpwstr/>
  </property>
  <property fmtid="{D5CDD505-2E9C-101B-9397-08002B2CF9AE}" pid="5" name="TaxCatchAll">
    <vt:lpwstr/>
  </property>
</Properties>
</file>