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4114" r:id="rId2"/>
  </p:sldMasterIdLst>
  <p:notesMasterIdLst>
    <p:notesMasterId r:id="rId11"/>
  </p:notesMasterIdLst>
  <p:sldIdLst>
    <p:sldId id="367" r:id="rId3"/>
    <p:sldId id="350" r:id="rId4"/>
    <p:sldId id="314" r:id="rId5"/>
    <p:sldId id="368" r:id="rId6"/>
    <p:sldId id="369" r:id="rId7"/>
    <p:sldId id="370" r:id="rId8"/>
    <p:sldId id="374" r:id="rId9"/>
    <p:sldId id="37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CB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7" autoAdjust="0"/>
    <p:restoredTop sz="90435" autoAdjust="0"/>
  </p:normalViewPr>
  <p:slideViewPr>
    <p:cSldViewPr snapToObjects="1">
      <p:cViewPr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>
        <p:scale>
          <a:sx n="75" d="100"/>
          <a:sy n="75" d="100"/>
        </p:scale>
        <p:origin x="-1404" y="-7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58C777-0B99-4D36-846B-F037FF09D737}" type="datetimeFigureOut">
              <a:rPr lang="en-CA"/>
              <a:pPr>
                <a:defRPr/>
              </a:pPr>
              <a:t>2019-02-25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5E2776-3511-413E-B49A-5F936601D92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3441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Далее будет представлена информация по специализации институтов и образцы информационной продукции.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E2776-3511-413E-B49A-5F936601D92B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92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E2776-3511-413E-B49A-5F936601D92B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301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FF1A-A7FE-4C59-BA8B-75DC2E66E121}" type="datetimeFigureOut">
              <a:rPr lang="en-CA"/>
              <a:pPr>
                <a:defRPr/>
              </a:pPr>
              <a:t>2019-02-25</a:t>
            </a:fld>
            <a:endParaRPr lang="en-C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A68A8-F4C2-4B97-A588-11E2B0F327E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FF23-A498-4CCB-B001-28CBB8B64151}" type="datetimeFigureOut">
              <a:rPr lang="en-CA"/>
              <a:pPr>
                <a:defRPr/>
              </a:pPr>
              <a:t>2019-02-25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7930-9206-4628-998B-C3AF0A5AAD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B93EE-E4B5-4A44-AE63-3070C03C6F8A}" type="datetimeFigureOut">
              <a:rPr lang="en-CA"/>
              <a:pPr>
                <a:defRPr/>
              </a:pPr>
              <a:t>2019-02-25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E0A07-5F0B-46B9-875C-3B2258045D5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8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41663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 b="1">
                <a:latin typeface="Arial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1B9EAF6-6FCD-45EC-B381-8E01BF45A1F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7CDA7C7-C6D3-4108-BF66-B6A07A9A176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D8AE296-9CC5-4EA1-AE18-CEE54D0DDA4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8E6325F-7B84-4590-9E3D-18877BA86B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CF885AD-B5EF-4B36-B4B3-6039B3E3DE0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8562989-05D1-46BE-9CE4-E3CA2810D39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2528128-C8AA-4ACD-89E1-41F952E24DC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147282-CDA5-40CF-8FA9-3CD343855F2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6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F80B4-93F7-4036-B68D-A435DF671219}" type="datetimeFigureOut">
              <a:rPr lang="en-CA"/>
              <a:pPr>
                <a:defRPr/>
              </a:pPr>
              <a:t>2019-02-25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B55C-647A-4D1B-ABD8-4D91B3D4A44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6DCF96D-FD07-4EE0-801A-F7FF717E91A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BCCAB67-3266-48A8-8A4A-EA2686CC669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115888"/>
            <a:ext cx="2087562" cy="6132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6110288" cy="6132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66D6C6E-7B61-423E-A437-807A2B5455A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BD97E-E9D2-4703-845A-96F2466D6616}" type="datetimeFigureOut">
              <a:rPr lang="en-CA"/>
              <a:pPr>
                <a:defRPr/>
              </a:pPr>
              <a:t>2019-02-25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96160-99D7-4628-84AA-EA827831016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B3DC-C3D8-421C-A2F4-710928AF9EFC}" type="datetimeFigureOut">
              <a:rPr lang="en-CA"/>
              <a:pPr>
                <a:defRPr/>
              </a:pPr>
              <a:t>2019-02-25</a:t>
            </a:fld>
            <a:endParaRPr lang="en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DE030-3235-4327-B1D0-09A5631CF2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249DD-EE09-42D1-9012-439EC93F7055}" type="datetimeFigureOut">
              <a:rPr lang="en-CA"/>
              <a:pPr>
                <a:defRPr/>
              </a:pPr>
              <a:t>2019-02-25</a:t>
            </a:fld>
            <a:endParaRPr lang="en-C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6594-013B-4171-886C-3E2596366A7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5FBD-B66D-4D67-B033-112F377D8A9E}" type="datetimeFigureOut">
              <a:rPr lang="en-CA"/>
              <a:pPr>
                <a:defRPr/>
              </a:pPr>
              <a:t>2019-02-25</a:t>
            </a:fld>
            <a:endParaRPr lang="en-C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AB0A6-DE0E-4AAE-8B3E-C57D398FB61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03A4-25FD-4F02-8D72-0B9C2E3CF0EE}" type="datetimeFigureOut">
              <a:rPr lang="en-CA"/>
              <a:pPr>
                <a:defRPr/>
              </a:pPr>
              <a:t>2019-02-25</a:t>
            </a:fld>
            <a:endParaRPr lang="en-C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8A75C-FEF4-403D-BB02-EF5DD597AF8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DABD-02B7-464F-9F69-B2DCFE0C283E}" type="datetimeFigureOut">
              <a:rPr lang="en-CA"/>
              <a:pPr>
                <a:defRPr/>
              </a:pPr>
              <a:t>2019-02-25</a:t>
            </a:fld>
            <a:endParaRPr lang="en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15C0F-4B3D-4DD4-94FB-8DE67E7B7BC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7687-3758-42EF-8B28-311B3B94CAD0}" type="datetimeFigureOut">
              <a:rPr lang="en-CA"/>
              <a:pPr>
                <a:defRPr/>
              </a:pPr>
              <a:t>2019-02-25</a:t>
            </a:fld>
            <a:endParaRPr lang="en-C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6F0F-8D74-4938-B234-C6D5BD897CE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3FF80B-B768-47F6-9403-3D1975700980}" type="datetimeFigureOut">
              <a:rPr lang="en-CA"/>
              <a:pPr>
                <a:defRPr/>
              </a:pPr>
              <a:t>2019-02-25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2A3C1F-3A01-4B33-8F38-676B56D7D40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29" r:id="rId2"/>
    <p:sldLayoutId id="2147484138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9" r:id="rId9"/>
    <p:sldLayoutId id="2147484135" r:id="rId10"/>
    <p:sldLayoutId id="21474841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3650" y="115888"/>
            <a:ext cx="7772400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1"/>
            <a:r>
              <a:rPr lang="en-US" altLang="ko-KR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455A967-9EDA-4034-BA14-73F22F32473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4000" b="1" dirty="0" err="1">
                <a:solidFill>
                  <a:schemeClr val="tx2"/>
                </a:solidFill>
                <a:latin typeface="+mj-lt"/>
              </a:rPr>
              <a:t>Arctic</a:t>
            </a:r>
            <a:r>
              <a:rPr lang="ru-RU" altLang="ru-RU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altLang="ru-RU" sz="4000" b="1" dirty="0" err="1">
                <a:solidFill>
                  <a:schemeClr val="tx2"/>
                </a:solidFill>
                <a:latin typeface="+mj-lt"/>
              </a:rPr>
              <a:t>Polar</a:t>
            </a:r>
            <a:r>
              <a:rPr lang="ru-RU" altLang="ru-RU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altLang="ru-RU" sz="4000" b="1" dirty="0" err="1">
                <a:solidFill>
                  <a:schemeClr val="tx2"/>
                </a:solidFill>
                <a:latin typeface="+mj-lt"/>
              </a:rPr>
              <a:t>Regional</a:t>
            </a:r>
            <a:r>
              <a:rPr lang="ru-RU" altLang="ru-RU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altLang="ru-RU" sz="4000" b="1" dirty="0" err="1">
                <a:solidFill>
                  <a:schemeClr val="tx2"/>
                </a:solidFill>
                <a:latin typeface="+mj-lt"/>
              </a:rPr>
              <a:t>Climate</a:t>
            </a:r>
            <a:r>
              <a:rPr lang="ru-RU" altLang="ru-RU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altLang="ru-RU" sz="4000" b="1" dirty="0" err="1">
                <a:solidFill>
                  <a:schemeClr val="tx2"/>
                </a:solidFill>
                <a:latin typeface="+mj-lt"/>
              </a:rPr>
              <a:t>Centre</a:t>
            </a:r>
            <a:r>
              <a:rPr lang="ru-RU" altLang="ru-RU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altLang="ru-RU" sz="4000" b="1" dirty="0" err="1">
                <a:solidFill>
                  <a:schemeClr val="tx2"/>
                </a:solidFill>
                <a:latin typeface="+mj-lt"/>
              </a:rPr>
              <a:t>Network</a:t>
            </a:r>
            <a:endParaRPr lang="ru-RU" altLang="ru-RU" sz="40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+mj-lt"/>
              </a:rPr>
              <a:t>Eurasian node</a:t>
            </a:r>
            <a:endParaRPr lang="en-US" sz="3600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92796"/>
            <a:ext cx="1442293" cy="145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6525" y="5437964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Vasily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Smolyanitsky</a:t>
            </a:r>
            <a:endParaRPr lang="en-US" b="1" dirty="0" smtClean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Arctic </a:t>
            </a:r>
            <a:r>
              <a:rPr lang="en-US" b="1" dirty="0">
                <a:solidFill>
                  <a:schemeClr val="tx2"/>
                </a:solidFill>
              </a:rPr>
              <a:t>and Antarctic Research Institute, </a:t>
            </a:r>
            <a:r>
              <a:rPr lang="en-US" b="1" dirty="0" err="1">
                <a:solidFill>
                  <a:schemeClr val="tx2"/>
                </a:solidFill>
              </a:rPr>
              <a:t>St.Petersburg</a:t>
            </a:r>
            <a:r>
              <a:rPr lang="en-US" b="1" dirty="0">
                <a:solidFill>
                  <a:schemeClr val="tx2"/>
                </a:solidFill>
              </a:rPr>
              <a:t>, Russia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355960" y="323656"/>
            <a:ext cx="8674100" cy="630070"/>
          </a:xfrm>
        </p:spPr>
        <p:txBody>
          <a:bodyPr/>
          <a:lstStyle/>
          <a:p>
            <a:r>
              <a:rPr lang="en-US" sz="2800" b="1" dirty="0" smtClean="0"/>
              <a:t>Implementation of </a:t>
            </a:r>
            <a:r>
              <a:rPr lang="en-US" sz="2800" b="1" dirty="0" err="1" smtClean="0"/>
              <a:t>ArcRCC</a:t>
            </a:r>
            <a:r>
              <a:rPr lang="en-US" sz="2800" b="1" dirty="0" smtClean="0"/>
              <a:t>-N Eurasian node</a:t>
            </a:r>
            <a:endParaRPr lang="ru-RU" sz="2800" b="1" dirty="0" smtClean="0"/>
          </a:p>
        </p:txBody>
      </p:sp>
      <p:sp>
        <p:nvSpPr>
          <p:cNvPr id="47106" name="Объект 2"/>
          <p:cNvSpPr>
            <a:spLocks noGrp="1"/>
          </p:cNvSpPr>
          <p:nvPr>
            <p:ph idx="1"/>
          </p:nvPr>
        </p:nvSpPr>
        <p:spPr>
          <a:xfrm>
            <a:off x="227806" y="953726"/>
            <a:ext cx="8777288" cy="475174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Implementation of the </a:t>
            </a:r>
            <a:r>
              <a:rPr lang="en-US" sz="2400" b="1" dirty="0" err="1" smtClean="0">
                <a:latin typeface="+mj-lt"/>
              </a:rPr>
              <a:t>ArcRCC</a:t>
            </a:r>
            <a:r>
              <a:rPr lang="en-US" sz="2400" b="1" dirty="0" smtClean="0">
                <a:latin typeface="+mj-lt"/>
              </a:rPr>
              <a:t>-N Eurasian node services </a:t>
            </a:r>
            <a:r>
              <a:rPr lang="en-US" sz="2400" dirty="0" smtClean="0">
                <a:latin typeface="+mj-lt"/>
              </a:rPr>
              <a:t>is conducted by a consortium of 4 </a:t>
            </a:r>
            <a:r>
              <a:rPr lang="en-US" sz="2400" dirty="0" err="1" smtClean="0">
                <a:latin typeface="+mj-lt"/>
              </a:rPr>
              <a:t>Roshydromet</a:t>
            </a:r>
            <a:r>
              <a:rPr lang="en-US" sz="2400" dirty="0" smtClean="0">
                <a:latin typeface="+mj-lt"/>
              </a:rPr>
              <a:t> institutions, i.e. </a:t>
            </a:r>
            <a:r>
              <a:rPr lang="en-US" sz="2400" dirty="0">
                <a:latin typeface="+mj-lt"/>
              </a:rPr>
              <a:t>similar to existing </a:t>
            </a:r>
            <a:r>
              <a:rPr lang="en-US" sz="2400" dirty="0" smtClean="0">
                <a:latin typeface="+mj-lt"/>
              </a:rPr>
              <a:t>NEARCC: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500" dirty="0" smtClean="0">
                <a:latin typeface="+mj-lt"/>
              </a:rPr>
              <a:t>Arctic and Antarctic Research Institute (AARI), </a:t>
            </a:r>
            <a:r>
              <a:rPr lang="en-US" sz="2500" dirty="0" err="1" smtClean="0">
                <a:latin typeface="+mj-lt"/>
              </a:rPr>
              <a:t>St.Petersburg</a:t>
            </a:r>
            <a:r>
              <a:rPr lang="en-US" sz="2500" dirty="0" smtClean="0">
                <a:latin typeface="+mj-lt"/>
              </a:rPr>
              <a:t>, coordinator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500" dirty="0" smtClean="0">
                <a:latin typeface="+mj-lt"/>
              </a:rPr>
              <a:t>Main Geophysical observatory (MGO),</a:t>
            </a:r>
            <a:r>
              <a:rPr lang="en-US" sz="2500" dirty="0" err="1" smtClean="0">
                <a:latin typeface="+mj-lt"/>
              </a:rPr>
              <a:t>St.Petersburg</a:t>
            </a:r>
            <a:endParaRPr lang="en-US" sz="2500" dirty="0" smtClean="0">
              <a:latin typeface="+mj-lt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500" dirty="0" smtClean="0">
                <a:latin typeface="+mj-lt"/>
              </a:rPr>
              <a:t>Russian Institute for </a:t>
            </a:r>
            <a:r>
              <a:rPr lang="en-US" sz="2500" dirty="0" err="1" smtClean="0">
                <a:latin typeface="+mj-lt"/>
              </a:rPr>
              <a:t>Hydrometeorological</a:t>
            </a:r>
            <a:r>
              <a:rPr lang="en-US" sz="2500" dirty="0" smtClean="0">
                <a:latin typeface="+mj-lt"/>
              </a:rPr>
              <a:t> information – World Data Center (RIHMI-WDC), </a:t>
            </a:r>
            <a:r>
              <a:rPr lang="en-US" sz="2500" dirty="0" err="1" smtClean="0">
                <a:latin typeface="+mj-lt"/>
              </a:rPr>
              <a:t>Obninsk</a:t>
            </a:r>
            <a:endParaRPr lang="en-US" sz="2500" dirty="0" smtClean="0">
              <a:latin typeface="+mj-lt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500" dirty="0" err="1" smtClean="0">
                <a:latin typeface="+mj-lt"/>
              </a:rPr>
              <a:t>Hydrometcenter</a:t>
            </a:r>
            <a:r>
              <a:rPr lang="en-US" sz="2500" dirty="0" smtClean="0">
                <a:latin typeface="+mj-lt"/>
              </a:rPr>
              <a:t> of Russia (RHMC)</a:t>
            </a: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6450" y="5187950"/>
            <a:ext cx="123666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75" y="5222875"/>
            <a:ext cx="11953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1830" y="5076825"/>
            <a:ext cx="115036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5139864"/>
            <a:ext cx="1124253" cy="11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8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5" y="908720"/>
            <a:ext cx="41338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6985" y="908720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1 Meteorological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conditions in the Northern Polar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Region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+mj-lt"/>
              </a:rPr>
            </a:b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1.1 Large-scale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atmospheric processes </a:t>
            </a:r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1.2 Meteorological parameters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2.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Ice conditions and processes in the Arctic Ocean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2.1 Ice extent, concentration,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SoD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2.2 Coastal fast ice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2.3 Ice drift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2.4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Fram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trait discharge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b="1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Oceanography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3.1 Temperature /salinity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3.2 Sea level 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3.3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Wind </a:t>
            </a:r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waves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4. Land processes based on </a:t>
            </a:r>
            <a:r>
              <a:rPr lang="en-US" sz="2000" dirty="0" err="1" smtClean="0">
                <a:solidFill>
                  <a:srgbClr val="7030A0"/>
                </a:solidFill>
                <a:latin typeface="+mj-lt"/>
              </a:rPr>
              <a:t>CryoNet</a:t>
            </a:r>
            <a:endParaRPr lang="en-US" sz="2000" dirty="0" smtClean="0">
              <a:solidFill>
                <a:srgbClr val="7030A0"/>
              </a:solidFill>
              <a:latin typeface="+mj-lt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4.1 Glaciers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4.2 Permafrost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4.3 Rivers</a:t>
            </a:r>
            <a:endParaRPr lang="ru-RU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505" y="233645"/>
            <a:ext cx="8914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Planned content for pan-Arctic bulletin (by the end of demo-phase)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6605" y="3564015"/>
            <a:ext cx="3195355" cy="83099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Review 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of hydrological and meteorological processes in the Arctic Ocean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1" y="773705"/>
            <a:ext cx="5232449" cy="248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525" y="98630"/>
            <a:ext cx="8525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Meteorological conditions in the Northern Polar Region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086" y="818710"/>
            <a:ext cx="2519729" cy="33855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Anomalies of SLP for….</a:t>
            </a:r>
            <a:endParaRPr lang="ru-RU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51" y="1157264"/>
            <a:ext cx="5232449" cy="187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95740" y="1677764"/>
            <a:ext cx="3226075" cy="338554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Anomalies of surface Ta for….</a:t>
            </a:r>
            <a:endParaRPr lang="ru-RU" sz="16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3293985"/>
            <a:ext cx="2902731" cy="28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71700" y="3505357"/>
            <a:ext cx="1035115" cy="954107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Mean </a:t>
            </a:r>
            <a:r>
              <a:rPr lang="en-US" sz="1400" b="1" dirty="0" err="1" smtClean="0">
                <a:solidFill>
                  <a:srgbClr val="FF0000"/>
                </a:solidFill>
              </a:rPr>
              <a:t>geopotencial</a:t>
            </a:r>
            <a:r>
              <a:rPr lang="en-US" sz="1400" b="1" dirty="0" smtClean="0">
                <a:solidFill>
                  <a:srgbClr val="FF0000"/>
                </a:solidFill>
              </a:rPr>
              <a:t> at 500 </a:t>
            </a:r>
            <a:r>
              <a:rPr lang="en-US" sz="1400" b="1" dirty="0" err="1" smtClean="0">
                <a:solidFill>
                  <a:srgbClr val="FF0000"/>
                </a:solidFill>
              </a:rPr>
              <a:t>gPa</a:t>
            </a:r>
            <a:r>
              <a:rPr lang="en-US" sz="1400" b="1" dirty="0" smtClean="0">
                <a:solidFill>
                  <a:srgbClr val="FF0000"/>
                </a:solidFill>
              </a:rPr>
              <a:t> for….</a:t>
            </a:r>
            <a:endParaRPr lang="ru-RU" sz="14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58" y="3368322"/>
            <a:ext cx="2822228" cy="27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76404" y="5641522"/>
            <a:ext cx="2319336" cy="52322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Anomalies of surface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Ta at stations for….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6097917"/>
            <a:ext cx="25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 TEXT ….</a:t>
            </a:r>
            <a:endParaRPr lang="ru-RU" sz="28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86" y="3243747"/>
            <a:ext cx="1992441" cy="265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027206" y="5291045"/>
            <a:ext cx="1740149" cy="52322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Precipitation by regions for….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238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C:\projects\obzor\figs\charts\20180212-201802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" y="664281"/>
            <a:ext cx="3653370" cy="36136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96525" y="188640"/>
            <a:ext cx="8525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Ice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and processes in the Arctic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17205" y="6039290"/>
            <a:ext cx="2652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+ TEXT ….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772897"/>
            <a:ext cx="3925747" cy="287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120371" y="935830"/>
            <a:ext cx="877598" cy="52322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Ice drift  </a:t>
            </a:r>
          </a:p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for….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" y="4717754"/>
            <a:ext cx="3457702" cy="1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317" y="4329100"/>
            <a:ext cx="2689543" cy="307777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Ice conditions for….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2198" y="5133277"/>
            <a:ext cx="2925325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Ice extent  by sectors for….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2488" y="5229200"/>
            <a:ext cx="3385047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Other parameters TBD….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3078" name="Picture 6" descr="http://www.aari.ru/resources/f0022/2017/2017_mar.files/image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82" y="2881697"/>
            <a:ext cx="4042958" cy="207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374381" y="4890646"/>
            <a:ext cx="2555612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Anomalies of ….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23" y="4329100"/>
            <a:ext cx="2906337" cy="245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33982" y="188640"/>
            <a:ext cx="2053553" cy="300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1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8" y="818710"/>
            <a:ext cx="3183049" cy="25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525" y="188640"/>
            <a:ext cx="8525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Oceanographic conditions in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Arctic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8736" y="2483895"/>
            <a:ext cx="1113124" cy="738664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In-situ data used for…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10" y="818710"/>
            <a:ext cx="3681155" cy="207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08700" y="2230705"/>
            <a:ext cx="1341112" cy="52322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T,S profiles at …. for…</a:t>
            </a:r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2" y="3609020"/>
            <a:ext cx="46672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28906" y="4601066"/>
            <a:ext cx="1113124" cy="738664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Sea level variations at …. for…</a:t>
            </a:r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59" y="2898878"/>
            <a:ext cx="3860798" cy="233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57265" y="3230396"/>
            <a:ext cx="1395155" cy="73866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waves and wind  at …. for…</a:t>
            </a:r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7125" y="5634245"/>
            <a:ext cx="2982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+ TEXT….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6525" y="188640"/>
            <a:ext cx="8525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Permafrost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01829" y="6049742"/>
            <a:ext cx="2982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+ TEXT ….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8" y="738037"/>
            <a:ext cx="3451527" cy="543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594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Percent </a:t>
            </a:r>
            <a:r>
              <a:rPr lang="en-US" sz="1200" dirty="0"/>
              <a:t>Changes in active layer thickness (ALT) relative to the 1991-2014 average for 7 </a:t>
            </a:r>
            <a:r>
              <a:rPr lang="en-US" sz="1200" dirty="0" err="1"/>
              <a:t>differeent</a:t>
            </a:r>
            <a:r>
              <a:rPr lang="en-US" sz="1200" dirty="0"/>
              <a:t> Arctic regions. The lower right table documents the populations of measurement sites used to create corresponding time series.</a:t>
            </a:r>
            <a:endParaRPr lang="en-US" sz="1200" dirty="0"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28" y="1358770"/>
            <a:ext cx="2265223" cy="296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86935" y="874863"/>
            <a:ext cx="4934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http://globalcryospherewatch.org/state_of_cryo/permafrost/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82" y="39766"/>
            <a:ext cx="5029058" cy="69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globalcryospherewatch.org/state_of_cryo/snow/fmi_swe_track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27" y="1215674"/>
            <a:ext cx="2993373" cy="22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lobalcryospherewatch.org/state_of_cryo/snow/ec-tracker_nh_sw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06" y="4103840"/>
            <a:ext cx="3219409" cy="183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032" y="233645"/>
            <a:ext cx="8229600" cy="540060"/>
          </a:xfrm>
        </p:spPr>
        <p:txBody>
          <a:bodyPr/>
          <a:lstStyle/>
          <a:p>
            <a:r>
              <a:rPr lang="en-US" sz="4800" dirty="0" smtClean="0"/>
              <a:t>Content by spheres /parameters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870156"/>
              </p:ext>
            </p:extLst>
          </p:nvPr>
        </p:nvGraphicFramePr>
        <p:xfrm>
          <a:off x="341530" y="810105"/>
          <a:ext cx="8434801" cy="537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145"/>
                <a:gridCol w="2880320"/>
                <a:gridCol w="1530170"/>
                <a:gridCol w="1575175"/>
                <a:gridCol w="1143991"/>
              </a:tblGrid>
              <a:tr h="4300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Sphere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Parameter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Periodicity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Presentation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Year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43004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Meteorology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EB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SLP</a:t>
                      </a:r>
                    </a:p>
                    <a:p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AT500</a:t>
                      </a:r>
                    </a:p>
                    <a:p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Tair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Precipitation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Freeze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degrees Day Sum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Snow extent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Dangerous phenomena (wind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?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EB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M, 3M, Y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M, 3M, 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M, 3M, Y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M, 3M, Y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M, 3M, 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M, 3M, Y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M, 3M, Y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EB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chart, index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chart, index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chart, index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</a:p>
                  </a:txBody>
                  <a:tcPr>
                    <a:solidFill>
                      <a:srgbClr val="FEBC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solidFill>
                      <a:srgbClr val="FEBCBA"/>
                    </a:solidFill>
                  </a:tcPr>
                </a:tc>
              </a:tr>
              <a:tr h="43004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Sea Ice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Concentration/extent/edge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Old ice / Stages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of development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Drift </a:t>
                      </a:r>
                    </a:p>
                    <a:p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Fram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Strait discharge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Fast ice thickness/width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M, 3M, 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M, 3M, 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M, 3M, 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M, 3M, 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M, 3M,</a:t>
                      </a:r>
                      <a:r>
                        <a:rPr kumimoji="0"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chart, index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004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Ocean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T/S profiles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Waves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Level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M, 3M, 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M, 3M, 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M, 3M,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graph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 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kumimoji="0"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  <a:endParaRPr kumimoji="0"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004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Land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Permafrost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Fresh-water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ice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3M, 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M, 3M,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Table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Table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?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?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30048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kumimoji="0"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monthly, 3M – 3-monthly, Y – yearly</a:t>
                      </a:r>
                      <a:endParaRPr kumimoji="0"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9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GIWG Presentati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DGIWG Presentation</Template>
  <TotalTime>155505</TotalTime>
  <Words>478</Words>
  <Application>Microsoft Office PowerPoint</Application>
  <PresentationFormat>Экран (4:3)</PresentationFormat>
  <Paragraphs>136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DGIWG Presentation</vt:lpstr>
      <vt:lpstr>Blank Presentation</vt:lpstr>
      <vt:lpstr>Презентация PowerPoint</vt:lpstr>
      <vt:lpstr>Implementation of ArcRCC-N Eurasian node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Content by spheres /parameters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Information for Electronic Navigation Systems</dc:title>
  <dc:creator>John Falkingham;Konstantin Ivanov</dc:creator>
  <cp:keywords>ECDIS</cp:keywords>
  <cp:lastModifiedBy>VS</cp:lastModifiedBy>
  <cp:revision>400</cp:revision>
  <dcterms:created xsi:type="dcterms:W3CDTF">2010-10-01T14:00:38Z</dcterms:created>
  <dcterms:modified xsi:type="dcterms:W3CDTF">2019-02-25T06:40:36Z</dcterms:modified>
</cp:coreProperties>
</file>