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329" r:id="rId3"/>
    <p:sldId id="356" r:id="rId4"/>
    <p:sldId id="347" r:id="rId5"/>
    <p:sldId id="353" r:id="rId6"/>
    <p:sldId id="322" r:id="rId7"/>
    <p:sldId id="335" r:id="rId8"/>
    <p:sldId id="349" r:id="rId9"/>
    <p:sldId id="350" r:id="rId10"/>
    <p:sldId id="354" r:id="rId11"/>
    <p:sldId id="355" r:id="rId12"/>
    <p:sldId id="25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660066"/>
    <a:srgbClr val="0D4F9F"/>
    <a:srgbClr val="0033CC"/>
    <a:srgbClr val="D60093"/>
    <a:srgbClr val="00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81" autoAdjust="0"/>
  </p:normalViewPr>
  <p:slideViewPr>
    <p:cSldViewPr snapToGrid="0" snapToObjects="1">
      <p:cViewPr varScale="1">
        <p:scale>
          <a:sx n="57" d="100"/>
          <a:sy n="57" d="100"/>
        </p:scale>
        <p:origin x="-148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972AA7-FF1A-4E91-BBFC-C9B9B249C7A7}" type="datetimeFigureOut">
              <a:rPr lang="en-US" smtClean="0"/>
              <a:t>26/02/2019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76634-9FC4-47EA-930E-4C5EF84DDB29}" type="slidenum">
              <a:rPr lang="en-US" smtClean="0"/>
              <a:t>‹#›</a:t>
            </a:fld>
            <a:endParaRPr lang="en-US"/>
          </a:p>
        </p:txBody>
      </p:sp>
    </p:spTree>
    <p:extLst>
      <p:ext uri="{BB962C8B-B14F-4D97-AF65-F5344CB8AC3E}">
        <p14:creationId xmlns:p14="http://schemas.microsoft.com/office/powerpoint/2010/main" val="277776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76634-9FC4-47EA-930E-4C5EF84DDB29}" type="slidenum">
              <a:rPr lang="en-US" smtClean="0"/>
              <a:t>1</a:t>
            </a:fld>
            <a:endParaRPr lang="en-US"/>
          </a:p>
        </p:txBody>
      </p:sp>
    </p:spTree>
    <p:extLst>
      <p:ext uri="{BB962C8B-B14F-4D97-AF65-F5344CB8AC3E}">
        <p14:creationId xmlns:p14="http://schemas.microsoft.com/office/powerpoint/2010/main" val="2804713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A4EEC-32B5-463F-A666-4265F7CBC52C}" type="slidenum">
              <a:rPr lang="en-US" altLang="en-US"/>
              <a:pPr/>
              <a:t>3</a:t>
            </a:fld>
            <a:endParaRPr lang="en-US" altLang="en-US"/>
          </a:p>
        </p:txBody>
      </p:sp>
      <p:sp>
        <p:nvSpPr>
          <p:cNvPr id="75778" name="Rectangle 2"/>
          <p:cNvSpPr>
            <a:spLocks noGrp="1" noRot="1" noChangeAspect="1" noChangeArrowheads="1" noTextEdit="1"/>
          </p:cNvSpPr>
          <p:nvPr>
            <p:ph type="sldImg"/>
          </p:nvPr>
        </p:nvSpPr>
        <p:spPr>
          <a:xfrm>
            <a:off x="1157288" y="681038"/>
            <a:ext cx="4545012" cy="3408362"/>
          </a:xfrm>
          <a:ln/>
        </p:spPr>
      </p:sp>
      <p:sp>
        <p:nvSpPr>
          <p:cNvPr id="75779" name="Rectangle 3"/>
          <p:cNvSpPr>
            <a:spLocks noGrp="1" noChangeArrowheads="1"/>
          </p:cNvSpPr>
          <p:nvPr>
            <p:ph type="body" idx="1"/>
          </p:nvPr>
        </p:nvSpPr>
        <p:spPr>
          <a:xfrm>
            <a:off x="914400" y="4316413"/>
            <a:ext cx="5029200" cy="4167187"/>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Some specific recommendations based on outcomes of break out group discussions presented in next slides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2076634-9FC4-47EA-930E-4C5EF84DDB29}" type="slidenum">
              <a:rPr lang="en-US" smtClean="0"/>
              <a:t>4</a:t>
            </a:fld>
            <a:endParaRPr lang="en-US"/>
          </a:p>
        </p:txBody>
      </p:sp>
    </p:spTree>
    <p:extLst>
      <p:ext uri="{BB962C8B-B14F-4D97-AF65-F5344CB8AC3E}">
        <p14:creationId xmlns:p14="http://schemas.microsoft.com/office/powerpoint/2010/main" val="324266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76634-9FC4-47EA-930E-4C5EF84DDB29}" type="slidenum">
              <a:rPr lang="en-US" smtClean="0"/>
              <a:t>7</a:t>
            </a:fld>
            <a:endParaRPr lang="en-US"/>
          </a:p>
        </p:txBody>
      </p:sp>
    </p:spTree>
    <p:extLst>
      <p:ext uri="{BB962C8B-B14F-4D97-AF65-F5344CB8AC3E}">
        <p14:creationId xmlns:p14="http://schemas.microsoft.com/office/powerpoint/2010/main" val="299838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76634-9FC4-47EA-930E-4C5EF84DDB29}" type="slidenum">
              <a:rPr lang="en-US" smtClean="0"/>
              <a:t>10</a:t>
            </a:fld>
            <a:endParaRPr lang="en-US"/>
          </a:p>
        </p:txBody>
      </p:sp>
    </p:spTree>
    <p:extLst>
      <p:ext uri="{BB962C8B-B14F-4D97-AF65-F5344CB8AC3E}">
        <p14:creationId xmlns:p14="http://schemas.microsoft.com/office/powerpoint/2010/main" val="306703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76634-9FC4-47EA-930E-4C5EF84DDB29}" type="slidenum">
              <a:rPr lang="en-US" smtClean="0"/>
              <a:t>11</a:t>
            </a:fld>
            <a:endParaRPr lang="en-US"/>
          </a:p>
        </p:txBody>
      </p:sp>
    </p:spTree>
    <p:extLst>
      <p:ext uri="{BB962C8B-B14F-4D97-AF65-F5344CB8AC3E}">
        <p14:creationId xmlns:p14="http://schemas.microsoft.com/office/powerpoint/2010/main" val="3067037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wmo2016_powerpoint_standard_v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37638"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0070C0"/>
                </a:solidFill>
              </a:rPr>
              <a:t>Global RCC Review 2018</a:t>
            </a:r>
            <a:r>
              <a:rPr lang="en-US" sz="4800" b="1" dirty="0" smtClean="0">
                <a:solidFill>
                  <a:srgbClr val="0070C0"/>
                </a:solidFill>
              </a:rPr>
              <a:t>:</a:t>
            </a:r>
            <a:r>
              <a:rPr lang="en-US" sz="4800" b="1" dirty="0">
                <a:solidFill>
                  <a:srgbClr val="0070C0"/>
                </a:solidFill>
              </a:rPr>
              <a:t> </a:t>
            </a:r>
            <a:r>
              <a:rPr lang="en-US" sz="4800" b="1" dirty="0" smtClean="0">
                <a:solidFill>
                  <a:srgbClr val="0070C0"/>
                </a:solidFill>
              </a:rPr>
              <a:t>Outcomes</a:t>
            </a:r>
            <a:endParaRPr lang="en-US" sz="4800" b="1" dirty="0">
              <a:solidFill>
                <a:srgbClr val="0070C0"/>
              </a:solidFill>
            </a:endParaRPr>
          </a:p>
        </p:txBody>
      </p:sp>
      <p:sp>
        <p:nvSpPr>
          <p:cNvPr id="4" name="Subtitle 3"/>
          <p:cNvSpPr>
            <a:spLocks noGrp="1"/>
          </p:cNvSpPr>
          <p:nvPr>
            <p:ph type="subTitle" idx="1"/>
          </p:nvPr>
        </p:nvSpPr>
        <p:spPr>
          <a:xfrm>
            <a:off x="2069010" y="3886200"/>
            <a:ext cx="6400800" cy="1752600"/>
          </a:xfrm>
        </p:spPr>
        <p:txBody>
          <a:bodyPr>
            <a:normAutofit/>
          </a:bodyPr>
          <a:lstStyle/>
          <a:p>
            <a:pPr>
              <a:defRPr/>
            </a:pPr>
            <a:r>
              <a:rPr lang="fr-CH" sz="2400" b="1" dirty="0" smtClean="0">
                <a:solidFill>
                  <a:srgbClr val="0070C0"/>
                </a:solidFill>
              </a:rPr>
              <a:t>World </a:t>
            </a:r>
            <a:r>
              <a:rPr lang="fr-CH" sz="2400" b="1" dirty="0" err="1" smtClean="0">
                <a:solidFill>
                  <a:srgbClr val="0070C0"/>
                </a:solidFill>
              </a:rPr>
              <a:t>Climate</a:t>
            </a:r>
            <a:r>
              <a:rPr lang="fr-CH" sz="2400" b="1" dirty="0" smtClean="0">
                <a:solidFill>
                  <a:srgbClr val="0070C0"/>
                </a:solidFill>
              </a:rPr>
              <a:t> Applications and Services Division</a:t>
            </a:r>
          </a:p>
          <a:p>
            <a:pPr>
              <a:defRPr/>
            </a:pPr>
            <a:r>
              <a:rPr lang="fr-CH" sz="2000" dirty="0" err="1" smtClean="0">
                <a:solidFill>
                  <a:srgbClr val="0070C0"/>
                </a:solidFill>
              </a:rPr>
              <a:t>Climate</a:t>
            </a:r>
            <a:r>
              <a:rPr lang="fr-CH" sz="2000" dirty="0" smtClean="0">
                <a:solidFill>
                  <a:srgbClr val="0070C0"/>
                </a:solidFill>
              </a:rPr>
              <a:t> </a:t>
            </a:r>
            <a:r>
              <a:rPr lang="fr-CH" sz="2000" dirty="0" err="1" smtClean="0">
                <a:solidFill>
                  <a:srgbClr val="0070C0"/>
                </a:solidFill>
              </a:rPr>
              <a:t>Prediction</a:t>
            </a:r>
            <a:r>
              <a:rPr lang="fr-CH" sz="2000" dirty="0" smtClean="0">
                <a:solidFill>
                  <a:srgbClr val="0070C0"/>
                </a:solidFill>
              </a:rPr>
              <a:t> and Adaptation Branch</a:t>
            </a:r>
          </a:p>
          <a:p>
            <a:pPr>
              <a:defRPr/>
            </a:pPr>
            <a:r>
              <a:rPr lang="fr-CH" sz="2000" dirty="0" err="1" smtClean="0">
                <a:solidFill>
                  <a:srgbClr val="0070C0"/>
                </a:solidFill>
              </a:rPr>
              <a:t>Climate</a:t>
            </a:r>
            <a:r>
              <a:rPr lang="fr-CH" sz="2000" dirty="0" smtClean="0">
                <a:solidFill>
                  <a:srgbClr val="0070C0"/>
                </a:solidFill>
              </a:rPr>
              <a:t> and Water </a:t>
            </a:r>
            <a:r>
              <a:rPr lang="fr-CH" sz="2000" dirty="0" err="1" smtClean="0">
                <a:solidFill>
                  <a:srgbClr val="0070C0"/>
                </a:solidFill>
              </a:rPr>
              <a:t>Department</a:t>
            </a:r>
            <a:endParaRPr lang="fr-CH" sz="2000" dirty="0">
              <a:solidFill>
                <a:srgbClr val="0070C0"/>
              </a:solidFill>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Overarching Recommendations (1/2)</a:t>
            </a:r>
            <a:endParaRPr lang="en-US"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GB" dirty="0" smtClean="0"/>
              <a:t>RCCs to facilitate access to digital data (not only in-situ observational data)</a:t>
            </a:r>
            <a:endParaRPr lang="en-US" dirty="0" smtClean="0"/>
          </a:p>
          <a:p>
            <a:r>
              <a:rPr lang="en-GB" dirty="0" smtClean="0"/>
              <a:t>Consider explaining the meaning of ‘mandatory’ functions in the sense of minimum requirements for designation, thereby being the starting point for RCC functions that can be further developed according to regional needs</a:t>
            </a:r>
            <a:endParaRPr lang="en-US" dirty="0" smtClean="0"/>
          </a:p>
          <a:p>
            <a:r>
              <a:rPr lang="en-GB" dirty="0" smtClean="0"/>
              <a:t>Mandatory functions being valid in general, they should be reviewed for some minor adjustments including in terms of consistency and in the light of the RCC Review 2018 recommendations </a:t>
            </a:r>
            <a:endParaRPr lang="en-US" dirty="0" smtClean="0"/>
          </a:p>
          <a:p>
            <a:r>
              <a:rPr lang="en-GB" dirty="0" smtClean="0"/>
              <a:t>Provide more specific technical guidance for RCC mandatory and recommended functions</a:t>
            </a:r>
            <a:endParaRPr lang="en-US" dirty="0" smtClean="0"/>
          </a:p>
          <a:p>
            <a:r>
              <a:rPr lang="en-GB" dirty="0"/>
              <a:t>R</a:t>
            </a:r>
            <a:r>
              <a:rPr lang="en-GB" dirty="0" smtClean="0"/>
              <a:t>aise awareness through publishing an article on RCC functions and role in developing climate services </a:t>
            </a:r>
          </a:p>
        </p:txBody>
      </p:sp>
      <p:sp>
        <p:nvSpPr>
          <p:cNvPr id="4" name="Slide Number Placeholder 3"/>
          <p:cNvSpPr>
            <a:spLocks noGrp="1"/>
          </p:cNvSpPr>
          <p:nvPr>
            <p:ph type="sldNum" sz="quarter" idx="12"/>
          </p:nvPr>
        </p:nvSpPr>
        <p:spPr/>
        <p:txBody>
          <a:bodyPr/>
          <a:lstStyle/>
          <a:p>
            <a:fld id="{9259AF2F-52C6-9B46-B8B2-0579234AE62E}" type="slidenum">
              <a:rPr lang="en-US" smtClean="0"/>
              <a:pPr/>
              <a:t>10</a:t>
            </a:fld>
            <a:endParaRPr lang="en-US"/>
          </a:p>
        </p:txBody>
      </p:sp>
    </p:spTree>
    <p:extLst>
      <p:ext uri="{BB962C8B-B14F-4D97-AF65-F5344CB8AC3E}">
        <p14:creationId xmlns:p14="http://schemas.microsoft.com/office/powerpoint/2010/main" val="1303354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Overarching Recommendations (2/2)</a:t>
            </a:r>
            <a:endParaRPr lang="en-US"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GB" dirty="0"/>
              <a:t>M</a:t>
            </a:r>
            <a:r>
              <a:rPr lang="en-GB" dirty="0" smtClean="0"/>
              <a:t>ake sure that implications of the WMO governance reform on RCC designation and operations are well understood and appropriately taken into account</a:t>
            </a:r>
            <a:endParaRPr lang="en-US" dirty="0" smtClean="0"/>
          </a:p>
          <a:p>
            <a:r>
              <a:rPr lang="en-GB" dirty="0" smtClean="0"/>
              <a:t>Make sure that RCC Research and development needs are communicated to the appropriate bodies, e.g., WCRP/WGSIP and IPET-OPSLS</a:t>
            </a:r>
            <a:endParaRPr lang="en-US" dirty="0" smtClean="0"/>
          </a:p>
          <a:p>
            <a:r>
              <a:rPr lang="en-GB" dirty="0" smtClean="0"/>
              <a:t>Consider regular RCC reviews and information exchange fora</a:t>
            </a:r>
            <a:endParaRPr lang="en-US" dirty="0" smtClean="0"/>
          </a:p>
          <a:p>
            <a:r>
              <a:rPr lang="en-GB" dirty="0" smtClean="0"/>
              <a:t>IPET-RCA to explore and communicate opportunities for RCCs arising from Copernicus Climate Change Service (C3S) and Climate Services Toolkit</a:t>
            </a:r>
            <a:endParaRPr lang="en-US" dirty="0" smtClean="0"/>
          </a:p>
          <a:p>
            <a:r>
              <a:rPr lang="en-GB" dirty="0" smtClean="0"/>
              <a:t>WMO Operational Climate Prediction workshops to include dedicated sessions for discussions on relevant RCC operational aspects</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pPr/>
              <a:t>11</a:t>
            </a:fld>
            <a:endParaRPr lang="en-US"/>
          </a:p>
        </p:txBody>
      </p:sp>
    </p:spTree>
    <p:extLst>
      <p:ext uri="{BB962C8B-B14F-4D97-AF65-F5344CB8AC3E}">
        <p14:creationId xmlns:p14="http://schemas.microsoft.com/office/powerpoint/2010/main" val="1879329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CH" sz="5700" b="1" dirty="0" err="1" smtClean="0">
                <a:solidFill>
                  <a:srgbClr val="000090"/>
                </a:solidFill>
              </a:rPr>
              <a:t>Thank</a:t>
            </a:r>
            <a:r>
              <a:rPr lang="fr-CH" sz="5700" b="1" dirty="0" smtClean="0">
                <a:solidFill>
                  <a:srgbClr val="000090"/>
                </a:solidFill>
              </a:rPr>
              <a:t> </a:t>
            </a:r>
            <a:r>
              <a:rPr lang="fr-CH" sz="5700" b="1" dirty="0" err="1" smtClean="0">
                <a:solidFill>
                  <a:srgbClr val="000090"/>
                </a:solidFill>
              </a:rPr>
              <a:t>you</a:t>
            </a:r>
            <a:endParaRPr lang="fr-CH" sz="5700" b="1" dirty="0" smtClean="0">
              <a:solidFill>
                <a:srgbClr val="000090"/>
              </a:solidFill>
            </a:endParaRPr>
          </a:p>
        </p:txBody>
      </p:sp>
      <p:sp>
        <p:nvSpPr>
          <p:cNvPr id="2" name="Slide Number Placeholder 1"/>
          <p:cNvSpPr>
            <a:spLocks noGrp="1"/>
          </p:cNvSpPr>
          <p:nvPr>
            <p:ph type="sldNum" sz="quarter" idx="12"/>
          </p:nvPr>
        </p:nvSpPr>
        <p:spPr/>
        <p:txBody>
          <a:bodyPr/>
          <a:lstStyle/>
          <a:p>
            <a:fld id="{9259AF2F-52C6-9B46-B8B2-0579234AE62E}" type="slidenum">
              <a:rPr lang="en-US" smtClean="0"/>
              <a:t>12</a:t>
            </a:fld>
            <a:endParaRPr lang="en-US"/>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98" y="274638"/>
            <a:ext cx="8229600" cy="1143000"/>
          </a:xfrm>
        </p:spPr>
        <p:txBody>
          <a:bodyPr>
            <a:normAutofit/>
          </a:bodyPr>
          <a:lstStyle/>
          <a:p>
            <a:pPr algn="l"/>
            <a:r>
              <a:rPr lang="en-US" sz="3600" b="1" dirty="0">
                <a:solidFill>
                  <a:srgbClr val="0070C0"/>
                </a:solidFill>
              </a:rPr>
              <a:t>BACKGROUND</a:t>
            </a:r>
          </a:p>
        </p:txBody>
      </p:sp>
      <p:sp>
        <p:nvSpPr>
          <p:cNvPr id="3" name="Content Placeholder 2"/>
          <p:cNvSpPr>
            <a:spLocks noGrp="1"/>
          </p:cNvSpPr>
          <p:nvPr>
            <p:ph idx="1"/>
          </p:nvPr>
        </p:nvSpPr>
        <p:spPr>
          <a:xfrm>
            <a:off x="38754" y="1383227"/>
            <a:ext cx="4462126" cy="4862589"/>
          </a:xfrm>
        </p:spPr>
        <p:txBody>
          <a:bodyPr>
            <a:normAutofit lnSpcReduction="10000"/>
          </a:bodyPr>
          <a:lstStyle/>
          <a:p>
            <a:pPr>
              <a:buFontTx/>
              <a:buChar char="•"/>
            </a:pPr>
            <a:r>
              <a:rPr lang="en-US" altLang="en-US" sz="2200" dirty="0" smtClean="0"/>
              <a:t>Major </a:t>
            </a:r>
            <a:r>
              <a:rPr lang="en-US" altLang="en-US" sz="2200" dirty="0"/>
              <a:t>achievements </a:t>
            </a:r>
            <a:r>
              <a:rPr lang="en-US" altLang="en-US" sz="2200" dirty="0" smtClean="0"/>
              <a:t>of </a:t>
            </a:r>
            <a:r>
              <a:rPr lang="en-US" altLang="en-US" sz="2200" dirty="0"/>
              <a:t>the operation of WMO </a:t>
            </a:r>
            <a:r>
              <a:rPr lang="en-US" altLang="en-US" sz="2200" dirty="0" smtClean="0"/>
              <a:t>RCCs/RCC-Networks</a:t>
            </a:r>
          </a:p>
          <a:p>
            <a:pPr>
              <a:buFontTx/>
              <a:buChar char="•"/>
            </a:pPr>
            <a:r>
              <a:rPr lang="en-US" altLang="en-US" sz="2200" dirty="0" smtClean="0"/>
              <a:t>Formal </a:t>
            </a:r>
            <a:r>
              <a:rPr lang="en-US" altLang="en-US" sz="2200" dirty="0"/>
              <a:t>RCC criteria and </a:t>
            </a:r>
            <a:r>
              <a:rPr lang="en-US" altLang="en-US" sz="2200" dirty="0" smtClean="0"/>
              <a:t>functions were </a:t>
            </a:r>
            <a:r>
              <a:rPr lang="en-US" altLang="en-US" sz="2200" dirty="0"/>
              <a:t>established nearly a decade </a:t>
            </a:r>
            <a:r>
              <a:rPr lang="en-US" altLang="en-US" sz="2200" dirty="0" smtClean="0"/>
              <a:t>ago</a:t>
            </a:r>
          </a:p>
          <a:p>
            <a:pPr>
              <a:buFontTx/>
              <a:buChar char="•"/>
            </a:pPr>
            <a:r>
              <a:rPr lang="en-US" altLang="en-US" sz="2200" dirty="0"/>
              <a:t>Considerable developments and scientific advances in data, monitoring, forecasting</a:t>
            </a:r>
          </a:p>
          <a:p>
            <a:pPr>
              <a:buFontTx/>
              <a:buChar char="•"/>
            </a:pPr>
            <a:r>
              <a:rPr lang="en-US" altLang="en-US" sz="2200" dirty="0" smtClean="0"/>
              <a:t>CCl-17 Resolution 3 - </a:t>
            </a:r>
            <a:r>
              <a:rPr lang="en-US" altLang="en-US" sz="2200" dirty="0"/>
              <a:t>to work towards enhancing RCC operations and, inter alia, </a:t>
            </a:r>
            <a:r>
              <a:rPr lang="en-US" altLang="en-US" sz="2200" dirty="0" smtClean="0"/>
              <a:t>to </a:t>
            </a:r>
            <a:r>
              <a:rPr lang="en-US" altLang="en-US" sz="2200" dirty="0"/>
              <a:t>revisit the mandatory and highly recommended functions </a:t>
            </a:r>
            <a:endParaRPr lang="en-US" altLang="en-US" sz="2200" dirty="0" smtClean="0"/>
          </a:p>
          <a:p>
            <a:pPr>
              <a:buFontTx/>
              <a:buChar char="•"/>
            </a:pPr>
            <a:endParaRPr lang="en-US" altLang="en-US" sz="2200" dirty="0"/>
          </a:p>
        </p:txBody>
      </p:sp>
      <p:sp>
        <p:nvSpPr>
          <p:cNvPr id="7" name="Rectangle 6"/>
          <p:cNvSpPr/>
          <p:nvPr/>
        </p:nvSpPr>
        <p:spPr>
          <a:xfrm>
            <a:off x="4496128" y="5054983"/>
            <a:ext cx="4372535" cy="307777"/>
          </a:xfrm>
          <a:prstGeom prst="rect">
            <a:avLst/>
          </a:prstGeom>
          <a:solidFill>
            <a:schemeClr val="accent1">
              <a:lumMod val="20000"/>
              <a:lumOff val="80000"/>
            </a:schemeClr>
          </a:solidFill>
        </p:spPr>
        <p:txBody>
          <a:bodyPr wrap="square">
            <a:spAutoFit/>
          </a:bodyPr>
          <a:lstStyle/>
          <a:p>
            <a:pPr algn="r"/>
            <a:r>
              <a:rPr lang="en-US" sz="1400" dirty="0"/>
              <a:t>http://www.wmo.int/pages/prog/wcp/wcasp/rcc/rcc.php</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4153" y="1383228"/>
            <a:ext cx="4677047" cy="333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316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229600" cy="822642"/>
          </a:xfrm>
        </p:spPr>
        <p:txBody>
          <a:bodyPr>
            <a:normAutofit fontScale="90000"/>
          </a:bodyPr>
          <a:lstStyle/>
          <a:p>
            <a:r>
              <a:rPr lang="en-GB" altLang="zh-CN" sz="3200" dirty="0">
                <a:ea typeface="SimSun" pitchFamily="2" charset="-122"/>
              </a:rPr>
              <a:t>Steps for designation of a </a:t>
            </a:r>
            <a:br>
              <a:rPr lang="en-GB" altLang="zh-CN" sz="3200" dirty="0">
                <a:ea typeface="SimSun" pitchFamily="2" charset="-122"/>
              </a:rPr>
            </a:br>
            <a:r>
              <a:rPr lang="en-GB" altLang="zh-CN" sz="3200" dirty="0">
                <a:ea typeface="SimSun" pitchFamily="2" charset="-122"/>
              </a:rPr>
              <a:t>WMO RCC or RCC-Network</a:t>
            </a:r>
            <a:r>
              <a:rPr lang="en-US" altLang="zh-CN" sz="3200" dirty="0">
                <a:ea typeface="SimSun" pitchFamily="2" charset="-122"/>
              </a:rPr>
              <a:t> </a:t>
            </a:r>
            <a:endParaRPr lang="en-US" altLang="en-US" sz="3200" dirty="0"/>
          </a:p>
        </p:txBody>
      </p:sp>
      <p:sp>
        <p:nvSpPr>
          <p:cNvPr id="74755" name="Rectangle 3"/>
          <p:cNvSpPr>
            <a:spLocks noGrp="1" noChangeArrowheads="1"/>
          </p:cNvSpPr>
          <p:nvPr>
            <p:ph type="body" idx="1"/>
          </p:nvPr>
        </p:nvSpPr>
        <p:spPr>
          <a:xfrm>
            <a:off x="299258" y="1234440"/>
            <a:ext cx="8539148" cy="4525963"/>
          </a:xfrm>
        </p:spPr>
        <p:txBody>
          <a:bodyPr>
            <a:noAutofit/>
          </a:bodyPr>
          <a:lstStyle/>
          <a:p>
            <a:pPr>
              <a:lnSpc>
                <a:spcPct val="80000"/>
              </a:lnSpc>
            </a:pPr>
            <a:r>
              <a:rPr lang="en-GB" altLang="zh-CN" sz="2000" dirty="0">
                <a:ea typeface="SimSun" pitchFamily="2" charset="-122"/>
              </a:rPr>
              <a:t>RA considers Member requirements and agrees on an implementation plan</a:t>
            </a:r>
          </a:p>
          <a:p>
            <a:pPr>
              <a:lnSpc>
                <a:spcPct val="80000"/>
              </a:lnSpc>
            </a:pPr>
            <a:r>
              <a:rPr lang="en-GB" altLang="zh-CN" sz="2000" dirty="0">
                <a:ea typeface="SimSun" pitchFamily="2" charset="-122"/>
              </a:rPr>
              <a:t>RA invites expressions of interest from Members/potential RCC applicants</a:t>
            </a:r>
          </a:p>
          <a:p>
            <a:pPr>
              <a:lnSpc>
                <a:spcPct val="80000"/>
              </a:lnSpc>
            </a:pPr>
            <a:r>
              <a:rPr lang="en-GB" altLang="zh-CN" sz="2000" dirty="0">
                <a:ea typeface="SimSun" pitchFamily="2" charset="-122"/>
              </a:rPr>
              <a:t>The interested Member/org contacts P/RA re intent</a:t>
            </a:r>
          </a:p>
          <a:p>
            <a:pPr>
              <a:lnSpc>
                <a:spcPct val="80000"/>
              </a:lnSpc>
            </a:pPr>
            <a:r>
              <a:rPr lang="en-GB" altLang="zh-CN" sz="2000" dirty="0">
                <a:ea typeface="SimSun" pitchFamily="2" charset="-122"/>
              </a:rPr>
              <a:t>P/RA considers criteria for designation, regional capabilities and needs; provides information; establishes contact with relevant experts in </a:t>
            </a:r>
            <a:r>
              <a:rPr lang="en-GB" altLang="zh-CN" sz="2000" dirty="0" err="1">
                <a:ea typeface="SimSun" pitchFamily="2" charset="-122"/>
              </a:rPr>
              <a:t>CCl</a:t>
            </a:r>
            <a:r>
              <a:rPr lang="en-GB" altLang="zh-CN" sz="2000" dirty="0">
                <a:ea typeface="SimSun" pitchFamily="2" charset="-122"/>
              </a:rPr>
              <a:t> and CBS</a:t>
            </a:r>
          </a:p>
          <a:p>
            <a:pPr>
              <a:lnSpc>
                <a:spcPct val="80000"/>
              </a:lnSpc>
            </a:pPr>
            <a:r>
              <a:rPr lang="en-GB" altLang="zh-CN" sz="2000" dirty="0">
                <a:ea typeface="SimSun" pitchFamily="2" charset="-122"/>
              </a:rPr>
              <a:t>The candidate RCC or RCC node prepares – </a:t>
            </a:r>
            <a:r>
              <a:rPr lang="en-GB" altLang="zh-CN" sz="2000" dirty="0" smtClean="0">
                <a:ea typeface="SimSun" pitchFamily="2" charset="-122"/>
              </a:rPr>
              <a:t>Demonstration Phase</a:t>
            </a:r>
            <a:endParaRPr lang="en-GB" altLang="zh-CN" sz="2000" dirty="0">
              <a:ea typeface="SimSun" pitchFamily="2" charset="-122"/>
            </a:endParaRPr>
          </a:p>
          <a:p>
            <a:pPr>
              <a:lnSpc>
                <a:spcPct val="80000"/>
              </a:lnSpc>
            </a:pPr>
            <a:r>
              <a:rPr lang="en-GB" altLang="zh-CN" sz="2000" b="1" dirty="0">
                <a:solidFill>
                  <a:srgbClr val="FF0000"/>
                </a:solidFill>
                <a:ea typeface="SimSun" pitchFamily="2" charset="-122"/>
              </a:rPr>
              <a:t>When the candidate is deemed ready, P/RA informs P/</a:t>
            </a:r>
            <a:r>
              <a:rPr lang="en-GB" altLang="zh-CN" sz="2000" b="1" dirty="0" err="1">
                <a:solidFill>
                  <a:srgbClr val="FF0000"/>
                </a:solidFill>
                <a:ea typeface="SimSun" pitchFamily="2" charset="-122"/>
              </a:rPr>
              <a:t>CCl</a:t>
            </a:r>
            <a:r>
              <a:rPr lang="en-GB" altLang="zh-CN" sz="2000" b="1" dirty="0">
                <a:solidFill>
                  <a:srgbClr val="FF0000"/>
                </a:solidFill>
                <a:ea typeface="SimSun" pitchFamily="2" charset="-122"/>
              </a:rPr>
              <a:t> of steps followed and capability to meet requirements</a:t>
            </a:r>
          </a:p>
          <a:p>
            <a:pPr>
              <a:lnSpc>
                <a:spcPct val="80000"/>
              </a:lnSpc>
            </a:pPr>
            <a:r>
              <a:rPr lang="en-GB" altLang="zh-CN" sz="2000" b="1" dirty="0">
                <a:solidFill>
                  <a:srgbClr val="FF0000"/>
                </a:solidFill>
                <a:ea typeface="SimSun" pitchFamily="2" charset="-122"/>
              </a:rPr>
              <a:t>On successful completion of </a:t>
            </a:r>
            <a:r>
              <a:rPr lang="en-GB" altLang="zh-CN" sz="2000" b="1" dirty="0" smtClean="0">
                <a:solidFill>
                  <a:srgbClr val="FF0000"/>
                </a:solidFill>
                <a:ea typeface="SimSun" pitchFamily="2" charset="-122"/>
              </a:rPr>
              <a:t>demonstration phase</a:t>
            </a:r>
            <a:r>
              <a:rPr lang="en-GB" altLang="zh-CN" sz="2000" b="1" dirty="0">
                <a:solidFill>
                  <a:srgbClr val="FF0000"/>
                </a:solidFill>
                <a:ea typeface="SimSun" pitchFamily="2" charset="-122"/>
              </a:rPr>
              <a:t>, P/RA contacts WMO SG to request formal designation of the candidate, who will then consult with </a:t>
            </a:r>
            <a:r>
              <a:rPr lang="en-GB" altLang="zh-CN" sz="2000" b="1" dirty="0" smtClean="0">
                <a:solidFill>
                  <a:srgbClr val="FF0000"/>
                </a:solidFill>
                <a:ea typeface="SimSun" pitchFamily="2" charset="-122"/>
              </a:rPr>
              <a:t>P/</a:t>
            </a:r>
            <a:r>
              <a:rPr lang="en-GB" altLang="zh-CN" sz="2000" b="1" dirty="0" err="1" smtClean="0">
                <a:solidFill>
                  <a:srgbClr val="FF0000"/>
                </a:solidFill>
                <a:ea typeface="SimSun" pitchFamily="2" charset="-122"/>
              </a:rPr>
              <a:t>CCl</a:t>
            </a:r>
            <a:r>
              <a:rPr lang="en-GB" altLang="zh-CN" sz="2000" b="1" dirty="0" smtClean="0">
                <a:solidFill>
                  <a:srgbClr val="FF0000"/>
                </a:solidFill>
                <a:ea typeface="SimSun" pitchFamily="2" charset="-122"/>
              </a:rPr>
              <a:t>; P/</a:t>
            </a:r>
            <a:r>
              <a:rPr lang="en-GB" altLang="zh-CN" sz="2000" b="1" dirty="0" err="1" smtClean="0">
                <a:solidFill>
                  <a:srgbClr val="FF0000"/>
                </a:solidFill>
                <a:ea typeface="SimSun" pitchFamily="2" charset="-122"/>
              </a:rPr>
              <a:t>CCl</a:t>
            </a:r>
            <a:r>
              <a:rPr lang="en-GB" altLang="zh-CN" sz="2000" b="1" dirty="0" smtClean="0">
                <a:solidFill>
                  <a:srgbClr val="FF0000"/>
                </a:solidFill>
                <a:ea typeface="SimSun" pitchFamily="2" charset="-122"/>
              </a:rPr>
              <a:t> is assisted by IPET-RCA in the assessment</a:t>
            </a:r>
            <a:endParaRPr lang="en-GB" altLang="zh-CN" sz="2000" b="1" dirty="0">
              <a:solidFill>
                <a:srgbClr val="FF0000"/>
              </a:solidFill>
              <a:ea typeface="SimSun" pitchFamily="2" charset="-122"/>
            </a:endParaRPr>
          </a:p>
          <a:p>
            <a:pPr>
              <a:lnSpc>
                <a:spcPct val="80000"/>
              </a:lnSpc>
            </a:pPr>
            <a:r>
              <a:rPr lang="en-GB" altLang="zh-CN" sz="2000" b="1" dirty="0">
                <a:solidFill>
                  <a:srgbClr val="FF0000"/>
                </a:solidFill>
                <a:ea typeface="SimSun" pitchFamily="2" charset="-122"/>
              </a:rPr>
              <a:t>Upon endorsement by P/</a:t>
            </a:r>
            <a:r>
              <a:rPr lang="en-GB" altLang="zh-CN" sz="2000" b="1" dirty="0" err="1">
                <a:solidFill>
                  <a:srgbClr val="FF0000"/>
                </a:solidFill>
                <a:ea typeface="SimSun" pitchFamily="2" charset="-122"/>
              </a:rPr>
              <a:t>CCl</a:t>
            </a:r>
            <a:r>
              <a:rPr lang="en-GB" altLang="zh-CN" sz="2000" b="1" dirty="0">
                <a:solidFill>
                  <a:srgbClr val="FF0000"/>
                </a:solidFill>
                <a:ea typeface="SimSun" pitchFamily="2" charset="-122"/>
              </a:rPr>
              <a:t>, WMO SG forwards request to P/CBS for action and demonstration of capability</a:t>
            </a:r>
          </a:p>
          <a:p>
            <a:pPr>
              <a:lnSpc>
                <a:spcPct val="80000"/>
              </a:lnSpc>
            </a:pPr>
            <a:r>
              <a:rPr lang="en-GB" altLang="zh-CN" sz="2000" b="1" dirty="0">
                <a:solidFill>
                  <a:srgbClr val="FF0000"/>
                </a:solidFill>
                <a:ea typeface="SimSun" pitchFamily="2" charset="-122"/>
              </a:rPr>
              <a:t>CBS evaluates the application against designation </a:t>
            </a:r>
            <a:r>
              <a:rPr lang="en-GB" altLang="zh-CN" sz="2000" b="1" dirty="0" smtClean="0">
                <a:solidFill>
                  <a:srgbClr val="FF0000"/>
                </a:solidFill>
                <a:ea typeface="SimSun" pitchFamily="2" charset="-122"/>
              </a:rPr>
              <a:t>criteria and recommends designation if criteria are met</a:t>
            </a:r>
            <a:endParaRPr lang="en-GB" altLang="zh-CN" sz="2000" b="1" dirty="0">
              <a:solidFill>
                <a:srgbClr val="FF0000"/>
              </a:solidFill>
              <a:ea typeface="SimSun" pitchFamily="2" charset="-122"/>
            </a:endParaRPr>
          </a:p>
          <a:p>
            <a:pPr>
              <a:lnSpc>
                <a:spcPct val="80000"/>
              </a:lnSpc>
            </a:pPr>
            <a:r>
              <a:rPr lang="en-GB" altLang="zh-CN" sz="2000" b="1" dirty="0" smtClean="0">
                <a:solidFill>
                  <a:srgbClr val="FF0000"/>
                </a:solidFill>
                <a:ea typeface="SimSun" pitchFamily="2" charset="-122"/>
              </a:rPr>
              <a:t>WMO EC/Congress </a:t>
            </a:r>
            <a:r>
              <a:rPr lang="en-GB" altLang="zh-CN" sz="2000" b="1" dirty="0">
                <a:solidFill>
                  <a:srgbClr val="FF0000"/>
                </a:solidFill>
                <a:ea typeface="SimSun" pitchFamily="2" charset="-122"/>
              </a:rPr>
              <a:t>will </a:t>
            </a:r>
            <a:r>
              <a:rPr lang="en-GB" altLang="zh-CN" sz="2000" b="1" dirty="0" smtClean="0">
                <a:solidFill>
                  <a:srgbClr val="FF0000"/>
                </a:solidFill>
                <a:ea typeface="SimSun" pitchFamily="2" charset="-122"/>
              </a:rPr>
              <a:t>consider</a:t>
            </a:r>
            <a:r>
              <a:rPr lang="en-GB" altLang="zh-CN" sz="2000" b="1" dirty="0" smtClean="0">
                <a:solidFill>
                  <a:srgbClr val="FF0000"/>
                </a:solidFill>
                <a:ea typeface="SimSun" pitchFamily="2" charset="-122"/>
              </a:rPr>
              <a:t> approval of CBS recommendation; if approved, the </a:t>
            </a:r>
            <a:r>
              <a:rPr lang="en-GB" altLang="zh-CN" sz="2000" b="1" dirty="0">
                <a:solidFill>
                  <a:srgbClr val="FF0000"/>
                </a:solidFill>
                <a:ea typeface="SimSun" pitchFamily="2" charset="-122"/>
              </a:rPr>
              <a:t>manual will be amended, and the member/org informed.</a:t>
            </a:r>
          </a:p>
          <a:p>
            <a:pPr>
              <a:lnSpc>
                <a:spcPct val="80000"/>
              </a:lnSpc>
            </a:pPr>
            <a:endParaRPr lang="en-US" altLang="en-US" sz="2000" b="1" dirty="0">
              <a:solidFill>
                <a:srgbClr val="FF0000"/>
              </a:solidFill>
            </a:endParaRPr>
          </a:p>
        </p:txBody>
      </p:sp>
      <p:sp>
        <p:nvSpPr>
          <p:cNvPr id="74756" name="Text Box 4"/>
          <p:cNvSpPr txBox="1">
            <a:spLocks noChangeArrowheads="1"/>
          </p:cNvSpPr>
          <p:nvPr/>
        </p:nvSpPr>
        <p:spPr bwMode="auto">
          <a:xfrm>
            <a:off x="8532813" y="6524625"/>
            <a:ext cx="611187" cy="3667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571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hangingPunct="1">
              <a:spcBef>
                <a:spcPct val="50000"/>
              </a:spcBef>
            </a:pPr>
            <a:r>
              <a:rPr lang="fr-CH" altLang="en-US" sz="1800">
                <a:latin typeface="Arial" charset="0"/>
              </a:rPr>
              <a:t>1</a:t>
            </a:r>
            <a:endParaRPr lang="en-US" altLang="en-US" sz="1800">
              <a:latin typeface="Arial" charset="0"/>
            </a:endParaRPr>
          </a:p>
        </p:txBody>
      </p:sp>
    </p:spTree>
    <p:extLst>
      <p:ext uri="{BB962C8B-B14F-4D97-AF65-F5344CB8AC3E}">
        <p14:creationId xmlns:p14="http://schemas.microsoft.com/office/powerpoint/2010/main" val="3338286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solidFill>
                  <a:srgbClr val="0070C0"/>
                </a:solidFill>
              </a:rPr>
              <a:t>WMO RCC Review 2018 Workshop: Objectives</a:t>
            </a:r>
            <a:endParaRPr lang="en-US" sz="3600" b="1" dirty="0">
              <a:solidFill>
                <a:srgbClr val="0070C0"/>
              </a:solidFill>
            </a:endParaRPr>
          </a:p>
        </p:txBody>
      </p:sp>
      <p:sp>
        <p:nvSpPr>
          <p:cNvPr id="3" name="Content Placeholder 2"/>
          <p:cNvSpPr>
            <a:spLocks noGrp="1"/>
          </p:cNvSpPr>
          <p:nvPr>
            <p:ph idx="1"/>
          </p:nvPr>
        </p:nvSpPr>
        <p:spPr>
          <a:xfrm>
            <a:off x="264160" y="1600200"/>
            <a:ext cx="4998720" cy="4756150"/>
          </a:xfrm>
        </p:spPr>
        <p:txBody>
          <a:bodyPr>
            <a:normAutofit fontScale="70000" lnSpcReduction="20000"/>
          </a:bodyPr>
          <a:lstStyle/>
          <a:p>
            <a:r>
              <a:rPr lang="en-US" dirty="0" smtClean="0"/>
              <a:t>Share </a:t>
            </a:r>
            <a:r>
              <a:rPr lang="en-US" dirty="0"/>
              <a:t>Experience</a:t>
            </a:r>
          </a:p>
          <a:p>
            <a:pPr lvl="1"/>
            <a:r>
              <a:rPr lang="en-US" dirty="0"/>
              <a:t>RCC status and lessons learnt</a:t>
            </a:r>
          </a:p>
          <a:p>
            <a:pPr lvl="1"/>
            <a:r>
              <a:rPr lang="en-US" dirty="0"/>
              <a:t>Operational arrangements and practices</a:t>
            </a:r>
          </a:p>
          <a:p>
            <a:r>
              <a:rPr lang="en-US" dirty="0"/>
              <a:t>Consider </a:t>
            </a:r>
          </a:p>
          <a:p>
            <a:pPr lvl="1"/>
            <a:r>
              <a:rPr lang="en-US" dirty="0"/>
              <a:t>Emerging climate topics of regional interest</a:t>
            </a:r>
          </a:p>
          <a:p>
            <a:pPr lvl="1"/>
            <a:r>
              <a:rPr lang="en-US" dirty="0"/>
              <a:t>Evolving user needs and technological advances</a:t>
            </a:r>
          </a:p>
          <a:p>
            <a:r>
              <a:rPr lang="en-US" dirty="0"/>
              <a:t>Review RCC functions</a:t>
            </a:r>
          </a:p>
          <a:p>
            <a:pPr lvl="1"/>
            <a:r>
              <a:rPr lang="en-US" dirty="0"/>
              <a:t>Propose revision/update to enhance quality and uptake</a:t>
            </a:r>
          </a:p>
          <a:p>
            <a:r>
              <a:rPr lang="en-US" dirty="0"/>
              <a:t>Explore ways to support CSIS Regional Approach</a:t>
            </a:r>
          </a:p>
          <a:p>
            <a:pPr lvl="1"/>
            <a:r>
              <a:rPr lang="en-US" dirty="0"/>
              <a:t>Linkages with GPCs</a:t>
            </a:r>
          </a:p>
          <a:p>
            <a:pPr lvl="1"/>
            <a:r>
              <a:rPr lang="en-US" dirty="0"/>
              <a:t>Optimize national support</a:t>
            </a:r>
          </a:p>
          <a:p>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4</a:t>
            </a:fld>
            <a:endParaRPr lang="en-US"/>
          </a:p>
        </p:txBody>
      </p:sp>
      <p:pic>
        <p:nvPicPr>
          <p:cNvPr id="6" name="Picture 2" descr="\\internal.wmo.int\UserData\Redirected\AHOVSEPYAN\Documents\My docs\RCC-designation\RCCs-Review-WORKSHOP\WMO_12_14_Nov\2018_11_12\_MG_55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181" y="1600200"/>
            <a:ext cx="3893819" cy="25958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30801" y="4358640"/>
            <a:ext cx="4013200" cy="1107996"/>
          </a:xfrm>
          <a:prstGeom prst="rect">
            <a:avLst/>
          </a:prstGeom>
          <a:noFill/>
        </p:spPr>
        <p:txBody>
          <a:bodyPr wrap="square" rtlCol="0">
            <a:spAutoFit/>
          </a:bodyPr>
          <a:lstStyle/>
          <a:p>
            <a:pPr algn="ctr"/>
            <a:r>
              <a:rPr lang="en-US" sz="1600" dirty="0"/>
              <a:t>WMO International Workshop on Global Review of RCC Operations </a:t>
            </a:r>
            <a:r>
              <a:rPr lang="en-US" sz="1600" dirty="0" smtClean="0"/>
              <a:t> </a:t>
            </a:r>
          </a:p>
          <a:p>
            <a:pPr algn="ctr"/>
            <a:r>
              <a:rPr lang="en-US" sz="1600" dirty="0" smtClean="0"/>
              <a:t>12 - </a:t>
            </a:r>
            <a:r>
              <a:rPr lang="en-US" sz="1600" dirty="0"/>
              <a:t>14 November </a:t>
            </a:r>
            <a:r>
              <a:rPr lang="en-US" sz="1600" dirty="0" smtClean="0"/>
              <a:t>2018, Pune</a:t>
            </a:r>
            <a:r>
              <a:rPr lang="en-US" sz="1600" dirty="0"/>
              <a:t>, India</a:t>
            </a:r>
          </a:p>
          <a:p>
            <a:pPr algn="ctr"/>
            <a:endParaRPr lang="en-US" dirty="0"/>
          </a:p>
        </p:txBody>
      </p:sp>
    </p:spTree>
    <p:extLst>
      <p:ext uri="{BB962C8B-B14F-4D97-AF65-F5344CB8AC3E}">
        <p14:creationId xmlns:p14="http://schemas.microsoft.com/office/powerpoint/2010/main" val="1216351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recommendations…</a:t>
            </a:r>
            <a:endParaRPr lang="en-US" dirty="0"/>
          </a:p>
        </p:txBody>
      </p:sp>
      <p:sp>
        <p:nvSpPr>
          <p:cNvPr id="6" name="Text Placeholder 5"/>
          <p:cNvSpPr>
            <a:spLocks noGrp="1"/>
          </p:cNvSpPr>
          <p:nvPr>
            <p:ph type="body" idx="1"/>
          </p:nvPr>
        </p:nvSpPr>
        <p:spPr/>
        <p:txBody>
          <a:bodyPr/>
          <a:lstStyle/>
          <a:p>
            <a:r>
              <a:rPr lang="en-US" dirty="0" smtClean="0"/>
              <a:t>Global RCC Review 2018</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5</a:t>
            </a:fld>
            <a:endParaRPr lang="en-US"/>
          </a:p>
        </p:txBody>
      </p:sp>
    </p:spTree>
    <p:extLst>
      <p:ext uri="{BB962C8B-B14F-4D97-AF65-F5344CB8AC3E}">
        <p14:creationId xmlns:p14="http://schemas.microsoft.com/office/powerpoint/2010/main" val="2899598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FF0000"/>
                </a:solidFill>
              </a:rPr>
              <a:t>Climate </a:t>
            </a:r>
            <a:r>
              <a:rPr lang="en-US" sz="3600" b="1" dirty="0">
                <a:solidFill>
                  <a:srgbClr val="FF0000"/>
                </a:solidFill>
              </a:rPr>
              <a:t>D</a:t>
            </a:r>
            <a:r>
              <a:rPr lang="en-US" sz="3600" b="1" dirty="0" smtClean="0">
                <a:solidFill>
                  <a:srgbClr val="FF0000"/>
                </a:solidFill>
              </a:rPr>
              <a:t>ata </a:t>
            </a:r>
            <a:r>
              <a:rPr lang="en-US" sz="3600" b="1" dirty="0">
                <a:solidFill>
                  <a:srgbClr val="FF0000"/>
                </a:solidFill>
              </a:rPr>
              <a:t>and </a:t>
            </a:r>
            <a:r>
              <a:rPr lang="en-US" sz="3600" b="1" dirty="0" smtClean="0">
                <a:solidFill>
                  <a:srgbClr val="FF0000"/>
                </a:solidFill>
              </a:rPr>
              <a:t>Monitoring</a:t>
            </a:r>
            <a:endParaRPr lang="en-US" dirty="0">
              <a:solidFill>
                <a:srgbClr val="FF0000"/>
              </a:solidFill>
            </a:endParaRPr>
          </a:p>
        </p:txBody>
      </p:sp>
      <p:sp>
        <p:nvSpPr>
          <p:cNvPr id="3" name="Content Placeholder 2"/>
          <p:cNvSpPr>
            <a:spLocks noGrp="1"/>
          </p:cNvSpPr>
          <p:nvPr>
            <p:ph idx="1"/>
          </p:nvPr>
        </p:nvSpPr>
        <p:spPr>
          <a:xfrm>
            <a:off x="373625" y="1367976"/>
            <a:ext cx="8514735" cy="4988374"/>
          </a:xfrm>
        </p:spPr>
        <p:txBody>
          <a:bodyPr>
            <a:noAutofit/>
          </a:bodyPr>
          <a:lstStyle/>
          <a:p>
            <a:r>
              <a:rPr lang="en-GB" sz="2100" dirty="0" smtClean="0"/>
              <a:t>Build </a:t>
            </a:r>
            <a:r>
              <a:rPr lang="en-GB" sz="2100" dirty="0"/>
              <a:t>NMHS capacity on methods and tools for integrated data rescue, quality control, data analysis and homogenisation</a:t>
            </a:r>
            <a:endParaRPr lang="en-US" sz="2100" dirty="0"/>
          </a:p>
          <a:p>
            <a:r>
              <a:rPr lang="en-GB" sz="2100" dirty="0" smtClean="0"/>
              <a:t>Promote </a:t>
            </a:r>
            <a:r>
              <a:rPr lang="en-GB" sz="2100" dirty="0"/>
              <a:t>regularly WMO data sharing policies in support to climate applications and services (e.g. Resolution 60 (</a:t>
            </a:r>
            <a:r>
              <a:rPr lang="en-GB" sz="2100" dirty="0" smtClean="0"/>
              <a:t>Cg </a:t>
            </a:r>
            <a:r>
              <a:rPr lang="en-GB" sz="2100" dirty="0"/>
              <a:t>17)) and provide guidance </a:t>
            </a:r>
            <a:r>
              <a:rPr lang="en-GB" sz="2100" dirty="0" smtClean="0"/>
              <a:t>on </a:t>
            </a:r>
            <a:r>
              <a:rPr lang="en-GB" sz="2100" dirty="0"/>
              <a:t>good </a:t>
            </a:r>
            <a:r>
              <a:rPr lang="en-GB" sz="2100" dirty="0" smtClean="0"/>
              <a:t>practice for </a:t>
            </a:r>
            <a:r>
              <a:rPr lang="en-GB" sz="2100" dirty="0"/>
              <a:t>data </a:t>
            </a:r>
            <a:r>
              <a:rPr lang="en-GB" sz="2100" dirty="0" smtClean="0"/>
              <a:t>archival</a:t>
            </a:r>
            <a:endParaRPr lang="en-US" sz="2100" dirty="0"/>
          </a:p>
          <a:p>
            <a:r>
              <a:rPr lang="en-GB" sz="2100" dirty="0" smtClean="0"/>
              <a:t>Provide </a:t>
            </a:r>
            <a:r>
              <a:rPr lang="en-GB" sz="2100" dirty="0"/>
              <a:t>and promote consistent use of standard definitions of key parameters (e.g. for </a:t>
            </a:r>
            <a:r>
              <a:rPr lang="en-GB" sz="2100" dirty="0" smtClean="0"/>
              <a:t>Climate Watch Advisories)</a:t>
            </a:r>
            <a:endParaRPr lang="en-US" sz="2100" dirty="0"/>
          </a:p>
          <a:p>
            <a:r>
              <a:rPr lang="en-GB" sz="2100" dirty="0" smtClean="0"/>
              <a:t>Provide </a:t>
            </a:r>
            <a:r>
              <a:rPr lang="en-GB" sz="2100" dirty="0"/>
              <a:t>standard </a:t>
            </a:r>
            <a:r>
              <a:rPr lang="en-GB" sz="2100" dirty="0" err="1"/>
              <a:t>normals</a:t>
            </a:r>
            <a:r>
              <a:rPr lang="en-GB" sz="2100" dirty="0"/>
              <a:t> of key climate parameters (relevant for all RCC functions)</a:t>
            </a:r>
            <a:endParaRPr lang="en-US" sz="2100" dirty="0"/>
          </a:p>
          <a:p>
            <a:r>
              <a:rPr lang="en-GB" sz="2100" dirty="0" smtClean="0"/>
              <a:t>Provide </a:t>
            </a:r>
            <a:r>
              <a:rPr lang="en-GB" sz="2100" dirty="0"/>
              <a:t>good practice guidance on use and assessment of global datasets including  </a:t>
            </a:r>
            <a:r>
              <a:rPr lang="en-GB" sz="2100" dirty="0" smtClean="0"/>
              <a:t>reanalysis </a:t>
            </a:r>
            <a:endParaRPr lang="en-US" sz="2100" dirty="0"/>
          </a:p>
          <a:p>
            <a:r>
              <a:rPr lang="en-GB" sz="2100" dirty="0" smtClean="0"/>
              <a:t>Utilise </a:t>
            </a:r>
            <a:r>
              <a:rPr lang="en-GB" sz="2100" dirty="0"/>
              <a:t>and promote the Climate Services Toolkit and assist in requirements collection for WIS 2.0 development</a:t>
            </a:r>
            <a:endParaRPr lang="en-US" sz="2100" dirty="0"/>
          </a:p>
          <a:p>
            <a:pPr lvl="0"/>
            <a:endParaRPr lang="en-US" sz="2100" dirty="0"/>
          </a:p>
        </p:txBody>
      </p:sp>
      <p:sp>
        <p:nvSpPr>
          <p:cNvPr id="4" name="Slide Number Placeholder 3"/>
          <p:cNvSpPr>
            <a:spLocks noGrp="1"/>
          </p:cNvSpPr>
          <p:nvPr>
            <p:ph type="sldNum" sz="quarter" idx="12"/>
          </p:nvPr>
        </p:nvSpPr>
        <p:spPr/>
        <p:txBody>
          <a:bodyPr/>
          <a:lstStyle/>
          <a:p>
            <a:fld id="{9259AF2F-52C6-9B46-B8B2-0579234AE62E}" type="slidenum">
              <a:rPr lang="en-US" smtClean="0"/>
              <a:t>6</a:t>
            </a:fld>
            <a:endParaRPr lang="en-US"/>
          </a:p>
        </p:txBody>
      </p:sp>
    </p:spTree>
    <p:extLst>
      <p:ext uri="{BB962C8B-B14F-4D97-AF65-F5344CB8AC3E}">
        <p14:creationId xmlns:p14="http://schemas.microsoft.com/office/powerpoint/2010/main" val="1733114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smtClean="0">
                <a:solidFill>
                  <a:srgbClr val="FF0000"/>
                </a:solidFill>
              </a:rPr>
              <a:t>Climate </a:t>
            </a:r>
            <a:r>
              <a:rPr lang="en-GB" sz="3600" b="1" dirty="0">
                <a:solidFill>
                  <a:srgbClr val="FF0000"/>
                </a:solidFill>
              </a:rPr>
              <a:t>P</a:t>
            </a:r>
            <a:r>
              <a:rPr lang="en-GB" sz="3600" b="1" dirty="0" smtClean="0">
                <a:solidFill>
                  <a:srgbClr val="FF0000"/>
                </a:solidFill>
              </a:rPr>
              <a:t>redictions </a:t>
            </a:r>
            <a:r>
              <a:rPr lang="en-GB" sz="3600" b="1" dirty="0">
                <a:solidFill>
                  <a:srgbClr val="FF0000"/>
                </a:solidFill>
              </a:rPr>
              <a:t>and </a:t>
            </a:r>
            <a:r>
              <a:rPr lang="en-GB" sz="3600" b="1" dirty="0" smtClean="0">
                <a:solidFill>
                  <a:srgbClr val="FF0000"/>
                </a:solidFill>
              </a:rPr>
              <a:t>Projections</a:t>
            </a:r>
            <a:endParaRPr lang="en-US" sz="3600"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GB" dirty="0"/>
              <a:t>D</a:t>
            </a:r>
            <a:r>
              <a:rPr lang="en-GB" dirty="0" smtClean="0"/>
              <a:t>ownscale </a:t>
            </a:r>
            <a:r>
              <a:rPr lang="en-GB" dirty="0"/>
              <a:t>and/or customise GPC outputs in response to the needs of national and regional users, and make output model data sets available including raw data</a:t>
            </a:r>
            <a:endParaRPr lang="en-US" dirty="0"/>
          </a:p>
          <a:p>
            <a:r>
              <a:rPr lang="en-GB" dirty="0" smtClean="0"/>
              <a:t>Develop </a:t>
            </a:r>
            <a:r>
              <a:rPr lang="en-GB" dirty="0"/>
              <a:t>guidance on ‘mostly objective’ seasonal forecasts and ‘impact-based’ forecasts and document the selected methodology</a:t>
            </a:r>
            <a:endParaRPr lang="en-US" dirty="0"/>
          </a:p>
          <a:p>
            <a:r>
              <a:rPr lang="en-GB" dirty="0" smtClean="0"/>
              <a:t>Investigate </a:t>
            </a:r>
            <a:r>
              <a:rPr lang="en-GB" dirty="0"/>
              <a:t>the potential for sub-seasonal forecasts and products based on daily information</a:t>
            </a:r>
            <a:endParaRPr lang="en-US" dirty="0"/>
          </a:p>
          <a:p>
            <a:r>
              <a:rPr lang="en-GB" dirty="0" smtClean="0"/>
              <a:t>Provide </a:t>
            </a:r>
            <a:r>
              <a:rPr lang="en-GB" dirty="0"/>
              <a:t>guidance on reliable sources of climate change projections, assessments, use of scenarios etc.</a:t>
            </a:r>
            <a:endParaRPr lang="en-US" dirty="0"/>
          </a:p>
          <a:p>
            <a:r>
              <a:rPr lang="en-GB" dirty="0" smtClean="0"/>
              <a:t>Build </a:t>
            </a:r>
            <a:r>
              <a:rPr lang="en-GB" dirty="0"/>
              <a:t>own as well as NMHS </a:t>
            </a:r>
            <a:r>
              <a:rPr lang="en-GB" dirty="0" smtClean="0"/>
              <a:t>capacities </a:t>
            </a:r>
            <a:r>
              <a:rPr lang="en-GB" dirty="0"/>
              <a:t>in climate model data access and processing</a:t>
            </a:r>
            <a:endParaRPr lang="en-US" dirty="0"/>
          </a:p>
          <a:p>
            <a:r>
              <a:rPr lang="en-GB" dirty="0" smtClean="0"/>
              <a:t>Consider </a:t>
            </a:r>
            <a:r>
              <a:rPr lang="en-GB" dirty="0"/>
              <a:t>becoming centres of excellence for specific </a:t>
            </a:r>
            <a:r>
              <a:rPr lang="en-GB" dirty="0" smtClean="0"/>
              <a:t>functions, develop </a:t>
            </a:r>
            <a:r>
              <a:rPr lang="en-GB" dirty="0"/>
              <a:t>and share required  expertise with other RCCs</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7</a:t>
            </a:fld>
            <a:endParaRPr lang="en-US"/>
          </a:p>
        </p:txBody>
      </p:sp>
    </p:spTree>
    <p:extLst>
      <p:ext uri="{BB962C8B-B14F-4D97-AF65-F5344CB8AC3E}">
        <p14:creationId xmlns:p14="http://schemas.microsoft.com/office/powerpoint/2010/main" val="1390315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85200" cy="1143000"/>
          </a:xfrm>
        </p:spPr>
        <p:txBody>
          <a:bodyPr>
            <a:normAutofit/>
          </a:bodyPr>
          <a:lstStyle/>
          <a:p>
            <a:pPr algn="l"/>
            <a:r>
              <a:rPr lang="en-GB" sz="3200" b="1" dirty="0" smtClean="0">
                <a:solidFill>
                  <a:srgbClr val="FF0000"/>
                </a:solidFill>
              </a:rPr>
              <a:t>Interface </a:t>
            </a:r>
            <a:r>
              <a:rPr lang="en-GB" sz="3200" b="1" dirty="0">
                <a:solidFill>
                  <a:srgbClr val="FF0000"/>
                </a:solidFill>
              </a:rPr>
              <a:t>M</a:t>
            </a:r>
            <a:r>
              <a:rPr lang="en-GB" sz="3200" b="1" dirty="0" smtClean="0">
                <a:solidFill>
                  <a:srgbClr val="FF0000"/>
                </a:solidFill>
              </a:rPr>
              <a:t>echanisms </a:t>
            </a:r>
            <a:r>
              <a:rPr lang="en-GB" sz="3200" b="1" dirty="0">
                <a:solidFill>
                  <a:srgbClr val="FF0000"/>
                </a:solidFill>
              </a:rPr>
              <a:t>and </a:t>
            </a:r>
            <a:r>
              <a:rPr lang="en-GB" sz="3200" b="1" dirty="0" smtClean="0">
                <a:solidFill>
                  <a:srgbClr val="FF0000"/>
                </a:solidFill>
              </a:rPr>
              <a:t>Capacity </a:t>
            </a:r>
            <a:r>
              <a:rPr lang="en-GB" sz="3200" b="1" dirty="0">
                <a:solidFill>
                  <a:srgbClr val="FF0000"/>
                </a:solidFill>
              </a:rPr>
              <a:t>D</a:t>
            </a:r>
            <a:r>
              <a:rPr lang="en-GB" sz="3200" b="1" dirty="0" smtClean="0">
                <a:solidFill>
                  <a:srgbClr val="FF0000"/>
                </a:solidFill>
              </a:rPr>
              <a:t>evelopment</a:t>
            </a:r>
            <a:endParaRPr lang="en-US" sz="3200" b="1" dirty="0">
              <a:solidFill>
                <a:srgbClr val="FF0000"/>
              </a:solidFill>
            </a:endParaRPr>
          </a:p>
        </p:txBody>
      </p:sp>
      <p:sp>
        <p:nvSpPr>
          <p:cNvPr id="3" name="Content Placeholder 2"/>
          <p:cNvSpPr>
            <a:spLocks noGrp="1"/>
          </p:cNvSpPr>
          <p:nvPr>
            <p:ph idx="1"/>
          </p:nvPr>
        </p:nvSpPr>
        <p:spPr>
          <a:xfrm>
            <a:off x="304800" y="1457960"/>
            <a:ext cx="8585200" cy="4525963"/>
          </a:xfrm>
        </p:spPr>
        <p:txBody>
          <a:bodyPr>
            <a:noAutofit/>
          </a:bodyPr>
          <a:lstStyle/>
          <a:p>
            <a:r>
              <a:rPr lang="en-GB" sz="1900" dirty="0"/>
              <a:t>G</a:t>
            </a:r>
            <a:r>
              <a:rPr lang="en-GB" sz="1900" dirty="0" smtClean="0"/>
              <a:t>ain </a:t>
            </a:r>
            <a:r>
              <a:rPr lang="en-GB" sz="1900" dirty="0"/>
              <a:t>endorsement from NMHS directors to ensure ‘buy-in’ and operational use of RCC products and services</a:t>
            </a:r>
            <a:endParaRPr lang="en-US" sz="1900" dirty="0"/>
          </a:p>
          <a:p>
            <a:r>
              <a:rPr lang="en-GB" sz="1900" dirty="0"/>
              <a:t>R</a:t>
            </a:r>
            <a:r>
              <a:rPr lang="en-GB" sz="1900" dirty="0" smtClean="0"/>
              <a:t>eport </a:t>
            </a:r>
            <a:r>
              <a:rPr lang="en-GB" sz="1900" dirty="0"/>
              <a:t>status and progress annually to </a:t>
            </a:r>
            <a:r>
              <a:rPr lang="en-GB" sz="1900" dirty="0" smtClean="0"/>
              <a:t>presidents </a:t>
            </a:r>
            <a:r>
              <a:rPr lang="en-GB" sz="1900" dirty="0"/>
              <a:t>of WMO </a:t>
            </a:r>
            <a:r>
              <a:rPr lang="en-GB" sz="1900" dirty="0" smtClean="0"/>
              <a:t>RAs (with copy to appropriate subsidiary body</a:t>
            </a:r>
            <a:r>
              <a:rPr lang="en-GB" sz="1900" dirty="0"/>
              <a:t>, the Inter-Programme Expert Team on Regional Climate Activities and the RCC host </a:t>
            </a:r>
            <a:r>
              <a:rPr lang="en-GB" sz="1900" dirty="0" smtClean="0"/>
              <a:t>institution) </a:t>
            </a:r>
            <a:r>
              <a:rPr lang="en-GB" sz="1900" dirty="0"/>
              <a:t>and invite </a:t>
            </a:r>
            <a:r>
              <a:rPr lang="en-GB" sz="1900" dirty="0" smtClean="0"/>
              <a:t>president </a:t>
            </a:r>
            <a:r>
              <a:rPr lang="en-GB" sz="1900" dirty="0"/>
              <a:t>to share the report with all Permanent Representatives in the </a:t>
            </a:r>
            <a:r>
              <a:rPr lang="en-GB" sz="1900" dirty="0" smtClean="0"/>
              <a:t>region</a:t>
            </a:r>
            <a:endParaRPr lang="en-US" sz="1900" dirty="0"/>
          </a:p>
          <a:p>
            <a:r>
              <a:rPr lang="en-GB" sz="1900" dirty="0"/>
              <a:t>F</a:t>
            </a:r>
            <a:r>
              <a:rPr lang="en-GB" sz="1900" dirty="0" smtClean="0"/>
              <a:t>requently </a:t>
            </a:r>
            <a:r>
              <a:rPr lang="en-GB" sz="1900" dirty="0"/>
              <a:t>engage with NMHSs via teleconference, email, in-country visits, newsletters, thereby significantly strengthening the RCC – NMHS feedback </a:t>
            </a:r>
            <a:r>
              <a:rPr lang="en-GB" sz="1900" dirty="0" smtClean="0"/>
              <a:t>process</a:t>
            </a:r>
            <a:endParaRPr lang="en-US" sz="1900" dirty="0"/>
          </a:p>
          <a:p>
            <a:r>
              <a:rPr lang="en-GB" sz="1900" dirty="0"/>
              <a:t>I</a:t>
            </a:r>
            <a:r>
              <a:rPr lang="en-GB" sz="1900" dirty="0" smtClean="0"/>
              <a:t>nvolve </a:t>
            </a:r>
            <a:r>
              <a:rPr lang="en-GB" sz="1900" dirty="0"/>
              <a:t>NMHSs in RCC strategic discussions and planning to ensure relevance</a:t>
            </a:r>
            <a:endParaRPr lang="en-US" sz="1900" dirty="0"/>
          </a:p>
          <a:p>
            <a:r>
              <a:rPr lang="en-GB" sz="1900" dirty="0"/>
              <a:t>S</a:t>
            </a:r>
            <a:r>
              <a:rPr lang="en-GB" sz="1900" dirty="0" smtClean="0"/>
              <a:t>upport </a:t>
            </a:r>
            <a:r>
              <a:rPr lang="en-GB" sz="1900" dirty="0"/>
              <a:t>NMHSs in sector engagement and provide tailored products’ good practice, and consider developing regional-scale tailored products</a:t>
            </a:r>
            <a:endParaRPr lang="en-US" sz="1900" dirty="0"/>
          </a:p>
          <a:p>
            <a:r>
              <a:rPr lang="en-GB" sz="1900" dirty="0"/>
              <a:t>R</a:t>
            </a:r>
            <a:r>
              <a:rPr lang="en-GB" sz="1900" dirty="0" smtClean="0"/>
              <a:t>eformat </a:t>
            </a:r>
            <a:r>
              <a:rPr lang="en-GB" sz="1900" dirty="0"/>
              <a:t>RCOFs as Regional Climate Fora with a primary focus on building capacity through training and knowledge sharing</a:t>
            </a:r>
            <a:endParaRPr lang="en-US" sz="1900" dirty="0"/>
          </a:p>
        </p:txBody>
      </p:sp>
      <p:sp>
        <p:nvSpPr>
          <p:cNvPr id="4" name="Slide Number Placeholder 3"/>
          <p:cNvSpPr>
            <a:spLocks noGrp="1"/>
          </p:cNvSpPr>
          <p:nvPr>
            <p:ph type="sldNum" sz="quarter" idx="12"/>
          </p:nvPr>
        </p:nvSpPr>
        <p:spPr/>
        <p:txBody>
          <a:bodyPr/>
          <a:lstStyle/>
          <a:p>
            <a:fld id="{9259AF2F-52C6-9B46-B8B2-0579234AE62E}" type="slidenum">
              <a:rPr lang="en-US" smtClean="0"/>
              <a:t>8</a:t>
            </a:fld>
            <a:endParaRPr lang="en-US"/>
          </a:p>
        </p:txBody>
      </p:sp>
    </p:spTree>
    <p:extLst>
      <p:ext uri="{BB962C8B-B14F-4D97-AF65-F5344CB8AC3E}">
        <p14:creationId xmlns:p14="http://schemas.microsoft.com/office/powerpoint/2010/main" val="458905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solidFill>
                  <a:srgbClr val="FF0000"/>
                </a:solidFill>
              </a:rPr>
              <a:t>Use </a:t>
            </a:r>
            <a:r>
              <a:rPr lang="en-GB" sz="3200" b="1" dirty="0">
                <a:solidFill>
                  <a:srgbClr val="FF0000"/>
                </a:solidFill>
              </a:rPr>
              <a:t>of </a:t>
            </a:r>
            <a:r>
              <a:rPr lang="en-GB" sz="3200" b="1" dirty="0" smtClean="0">
                <a:solidFill>
                  <a:srgbClr val="FF0000"/>
                </a:solidFill>
              </a:rPr>
              <a:t>Global </a:t>
            </a:r>
            <a:r>
              <a:rPr lang="en-GB" sz="3200" b="1" dirty="0">
                <a:solidFill>
                  <a:srgbClr val="FF0000"/>
                </a:solidFill>
              </a:rPr>
              <a:t>P</a:t>
            </a:r>
            <a:r>
              <a:rPr lang="en-GB" sz="3200" b="1" dirty="0" smtClean="0">
                <a:solidFill>
                  <a:srgbClr val="FF0000"/>
                </a:solidFill>
              </a:rPr>
              <a:t>roducts </a:t>
            </a:r>
            <a:r>
              <a:rPr lang="en-GB" sz="3200" b="1" dirty="0">
                <a:solidFill>
                  <a:srgbClr val="FF0000"/>
                </a:solidFill>
              </a:rPr>
              <a:t>and </a:t>
            </a:r>
            <a:r>
              <a:rPr lang="en-GB" sz="3200" b="1" dirty="0" smtClean="0">
                <a:solidFill>
                  <a:srgbClr val="FF0000"/>
                </a:solidFill>
              </a:rPr>
              <a:t>Standardisation</a:t>
            </a:r>
            <a:endParaRPr lang="en-US" sz="3200"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GB" dirty="0" smtClean="0"/>
              <a:t>IPET RCA to </a:t>
            </a:r>
            <a:r>
              <a:rPr lang="en-GB" dirty="0"/>
              <a:t>develop guidance for RCCs </a:t>
            </a:r>
            <a:endParaRPr lang="en-GB" dirty="0" smtClean="0"/>
          </a:p>
          <a:p>
            <a:pPr lvl="1"/>
            <a:r>
              <a:rPr lang="en-GB" dirty="0" smtClean="0"/>
              <a:t>on </a:t>
            </a:r>
            <a:r>
              <a:rPr lang="en-GB" dirty="0"/>
              <a:t>global datasets selection and use, based on standard </a:t>
            </a:r>
            <a:r>
              <a:rPr lang="en-GB" dirty="0" smtClean="0"/>
              <a:t>criteria</a:t>
            </a:r>
          </a:p>
          <a:p>
            <a:pPr lvl="1"/>
            <a:r>
              <a:rPr lang="en-GB" dirty="0"/>
              <a:t>on optimal structure of RCC webpages, map projections, colour </a:t>
            </a:r>
            <a:r>
              <a:rPr lang="en-GB" dirty="0" smtClean="0"/>
              <a:t>scale, etc.</a:t>
            </a:r>
            <a:endParaRPr lang="en-US" dirty="0"/>
          </a:p>
          <a:p>
            <a:r>
              <a:rPr lang="en-GB" dirty="0" smtClean="0"/>
              <a:t>IPET-OPSLS </a:t>
            </a:r>
            <a:r>
              <a:rPr lang="en-GB" dirty="0"/>
              <a:t>to develop </a:t>
            </a:r>
            <a:r>
              <a:rPr lang="en-GB" dirty="0" smtClean="0"/>
              <a:t>guidance:</a:t>
            </a:r>
          </a:p>
          <a:p>
            <a:pPr lvl="1"/>
            <a:r>
              <a:rPr lang="en-GB" dirty="0" smtClean="0"/>
              <a:t>on </a:t>
            </a:r>
            <a:r>
              <a:rPr lang="en-GB" dirty="0"/>
              <a:t>good </a:t>
            </a:r>
            <a:r>
              <a:rPr lang="en-GB" dirty="0" smtClean="0"/>
              <a:t>practices in the </a:t>
            </a:r>
            <a:r>
              <a:rPr lang="en-GB" dirty="0"/>
              <a:t>use of LRF products from GPCs, LCs and other centres including </a:t>
            </a:r>
            <a:r>
              <a:rPr lang="en-GB" dirty="0" smtClean="0"/>
              <a:t>regionalisation</a:t>
            </a:r>
          </a:p>
          <a:p>
            <a:pPr lvl="1"/>
            <a:r>
              <a:rPr lang="en-GB" dirty="0"/>
              <a:t>on methods of assessment of LRF skill </a:t>
            </a:r>
            <a:endParaRPr lang="en-GB" dirty="0" smtClean="0"/>
          </a:p>
          <a:p>
            <a:r>
              <a:rPr lang="en-GB" dirty="0" smtClean="0"/>
              <a:t>RCCs </a:t>
            </a:r>
            <a:r>
              <a:rPr lang="en-GB" dirty="0"/>
              <a:t>to consider strengthening or establishing connections with neighbouring RCCs and RCOFs</a:t>
            </a:r>
            <a:endParaRPr lang="en-US" dirty="0"/>
          </a:p>
          <a:p>
            <a:r>
              <a:rPr lang="en-GB" dirty="0" smtClean="0"/>
              <a:t>WMO </a:t>
            </a:r>
            <a:r>
              <a:rPr lang="en-GB" dirty="0"/>
              <a:t>to consider the formation of an Expert or Task Team on decadal forecast- and climate change services </a:t>
            </a:r>
            <a:endParaRPr lang="en-US" dirty="0"/>
          </a:p>
          <a:p>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9</a:t>
            </a:fld>
            <a:endParaRPr lang="en-US"/>
          </a:p>
        </p:txBody>
      </p:sp>
    </p:spTree>
    <p:extLst>
      <p:ext uri="{BB962C8B-B14F-4D97-AF65-F5344CB8AC3E}">
        <p14:creationId xmlns:p14="http://schemas.microsoft.com/office/powerpoint/2010/main" val="2670432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CCl-EC-Decisions-resolutions-Anah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CCl-EC-Decisions-resolutions-Anahit</Template>
  <TotalTime>3146</TotalTime>
  <Words>970</Words>
  <Application>Microsoft Office PowerPoint</Application>
  <PresentationFormat>On-screen Show (4:3)</PresentationFormat>
  <Paragraphs>97</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CCl-EC-Decisions-resolutions-Anahit</vt:lpstr>
      <vt:lpstr>PowerPoint Presentation</vt:lpstr>
      <vt:lpstr>BACKGROUND</vt:lpstr>
      <vt:lpstr>Steps for designation of a  WMO RCC or RCC-Network </vt:lpstr>
      <vt:lpstr>WMO RCC Review 2018 Workshop: Objectives</vt:lpstr>
      <vt:lpstr>Key recommendations…</vt:lpstr>
      <vt:lpstr>Climate Data and Monitoring</vt:lpstr>
      <vt:lpstr>Climate Predictions and Projections</vt:lpstr>
      <vt:lpstr>Interface Mechanisms and Capacity Development</vt:lpstr>
      <vt:lpstr>Use of Global Products and Standardisation</vt:lpstr>
      <vt:lpstr>Overarching Recommendations (1/2)</vt:lpstr>
      <vt:lpstr>Overarching Recommendations (2/2)</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Anahit Hovsepyan</dc:creator>
  <cp:lastModifiedBy>Rupa Kumar Kolli</cp:lastModifiedBy>
  <cp:revision>66</cp:revision>
  <dcterms:created xsi:type="dcterms:W3CDTF">2018-11-24T13:46:05Z</dcterms:created>
  <dcterms:modified xsi:type="dcterms:W3CDTF">2019-02-26T21:06:16Z</dcterms:modified>
</cp:coreProperties>
</file>