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72" r:id="rId3"/>
    <p:sldMasterId id="2147483684" r:id="rId4"/>
    <p:sldMasterId id="2147483696" r:id="rId5"/>
    <p:sldMasterId id="2147483708" r:id="rId6"/>
  </p:sldMasterIdLst>
  <p:notesMasterIdLst>
    <p:notesMasterId r:id="rId61"/>
  </p:notesMasterIdLst>
  <p:sldIdLst>
    <p:sldId id="262" r:id="rId7"/>
    <p:sldId id="352" r:id="rId8"/>
    <p:sldId id="287" r:id="rId9"/>
    <p:sldId id="264" r:id="rId10"/>
    <p:sldId id="351" r:id="rId11"/>
    <p:sldId id="256" r:id="rId12"/>
    <p:sldId id="257" r:id="rId13"/>
    <p:sldId id="353" r:id="rId14"/>
    <p:sldId id="259" r:id="rId15"/>
    <p:sldId id="260" r:id="rId16"/>
    <p:sldId id="261" r:id="rId17"/>
    <p:sldId id="354" r:id="rId18"/>
    <p:sldId id="263" r:id="rId19"/>
    <p:sldId id="355" r:id="rId20"/>
    <p:sldId id="356" r:id="rId21"/>
    <p:sldId id="357" r:id="rId22"/>
    <p:sldId id="358" r:id="rId23"/>
    <p:sldId id="359" r:id="rId24"/>
    <p:sldId id="360" r:id="rId25"/>
    <p:sldId id="361" r:id="rId26"/>
    <p:sldId id="362" r:id="rId27"/>
    <p:sldId id="363"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25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70" y="72"/>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C3868-2D7D-40F7-B9C0-1C2278E9F735}" type="datetimeFigureOut">
              <a:rPr lang="en-GB" smtClean="0"/>
              <a:t>28/05/2020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29308-7247-4AED-9219-581E13FEC039}" type="slidenum">
              <a:rPr lang="en-GB" smtClean="0"/>
              <a:t>‹#›</a:t>
            </a:fld>
            <a:endParaRPr lang="en-GB"/>
          </a:p>
        </p:txBody>
      </p:sp>
    </p:spTree>
    <p:extLst>
      <p:ext uri="{BB962C8B-B14F-4D97-AF65-F5344CB8AC3E}">
        <p14:creationId xmlns:p14="http://schemas.microsoft.com/office/powerpoint/2010/main" val="169355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A29308-7247-4AED-9219-581E13FEC039}" type="slidenum">
              <a:rPr lang="en-GB" smtClean="0"/>
              <a:t>3</a:t>
            </a:fld>
            <a:endParaRPr lang="en-GB"/>
          </a:p>
        </p:txBody>
      </p:sp>
    </p:spTree>
    <p:extLst>
      <p:ext uri="{BB962C8B-B14F-4D97-AF65-F5344CB8AC3E}">
        <p14:creationId xmlns:p14="http://schemas.microsoft.com/office/powerpoint/2010/main" val="220328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txBox="1">
            <a:spLocks noGrp="1"/>
          </p:cNvSpPr>
          <p:nvPr>
            <p:ph type="body" idx="1"/>
          </p:nvPr>
        </p:nvSpPr>
        <p:spPr>
          <a:xfrm>
            <a:off x="685480" y="4415530"/>
            <a:ext cx="5487041" cy="4183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Times"/>
              <a:ea typeface="Times"/>
              <a:cs typeface="Times"/>
              <a:sym typeface="Times"/>
            </a:endParaRPr>
          </a:p>
        </p:txBody>
      </p:sp>
      <p:sp>
        <p:nvSpPr>
          <p:cNvPr id="154" name="Google Shape;154;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048949e3_0_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4048949e3_0_9:notes"/>
          <p:cNvSpPr txBox="1">
            <a:spLocks noGrp="1"/>
          </p:cNvSpPr>
          <p:nvPr>
            <p:ph type="body" idx="1"/>
          </p:nvPr>
        </p:nvSpPr>
        <p:spPr>
          <a:xfrm>
            <a:off x="685480" y="4415530"/>
            <a:ext cx="5487000" cy="4183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g64048949e3_0_9:notes"/>
          <p:cNvSpPr txBox="1">
            <a:spLocks noGrp="1"/>
          </p:cNvSpPr>
          <p:nvPr>
            <p:ph type="sldNum" idx="12"/>
          </p:nvPr>
        </p:nvSpPr>
        <p:spPr>
          <a:xfrm>
            <a:off x="3883851" y="8829574"/>
            <a:ext cx="2972400" cy="4653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e8d054e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5e8d054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85e8d054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The Winter 2020 temperature forecast was verified by comparing the forecast with meteorological observations and reanalysis technics to fill gaps in observations. </a:t>
            </a:r>
            <a:endParaRPr/>
          </a:p>
          <a:p>
            <a:pPr marL="0" lvl="0" indent="0" algn="l" rtl="0">
              <a:spcBef>
                <a:spcPts val="0"/>
              </a:spcBef>
              <a:spcAft>
                <a:spcPts val="0"/>
              </a:spcAft>
              <a:buNone/>
            </a:pP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observed near-normal temperatures over Alaska and the majority of Canada were not accurately forecast</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Above-normal surface air temperatures over the European, Eastern Siberia, Western Siberia, and Central Arctic regions were accurately forecast for the JFMA 2020 season.</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Over the Atlantic region, the forecast accuracies were variable but near-normal</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Temperatures over Iceland and parts of Greenland were accurately forecast. </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observed below-normal temperatures over the Norwegian Sea and parts of Greenland were not accurately forecast. </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As a general conclusion, the multi-model ensemble forecast was accurate for approximately 50-60% of the Arctic territory.</a:t>
            </a:r>
            <a:endParaRPr/>
          </a:p>
          <a:p>
            <a:pPr marL="0" lvl="0" indent="0" algn="l" rtl="0">
              <a:spcBef>
                <a:spcPts val="0"/>
              </a:spcBef>
              <a:spcAft>
                <a:spcPts val="0"/>
              </a:spcAft>
              <a:buNone/>
            </a:pPr>
            <a:endParaRPr/>
          </a:p>
        </p:txBody>
      </p:sp>
      <p:sp>
        <p:nvSpPr>
          <p:cNvPr id="161" name="Google Shape;16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685480" y="4415530"/>
            <a:ext cx="5487041" cy="4183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Times"/>
              <a:ea typeface="Times"/>
              <a:cs typeface="Times"/>
              <a:sym typeface="Times"/>
            </a:endParaRPr>
          </a:p>
        </p:txBody>
      </p:sp>
      <p:sp>
        <p:nvSpPr>
          <p:cNvPr id="181" name="Google Shape;181;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Surface air temperatures during summer 2020 (June, July, and August 2020) are forecast to be above normal across the majority of the Arctic regions (orange and red areas in Figure). </a:t>
            </a:r>
            <a:endParaRPr/>
          </a:p>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confidence of the forecast is low to moderate over the majority of the continental Arctic (land areas) (yellow and orange areas in Figure), while  </a:t>
            </a:r>
            <a:endParaRPr/>
          </a:p>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Forecast confidences are high for the maritime parts of the Atlantic region, the Bering Sea, and a portion of the Barents and Kara Seas (dark red areas). </a:t>
            </a:r>
            <a:endParaRPr/>
          </a:p>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multi-model ensemble did not agree over a few maritime areas across the Arctic (white areas).</a:t>
            </a:r>
            <a:endParaRPr/>
          </a:p>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Refer back to the non-technical presentation gave you more regional details using local expertise</a:t>
            </a:r>
            <a:endParaRPr/>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Winter 2020 precipitation forecast </a:t>
            </a:r>
            <a:r>
              <a:rPr lang="en-CA"/>
              <a:t>was verified by comparing the forecast with meteorological observations and reanalysis technics to fill gaps in observations. </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Above-normal precipitation over the majority of the Arctic were accurately forecast for the Winter 2020 season.</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 only exception was in the Chukchi area, where observed near-normal precipitation were inaccurately forecast. </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There was no agreement amongst the models over the Eastern Canada and Central Arctic region (predominance of white areas over those regions). </a:t>
            </a:r>
            <a:endParaRPr/>
          </a:p>
          <a:p>
            <a:pPr marL="171450" marR="0" lvl="0" indent="-171450" algn="l" rtl="0">
              <a:lnSpc>
                <a:spcPct val="100000"/>
              </a:lnSpc>
              <a:spcBef>
                <a:spcPts val="0"/>
              </a:spcBef>
              <a:spcAft>
                <a:spcPts val="0"/>
              </a:spcAft>
              <a:buClr>
                <a:schemeClr val="dk1"/>
              </a:buClr>
              <a:buSzPts val="1200"/>
              <a:buFont typeface="Arial"/>
              <a:buChar char="•"/>
            </a:pPr>
            <a:r>
              <a:rPr lang="en-CA" sz="1200">
                <a:solidFill>
                  <a:schemeClr val="dk1"/>
                </a:solidFill>
                <a:latin typeface="Calibri"/>
                <a:ea typeface="Calibri"/>
                <a:cs typeface="Calibri"/>
                <a:sym typeface="Calibri"/>
              </a:rPr>
              <a:t>As a general conclusion, the multi-model ensemble forecast was accurate for approximately 70% of the Arctic territory.</a:t>
            </a:r>
            <a:endParaRPr/>
          </a:p>
          <a:p>
            <a:pPr marL="171450" lvl="0" indent="-95250" algn="l" rtl="0">
              <a:spcBef>
                <a:spcPts val="0"/>
              </a:spcBef>
              <a:spcAft>
                <a:spcPts val="0"/>
              </a:spcAft>
              <a:buClr>
                <a:schemeClr val="dk1"/>
              </a:buClr>
              <a:buSzPts val="1200"/>
              <a:buFont typeface="Arial"/>
              <a:buNone/>
            </a:pPr>
            <a:endParaRPr/>
          </a:p>
        </p:txBody>
      </p:sp>
      <p:sp>
        <p:nvSpPr>
          <p:cNvPr id="185" name="Google Shape;1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Precipitation during summer 2020 (June, July, and August) is forecast to be </a:t>
            </a:r>
            <a:endParaRPr/>
          </a:p>
          <a:p>
            <a:pPr marL="171450" lvl="0" indent="-171450" algn="l" rtl="0">
              <a:spcBef>
                <a:spcPts val="0"/>
              </a:spcBef>
              <a:spcAft>
                <a:spcPts val="0"/>
              </a:spcAft>
              <a:buClr>
                <a:schemeClr val="dk1"/>
              </a:buClr>
              <a:buSzPts val="1200"/>
              <a:buFont typeface="Arial"/>
              <a:buChar char="•"/>
            </a:pPr>
            <a:r>
              <a:rPr lang="en-CA"/>
              <a:t>above normal over Alaska, and portions and the Chukchi, Eastern Siberia, and northern Canadian region; the confidence of the forecast is low (light green areas). </a:t>
            </a:r>
            <a:endParaRPr/>
          </a:p>
          <a:p>
            <a:pPr marL="171450" lvl="0" indent="-171450" algn="l" rtl="0">
              <a:spcBef>
                <a:spcPts val="0"/>
              </a:spcBef>
              <a:spcAft>
                <a:spcPts val="0"/>
              </a:spcAft>
              <a:buClr>
                <a:schemeClr val="dk1"/>
              </a:buClr>
              <a:buSzPts val="1200"/>
              <a:buFont typeface="Arial"/>
              <a:buChar char="•"/>
            </a:pPr>
            <a:r>
              <a:rPr lang="en-CA"/>
              <a:t>below normal for a portion of Northern Atlantic; the confidence of the forecast is low  (light orange areas). </a:t>
            </a:r>
            <a:endParaRPr/>
          </a:p>
          <a:p>
            <a:pPr marL="171450" lvl="0" indent="-171450" algn="l" rtl="0">
              <a:spcBef>
                <a:spcPts val="0"/>
              </a:spcBef>
              <a:spcAft>
                <a:spcPts val="0"/>
              </a:spcAft>
              <a:buClr>
                <a:schemeClr val="dk1"/>
              </a:buClr>
              <a:buSzPts val="1200"/>
              <a:buFont typeface="Arial"/>
              <a:buChar char="•"/>
            </a:pPr>
            <a:r>
              <a:rPr lang="en-CA"/>
              <a:t>The multi-model ensemble did not agree over the remainder of the Arctic region (white areas).</a:t>
            </a:r>
            <a:endParaRPr/>
          </a:p>
        </p:txBody>
      </p:sp>
      <p:sp>
        <p:nvSpPr>
          <p:cNvPr id="192" name="Google Shape;1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2020 Sea ice extents were not at a minimum over the 40 year record, 2020 rebounded slightly but trends are still declining</a:t>
            </a:r>
            <a:endParaRPr/>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CA"/>
              <a:t>Normal ice extent in the Bering Sea, below normal was forecasted = low forecast accuracy</a:t>
            </a:r>
            <a:endParaRPr/>
          </a:p>
          <a:p>
            <a:pPr marL="171450" marR="0" lvl="0" indent="-171450" algn="l" rtl="0">
              <a:lnSpc>
                <a:spcPct val="100000"/>
              </a:lnSpc>
              <a:spcBef>
                <a:spcPts val="0"/>
              </a:spcBef>
              <a:spcAft>
                <a:spcPts val="0"/>
              </a:spcAft>
              <a:buClr>
                <a:schemeClr val="dk1"/>
              </a:buClr>
              <a:buSzPts val="1200"/>
              <a:buFont typeface="Arial"/>
              <a:buChar char="•"/>
            </a:pPr>
            <a:r>
              <a:rPr lang="en-CA"/>
              <a:t>Below to near normal ice extent for the Sea of Okhotsk, high forecast accuracy.  Normal surface pressure and air temperature patterns in the Bering and Sea of Okhotsk regions led to near normal ice coverages. </a:t>
            </a:r>
            <a:endParaRPr/>
          </a:p>
          <a:p>
            <a:pPr marL="171450" marR="0" lvl="0" indent="-171450" algn="l" rtl="0">
              <a:lnSpc>
                <a:spcPct val="100000"/>
              </a:lnSpc>
              <a:spcBef>
                <a:spcPts val="0"/>
              </a:spcBef>
              <a:spcAft>
                <a:spcPts val="0"/>
              </a:spcAft>
              <a:buClr>
                <a:schemeClr val="dk1"/>
              </a:buClr>
              <a:buSzPts val="1200"/>
              <a:buFont typeface="Arial"/>
              <a:buChar char="•"/>
            </a:pPr>
            <a:r>
              <a:rPr lang="en-CA"/>
              <a:t>Below normal ice extent in the Barents (low accuracy) and moderate accuracy for the Barents Sea.  Pronounced warm air temperature and low surface level pressure anomalies over these areas in winter 2019/20 restricted sea ice development, and ice expansion was slowed by the lack of deep, sustained cold and the presence of regular destructive wind events. </a:t>
            </a:r>
            <a:endParaRPr/>
          </a:p>
          <a:p>
            <a:pPr marL="171450" lvl="0" indent="-171450" algn="l" rtl="0">
              <a:spcBef>
                <a:spcPts val="0"/>
              </a:spcBef>
              <a:spcAft>
                <a:spcPts val="0"/>
              </a:spcAft>
              <a:buClr>
                <a:schemeClr val="dk1"/>
              </a:buClr>
              <a:buSzPts val="1200"/>
              <a:buFont typeface="Arial"/>
              <a:buChar char="•"/>
            </a:pPr>
            <a:r>
              <a:rPr lang="en-CA"/>
              <a:t>Moderate accuracy for the Labrador Sea.  Above normal air temperatures in Davis Strait and over the northern Labrador Coast suppressed ice growth during the past winter, leading to significantly lower ice export from these regions southward along the Labrador Coast and into the northwestern section of the Gulf of St. Lawrence. </a:t>
            </a:r>
            <a:endParaRPr/>
          </a:p>
          <a:p>
            <a:pPr marL="171450" lvl="0" indent="-171450" algn="l" rtl="0">
              <a:spcBef>
                <a:spcPts val="0"/>
              </a:spcBef>
              <a:spcAft>
                <a:spcPts val="0"/>
              </a:spcAft>
              <a:buClr>
                <a:schemeClr val="dk1"/>
              </a:buClr>
              <a:buSzPts val="1200"/>
              <a:buFont typeface="Arial"/>
              <a:buChar char="•"/>
            </a:pPr>
            <a:r>
              <a:rPr lang="en-CA"/>
              <a:t>High Accuracy for the Gulf of St. Lawrence. Near normal temperatures and a lack of sea ice from northern regions led to a lower than normal ice extent for the Gulf. </a:t>
            </a:r>
            <a:endParaRPr/>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cap="none">
                <a:solidFill>
                  <a:schemeClr val="dk1"/>
                </a:solidFill>
                <a:latin typeface="Arial"/>
                <a:ea typeface="Arial"/>
                <a:cs typeface="Arial"/>
                <a:sym typeface="Arial"/>
              </a:rPr>
              <a:t>These regions break-up details were covered in the non-technical regional presentation, but the consensus statement explains and shows you the model output for the entire circumpolar Canadian Arctic</a:t>
            </a: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r>
              <a:rPr lang="en-CA" sz="1200" b="0" i="0" u="none" strike="noStrike" cap="none">
                <a:solidFill>
                  <a:schemeClr val="dk1"/>
                </a:solidFill>
                <a:latin typeface="Arial"/>
                <a:ea typeface="Arial"/>
                <a:cs typeface="Arial"/>
                <a:sym typeface="Arial"/>
              </a:rPr>
              <a:t>“The Bering Sea ice break-up on the slide is already out of date: daily Bering Sea ice extent has been below 1981-2010 average since early March and is currently at about 75% of the 30-year median for this date. By the time of ACF-5, there is likely to be only limited ice remaining in the Bering Sea by late May</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cap="none">
                <a:solidFill>
                  <a:schemeClr val="dk1"/>
                </a:solidFill>
                <a:latin typeface="Arial"/>
                <a:ea typeface="Arial"/>
                <a:cs typeface="Arial"/>
                <a:sym typeface="Arial"/>
              </a:rPr>
              <a:t>Again, the sea-ice extent details were covered in the non-technical regional presentation, but the consensus statement explains and shows you the model output for the entire circumpolar Canadian Arctic</a:t>
            </a:r>
            <a:endParaRPr sz="1200" b="0" i="0" u="none" strike="noStrike" cap="none">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75c20594f_0_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75c20594f_0_15:notes"/>
          <p:cNvSpPr txBox="1">
            <a:spLocks noGrp="1"/>
          </p:cNvSpPr>
          <p:nvPr>
            <p:ph type="body" idx="1"/>
          </p:nvPr>
        </p:nvSpPr>
        <p:spPr>
          <a:xfrm>
            <a:off x="685480" y="4415530"/>
            <a:ext cx="5487000" cy="4183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4" name="Google Shape;194;g875c20594f_0_15:notes"/>
          <p:cNvSpPr txBox="1">
            <a:spLocks noGrp="1"/>
          </p:cNvSpPr>
          <p:nvPr>
            <p:ph type="sldNum" idx="12"/>
          </p:nvPr>
        </p:nvSpPr>
        <p:spPr>
          <a:xfrm>
            <a:off x="3883851" y="8829574"/>
            <a:ext cx="2972400" cy="4653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6:notes"/>
          <p:cNvSpPr txBox="1">
            <a:spLocks noGrp="1"/>
          </p:cNvSpPr>
          <p:nvPr>
            <p:ph type="body" idx="1"/>
          </p:nvPr>
        </p:nvSpPr>
        <p:spPr>
          <a:xfrm>
            <a:off x="685480" y="4415530"/>
            <a:ext cx="5487041" cy="4183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000" b="0" i="0" u="none" strike="noStrike" cap="none">
                <a:solidFill>
                  <a:schemeClr val="dk1"/>
                </a:solidFill>
                <a:latin typeface="Times"/>
                <a:ea typeface="Times"/>
                <a:cs typeface="Times"/>
                <a:sym typeface="Times"/>
              </a:rPr>
              <a:t>The Arctic PRCC-Network falls across three of the WMO Regional Associations, Asia, Europe and North America. </a:t>
            </a:r>
            <a:endParaRPr sz="1200" b="0" i="0" u="none" strike="noStrike" cap="none">
              <a:solidFill>
                <a:schemeClr val="dk1"/>
              </a:solidFill>
              <a:latin typeface="Times"/>
              <a:ea typeface="Times"/>
              <a:cs typeface="Times"/>
              <a:sym typeface="Times"/>
            </a:endParaRPr>
          </a:p>
          <a:p>
            <a:pPr marL="0" marR="0" lvl="0" indent="0" algn="l" rtl="0">
              <a:lnSpc>
                <a:spcPct val="100000"/>
              </a:lnSpc>
              <a:spcBef>
                <a:spcPts val="300"/>
              </a:spcBef>
              <a:spcAft>
                <a:spcPts val="0"/>
              </a:spcAft>
              <a:buClr>
                <a:srgbClr val="000000"/>
              </a:buClr>
              <a:buSzPts val="1400"/>
              <a:buFont typeface="Arial"/>
              <a:buNone/>
            </a:pPr>
            <a:r>
              <a:rPr lang="en-CA" sz="1000" b="0" i="0" u="none" strike="noStrike" cap="none">
                <a:solidFill>
                  <a:schemeClr val="dk1"/>
                </a:solidFill>
                <a:latin typeface="Times"/>
                <a:ea typeface="Times"/>
                <a:cs typeface="Times"/>
                <a:sym typeface="Times"/>
              </a:rPr>
              <a:t>The participating nations are the 8 Arctic Council states</a:t>
            </a:r>
            <a:endParaRPr sz="1000" b="0" i="0" u="none" strike="noStrike" cap="none">
              <a:solidFill>
                <a:schemeClr val="dk1"/>
              </a:solidFill>
              <a:latin typeface="Times"/>
              <a:ea typeface="Times"/>
              <a:cs typeface="Times"/>
              <a:sym typeface="Times"/>
            </a:endParaRPr>
          </a:p>
          <a:p>
            <a:pPr marL="0" marR="0" lvl="0" indent="0" algn="l" rtl="0">
              <a:lnSpc>
                <a:spcPct val="100000"/>
              </a:lnSpc>
              <a:spcBef>
                <a:spcPts val="300"/>
              </a:spcBef>
              <a:spcAft>
                <a:spcPts val="0"/>
              </a:spcAft>
              <a:buClr>
                <a:srgbClr val="000000"/>
              </a:buClr>
              <a:buSzPts val="1400"/>
              <a:buFont typeface="Arial"/>
              <a:buNone/>
            </a:pPr>
            <a:r>
              <a:rPr lang="en-CA" sz="1000" b="0" i="0" u="none" strike="noStrike" cap="none">
                <a:solidFill>
                  <a:schemeClr val="dk1"/>
                </a:solidFill>
                <a:latin typeface="Times"/>
                <a:ea typeface="Times"/>
                <a:cs typeface="Times"/>
                <a:sym typeface="Times"/>
              </a:rPr>
              <a:t>The structure for the Arctic PRCC-Network will be on two levels.  </a:t>
            </a:r>
            <a:endParaRPr sz="1200" b="0" i="0" u="none" strike="noStrike" cap="none">
              <a:solidFill>
                <a:schemeClr val="dk1"/>
              </a:solidFill>
              <a:latin typeface="Times"/>
              <a:ea typeface="Times"/>
              <a:cs typeface="Times"/>
              <a:sym typeface="Times"/>
            </a:endParaRPr>
          </a:p>
          <a:p>
            <a:pPr marL="228600" marR="0" lvl="0" indent="-228600" algn="l" rtl="0">
              <a:lnSpc>
                <a:spcPct val="100000"/>
              </a:lnSpc>
              <a:spcBef>
                <a:spcPts val="300"/>
              </a:spcBef>
              <a:spcAft>
                <a:spcPts val="0"/>
              </a:spcAft>
              <a:buClr>
                <a:schemeClr val="dk1"/>
              </a:buClr>
              <a:buSzPts val="1000"/>
              <a:buFont typeface="Calibri"/>
              <a:buAutoNum type="arabicPeriod"/>
            </a:pPr>
            <a:r>
              <a:rPr lang="en-CA" sz="1000" b="0" i="0" u="none" strike="noStrike" cap="none">
                <a:solidFill>
                  <a:schemeClr val="dk1"/>
                </a:solidFill>
                <a:latin typeface="Times"/>
                <a:ea typeface="Times"/>
                <a:cs typeface="Times"/>
                <a:sym typeface="Times"/>
              </a:rPr>
              <a:t>Each Regional Association (node) will perform all mandatory functions for the countries in its domain: </a:t>
            </a:r>
            <a:endParaRPr sz="1200" b="0" i="0" u="none" strike="noStrike" cap="none">
              <a:solidFill>
                <a:schemeClr val="dk1"/>
              </a:solidFill>
              <a:latin typeface="Times"/>
              <a:ea typeface="Times"/>
              <a:cs typeface="Times"/>
              <a:sym typeface="Times"/>
            </a:endParaRPr>
          </a:p>
          <a:p>
            <a:pPr marL="628650" marR="0" lvl="1" indent="-171450" algn="l" rtl="0">
              <a:lnSpc>
                <a:spcPct val="100000"/>
              </a:lnSpc>
              <a:spcBef>
                <a:spcPts val="300"/>
              </a:spcBef>
              <a:spcAft>
                <a:spcPts val="0"/>
              </a:spcAft>
              <a:buClr>
                <a:schemeClr val="dk1"/>
              </a:buClr>
              <a:buSzPts val="1000"/>
              <a:buFont typeface="Arial"/>
              <a:buChar char="•"/>
            </a:pPr>
            <a:r>
              <a:rPr lang="en-CA" sz="1000" b="0" i="0" u="none" strike="noStrike" cap="none">
                <a:solidFill>
                  <a:schemeClr val="dk1"/>
                </a:solidFill>
                <a:latin typeface="Times"/>
                <a:ea typeface="Times"/>
                <a:cs typeface="Times"/>
                <a:sym typeface="Times"/>
              </a:rPr>
              <a:t>Canada will lead the North American Node (Canada and USA); </a:t>
            </a:r>
            <a:endParaRPr sz="1200" b="0" i="0" u="none" strike="noStrike" cap="none">
              <a:solidFill>
                <a:schemeClr val="dk1"/>
              </a:solidFill>
              <a:latin typeface="Times"/>
              <a:ea typeface="Times"/>
              <a:cs typeface="Times"/>
              <a:sym typeface="Times"/>
            </a:endParaRPr>
          </a:p>
          <a:p>
            <a:pPr marL="628650" marR="0" lvl="1" indent="-171450" algn="l" rtl="0">
              <a:lnSpc>
                <a:spcPct val="100000"/>
              </a:lnSpc>
              <a:spcBef>
                <a:spcPts val="300"/>
              </a:spcBef>
              <a:spcAft>
                <a:spcPts val="0"/>
              </a:spcAft>
              <a:buClr>
                <a:schemeClr val="dk1"/>
              </a:buClr>
              <a:buSzPts val="1000"/>
              <a:buFont typeface="Arial"/>
              <a:buChar char="•"/>
            </a:pPr>
            <a:r>
              <a:rPr lang="en-CA" sz="1000" b="0" i="0" u="none" strike="noStrike" cap="none">
                <a:solidFill>
                  <a:schemeClr val="dk1"/>
                </a:solidFill>
                <a:latin typeface="Times"/>
                <a:ea typeface="Times"/>
                <a:cs typeface="Times"/>
                <a:sym typeface="Times"/>
              </a:rPr>
              <a:t>Norway will lead the Northern Europe and Greenland Node (Denmark, Finland, Iceland, Norway, and Sweden); and </a:t>
            </a:r>
            <a:endParaRPr sz="1200" b="0" i="0" u="none" strike="noStrike" cap="none">
              <a:solidFill>
                <a:schemeClr val="dk1"/>
              </a:solidFill>
              <a:latin typeface="Times"/>
              <a:ea typeface="Times"/>
              <a:cs typeface="Times"/>
              <a:sym typeface="Times"/>
            </a:endParaRPr>
          </a:p>
          <a:p>
            <a:pPr marL="628650" marR="0" lvl="1" indent="-171450" algn="l" rtl="0">
              <a:lnSpc>
                <a:spcPct val="100000"/>
              </a:lnSpc>
              <a:spcBef>
                <a:spcPts val="300"/>
              </a:spcBef>
              <a:spcAft>
                <a:spcPts val="0"/>
              </a:spcAft>
              <a:buClr>
                <a:schemeClr val="dk1"/>
              </a:buClr>
              <a:buSzPts val="1000"/>
              <a:buFont typeface="Arial"/>
              <a:buChar char="•"/>
            </a:pPr>
            <a:r>
              <a:rPr lang="en-CA" sz="1000" b="0" i="0" u="none" strike="noStrike" cap="none">
                <a:solidFill>
                  <a:schemeClr val="dk1"/>
                </a:solidFill>
                <a:latin typeface="Times"/>
                <a:ea typeface="Times"/>
                <a:cs typeface="Times"/>
                <a:sym typeface="Times"/>
              </a:rPr>
              <a:t>the Russian Federation will lead the Eurasian Node, see Figure 1.  </a:t>
            </a:r>
            <a:endParaRPr sz="1200" b="0" i="0" u="none" strike="noStrike" cap="none">
              <a:solidFill>
                <a:schemeClr val="dk1"/>
              </a:solidFill>
              <a:latin typeface="Times"/>
              <a:ea typeface="Times"/>
              <a:cs typeface="Times"/>
              <a:sym typeface="Times"/>
            </a:endParaRPr>
          </a:p>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Times"/>
              <a:ea typeface="Times"/>
              <a:cs typeface="Times"/>
              <a:sym typeface="Times"/>
            </a:endParaRPr>
          </a:p>
          <a:p>
            <a:pPr marL="0" marR="0" lvl="0" indent="0" algn="l" rtl="0">
              <a:lnSpc>
                <a:spcPct val="100000"/>
              </a:lnSpc>
              <a:spcBef>
                <a:spcPts val="360"/>
              </a:spcBef>
              <a:spcAft>
                <a:spcPts val="0"/>
              </a:spcAft>
              <a:buClr>
                <a:srgbClr val="000000"/>
              </a:buClr>
              <a:buSzPts val="1400"/>
              <a:buFont typeface="Arial"/>
              <a:buNone/>
            </a:pPr>
            <a:r>
              <a:rPr lang="en-CA" sz="1200" b="0" i="0" u="none" strike="noStrike" cap="none">
                <a:solidFill>
                  <a:schemeClr val="dk1"/>
                </a:solidFill>
                <a:latin typeface="Times"/>
                <a:ea typeface="Times"/>
                <a:cs typeface="Times"/>
                <a:sym typeface="Times"/>
              </a:rPr>
              <a:t>4th mandatory function is training that is shared across the Nodes</a:t>
            </a:r>
            <a:endParaRPr sz="1200" b="0" i="0" u="none" strike="noStrike" cap="none">
              <a:solidFill>
                <a:schemeClr val="dk1"/>
              </a:solidFill>
              <a:latin typeface="Times"/>
              <a:ea typeface="Times"/>
              <a:cs typeface="Times"/>
              <a:sym typeface="Times"/>
            </a:endParaRPr>
          </a:p>
          <a:p>
            <a:pPr marL="457200" marR="0" lvl="1" indent="0" algn="l" rtl="0">
              <a:lnSpc>
                <a:spcPct val="100000"/>
              </a:lnSpc>
              <a:spcBef>
                <a:spcPts val="360"/>
              </a:spcBef>
              <a:spcAft>
                <a:spcPts val="0"/>
              </a:spcAft>
              <a:buClr>
                <a:schemeClr val="dk1"/>
              </a:buClr>
              <a:buSzPts val="1200"/>
              <a:buFont typeface="Arial"/>
              <a:buNone/>
            </a:pPr>
            <a:endParaRPr sz="1200" b="0" i="0" u="none" strike="noStrike" cap="none">
              <a:solidFill>
                <a:schemeClr val="dk1"/>
              </a:solidFill>
              <a:latin typeface="Times"/>
              <a:ea typeface="Times"/>
              <a:cs typeface="Times"/>
              <a:sym typeface="Times"/>
            </a:endParaRPr>
          </a:p>
        </p:txBody>
      </p:sp>
      <p:sp>
        <p:nvSpPr>
          <p:cNvPr id="203" name="Google Shape;203;p6:notes"/>
          <p:cNvSpPr txBox="1">
            <a:spLocks noGrp="1"/>
          </p:cNvSpPr>
          <p:nvPr>
            <p:ph type="sldNum" idx="12"/>
          </p:nvPr>
        </p:nvSpPr>
        <p:spPr>
          <a:xfrm>
            <a:off x="3883851" y="8829574"/>
            <a:ext cx="2972547" cy="46534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75f39b93f_1_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75f39b93f_1_8:notes"/>
          <p:cNvSpPr txBox="1">
            <a:spLocks noGrp="1"/>
          </p:cNvSpPr>
          <p:nvPr>
            <p:ph type="body" idx="1"/>
          </p:nvPr>
        </p:nvSpPr>
        <p:spPr>
          <a:xfrm>
            <a:off x="685480" y="4415530"/>
            <a:ext cx="5487000" cy="4183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g875f39b93f_1_8:notes"/>
          <p:cNvSpPr txBox="1">
            <a:spLocks noGrp="1"/>
          </p:cNvSpPr>
          <p:nvPr>
            <p:ph type="sldNum" idx="12"/>
          </p:nvPr>
        </p:nvSpPr>
        <p:spPr>
          <a:xfrm>
            <a:off x="3883851" y="8829574"/>
            <a:ext cx="2972400" cy="4653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9:notes"/>
          <p:cNvSpPr txBox="1">
            <a:spLocks noGrp="1"/>
          </p:cNvSpPr>
          <p:nvPr>
            <p:ph type="body" idx="1"/>
          </p:nvPr>
        </p:nvSpPr>
        <p:spPr>
          <a:xfrm>
            <a:off x="685480" y="4415530"/>
            <a:ext cx="5487041" cy="4183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a:buNone/>
            </a:pPr>
            <a:r>
              <a:rPr lang="en-CA" sz="1200" b="0" i="0" u="none" strike="noStrike" cap="none">
                <a:solidFill>
                  <a:schemeClr val="dk1"/>
                </a:solidFill>
                <a:latin typeface="Times"/>
                <a:ea typeface="Times"/>
                <a:cs typeface="Times"/>
                <a:sym typeface="Times"/>
              </a:rPr>
              <a:t>Hand off to John to explain the PARCOF</a:t>
            </a:r>
            <a:endParaRPr sz="1200" b="0" i="0" u="none" strike="noStrike" cap="none">
              <a:solidFill>
                <a:schemeClr val="dk1"/>
              </a:solidFill>
              <a:latin typeface="Times"/>
              <a:ea typeface="Times"/>
              <a:cs typeface="Times"/>
              <a:sym typeface="Times"/>
            </a:endParaRPr>
          </a:p>
          <a:p>
            <a:pPr marL="0" marR="0" lvl="0" indent="0" algn="l" rtl="0">
              <a:lnSpc>
                <a:spcPct val="100000"/>
              </a:lnSpc>
              <a:spcBef>
                <a:spcPts val="360"/>
              </a:spcBef>
              <a:spcAft>
                <a:spcPts val="0"/>
              </a:spcAft>
              <a:buClr>
                <a:srgbClr val="000000"/>
              </a:buClr>
              <a:buSzPts val="1400"/>
              <a:buFont typeface="Arial"/>
              <a:buNone/>
            </a:pPr>
            <a:endParaRPr sz="1200" b="0" i="0" u="none" strike="noStrike" cap="none">
              <a:solidFill>
                <a:schemeClr val="dk1"/>
              </a:solidFill>
              <a:latin typeface="Times"/>
              <a:ea typeface="Times"/>
              <a:cs typeface="Times"/>
              <a:sym typeface="Times"/>
            </a:endParaRPr>
          </a:p>
        </p:txBody>
      </p:sp>
      <p:sp>
        <p:nvSpPr>
          <p:cNvPr id="219" name="Google Shape;219;p9:notes"/>
          <p:cNvSpPr txBox="1">
            <a:spLocks noGrp="1"/>
          </p:cNvSpPr>
          <p:nvPr>
            <p:ph type="sldNum" idx="12"/>
          </p:nvPr>
        </p:nvSpPr>
        <p:spPr>
          <a:xfrm>
            <a:off x="3883851" y="8829574"/>
            <a:ext cx="2972547" cy="46534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0:notes"/>
          <p:cNvSpPr txBox="1">
            <a:spLocks noGrp="1"/>
          </p:cNvSpPr>
          <p:nvPr>
            <p:ph type="body" idx="1"/>
          </p:nvPr>
        </p:nvSpPr>
        <p:spPr>
          <a:xfrm>
            <a:off x="685480" y="4415530"/>
            <a:ext cx="5487041" cy="4183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Times"/>
              <a:ea typeface="Times"/>
              <a:cs typeface="Times"/>
              <a:sym typeface="Times"/>
            </a:endParaRPr>
          </a:p>
        </p:txBody>
      </p:sp>
      <p:sp>
        <p:nvSpPr>
          <p:cNvPr id="227" name="Google Shape;227;p10:notes"/>
          <p:cNvSpPr txBox="1">
            <a:spLocks noGrp="1"/>
          </p:cNvSpPr>
          <p:nvPr>
            <p:ph type="sldNum" idx="12"/>
          </p:nvPr>
        </p:nvSpPr>
        <p:spPr>
          <a:xfrm>
            <a:off x="3883851" y="8829574"/>
            <a:ext cx="2972547" cy="46534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7" name="Google Shape;17;p2"/>
          <p:cNvSpPr txBox="1">
            <a:spLocks noGrp="1"/>
          </p:cNvSpPr>
          <p:nvPr>
            <p:ph type="body" idx="1"/>
          </p:nvPr>
        </p:nvSpPr>
        <p:spPr>
          <a:xfrm>
            <a:off x="250825" y="1052513"/>
            <a:ext cx="8713788" cy="48974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8" name="Google Shape;18;p2"/>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66263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pic>
        <p:nvPicPr>
          <p:cNvPr id="20" name="Google Shape;20;p3" descr="wmo_ppt_2012.ps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 name="Google Shape;21;p3"/>
          <p:cNvSpPr txBox="1"/>
          <p:nvPr/>
        </p:nvSpPr>
        <p:spPr>
          <a:xfrm>
            <a:off x="468313" y="1341438"/>
            <a:ext cx="107950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Black"/>
                <a:ea typeface="Arial Black"/>
                <a:cs typeface="Arial Black"/>
                <a:sym typeface="Arial Black"/>
              </a:rPr>
              <a:t>WMO</a:t>
            </a:r>
            <a:endParaRPr sz="1400" b="0" i="0" u="none" strike="noStrike" cap="none">
              <a:solidFill>
                <a:srgbClr val="000000"/>
              </a:solidFill>
              <a:latin typeface="Arial"/>
              <a:ea typeface="Arial"/>
              <a:cs typeface="Arial"/>
              <a:sym typeface="Arial"/>
            </a:endParaRPr>
          </a:p>
        </p:txBody>
      </p:sp>
      <p:sp>
        <p:nvSpPr>
          <p:cNvPr id="22" name="Google Shape;22;p3"/>
          <p:cNvSpPr txBox="1">
            <a:spLocks noGrp="1"/>
          </p:cNvSpPr>
          <p:nvPr>
            <p:ph type="ctrTitle"/>
          </p:nvPr>
        </p:nvSpPr>
        <p:spPr>
          <a:xfrm>
            <a:off x="1908175" y="260350"/>
            <a:ext cx="6985000" cy="1470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23" name="Google Shape;23;p3"/>
          <p:cNvSpPr txBox="1">
            <a:spLocks noGrp="1"/>
          </p:cNvSpPr>
          <p:nvPr>
            <p:ph type="subTitle" idx="1"/>
          </p:nvPr>
        </p:nvSpPr>
        <p:spPr>
          <a:xfrm>
            <a:off x="1908175" y="3405188"/>
            <a:ext cx="6985000" cy="1752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24" name="Google Shape;24;p3"/>
          <p:cNvSpPr txBox="1">
            <a:spLocks noGrp="1"/>
          </p:cNvSpPr>
          <p:nvPr>
            <p:ph type="ftr" idx="11"/>
          </p:nvPr>
        </p:nvSpPr>
        <p:spPr>
          <a:xfrm>
            <a:off x="2843213" y="6467475"/>
            <a:ext cx="2520950" cy="331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5795963" y="6467475"/>
            <a:ext cx="1152525" cy="3317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6966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6"/>
        <p:cNvGrpSpPr/>
        <p:nvPr/>
      </p:nvGrpSpPr>
      <p:grpSpPr>
        <a:xfrm>
          <a:off x="0" y="0"/>
          <a:ext cx="0" cy="0"/>
          <a:chOff x="0" y="0"/>
          <a:chExt cx="0" cy="0"/>
        </a:xfrm>
      </p:grpSpPr>
      <p:pic>
        <p:nvPicPr>
          <p:cNvPr id="27" name="Google Shape;27;p4" descr="wmo_ppt_2012.ps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8" name="Google Shape;28;p4"/>
          <p:cNvSpPr txBox="1"/>
          <p:nvPr/>
        </p:nvSpPr>
        <p:spPr>
          <a:xfrm>
            <a:off x="468313" y="1341438"/>
            <a:ext cx="107950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Black"/>
                <a:ea typeface="Arial Black"/>
                <a:cs typeface="Arial Black"/>
                <a:sym typeface="Arial Black"/>
              </a:rPr>
              <a:t>WMO</a:t>
            </a:r>
            <a:endParaRPr sz="1400" b="0" i="0" u="none" strike="noStrike" cap="none">
              <a:solidFill>
                <a:srgbClr val="000000"/>
              </a:solidFill>
              <a:latin typeface="Arial"/>
              <a:ea typeface="Arial"/>
              <a:cs typeface="Arial"/>
              <a:sym typeface="Arial"/>
            </a:endParaRPr>
          </a:p>
        </p:txBody>
      </p:sp>
      <p:sp>
        <p:nvSpPr>
          <p:cNvPr id="29" name="Google Shape;29;p4"/>
          <p:cNvSpPr txBox="1">
            <a:spLocks noGrp="1"/>
          </p:cNvSpPr>
          <p:nvPr>
            <p:ph type="ctrTitle"/>
          </p:nvPr>
        </p:nvSpPr>
        <p:spPr>
          <a:xfrm>
            <a:off x="611188" y="3211513"/>
            <a:ext cx="7921625" cy="173037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30" name="Google Shape;30;p4"/>
          <p:cNvSpPr txBox="1">
            <a:spLocks noGrp="1"/>
          </p:cNvSpPr>
          <p:nvPr>
            <p:ph type="subTitle" idx="1"/>
          </p:nvPr>
        </p:nvSpPr>
        <p:spPr>
          <a:xfrm>
            <a:off x="611188" y="5106988"/>
            <a:ext cx="7921625" cy="914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560"/>
              </a:spcBef>
              <a:spcAft>
                <a:spcPts val="0"/>
              </a:spcAft>
              <a:buClr>
                <a:srgbClr val="FF9900"/>
              </a:buClr>
              <a:buSzPts val="2800"/>
              <a:buFont typeface="Noto Sans Symbols"/>
              <a:buNone/>
              <a:defRPr sz="28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31" name="Google Shape;31;p4"/>
          <p:cNvSpPr txBox="1">
            <a:spLocks noGrp="1"/>
          </p:cNvSpPr>
          <p:nvPr>
            <p:ph type="ftr" idx="11"/>
          </p:nvPr>
        </p:nvSpPr>
        <p:spPr>
          <a:xfrm>
            <a:off x="2843213" y="6467475"/>
            <a:ext cx="2520950" cy="331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5795963" y="6467475"/>
            <a:ext cx="1152525" cy="3317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05970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FF9900"/>
              </a:buClr>
              <a:buSzPts val="180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rgbClr val="FF9900"/>
              </a:buClr>
              <a:buSzPts val="160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Narrow"/>
                <a:ea typeface="Arial Narrow"/>
                <a:cs typeface="Arial Narrow"/>
                <a:sym typeface="Arial Narrow"/>
              </a:defRPr>
            </a:lvl9pPr>
          </a:lstStyle>
          <a:p>
            <a:endParaRPr/>
          </a:p>
        </p:txBody>
      </p:sp>
      <p:sp>
        <p:nvSpPr>
          <p:cNvPr id="36" name="Google Shape;36;p5"/>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36435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40" name="Google Shape;40;p6"/>
          <p:cNvSpPr txBox="1">
            <a:spLocks noGrp="1"/>
          </p:cNvSpPr>
          <p:nvPr>
            <p:ph type="body" idx="1"/>
          </p:nvPr>
        </p:nvSpPr>
        <p:spPr>
          <a:xfrm>
            <a:off x="1403350" y="1412875"/>
            <a:ext cx="3703638" cy="46831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41" name="Google Shape;41;p6"/>
          <p:cNvSpPr txBox="1">
            <a:spLocks noGrp="1"/>
          </p:cNvSpPr>
          <p:nvPr>
            <p:ph type="body" idx="2"/>
          </p:nvPr>
        </p:nvSpPr>
        <p:spPr>
          <a:xfrm>
            <a:off x="5259388" y="1412875"/>
            <a:ext cx="3705225" cy="46831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42" name="Google Shape;42;p6"/>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9431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331640" y="188640"/>
            <a:ext cx="7355160" cy="10801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rgbClr val="FF9900"/>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FF9900"/>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FF9900"/>
              </a:buClr>
              <a:buSzPts val="180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rgbClr val="FF9900"/>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FF9900"/>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FF9900"/>
              </a:buClr>
              <a:buSzPts val="180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320"/>
              </a:spcBef>
              <a:spcAft>
                <a:spcPts val="0"/>
              </a:spcAft>
              <a:buClr>
                <a:srgbClr val="FF9900"/>
              </a:buClr>
              <a:buSzPts val="1600"/>
              <a:buFont typeface="Noto Sans Symbols"/>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FF9900"/>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rgbClr val="FF9900"/>
              </a:buClr>
              <a:buSzPts val="1600"/>
              <a:buFont typeface="Noto Sans Symbols"/>
              <a:buChar char="▪"/>
              <a:defRPr sz="1600" b="0" i="0" u="none" strike="noStrike" cap="none">
                <a:solidFill>
                  <a:schemeClr val="dk1"/>
                </a:solidFill>
                <a:latin typeface="Arial Narrow"/>
                <a:ea typeface="Arial Narrow"/>
                <a:cs typeface="Arial Narrow"/>
                <a:sym typeface="Arial Narrow"/>
              </a:defRPr>
            </a:lvl9pPr>
          </a:lstStyle>
          <a:p>
            <a:endParaRPr/>
          </a:p>
        </p:txBody>
      </p:sp>
      <p:sp>
        <p:nvSpPr>
          <p:cNvPr id="50" name="Google Shape;50;p7"/>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51" name="Google Shape;51;p7"/>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18422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54" name="Google Shape;54;p8"/>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200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27983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331640" y="188640"/>
            <a:ext cx="7344816" cy="10081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61" name="Google Shape;61;p10"/>
          <p:cNvSpPr txBox="1">
            <a:spLocks noGrp="1"/>
          </p:cNvSpPr>
          <p:nvPr>
            <p:ph type="body" idx="1"/>
          </p:nvPr>
        </p:nvSpPr>
        <p:spPr>
          <a:xfrm>
            <a:off x="3575050" y="1412776"/>
            <a:ext cx="5111750" cy="471338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FF9900"/>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62" name="Google Shape;6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FF9900"/>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FF9900"/>
              </a:buClr>
              <a:buSzPts val="10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9pPr>
          </a:lstStyle>
          <a:p>
            <a:endParaRPr/>
          </a:p>
        </p:txBody>
      </p:sp>
      <p:sp>
        <p:nvSpPr>
          <p:cNvPr id="63" name="Google Shape;63;p10"/>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6711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67" name="Google Shape;67;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FF9900"/>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FF9900"/>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FF9900"/>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400"/>
              </a:spcBef>
              <a:spcAft>
                <a:spcPts val="0"/>
              </a:spcAft>
              <a:buClr>
                <a:srgbClr val="FF9900"/>
              </a:buClr>
              <a:buSzPts val="2000"/>
              <a:buFont typeface="Noto Sans Symbols"/>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68" name="Google Shape;68;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rgbClr val="FF9900"/>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FF9900"/>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FF9900"/>
              </a:buClr>
              <a:buSzPts val="10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180"/>
              </a:spcBef>
              <a:spcAft>
                <a:spcPts val="0"/>
              </a:spcAft>
              <a:buClr>
                <a:srgbClr val="FF9900"/>
              </a:buClr>
              <a:buSzPts val="900"/>
              <a:buFont typeface="Noto Sans Symbols"/>
              <a:buNone/>
              <a:defRPr sz="900" b="0" i="0" u="none" strike="noStrike" cap="none">
                <a:solidFill>
                  <a:schemeClr val="dk1"/>
                </a:solidFill>
                <a:latin typeface="Arial Narrow"/>
                <a:ea typeface="Arial Narrow"/>
                <a:cs typeface="Arial Narrow"/>
                <a:sym typeface="Arial Narrow"/>
              </a:defRPr>
            </a:lvl9pPr>
          </a:lstStyle>
          <a:p>
            <a:endParaRPr/>
          </a:p>
        </p:txBody>
      </p:sp>
      <p:sp>
        <p:nvSpPr>
          <p:cNvPr id="69" name="Google Shape;69;p11"/>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3999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73" name="Google Shape;73;p12"/>
          <p:cNvSpPr txBox="1">
            <a:spLocks noGrp="1"/>
          </p:cNvSpPr>
          <p:nvPr>
            <p:ph type="body" idx="1"/>
          </p:nvPr>
        </p:nvSpPr>
        <p:spPr>
          <a:xfrm rot="5400000">
            <a:off x="2159001" y="-855663"/>
            <a:ext cx="4897437" cy="87137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74" name="Google Shape;74;p12"/>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4812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5066507" y="2197894"/>
            <a:ext cx="5907087" cy="1889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78" name="Google Shape;78;p13"/>
          <p:cNvSpPr txBox="1">
            <a:spLocks noGrp="1"/>
          </p:cNvSpPr>
          <p:nvPr>
            <p:ph type="body" idx="1"/>
          </p:nvPr>
        </p:nvSpPr>
        <p:spPr>
          <a:xfrm rot="5400000">
            <a:off x="1209676" y="382587"/>
            <a:ext cx="5907087" cy="55197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79" name="Google Shape;79;p13"/>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3215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83" name="Google Shape;83;p14"/>
          <p:cNvSpPr txBox="1">
            <a:spLocks noGrp="1"/>
          </p:cNvSpPr>
          <p:nvPr>
            <p:ph type="body" idx="1"/>
          </p:nvPr>
        </p:nvSpPr>
        <p:spPr>
          <a:xfrm>
            <a:off x="250825" y="1052513"/>
            <a:ext cx="4279900" cy="48974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84" name="Google Shape;84;p14"/>
          <p:cNvSpPr txBox="1">
            <a:spLocks noGrp="1"/>
          </p:cNvSpPr>
          <p:nvPr>
            <p:ph type="body" idx="2"/>
          </p:nvPr>
        </p:nvSpPr>
        <p:spPr>
          <a:xfrm>
            <a:off x="4683125" y="1052513"/>
            <a:ext cx="4281488" cy="48974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85" name="Google Shape;85;p14"/>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86" name="Google Shape;86;p14"/>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35836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96" name="Google Shape;96;p16"/>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97" name="Google Shape;97;p16"/>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1454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00" name="Google Shape;100;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lnSpc>
                <a:spcPct val="100000"/>
              </a:lnSpc>
              <a:spcBef>
                <a:spcPts val="560"/>
              </a:spcBef>
              <a:spcAft>
                <a:spcPts val="0"/>
              </a:spcAft>
              <a:buClr>
                <a:srgbClr val="FF9900"/>
              </a:buClr>
              <a:buSzPts val="2800"/>
              <a:buFont typeface="Noto Sans Symbols"/>
              <a:buNone/>
              <a:defRPr sz="2800" b="0" i="0" u="none" strike="noStrike" cap="none">
                <a:solidFill>
                  <a:schemeClr val="lt1"/>
                </a:solidFill>
                <a:latin typeface="Arial"/>
                <a:ea typeface="Arial"/>
                <a:cs typeface="Arial"/>
                <a:sym typeface="Arial"/>
              </a:defRPr>
            </a:lvl2pPr>
            <a:lvl3pPr marR="0" lvl="2" algn="ctr" rtl="0">
              <a:lnSpc>
                <a:spcPct val="100000"/>
              </a:lnSpc>
              <a:spcBef>
                <a:spcPts val="480"/>
              </a:spcBef>
              <a:spcAft>
                <a:spcPts val="0"/>
              </a:spcAft>
              <a:buClr>
                <a:srgbClr val="FF9900"/>
              </a:buClr>
              <a:buSzPts val="2400"/>
              <a:buFont typeface="Noto Sans Symbols"/>
              <a:buNone/>
              <a:defRPr sz="2400" b="0" i="0" u="none" strike="noStrike" cap="none">
                <a:solidFill>
                  <a:schemeClr val="lt1"/>
                </a:solidFill>
                <a:latin typeface="Arial"/>
                <a:ea typeface="Arial"/>
                <a:cs typeface="Arial"/>
                <a:sym typeface="Arial"/>
              </a:defRPr>
            </a:lvl3pPr>
            <a:lvl4pPr marR="0" lvl="3" algn="ctr" rtl="0">
              <a:lnSpc>
                <a:spcPct val="100000"/>
              </a:lnSpc>
              <a:spcBef>
                <a:spcPts val="400"/>
              </a:spcBef>
              <a:spcAft>
                <a:spcPts val="0"/>
              </a:spcAft>
              <a:buClr>
                <a:srgbClr val="FF9900"/>
              </a:buClr>
              <a:buSzPts val="2000"/>
              <a:buFont typeface="Noto Sans Symbols"/>
              <a:buNone/>
              <a:defRPr sz="2000" b="0" i="0" u="none" strike="noStrike" cap="none">
                <a:solidFill>
                  <a:schemeClr val="lt1"/>
                </a:solidFill>
                <a:latin typeface="Arial"/>
                <a:ea typeface="Arial"/>
                <a:cs typeface="Arial"/>
                <a:sym typeface="Arial"/>
              </a:defRPr>
            </a:lvl4pPr>
            <a:lvl5pPr marR="0" lvl="4" algn="ctr" rtl="0">
              <a:lnSpc>
                <a:spcPct val="100000"/>
              </a:lnSpc>
              <a:spcBef>
                <a:spcPts val="400"/>
              </a:spcBef>
              <a:spcAft>
                <a:spcPts val="0"/>
              </a:spcAft>
              <a:buClr>
                <a:srgbClr val="FF9900"/>
              </a:buClr>
              <a:buSzPts val="2000"/>
              <a:buFont typeface="Noto Sans Symbols"/>
              <a:buNone/>
              <a:defRPr sz="2000" b="0" i="0" u="none" strike="noStrike" cap="none">
                <a:solidFill>
                  <a:schemeClr val="lt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6pPr>
            <a:lvl7pPr marR="0" lvl="6" algn="ctr"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7pPr>
            <a:lvl8pPr marR="0" lvl="7" algn="ctr"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8pPr>
            <a:lvl9pPr marR="0" lvl="8" algn="ctr"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101" name="Google Shape;101;p17"/>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02" name="Google Shape;102;p17"/>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544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05" name="Google Shape;105;p18"/>
          <p:cNvSpPr txBox="1">
            <a:spLocks noGrp="1"/>
          </p:cNvSpPr>
          <p:nvPr>
            <p:ph type="body" idx="1"/>
          </p:nvPr>
        </p:nvSpPr>
        <p:spPr>
          <a:xfrm>
            <a:off x="179388" y="4365625"/>
            <a:ext cx="8785225" cy="172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406400" algn="ctr"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06" name="Google Shape;106;p18"/>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07" name="Google Shape;107;p18"/>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2231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10" name="Google Shape;11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ctr" rtl="0">
              <a:lnSpc>
                <a:spcPct val="100000"/>
              </a:lnSpc>
              <a:spcBef>
                <a:spcPts val="360"/>
              </a:spcBef>
              <a:spcAft>
                <a:spcPts val="0"/>
              </a:spcAft>
              <a:buClr>
                <a:srgbClr val="FF9900"/>
              </a:buClr>
              <a:buSzPts val="1800"/>
              <a:buFont typeface="Noto Sans Symbols"/>
              <a:buNone/>
              <a:defRPr sz="1800" b="0" i="0" u="none" strike="noStrike" cap="none">
                <a:solidFill>
                  <a:schemeClr val="lt1"/>
                </a:solidFill>
                <a:latin typeface="Arial"/>
                <a:ea typeface="Arial"/>
                <a:cs typeface="Arial"/>
                <a:sym typeface="Arial"/>
              </a:defRPr>
            </a:lvl2pPr>
            <a:lvl3pPr marL="1371600" marR="0" lvl="2" indent="-228600" algn="ctr" rtl="0">
              <a:lnSpc>
                <a:spcPct val="100000"/>
              </a:lnSpc>
              <a:spcBef>
                <a:spcPts val="320"/>
              </a:spcBef>
              <a:spcAft>
                <a:spcPts val="0"/>
              </a:spcAft>
              <a:buClr>
                <a:srgbClr val="FF9900"/>
              </a:buClr>
              <a:buSzPts val="1600"/>
              <a:buFont typeface="Noto Sans Symbols"/>
              <a:buNone/>
              <a:defRPr sz="1600" b="0" i="0" u="none" strike="noStrike" cap="none">
                <a:solidFill>
                  <a:schemeClr val="lt1"/>
                </a:solidFill>
                <a:latin typeface="Arial"/>
                <a:ea typeface="Arial"/>
                <a:cs typeface="Arial"/>
                <a:sym typeface="Arial"/>
              </a:defRPr>
            </a:lvl3pPr>
            <a:lvl4pPr marL="1828800" marR="0" lvl="3" indent="-228600" algn="ctr" rtl="0">
              <a:lnSpc>
                <a:spcPct val="100000"/>
              </a:lnSpc>
              <a:spcBef>
                <a:spcPts val="280"/>
              </a:spcBef>
              <a:spcAft>
                <a:spcPts val="0"/>
              </a:spcAft>
              <a:buClr>
                <a:srgbClr val="FF9900"/>
              </a:buClr>
              <a:buSzPts val="1400"/>
              <a:buFont typeface="Noto Sans Symbols"/>
              <a:buNone/>
              <a:defRPr sz="1400" b="0" i="0" u="none" strike="noStrike" cap="none">
                <a:solidFill>
                  <a:schemeClr val="lt1"/>
                </a:solidFill>
                <a:latin typeface="Arial"/>
                <a:ea typeface="Arial"/>
                <a:cs typeface="Arial"/>
                <a:sym typeface="Arial"/>
              </a:defRPr>
            </a:lvl4pPr>
            <a:lvl5pPr marL="2286000" marR="0" lvl="4" indent="-228600" algn="ctr" rtl="0">
              <a:lnSpc>
                <a:spcPct val="100000"/>
              </a:lnSpc>
              <a:spcBef>
                <a:spcPts val="280"/>
              </a:spcBef>
              <a:spcAft>
                <a:spcPts val="0"/>
              </a:spcAft>
              <a:buClr>
                <a:srgbClr val="FF9900"/>
              </a:buClr>
              <a:buSzPts val="1400"/>
              <a:buFont typeface="Noto Sans Symbols"/>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280"/>
              </a:spcBef>
              <a:spcAft>
                <a:spcPts val="0"/>
              </a:spcAft>
              <a:buClr>
                <a:schemeClr val="dk1"/>
              </a:buClr>
              <a:buSzPts val="1400"/>
              <a:buFont typeface="Arial Narrow"/>
              <a:buNone/>
              <a:defRPr sz="1400" b="0" i="0" u="none" strike="noStrike" cap="none">
                <a:solidFill>
                  <a:schemeClr val="dk1"/>
                </a:solidFill>
                <a:latin typeface="Arial Narrow"/>
                <a:ea typeface="Arial Narrow"/>
                <a:cs typeface="Arial Narrow"/>
                <a:sym typeface="Arial Narrow"/>
              </a:defRPr>
            </a:lvl9pPr>
          </a:lstStyle>
          <a:p>
            <a:endParaRPr/>
          </a:p>
        </p:txBody>
      </p:sp>
      <p:sp>
        <p:nvSpPr>
          <p:cNvPr id="111" name="Google Shape;111;p19"/>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12" name="Google Shape;112;p19"/>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15712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15" name="Google Shape;115;p20"/>
          <p:cNvSpPr txBox="1">
            <a:spLocks noGrp="1"/>
          </p:cNvSpPr>
          <p:nvPr>
            <p:ph type="body" idx="1"/>
          </p:nvPr>
        </p:nvSpPr>
        <p:spPr>
          <a:xfrm>
            <a:off x="179388" y="981075"/>
            <a:ext cx="4316412" cy="54721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60"/>
              </a:spcBef>
              <a:spcAft>
                <a:spcPts val="0"/>
              </a:spcAft>
              <a:buClr>
                <a:srgbClr val="000000"/>
              </a:buClr>
              <a:buSzPts val="1400"/>
              <a:buFont typeface="Arial"/>
              <a:buNone/>
              <a:defRPr sz="2800" b="0" i="0" u="none" strike="noStrike" cap="none">
                <a:solidFill>
                  <a:schemeClr val="lt1"/>
                </a:solidFill>
                <a:latin typeface="Arial"/>
                <a:ea typeface="Arial"/>
                <a:cs typeface="Arial"/>
                <a:sym typeface="Arial"/>
              </a:defRPr>
            </a:lvl1pPr>
            <a:lvl2pPr marL="914400" marR="0" lvl="1"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3pPr>
            <a:lvl4pPr marL="1828800" marR="0" lvl="3"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4pPr>
            <a:lvl5pPr marL="2286000" marR="0" lvl="4"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116" name="Google Shape;116;p20"/>
          <p:cNvSpPr txBox="1">
            <a:spLocks noGrp="1"/>
          </p:cNvSpPr>
          <p:nvPr>
            <p:ph type="body" idx="2"/>
          </p:nvPr>
        </p:nvSpPr>
        <p:spPr>
          <a:xfrm>
            <a:off x="4648200" y="981075"/>
            <a:ext cx="4316413" cy="54721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60"/>
              </a:spcBef>
              <a:spcAft>
                <a:spcPts val="0"/>
              </a:spcAft>
              <a:buClr>
                <a:srgbClr val="000000"/>
              </a:buClr>
              <a:buSzPts val="1400"/>
              <a:buFont typeface="Arial"/>
              <a:buNone/>
              <a:defRPr sz="2800" b="0" i="0" u="none" strike="noStrike" cap="none">
                <a:solidFill>
                  <a:schemeClr val="lt1"/>
                </a:solidFill>
                <a:latin typeface="Arial"/>
                <a:ea typeface="Arial"/>
                <a:cs typeface="Arial"/>
                <a:sym typeface="Arial"/>
              </a:defRPr>
            </a:lvl1pPr>
            <a:lvl2pPr marL="914400" marR="0" lvl="1"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2pPr>
            <a:lvl3pPr marL="1371600" marR="0" lvl="2"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3pPr>
            <a:lvl4pPr marL="1828800" marR="0" lvl="3"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4pPr>
            <a:lvl5pPr marL="2286000" marR="0" lvl="4"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100000"/>
              </a:lnSpc>
              <a:spcBef>
                <a:spcPts val="360"/>
              </a:spcBef>
              <a:spcAft>
                <a:spcPts val="0"/>
              </a:spcAft>
              <a:buClr>
                <a:schemeClr val="dk1"/>
              </a:buClr>
              <a:buSzPts val="1800"/>
              <a:buFont typeface="Arial Narrow"/>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117" name="Google Shape;117;p20"/>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18" name="Google Shape;118;p20"/>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390972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21" name="Google Shape;121;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ctr" rtl="0">
              <a:lnSpc>
                <a:spcPct val="100000"/>
              </a:lnSpc>
              <a:spcBef>
                <a:spcPts val="400"/>
              </a:spcBef>
              <a:spcAft>
                <a:spcPts val="0"/>
              </a:spcAft>
              <a:buClr>
                <a:srgbClr val="FF9900"/>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ctr" rtl="0">
              <a:lnSpc>
                <a:spcPct val="100000"/>
              </a:lnSpc>
              <a:spcBef>
                <a:spcPts val="360"/>
              </a:spcBef>
              <a:spcAft>
                <a:spcPts val="0"/>
              </a:spcAft>
              <a:buClr>
                <a:srgbClr val="FF9900"/>
              </a:buClr>
              <a:buSzPts val="1800"/>
              <a:buFont typeface="Noto Sans Symbols"/>
              <a:buNone/>
              <a:defRPr sz="1800" b="1" i="0" u="none" strike="noStrike" cap="none">
                <a:solidFill>
                  <a:schemeClr val="lt1"/>
                </a:solidFill>
                <a:latin typeface="Arial"/>
                <a:ea typeface="Arial"/>
                <a:cs typeface="Arial"/>
                <a:sym typeface="Arial"/>
              </a:defRPr>
            </a:lvl3pPr>
            <a:lvl4pPr marL="1828800" marR="0" lvl="3" indent="-228600" algn="ctr" rtl="0">
              <a:lnSpc>
                <a:spcPct val="100000"/>
              </a:lnSpc>
              <a:spcBef>
                <a:spcPts val="320"/>
              </a:spcBef>
              <a:spcAft>
                <a:spcPts val="0"/>
              </a:spcAft>
              <a:buClr>
                <a:srgbClr val="FF9900"/>
              </a:buClr>
              <a:buSzPts val="1600"/>
              <a:buFont typeface="Noto Sans Symbols"/>
              <a:buNone/>
              <a:defRPr sz="1600" b="1" i="0" u="none" strike="noStrike" cap="none">
                <a:solidFill>
                  <a:schemeClr val="lt1"/>
                </a:solidFill>
                <a:latin typeface="Arial"/>
                <a:ea typeface="Arial"/>
                <a:cs typeface="Arial"/>
                <a:sym typeface="Arial"/>
              </a:defRPr>
            </a:lvl4pPr>
            <a:lvl5pPr marL="2286000" marR="0" lvl="4" indent="-228600" algn="ctr" rtl="0">
              <a:lnSpc>
                <a:spcPct val="100000"/>
              </a:lnSpc>
              <a:spcBef>
                <a:spcPts val="320"/>
              </a:spcBef>
              <a:spcAft>
                <a:spcPts val="0"/>
              </a:spcAft>
              <a:buClr>
                <a:srgbClr val="FF9900"/>
              </a:buClr>
              <a:buSzPts val="1600"/>
              <a:buFont typeface="Noto Sans Symbols"/>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122" name="Google Shape;122;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1pPr>
            <a:lvl2pPr marL="914400" marR="0" lvl="1"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3pPr>
            <a:lvl4pPr marL="1828800" marR="0" lvl="3" indent="-330200" algn="ctr" rtl="0">
              <a:lnSpc>
                <a:spcPct val="100000"/>
              </a:lnSpc>
              <a:spcBef>
                <a:spcPts val="320"/>
              </a:spcBef>
              <a:spcAft>
                <a:spcPts val="0"/>
              </a:spcAft>
              <a:buClr>
                <a:srgbClr val="FF9900"/>
              </a:buClr>
              <a:buSzPts val="1600"/>
              <a:buFont typeface="Noto Sans Symbols"/>
              <a:buChar char="▪"/>
              <a:defRPr sz="1600" b="0" i="0" u="none" strike="noStrike" cap="none">
                <a:solidFill>
                  <a:schemeClr val="lt1"/>
                </a:solidFill>
                <a:latin typeface="Arial"/>
                <a:ea typeface="Arial"/>
                <a:cs typeface="Arial"/>
                <a:sym typeface="Arial"/>
              </a:defRPr>
            </a:lvl4pPr>
            <a:lvl5pPr marL="2286000" marR="0" lvl="4" indent="-330200" algn="ctr" rtl="0">
              <a:lnSpc>
                <a:spcPct val="100000"/>
              </a:lnSpc>
              <a:spcBef>
                <a:spcPts val="320"/>
              </a:spcBef>
              <a:spcAft>
                <a:spcPts val="0"/>
              </a:spcAft>
              <a:buClr>
                <a:srgbClr val="FF9900"/>
              </a:buClr>
              <a:buSzPts val="1600"/>
              <a:buFont typeface="Noto Sans Symbols"/>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sp>
        <p:nvSpPr>
          <p:cNvPr id="123" name="Google Shape;123;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ctr" rtl="0">
              <a:lnSpc>
                <a:spcPct val="100000"/>
              </a:lnSpc>
              <a:spcBef>
                <a:spcPts val="400"/>
              </a:spcBef>
              <a:spcAft>
                <a:spcPts val="0"/>
              </a:spcAft>
              <a:buClr>
                <a:srgbClr val="FF9900"/>
              </a:buClr>
              <a:buSzPts val="2000"/>
              <a:buFont typeface="Noto Sans Symbols"/>
              <a:buNone/>
              <a:defRPr sz="2000" b="1" i="0" u="none" strike="noStrike" cap="none">
                <a:solidFill>
                  <a:schemeClr val="lt1"/>
                </a:solidFill>
                <a:latin typeface="Arial"/>
                <a:ea typeface="Arial"/>
                <a:cs typeface="Arial"/>
                <a:sym typeface="Arial"/>
              </a:defRPr>
            </a:lvl2pPr>
            <a:lvl3pPr marL="1371600" marR="0" lvl="2" indent="-228600" algn="ctr" rtl="0">
              <a:lnSpc>
                <a:spcPct val="100000"/>
              </a:lnSpc>
              <a:spcBef>
                <a:spcPts val="360"/>
              </a:spcBef>
              <a:spcAft>
                <a:spcPts val="0"/>
              </a:spcAft>
              <a:buClr>
                <a:srgbClr val="FF9900"/>
              </a:buClr>
              <a:buSzPts val="1800"/>
              <a:buFont typeface="Noto Sans Symbols"/>
              <a:buNone/>
              <a:defRPr sz="1800" b="1" i="0" u="none" strike="noStrike" cap="none">
                <a:solidFill>
                  <a:schemeClr val="lt1"/>
                </a:solidFill>
                <a:latin typeface="Arial"/>
                <a:ea typeface="Arial"/>
                <a:cs typeface="Arial"/>
                <a:sym typeface="Arial"/>
              </a:defRPr>
            </a:lvl3pPr>
            <a:lvl4pPr marL="1828800" marR="0" lvl="3" indent="-228600" algn="ctr" rtl="0">
              <a:lnSpc>
                <a:spcPct val="100000"/>
              </a:lnSpc>
              <a:spcBef>
                <a:spcPts val="320"/>
              </a:spcBef>
              <a:spcAft>
                <a:spcPts val="0"/>
              </a:spcAft>
              <a:buClr>
                <a:srgbClr val="FF9900"/>
              </a:buClr>
              <a:buSzPts val="1600"/>
              <a:buFont typeface="Noto Sans Symbols"/>
              <a:buNone/>
              <a:defRPr sz="1600" b="1" i="0" u="none" strike="noStrike" cap="none">
                <a:solidFill>
                  <a:schemeClr val="lt1"/>
                </a:solidFill>
                <a:latin typeface="Arial"/>
                <a:ea typeface="Arial"/>
                <a:cs typeface="Arial"/>
                <a:sym typeface="Arial"/>
              </a:defRPr>
            </a:lvl4pPr>
            <a:lvl5pPr marL="2286000" marR="0" lvl="4" indent="-228600" algn="ctr" rtl="0">
              <a:lnSpc>
                <a:spcPct val="100000"/>
              </a:lnSpc>
              <a:spcBef>
                <a:spcPts val="320"/>
              </a:spcBef>
              <a:spcAft>
                <a:spcPts val="0"/>
              </a:spcAft>
              <a:buClr>
                <a:srgbClr val="FF9900"/>
              </a:buClr>
              <a:buSzPts val="1600"/>
              <a:buFont typeface="Noto Sans Symbols"/>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320"/>
              </a:spcBef>
              <a:spcAft>
                <a:spcPts val="0"/>
              </a:spcAft>
              <a:buClr>
                <a:schemeClr val="dk1"/>
              </a:buClr>
              <a:buSzPts val="1600"/>
              <a:buFont typeface="Arial Narrow"/>
              <a:buNone/>
              <a:defRPr sz="1600" b="1" i="0" u="none" strike="noStrike" cap="none">
                <a:solidFill>
                  <a:schemeClr val="dk1"/>
                </a:solidFill>
                <a:latin typeface="Arial Narrow"/>
                <a:ea typeface="Arial Narrow"/>
                <a:cs typeface="Arial Narrow"/>
                <a:sym typeface="Arial Narrow"/>
              </a:defRPr>
            </a:lvl9pPr>
          </a:lstStyle>
          <a:p>
            <a:endParaRPr/>
          </a:p>
        </p:txBody>
      </p:sp>
      <p:sp>
        <p:nvSpPr>
          <p:cNvPr id="124" name="Google Shape;124;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1pPr>
            <a:lvl2pPr marL="914400" marR="0" lvl="1"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2pPr>
            <a:lvl3pPr marL="1371600" marR="0" lvl="2" indent="-342900" algn="ctr" rtl="0">
              <a:lnSpc>
                <a:spcPct val="100000"/>
              </a:lnSpc>
              <a:spcBef>
                <a:spcPts val="360"/>
              </a:spcBef>
              <a:spcAft>
                <a:spcPts val="0"/>
              </a:spcAft>
              <a:buClr>
                <a:srgbClr val="FF9900"/>
              </a:buClr>
              <a:buSzPts val="1800"/>
              <a:buFont typeface="Noto Sans Symbols"/>
              <a:buChar char="▪"/>
              <a:defRPr sz="1800" b="0" i="0" u="none" strike="noStrike" cap="none">
                <a:solidFill>
                  <a:schemeClr val="lt1"/>
                </a:solidFill>
                <a:latin typeface="Arial"/>
                <a:ea typeface="Arial"/>
                <a:cs typeface="Arial"/>
                <a:sym typeface="Arial"/>
              </a:defRPr>
            </a:lvl3pPr>
            <a:lvl4pPr marL="1828800" marR="0" lvl="3" indent="-330200" algn="ctr" rtl="0">
              <a:lnSpc>
                <a:spcPct val="100000"/>
              </a:lnSpc>
              <a:spcBef>
                <a:spcPts val="320"/>
              </a:spcBef>
              <a:spcAft>
                <a:spcPts val="0"/>
              </a:spcAft>
              <a:buClr>
                <a:srgbClr val="FF9900"/>
              </a:buClr>
              <a:buSzPts val="1600"/>
              <a:buFont typeface="Noto Sans Symbols"/>
              <a:buChar char="▪"/>
              <a:defRPr sz="1600" b="0" i="0" u="none" strike="noStrike" cap="none">
                <a:solidFill>
                  <a:schemeClr val="lt1"/>
                </a:solidFill>
                <a:latin typeface="Arial"/>
                <a:ea typeface="Arial"/>
                <a:cs typeface="Arial"/>
                <a:sym typeface="Arial"/>
              </a:defRPr>
            </a:lvl4pPr>
            <a:lvl5pPr marL="2286000" marR="0" lvl="4" indent="-330200" algn="ctr" rtl="0">
              <a:lnSpc>
                <a:spcPct val="100000"/>
              </a:lnSpc>
              <a:spcBef>
                <a:spcPts val="320"/>
              </a:spcBef>
              <a:spcAft>
                <a:spcPts val="0"/>
              </a:spcAft>
              <a:buClr>
                <a:srgbClr val="FF9900"/>
              </a:buClr>
              <a:buSzPts val="1600"/>
              <a:buFont typeface="Noto Sans Symbols"/>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sp>
        <p:nvSpPr>
          <p:cNvPr id="125" name="Google Shape;125;p21"/>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26" name="Google Shape;126;p21"/>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398950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2"/>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29" name="Google Shape;129;p22"/>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7775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32" name="Google Shape;132;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L="914400" marR="0" lvl="1" indent="-406400" algn="ctr"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33" name="Google Shape;133;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ctr" rtl="0">
              <a:lnSpc>
                <a:spcPct val="100000"/>
              </a:lnSpc>
              <a:spcBef>
                <a:spcPts val="240"/>
              </a:spcBef>
              <a:spcAft>
                <a:spcPts val="0"/>
              </a:spcAft>
              <a:buClr>
                <a:srgbClr val="FF9900"/>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ctr" rtl="0">
              <a:lnSpc>
                <a:spcPct val="100000"/>
              </a:lnSpc>
              <a:spcBef>
                <a:spcPts val="200"/>
              </a:spcBef>
              <a:spcAft>
                <a:spcPts val="0"/>
              </a:spcAft>
              <a:buClr>
                <a:srgbClr val="FF9900"/>
              </a:buClr>
              <a:buSzPts val="1000"/>
              <a:buFont typeface="Noto Sans Symbols"/>
              <a:buNone/>
              <a:defRPr sz="1000" b="0" i="0" u="none" strike="noStrike" cap="none">
                <a:solidFill>
                  <a:schemeClr val="lt1"/>
                </a:solidFill>
                <a:latin typeface="Arial"/>
                <a:ea typeface="Arial"/>
                <a:cs typeface="Arial"/>
                <a:sym typeface="Arial"/>
              </a:defRPr>
            </a:lvl3pPr>
            <a:lvl4pPr marL="1828800" marR="0" lvl="3" indent="-228600" algn="ctr" rtl="0">
              <a:lnSpc>
                <a:spcPct val="100000"/>
              </a:lnSpc>
              <a:spcBef>
                <a:spcPts val="180"/>
              </a:spcBef>
              <a:spcAft>
                <a:spcPts val="0"/>
              </a:spcAft>
              <a:buClr>
                <a:srgbClr val="FF9900"/>
              </a:buClr>
              <a:buSzPts val="900"/>
              <a:buFont typeface="Noto Sans Symbols"/>
              <a:buNone/>
              <a:defRPr sz="900" b="0" i="0" u="none" strike="noStrike" cap="none">
                <a:solidFill>
                  <a:schemeClr val="lt1"/>
                </a:solidFill>
                <a:latin typeface="Arial"/>
                <a:ea typeface="Arial"/>
                <a:cs typeface="Arial"/>
                <a:sym typeface="Arial"/>
              </a:defRPr>
            </a:lvl4pPr>
            <a:lvl5pPr marL="2286000" marR="0" lvl="4" indent="-228600" algn="ctr" rtl="0">
              <a:lnSpc>
                <a:spcPct val="100000"/>
              </a:lnSpc>
              <a:spcBef>
                <a:spcPts val="180"/>
              </a:spcBef>
              <a:spcAft>
                <a:spcPts val="0"/>
              </a:spcAft>
              <a:buClr>
                <a:srgbClr val="FF9900"/>
              </a:buClr>
              <a:buSzPts val="900"/>
              <a:buFont typeface="Noto Sans Symbols"/>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9pPr>
          </a:lstStyle>
          <a:p>
            <a:endParaRPr/>
          </a:p>
        </p:txBody>
      </p:sp>
      <p:sp>
        <p:nvSpPr>
          <p:cNvPr id="134" name="Google Shape;134;p23"/>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35" name="Google Shape;135;p23"/>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3984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38" name="Google Shape;138;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560"/>
              </a:spcBef>
              <a:spcAft>
                <a:spcPts val="0"/>
              </a:spcAft>
              <a:buClr>
                <a:srgbClr val="FF9900"/>
              </a:buClr>
              <a:buSzPts val="2800"/>
              <a:buFont typeface="Noto Sans Symbols"/>
              <a:buNone/>
              <a:defRPr sz="2800" b="0" i="0" u="none" strike="noStrike" cap="none">
                <a:solidFill>
                  <a:schemeClr val="lt1"/>
                </a:solidFill>
                <a:latin typeface="Arial"/>
                <a:ea typeface="Arial"/>
                <a:cs typeface="Arial"/>
                <a:sym typeface="Arial"/>
              </a:defRPr>
            </a:lvl2pPr>
            <a:lvl3pPr marR="0" lvl="2" algn="ctr" rtl="0">
              <a:lnSpc>
                <a:spcPct val="100000"/>
              </a:lnSpc>
              <a:spcBef>
                <a:spcPts val="480"/>
              </a:spcBef>
              <a:spcAft>
                <a:spcPts val="0"/>
              </a:spcAft>
              <a:buClr>
                <a:srgbClr val="FF9900"/>
              </a:buClr>
              <a:buSzPts val="2400"/>
              <a:buFont typeface="Noto Sans Symbols"/>
              <a:buNone/>
              <a:defRPr sz="2400" b="0" i="0" u="none" strike="noStrike" cap="none">
                <a:solidFill>
                  <a:schemeClr val="lt1"/>
                </a:solidFill>
                <a:latin typeface="Arial"/>
                <a:ea typeface="Arial"/>
                <a:cs typeface="Arial"/>
                <a:sym typeface="Arial"/>
              </a:defRPr>
            </a:lvl3pPr>
            <a:lvl4pPr marR="0" lvl="3" algn="ctr" rtl="0">
              <a:lnSpc>
                <a:spcPct val="100000"/>
              </a:lnSpc>
              <a:spcBef>
                <a:spcPts val="400"/>
              </a:spcBef>
              <a:spcAft>
                <a:spcPts val="0"/>
              </a:spcAft>
              <a:buClr>
                <a:srgbClr val="FF9900"/>
              </a:buClr>
              <a:buSzPts val="2000"/>
              <a:buFont typeface="Noto Sans Symbols"/>
              <a:buNone/>
              <a:defRPr sz="2000" b="0" i="0" u="none" strike="noStrike" cap="none">
                <a:solidFill>
                  <a:schemeClr val="lt1"/>
                </a:solidFill>
                <a:latin typeface="Arial"/>
                <a:ea typeface="Arial"/>
                <a:cs typeface="Arial"/>
                <a:sym typeface="Arial"/>
              </a:defRPr>
            </a:lvl4pPr>
            <a:lvl5pPr marR="0" lvl="4" algn="ctr" rtl="0">
              <a:lnSpc>
                <a:spcPct val="100000"/>
              </a:lnSpc>
              <a:spcBef>
                <a:spcPts val="400"/>
              </a:spcBef>
              <a:spcAft>
                <a:spcPts val="0"/>
              </a:spcAft>
              <a:buClr>
                <a:srgbClr val="FF9900"/>
              </a:buClr>
              <a:buSzPts val="2000"/>
              <a:buFont typeface="Noto Sans Symbols"/>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400"/>
              </a:spcBef>
              <a:spcAft>
                <a:spcPts val="0"/>
              </a:spcAft>
              <a:buClr>
                <a:schemeClr val="dk1"/>
              </a:buClr>
              <a:buSzPts val="2000"/>
              <a:buFont typeface="Arial Narrow"/>
              <a:buNone/>
              <a:defRPr sz="2000" b="0" i="0" u="none" strike="noStrike" cap="none">
                <a:solidFill>
                  <a:schemeClr val="dk1"/>
                </a:solidFill>
                <a:latin typeface="Arial Narrow"/>
                <a:ea typeface="Arial Narrow"/>
                <a:cs typeface="Arial Narrow"/>
                <a:sym typeface="Arial Narrow"/>
              </a:defRPr>
            </a:lvl9pPr>
          </a:lstStyle>
          <a:p>
            <a:endParaRPr/>
          </a:p>
        </p:txBody>
      </p:sp>
      <p:sp>
        <p:nvSpPr>
          <p:cNvPr id="139" name="Google Shape;139;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ctr" rtl="0">
              <a:lnSpc>
                <a:spcPct val="100000"/>
              </a:lnSpc>
              <a:spcBef>
                <a:spcPts val="240"/>
              </a:spcBef>
              <a:spcAft>
                <a:spcPts val="0"/>
              </a:spcAft>
              <a:buClr>
                <a:srgbClr val="FF9900"/>
              </a:buClr>
              <a:buSzPts val="1200"/>
              <a:buFont typeface="Noto Sans Symbols"/>
              <a:buNone/>
              <a:defRPr sz="1200" b="0" i="0" u="none" strike="noStrike" cap="none">
                <a:solidFill>
                  <a:schemeClr val="lt1"/>
                </a:solidFill>
                <a:latin typeface="Arial"/>
                <a:ea typeface="Arial"/>
                <a:cs typeface="Arial"/>
                <a:sym typeface="Arial"/>
              </a:defRPr>
            </a:lvl2pPr>
            <a:lvl3pPr marL="1371600" marR="0" lvl="2" indent="-228600" algn="ctr" rtl="0">
              <a:lnSpc>
                <a:spcPct val="100000"/>
              </a:lnSpc>
              <a:spcBef>
                <a:spcPts val="200"/>
              </a:spcBef>
              <a:spcAft>
                <a:spcPts val="0"/>
              </a:spcAft>
              <a:buClr>
                <a:srgbClr val="FF9900"/>
              </a:buClr>
              <a:buSzPts val="1000"/>
              <a:buFont typeface="Noto Sans Symbols"/>
              <a:buNone/>
              <a:defRPr sz="1000" b="0" i="0" u="none" strike="noStrike" cap="none">
                <a:solidFill>
                  <a:schemeClr val="lt1"/>
                </a:solidFill>
                <a:latin typeface="Arial"/>
                <a:ea typeface="Arial"/>
                <a:cs typeface="Arial"/>
                <a:sym typeface="Arial"/>
              </a:defRPr>
            </a:lvl3pPr>
            <a:lvl4pPr marL="1828800" marR="0" lvl="3" indent="-228600" algn="ctr" rtl="0">
              <a:lnSpc>
                <a:spcPct val="100000"/>
              </a:lnSpc>
              <a:spcBef>
                <a:spcPts val="180"/>
              </a:spcBef>
              <a:spcAft>
                <a:spcPts val="0"/>
              </a:spcAft>
              <a:buClr>
                <a:srgbClr val="FF9900"/>
              </a:buClr>
              <a:buSzPts val="900"/>
              <a:buFont typeface="Noto Sans Symbols"/>
              <a:buNone/>
              <a:defRPr sz="900" b="0" i="0" u="none" strike="noStrike" cap="none">
                <a:solidFill>
                  <a:schemeClr val="lt1"/>
                </a:solidFill>
                <a:latin typeface="Arial"/>
                <a:ea typeface="Arial"/>
                <a:cs typeface="Arial"/>
                <a:sym typeface="Arial"/>
              </a:defRPr>
            </a:lvl4pPr>
            <a:lvl5pPr marL="2286000" marR="0" lvl="4" indent="-228600" algn="ctr" rtl="0">
              <a:lnSpc>
                <a:spcPct val="100000"/>
              </a:lnSpc>
              <a:spcBef>
                <a:spcPts val="180"/>
              </a:spcBef>
              <a:spcAft>
                <a:spcPts val="0"/>
              </a:spcAft>
              <a:buClr>
                <a:srgbClr val="FF9900"/>
              </a:buClr>
              <a:buSzPts val="900"/>
              <a:buFont typeface="Noto Sans Symbols"/>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6pPr>
            <a:lvl7pPr marL="3200400" marR="0" lvl="6"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7pPr>
            <a:lvl8pPr marL="3657600" marR="0" lvl="7"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8pPr>
            <a:lvl9pPr marL="4114800" marR="0" lvl="8" indent="-228600" algn="l" rtl="0">
              <a:lnSpc>
                <a:spcPct val="100000"/>
              </a:lnSpc>
              <a:spcBef>
                <a:spcPts val="180"/>
              </a:spcBef>
              <a:spcAft>
                <a:spcPts val="0"/>
              </a:spcAft>
              <a:buClr>
                <a:schemeClr val="dk1"/>
              </a:buClr>
              <a:buSzPts val="900"/>
              <a:buFont typeface="Arial Narrow"/>
              <a:buNone/>
              <a:defRPr sz="900" b="0" i="0" u="none" strike="noStrike" cap="none">
                <a:solidFill>
                  <a:schemeClr val="dk1"/>
                </a:solidFill>
                <a:latin typeface="Arial Narrow"/>
                <a:ea typeface="Arial Narrow"/>
                <a:cs typeface="Arial Narrow"/>
                <a:sym typeface="Arial Narrow"/>
              </a:defRPr>
            </a:lvl9pPr>
          </a:lstStyle>
          <a:p>
            <a:endParaRPr/>
          </a:p>
        </p:txBody>
      </p:sp>
      <p:sp>
        <p:nvSpPr>
          <p:cNvPr id="140" name="Google Shape;140;p24"/>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41" name="Google Shape;141;p24"/>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837639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44" name="Google Shape;144;p25"/>
          <p:cNvSpPr txBox="1">
            <a:spLocks noGrp="1"/>
          </p:cNvSpPr>
          <p:nvPr>
            <p:ph type="body" idx="1"/>
          </p:nvPr>
        </p:nvSpPr>
        <p:spPr>
          <a:xfrm rot="5400000">
            <a:off x="3708401" y="836612"/>
            <a:ext cx="1727200" cy="878522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406400" algn="ctr"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45" name="Google Shape;145;p25"/>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46" name="Google Shape;146;p25"/>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45910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rot="5400000">
            <a:off x="4734719" y="2223294"/>
            <a:ext cx="6264275" cy="219551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49" name="Google Shape;149;p26"/>
          <p:cNvSpPr txBox="1">
            <a:spLocks noGrp="1"/>
          </p:cNvSpPr>
          <p:nvPr>
            <p:ph type="body" idx="1"/>
          </p:nvPr>
        </p:nvSpPr>
        <p:spPr>
          <a:xfrm rot="5400000">
            <a:off x="265908" y="102395"/>
            <a:ext cx="6264275" cy="64373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406400" algn="ctr"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50" name="Google Shape;150;p26"/>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51" name="Google Shape;151;p26"/>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0366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88425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25150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55784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96607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635241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9211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96418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75478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99791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836387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30641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96929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995915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108865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734458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727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44512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25442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322830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51718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029056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471344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8"/>
        <p:cNvGrpSpPr/>
        <p:nvPr/>
      </p:nvGrpSpPr>
      <p:grpSpPr>
        <a:xfrm>
          <a:off x="0" y="0"/>
          <a:ext cx="0" cy="0"/>
          <a:chOff x="0" y="0"/>
          <a:chExt cx="0" cy="0"/>
        </a:xfrm>
      </p:grpSpPr>
    </p:spTree>
    <p:extLst>
      <p:ext uri="{BB962C8B-B14F-4D97-AF65-F5344CB8AC3E}">
        <p14:creationId xmlns:p14="http://schemas.microsoft.com/office/powerpoint/2010/main" val="2111312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lt1"/>
        </a:solidFill>
        <a:effectLst/>
      </p:bgPr>
    </p:bg>
    <p:spTree>
      <p:nvGrpSpPr>
        <p:cNvPr id="1" name="Shape 89"/>
        <p:cNvGrpSpPr/>
        <p:nvPr/>
      </p:nvGrpSpPr>
      <p:grpSpPr>
        <a:xfrm>
          <a:off x="0" y="0"/>
          <a:ext cx="0" cy="0"/>
          <a:chOff x="0" y="0"/>
          <a:chExt cx="0" cy="0"/>
        </a:xfrm>
      </p:grpSpPr>
      <p:pic>
        <p:nvPicPr>
          <p:cNvPr id="90" name="Google Shape;90;p3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91" name="Google Shape;91;p30" descr="COM1016_corp_banner__03"/>
          <p:cNvPicPr preferRelativeResize="0"/>
          <p:nvPr/>
        </p:nvPicPr>
        <p:blipFill rotWithShape="1">
          <a:blip r:embed="rId3">
            <a:alphaModFix/>
          </a:blip>
          <a:srcRect b="11967"/>
          <a:stretch/>
        </p:blipFill>
        <p:spPr>
          <a:xfrm>
            <a:off x="0" y="836613"/>
            <a:ext cx="9144000" cy="1223962"/>
          </a:xfrm>
          <a:prstGeom prst="rect">
            <a:avLst/>
          </a:prstGeom>
          <a:noFill/>
          <a:ln>
            <a:noFill/>
          </a:ln>
        </p:spPr>
      </p:pic>
    </p:spTree>
    <p:extLst>
      <p:ext uri="{BB962C8B-B14F-4D97-AF65-F5344CB8AC3E}">
        <p14:creationId xmlns:p14="http://schemas.microsoft.com/office/powerpoint/2010/main" val="1814725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40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94" name="Google Shape;94;p3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FF0000"/>
              </a:buClr>
              <a:buSzPts val="24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rgbClr val="3A601B"/>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rgbClr val="C8A200"/>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90586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5"/>
        <p:cNvGrpSpPr/>
        <p:nvPr/>
      </p:nvGrpSpPr>
      <p:grpSpPr>
        <a:xfrm>
          <a:off x="0" y="0"/>
          <a:ext cx="0" cy="0"/>
          <a:chOff x="0" y="0"/>
          <a:chExt cx="0" cy="0"/>
        </a:xfrm>
      </p:grpSpPr>
      <p:sp>
        <p:nvSpPr>
          <p:cNvPr id="96" name="Google Shape;96;p3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Tree>
    <p:extLst>
      <p:ext uri="{BB962C8B-B14F-4D97-AF65-F5344CB8AC3E}">
        <p14:creationId xmlns:p14="http://schemas.microsoft.com/office/powerpoint/2010/main" val="221601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Tree>
    <p:extLst>
      <p:ext uri="{BB962C8B-B14F-4D97-AF65-F5344CB8AC3E}">
        <p14:creationId xmlns:p14="http://schemas.microsoft.com/office/powerpoint/2010/main" val="25557300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8"/>
        <p:cNvGrpSpPr/>
        <p:nvPr/>
      </p:nvGrpSpPr>
      <p:grpSpPr>
        <a:xfrm>
          <a:off x="0" y="0"/>
          <a:ext cx="0" cy="0"/>
          <a:chOff x="0" y="0"/>
          <a:chExt cx="0" cy="0"/>
        </a:xfrm>
      </p:grpSpPr>
    </p:spTree>
    <p:extLst>
      <p:ext uri="{BB962C8B-B14F-4D97-AF65-F5344CB8AC3E}">
        <p14:creationId xmlns:p14="http://schemas.microsoft.com/office/powerpoint/2010/main" val="3283548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0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101" name="Google Shape;101;p3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72440" algn="l">
              <a:lnSpc>
                <a:spcPct val="100000"/>
              </a:lnSpc>
              <a:spcBef>
                <a:spcPts val="640"/>
              </a:spcBef>
              <a:spcAft>
                <a:spcPts val="0"/>
              </a:spcAft>
              <a:buClr>
                <a:srgbClr val="FF0000"/>
              </a:buClr>
              <a:buSzPts val="384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rgbClr val="3A601B"/>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rgbClr val="C8A2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Google Shape;102;p3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FF0000"/>
              </a:buClr>
              <a:buSzPts val="168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rgbClr val="3A601B"/>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rgbClr val="C8A2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48729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0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105" name="Google Shape;105;p3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rgbClr val="FF0000"/>
              </a:buClr>
              <a:buSzPts val="384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3A601B"/>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C8A200"/>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6" name="Google Shape;106;p36"/>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FF0000"/>
              </a:buClr>
              <a:buSzPts val="168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rgbClr val="3A601B"/>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rgbClr val="C8A2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83914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7"/>
        <p:cNvGrpSpPr/>
        <p:nvPr/>
      </p:nvGrpSpPr>
      <p:grpSpPr>
        <a:xfrm>
          <a:off x="0" y="0"/>
          <a:ext cx="0" cy="0"/>
          <a:chOff x="0" y="0"/>
          <a:chExt cx="0" cy="0"/>
        </a:xfrm>
      </p:grpSpPr>
      <p:sp>
        <p:nvSpPr>
          <p:cNvPr id="108" name="Google Shape;108;p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109" name="Google Shape;109;p3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11480" algn="l">
              <a:lnSpc>
                <a:spcPct val="100000"/>
              </a:lnSpc>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557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0"/>
        <p:cNvGrpSpPr/>
        <p:nvPr/>
      </p:nvGrpSpPr>
      <p:grpSpPr>
        <a:xfrm>
          <a:off x="0" y="0"/>
          <a:ext cx="0" cy="0"/>
          <a:chOff x="0" y="0"/>
          <a:chExt cx="0" cy="0"/>
        </a:xfrm>
      </p:grpSpPr>
      <p:sp>
        <p:nvSpPr>
          <p:cNvPr id="111" name="Google Shape;111;p38"/>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a:lnSpc>
                <a:spcPct val="100000"/>
              </a:lnSpc>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112" name="Google Shape;112;p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11480" algn="l">
              <a:lnSpc>
                <a:spcPct val="100000"/>
              </a:lnSpc>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39053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3"/>
        <p:cNvGrpSpPr/>
        <p:nvPr/>
      </p:nvGrpSpPr>
      <p:grpSpPr>
        <a:xfrm>
          <a:off x="0" y="0"/>
          <a:ext cx="0" cy="0"/>
          <a:chOff x="0" y="0"/>
          <a:chExt cx="0" cy="0"/>
        </a:xfrm>
      </p:grpSpPr>
      <p:sp>
        <p:nvSpPr>
          <p:cNvPr id="114" name="Google Shape;114;p39"/>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9"/>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noAutofit/>
          </a:bodyPr>
          <a:lstStyle>
            <a:lvl1pPr lvl="0" algn="ctr">
              <a:lnSpc>
                <a:spcPct val="100000"/>
              </a:lnSpc>
              <a:spcBef>
                <a:spcPts val="480"/>
              </a:spcBef>
              <a:spcAft>
                <a:spcPts val="0"/>
              </a:spcAft>
              <a:buSzPts val="2880"/>
              <a:buNone/>
              <a:defRPr sz="2400"/>
            </a:lvl1pPr>
            <a:lvl2pPr lvl="1" algn="ctr">
              <a:lnSpc>
                <a:spcPct val="100000"/>
              </a:lnSpc>
              <a:spcBef>
                <a:spcPts val="400"/>
              </a:spcBef>
              <a:spcAft>
                <a:spcPts val="0"/>
              </a:spcAft>
              <a:buSzPts val="2000"/>
              <a:buNone/>
              <a:defRPr sz="2000"/>
            </a:lvl2pPr>
            <a:lvl3pPr lvl="2" algn="ctr">
              <a:lnSpc>
                <a:spcPct val="100000"/>
              </a:lnSpc>
              <a:spcBef>
                <a:spcPts val="360"/>
              </a:spcBef>
              <a:spcAft>
                <a:spcPts val="0"/>
              </a:spcAft>
              <a:buSzPts val="1800"/>
              <a:buNone/>
              <a:defRPr sz="1800"/>
            </a:lvl3pPr>
            <a:lvl4pPr lvl="3" algn="ctr">
              <a:lnSpc>
                <a:spcPct val="100000"/>
              </a:lnSpc>
              <a:spcBef>
                <a:spcPts val="320"/>
              </a:spcBef>
              <a:spcAft>
                <a:spcPts val="0"/>
              </a:spcAft>
              <a:buSzPts val="1600"/>
              <a:buNone/>
              <a:defRPr sz="1600"/>
            </a:lvl4pPr>
            <a:lvl5pPr lvl="4" algn="ctr">
              <a:lnSpc>
                <a:spcPct val="100000"/>
              </a:lnSpc>
              <a:spcBef>
                <a:spcPts val="280"/>
              </a:spcBef>
              <a:spcAft>
                <a:spcPts val="0"/>
              </a:spcAft>
              <a:buSzPts val="1400"/>
              <a:buNone/>
              <a:defRPr sz="1600"/>
            </a:lvl5pPr>
            <a:lvl6pPr lvl="5" algn="ctr">
              <a:lnSpc>
                <a:spcPct val="100000"/>
              </a:lnSpc>
              <a:spcBef>
                <a:spcPts val="280"/>
              </a:spcBef>
              <a:spcAft>
                <a:spcPts val="0"/>
              </a:spcAft>
              <a:buSzPts val="1400"/>
              <a:buNone/>
              <a:defRPr sz="1600"/>
            </a:lvl6pPr>
            <a:lvl7pPr lvl="6" algn="ctr">
              <a:lnSpc>
                <a:spcPct val="100000"/>
              </a:lnSpc>
              <a:spcBef>
                <a:spcPts val="280"/>
              </a:spcBef>
              <a:spcAft>
                <a:spcPts val="0"/>
              </a:spcAft>
              <a:buSzPts val="1400"/>
              <a:buNone/>
              <a:defRPr sz="1600"/>
            </a:lvl7pPr>
            <a:lvl8pPr lvl="7" algn="ctr">
              <a:lnSpc>
                <a:spcPct val="100000"/>
              </a:lnSpc>
              <a:spcBef>
                <a:spcPts val="280"/>
              </a:spcBef>
              <a:spcAft>
                <a:spcPts val="0"/>
              </a:spcAft>
              <a:buSzPts val="1400"/>
              <a:buNone/>
              <a:defRPr sz="1600"/>
            </a:lvl8pPr>
            <a:lvl9pPr lvl="8" algn="ctr">
              <a:lnSpc>
                <a:spcPct val="100000"/>
              </a:lnSpc>
              <a:spcBef>
                <a:spcPts val="280"/>
              </a:spcBef>
              <a:spcAft>
                <a:spcPts val="0"/>
              </a:spcAft>
              <a:buSzPts val="1400"/>
              <a:buNone/>
              <a:defRPr sz="1600"/>
            </a:lvl9pPr>
          </a:lstStyle>
          <a:p>
            <a:endParaRPr/>
          </a:p>
        </p:txBody>
      </p:sp>
      <p:sp>
        <p:nvSpPr>
          <p:cNvPr id="116" name="Google Shape;116;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3376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jp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wmo_ppt_2012.jpg"/>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1" name="Google Shape;11;p1"/>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12" name="Google Shape;12;p1"/>
          <p:cNvSpPr txBox="1">
            <a:spLocks noGrp="1"/>
          </p:cNvSpPr>
          <p:nvPr>
            <p:ph type="body" idx="1"/>
          </p:nvPr>
        </p:nvSpPr>
        <p:spPr>
          <a:xfrm>
            <a:off x="250825" y="1052513"/>
            <a:ext cx="8713788" cy="48974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FF9900"/>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rgbClr val="FF990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rgbClr val="FF9900"/>
              </a:buClr>
              <a:buSzPts val="2000"/>
              <a:buFont typeface="Noto Sans Symbols"/>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3" name="Google Shape;13;p1"/>
          <p:cNvSpPr txBox="1">
            <a:spLocks noGrp="1"/>
          </p:cNvSpPr>
          <p:nvPr>
            <p:ph type="ftr" idx="11"/>
          </p:nvPr>
        </p:nvSpPr>
        <p:spPr>
          <a:xfrm>
            <a:off x="1042988" y="6453188"/>
            <a:ext cx="4465637"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427640950"/>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5" descr="wmo_ppt_2012_last.jp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89" name="Google Shape;89;p15"/>
          <p:cNvSpPr txBox="1">
            <a:spLocks noGrp="1"/>
          </p:cNvSpPr>
          <p:nvPr>
            <p:ph type="body" idx="1"/>
          </p:nvPr>
        </p:nvSpPr>
        <p:spPr>
          <a:xfrm>
            <a:off x="179388" y="4365625"/>
            <a:ext cx="8785225" cy="1727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1pPr>
            <a:lvl2pPr marL="914400" marR="0" lvl="1" indent="-406400" algn="ctr" rtl="0">
              <a:lnSpc>
                <a:spcPct val="100000"/>
              </a:lnSpc>
              <a:spcBef>
                <a:spcPts val="560"/>
              </a:spcBef>
              <a:spcAft>
                <a:spcPts val="0"/>
              </a:spcAft>
              <a:buClr>
                <a:srgbClr val="FF9900"/>
              </a:buClr>
              <a:buSzPts val="28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ctr" rtl="0">
              <a:lnSpc>
                <a:spcPct val="100000"/>
              </a:lnSpc>
              <a:spcBef>
                <a:spcPts val="480"/>
              </a:spcBef>
              <a:spcAft>
                <a:spcPts val="0"/>
              </a:spcAft>
              <a:buClr>
                <a:srgbClr val="FF9900"/>
              </a:buClr>
              <a:buSzPts val="240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ctr" rtl="0">
              <a:lnSpc>
                <a:spcPct val="100000"/>
              </a:lnSpc>
              <a:spcBef>
                <a:spcPts val="400"/>
              </a:spcBef>
              <a:spcAft>
                <a:spcPts val="0"/>
              </a:spcAft>
              <a:buClr>
                <a:srgbClr val="FF9900"/>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Narrow"/>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90" name="Google Shape;90;p15"/>
          <p:cNvSpPr txBox="1">
            <a:spLocks noGrp="1"/>
          </p:cNvSpPr>
          <p:nvPr>
            <p:ph type="ftr" idx="11"/>
          </p:nvPr>
        </p:nvSpPr>
        <p:spPr>
          <a:xfrm>
            <a:off x="2484438" y="6462713"/>
            <a:ext cx="2447925" cy="3127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91" name="Google Shape;91;p15"/>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92" name="Google Shape;92;p15"/>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2pPr>
            <a:lvl3pPr marR="0" lvl="2"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3pPr>
            <a:lvl4pPr marR="0" lvl="3"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4pPr>
            <a:lvl5pPr marR="0" lvl="4" algn="ctr" rtl="0">
              <a:lnSpc>
                <a:spcPct val="100000"/>
              </a:lnSpc>
              <a:spcBef>
                <a:spcPts val="0"/>
              </a:spcBef>
              <a:spcAft>
                <a:spcPts val="0"/>
              </a:spcAft>
              <a:buClr>
                <a:srgbClr val="000000"/>
              </a:buClr>
              <a:buSzPts val="1400"/>
              <a:buFont typeface="Arial"/>
              <a:buNone/>
              <a:defRPr sz="4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Narrow"/>
                <a:ea typeface="Arial Narrow"/>
                <a:cs typeface="Arial Narrow"/>
                <a:sym typeface="Arial Narrow"/>
              </a:defRPr>
            </a:lvl9pPr>
          </a:lstStyle>
          <a:p>
            <a:endParaRPr/>
          </a:p>
        </p:txBody>
      </p:sp>
      <p:sp>
        <p:nvSpPr>
          <p:cNvPr id="93" name="Google Shape;93;p15"/>
          <p:cNvSpPr txBox="1"/>
          <p:nvPr/>
        </p:nvSpPr>
        <p:spPr>
          <a:xfrm>
            <a:off x="117475" y="6380163"/>
            <a:ext cx="1141413" cy="4778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www.wmo.int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63638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718593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5755785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endParaRPr/>
          </a:p>
        </p:txBody>
      </p:sp>
      <p:sp>
        <p:nvSpPr>
          <p:cNvPr id="86" name="Google Shape;86;p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11480" algn="l" rtl="0">
              <a:lnSpc>
                <a:spcPct val="100000"/>
              </a:lnSpc>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7" name="Google Shape;87;p19"/>
          <p:cNvCxnSpPr/>
          <p:nvPr/>
        </p:nvCxnSpPr>
        <p:spPr>
          <a:xfrm>
            <a:off x="827088" y="1268413"/>
            <a:ext cx="8316912" cy="0"/>
          </a:xfrm>
          <a:prstGeom prst="straightConnector1">
            <a:avLst/>
          </a:prstGeom>
          <a:noFill/>
          <a:ln w="28575" cap="flat" cmpd="sng">
            <a:solidFill>
              <a:srgbClr val="3A601B"/>
            </a:solidFill>
            <a:prstDash val="solid"/>
            <a:round/>
            <a:headEnd type="none" w="sm" len="sm"/>
            <a:tailEnd type="none" w="sm" len="sm"/>
          </a:ln>
        </p:spPr>
      </p:cxnSp>
    </p:spTree>
    <p:extLst>
      <p:ext uri="{BB962C8B-B14F-4D97-AF65-F5344CB8AC3E}">
        <p14:creationId xmlns:p14="http://schemas.microsoft.com/office/powerpoint/2010/main" val="51413122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arctic-rcc.org/consensus-statement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arctic-rcc.org/" TargetMode="External"/><Relationship Id="rId2" Type="http://schemas.openxmlformats.org/officeDocument/2006/relationships/hyperlink" Target="https://library.wmo.int/doc_num.php?explnum_id=319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hyperlink" Target="http://wdc.aari.ru/acf5/" TargetMode="External"/><Relationship Id="rId3" Type="http://schemas.openxmlformats.org/officeDocument/2006/relationships/hyperlink" Target="http://wdc.aari.ru/acf5/27May/ACF-5_May27_1620_Non_Technical_Summary.pdf" TargetMode="External"/><Relationship Id="rId7" Type="http://schemas.openxmlformats.org/officeDocument/2006/relationships/hyperlink" Target="https://arctic-rc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luejeans.com/431362831/9648?src=calendarLink" TargetMode="External"/><Relationship Id="rId5" Type="http://schemas.openxmlformats.org/officeDocument/2006/relationships/hyperlink" Target="https://arctic-rcc.org/acf-spring-2020" TargetMode="External"/><Relationship Id="rId4" Type="http://schemas.openxmlformats.org/officeDocument/2006/relationships/hyperlink" Target="http://wdc.aari.ru/acf5/27May/ACF-5_May27_1710_Consensus_statement_draft.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hyperlink" Target="http://wdc.aari.ru/acf5/27May/ACF-5_May27_1710_Consensus_statement_draft.pdf" TargetMode="External"/><Relationship Id="rId3" Type="http://schemas.openxmlformats.org/officeDocument/2006/relationships/hyperlink" Target="http://wdc.aari.ru/acf5/27May/ACF-5_May27_1610_Introduction.pptx" TargetMode="External"/><Relationship Id="rId7" Type="http://schemas.openxmlformats.org/officeDocument/2006/relationships/hyperlink" Target="http://wdc.aari.ru/acf5/27May/ACF-5_May27_1710_Consensus_statement_draft.pptx" TargetMode="External"/><Relationship Id="rId2" Type="http://schemas.openxmlformats.org/officeDocument/2006/relationships/hyperlink" Target="https://www.timeanddate.com/worldclock/timezone/utc" TargetMode="External"/><Relationship Id="rId1" Type="http://schemas.openxmlformats.org/officeDocument/2006/relationships/slideLayout" Target="../slideLayouts/slideLayout2.xml"/><Relationship Id="rId6" Type="http://schemas.openxmlformats.org/officeDocument/2006/relationships/hyperlink" Target="http://wdc.aari.ru/acf5/27May/ACF-5_May27_1620_Non_Technical_Summary.pdf" TargetMode="External"/><Relationship Id="rId5" Type="http://schemas.openxmlformats.org/officeDocument/2006/relationships/hyperlink" Target="http://wdc.aari.ru/acf5/27May/ACF-5_May27_1620_Non_Technical_Summary.pptx" TargetMode="External"/><Relationship Id="rId4" Type="http://schemas.openxmlformats.org/officeDocument/2006/relationships/hyperlink" Target="http://wdc.aari.ru/acf5/27May/ACF-5_May27_1610_Introductio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6.xml"/><Relationship Id="rId5" Type="http://schemas.openxmlformats.org/officeDocument/2006/relationships/hyperlink" Target="https://arctic-rcc.org/acf" TargetMode="Externa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6.xml"/><Relationship Id="rId4" Type="http://schemas.openxmlformats.org/officeDocument/2006/relationships/hyperlink" Target="https://meteoinfo.r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6.xml"/><Relationship Id="rId4" Type="http://schemas.openxmlformats.org/officeDocument/2006/relationships/hyperlink" Target="http://www.wmolc.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46.xml"/><Relationship Id="rId4" Type="http://schemas.openxmlformats.org/officeDocument/2006/relationships/hyperlink" Target="https://meteoinfo.ru/"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6.xml"/><Relationship Id="rId4" Type="http://schemas.openxmlformats.org/officeDocument/2006/relationships/hyperlink" Target="http://www.wmolc.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hyperlink" Target="http://wdc.aari.ru/acf5/28May/ACF-5_May28_1630_INTAROS_and_data_portal.pptx" TargetMode="External"/><Relationship Id="rId2" Type="http://schemas.openxmlformats.org/officeDocument/2006/relationships/hyperlink" Target="https://www.timeanddate.com/worldclock/timezone/utc" TargetMode="External"/><Relationship Id="rId1" Type="http://schemas.openxmlformats.org/officeDocument/2006/relationships/slideLayout" Target="../slideLayouts/slideLayout2.xml"/><Relationship Id="rId4" Type="http://schemas.openxmlformats.org/officeDocument/2006/relationships/hyperlink" Target="http://wdc.aari.ru/acf5/28May/ACF-5_May28_1630_INTAROS_and_data_portal.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5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45.xml"/><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www.arctic-rcc.org/" TargetMode="External"/><Relationship Id="rId11" Type="http://schemas.openxmlformats.org/officeDocument/2006/relationships/image" Target="../media/image17.jp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 y="0"/>
            <a:ext cx="9216000" cy="6912000"/>
          </a:xfrm>
          <a:prstGeom prst="rect">
            <a:avLst/>
          </a:prstGeom>
        </p:spPr>
      </p:pic>
      <p:sp>
        <p:nvSpPr>
          <p:cNvPr id="5" name="Title 1"/>
          <p:cNvSpPr txBox="1">
            <a:spLocks/>
          </p:cNvSpPr>
          <p:nvPr/>
        </p:nvSpPr>
        <p:spPr>
          <a:xfrm>
            <a:off x="195653" y="1444246"/>
            <a:ext cx="8593667"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0090"/>
                </a:solidFill>
              </a:rPr>
              <a:t>5</a:t>
            </a:r>
            <a:r>
              <a:rPr lang="en-US" sz="4000" baseline="30000" dirty="0">
                <a:solidFill>
                  <a:srgbClr val="000090"/>
                </a:solidFill>
              </a:rPr>
              <a:t>th</a:t>
            </a:r>
            <a:r>
              <a:rPr lang="en-US" sz="4000" dirty="0">
                <a:solidFill>
                  <a:srgbClr val="000090"/>
                </a:solidFill>
              </a:rPr>
              <a:t> Arctic Climate Forum (ACF-5) </a:t>
            </a:r>
          </a:p>
          <a:p>
            <a:r>
              <a:rPr lang="en-US" sz="3600" dirty="0">
                <a:solidFill>
                  <a:srgbClr val="000090"/>
                </a:solidFill>
              </a:rPr>
              <a:t>Arctic Regional Climate Center – network (</a:t>
            </a:r>
            <a:r>
              <a:rPr lang="en-US" sz="3600" dirty="0" err="1">
                <a:solidFill>
                  <a:srgbClr val="000090"/>
                </a:solidFill>
              </a:rPr>
              <a:t>ArcRCC</a:t>
            </a:r>
            <a:r>
              <a:rPr lang="en-US" sz="3600" dirty="0">
                <a:solidFill>
                  <a:srgbClr val="000090"/>
                </a:solidFill>
              </a:rPr>
              <a:t>-N)</a:t>
            </a:r>
          </a:p>
        </p:txBody>
      </p:sp>
      <p:sp>
        <p:nvSpPr>
          <p:cNvPr id="3" name="TextBox 2"/>
          <p:cNvSpPr txBox="1"/>
          <p:nvPr/>
        </p:nvSpPr>
        <p:spPr>
          <a:xfrm>
            <a:off x="4800599" y="4925808"/>
            <a:ext cx="4250268" cy="1815882"/>
          </a:xfrm>
          <a:prstGeom prst="rect">
            <a:avLst/>
          </a:prstGeom>
          <a:noFill/>
        </p:spPr>
        <p:txBody>
          <a:bodyPr wrap="square" rtlCol="0">
            <a:spAutoFit/>
          </a:bodyPr>
          <a:lstStyle/>
          <a:p>
            <a:r>
              <a:rPr lang="en-US" sz="1600" dirty="0"/>
              <a:t>Helge </a:t>
            </a:r>
            <a:r>
              <a:rPr lang="en-US" sz="1600" dirty="0" err="1"/>
              <a:t>Tangen</a:t>
            </a:r>
            <a:r>
              <a:rPr lang="en-US" sz="1600" dirty="0"/>
              <a:t>, </a:t>
            </a:r>
            <a:r>
              <a:rPr lang="en-US" sz="1600" dirty="0" err="1"/>
              <a:t>ArcRCC</a:t>
            </a:r>
            <a:r>
              <a:rPr lang="en-US" sz="1600" dirty="0"/>
              <a:t>-N coordinator, </a:t>
            </a:r>
          </a:p>
          <a:p>
            <a:r>
              <a:rPr lang="en-US" sz="1600" dirty="0"/>
              <a:t>Norwegian Meteorological Institute</a:t>
            </a:r>
          </a:p>
          <a:p>
            <a:endParaRPr lang="en-US" sz="1600" dirty="0"/>
          </a:p>
          <a:p>
            <a:r>
              <a:rPr lang="en-US" sz="1600" dirty="0" err="1"/>
              <a:t>Vasily</a:t>
            </a:r>
            <a:r>
              <a:rPr lang="en-US" sz="1600" dirty="0"/>
              <a:t> </a:t>
            </a:r>
            <a:r>
              <a:rPr lang="en-US" sz="1600" dirty="0" err="1"/>
              <a:t>Smolyanitsky</a:t>
            </a:r>
            <a:r>
              <a:rPr lang="en-US" sz="1600" dirty="0"/>
              <a:t>, </a:t>
            </a:r>
            <a:r>
              <a:rPr lang="en-US" sz="1600" dirty="0" err="1"/>
              <a:t>ArcRCC</a:t>
            </a:r>
            <a:r>
              <a:rPr lang="en-US" sz="1600" dirty="0"/>
              <a:t> – N Northern Eurasia node coordinator (host)</a:t>
            </a:r>
          </a:p>
          <a:p>
            <a:r>
              <a:rPr lang="en-US" sz="1600" dirty="0"/>
              <a:t>Arctic and Antarctic Research Institute (AARI)</a:t>
            </a:r>
          </a:p>
          <a:p>
            <a:endParaRPr lang="en-US" sz="1600" dirty="0"/>
          </a:p>
        </p:txBody>
      </p:sp>
      <p:sp>
        <p:nvSpPr>
          <p:cNvPr id="6" name="Rectangle 5"/>
          <p:cNvSpPr/>
          <p:nvPr/>
        </p:nvSpPr>
        <p:spPr>
          <a:xfrm>
            <a:off x="2452099" y="3285059"/>
            <a:ext cx="4914472" cy="1409617"/>
          </a:xfrm>
          <a:prstGeom prst="rect">
            <a:avLst/>
          </a:prstGeom>
        </p:spPr>
        <p:txBody>
          <a:bodyPr wrap="square">
            <a:spAutoFit/>
          </a:bodyPr>
          <a:lstStyle/>
          <a:p>
            <a:pPr lvl="0" algn="ctr">
              <a:spcBef>
                <a:spcPct val="20000"/>
              </a:spcBef>
            </a:pPr>
            <a:r>
              <a:rPr lang="en-US" sz="2800" b="1" dirty="0"/>
              <a:t>27-28 May, 2020</a:t>
            </a:r>
          </a:p>
          <a:p>
            <a:pPr lvl="0" algn="ctr">
              <a:spcBef>
                <a:spcPct val="20000"/>
              </a:spcBef>
            </a:pPr>
            <a:r>
              <a:rPr lang="en-US" sz="2400" dirty="0"/>
              <a:t>Videoconferences</a:t>
            </a:r>
          </a:p>
          <a:p>
            <a:pPr lvl="0" algn="ctr">
              <a:spcBef>
                <a:spcPct val="20000"/>
              </a:spcBef>
            </a:pPr>
            <a:r>
              <a:rPr lang="en-US" sz="2400" dirty="0"/>
              <a:t>Summary version May 27</a:t>
            </a:r>
            <a:r>
              <a:rPr lang="en-US" sz="2400" baseline="30000" dirty="0"/>
              <a:t>th</a:t>
            </a:r>
            <a:r>
              <a:rPr lang="en-US" sz="2400" dirty="0"/>
              <a:t> </a:t>
            </a:r>
            <a:endParaRPr lang="en-GB" sz="2400" dirty="0"/>
          </a:p>
        </p:txBody>
      </p:sp>
      <p:pic>
        <p:nvPicPr>
          <p:cNvPr id="7" name="Picture 4">
            <a:extLst>
              <a:ext uri="{FF2B5EF4-FFF2-40B4-BE49-F238E27FC236}">
                <a16:creationId xmlns:a16="http://schemas.microsoft.com/office/drawing/2014/main" id="{6AACDFBE-9C71-4F67-9707-4BB9917735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113" y="8853"/>
            <a:ext cx="1254404" cy="1574930"/>
          </a:xfrm>
          <a:prstGeom prst="rect">
            <a:avLst/>
          </a:prstGeom>
          <a:noFill/>
          <a:ln>
            <a:noFill/>
          </a:ln>
        </p:spPr>
      </p:pic>
    </p:spTree>
    <p:extLst>
      <p:ext uri="{BB962C8B-B14F-4D97-AF65-F5344CB8AC3E}">
        <p14:creationId xmlns:p14="http://schemas.microsoft.com/office/powerpoint/2010/main" val="15084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75565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3600" b="1" i="0" u="none" strike="noStrike" cap="none">
                <a:solidFill>
                  <a:schemeClr val="accent2"/>
                </a:solidFill>
                <a:latin typeface="Arial"/>
                <a:ea typeface="Arial"/>
                <a:cs typeface="Arial"/>
                <a:sym typeface="Arial"/>
              </a:rPr>
              <a:t>The Arctic Regional Climate Centre</a:t>
            </a:r>
            <a:endParaRPr sz="3600" b="1" i="0" u="none" strike="noStrike" cap="none">
              <a:solidFill>
                <a:schemeClr val="accent2"/>
              </a:solidFill>
              <a:latin typeface="Arial"/>
              <a:ea typeface="Arial"/>
              <a:cs typeface="Arial"/>
              <a:sym typeface="Arial"/>
            </a:endParaRPr>
          </a:p>
        </p:txBody>
      </p:sp>
      <p:graphicFrame>
        <p:nvGraphicFramePr>
          <p:cNvPr id="206" name="Google Shape;206;p31"/>
          <p:cNvGraphicFramePr/>
          <p:nvPr/>
        </p:nvGraphicFramePr>
        <p:xfrm>
          <a:off x="1331913" y="1433513"/>
          <a:ext cx="3000000" cy="3000000"/>
        </p:xfrm>
        <a:graphic>
          <a:graphicData uri="http://schemas.openxmlformats.org/drawingml/2006/table">
            <a:tbl>
              <a:tblPr>
                <a:noFill/>
              </a:tblPr>
              <a:tblGrid>
                <a:gridCol w="1474400">
                  <a:extLst>
                    <a:ext uri="{9D8B030D-6E8A-4147-A177-3AD203B41FA5}">
                      <a16:colId xmlns:a16="http://schemas.microsoft.com/office/drawing/2014/main" val="20000"/>
                    </a:ext>
                  </a:extLst>
                </a:gridCol>
                <a:gridCol w="1410125">
                  <a:extLst>
                    <a:ext uri="{9D8B030D-6E8A-4147-A177-3AD203B41FA5}">
                      <a16:colId xmlns:a16="http://schemas.microsoft.com/office/drawing/2014/main" val="20001"/>
                    </a:ext>
                  </a:extLst>
                </a:gridCol>
                <a:gridCol w="1320600">
                  <a:extLst>
                    <a:ext uri="{9D8B030D-6E8A-4147-A177-3AD203B41FA5}">
                      <a16:colId xmlns:a16="http://schemas.microsoft.com/office/drawing/2014/main" val="20002"/>
                    </a:ext>
                  </a:extLst>
                </a:gridCol>
                <a:gridCol w="1121250">
                  <a:extLst>
                    <a:ext uri="{9D8B030D-6E8A-4147-A177-3AD203B41FA5}">
                      <a16:colId xmlns:a16="http://schemas.microsoft.com/office/drawing/2014/main" val="20003"/>
                    </a:ext>
                  </a:extLst>
                </a:gridCol>
                <a:gridCol w="1866600">
                  <a:extLst>
                    <a:ext uri="{9D8B030D-6E8A-4147-A177-3AD203B41FA5}">
                      <a16:colId xmlns:a16="http://schemas.microsoft.com/office/drawing/2014/main" val="20004"/>
                    </a:ext>
                  </a:extLst>
                </a:gridCol>
              </a:tblGrid>
              <a:tr h="274700">
                <a:tc gridSpan="2">
                  <a:txBody>
                    <a:bodyPr/>
                    <a:lstStyle/>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NATIONAL</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REGIONAL   </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CIRCUMPOLAR </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8300">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Countries</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Meteorological Organizations</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Regional Climate Centres (RCCs)</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ru-RU"/>
                    </a:p>
                  </a:txBody>
                  <a:tcPr/>
                </a:tc>
                <a:tc rowSpan="9">
                  <a:txBody>
                    <a:bodyPr/>
                    <a:lstStyle/>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Arctic </a:t>
                      </a:r>
                      <a:endParaRPr sz="1200" b="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CA" sz="1200" b="1" u="none" strike="noStrike" cap="none">
                          <a:solidFill>
                            <a:srgbClr val="000000"/>
                          </a:solidFill>
                          <a:latin typeface="Calibri"/>
                          <a:ea typeface="Calibri"/>
                          <a:cs typeface="Calibri"/>
                          <a:sym typeface="Calibri"/>
                        </a:rPr>
                        <a:t>Regional Climate Centre</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99"/>
                    </a:solidFill>
                  </a:tcPr>
                </a:tc>
                <a:extLst>
                  <a:ext uri="{0D108BD9-81ED-4DB2-BD59-A6C34878D82A}">
                    <a16:rowId xmlns:a16="http://schemas.microsoft.com/office/drawing/2014/main" val="10001"/>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United States</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NOAA</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North American Node</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rowSpan="2">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Forecasting</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vMerge="1">
                  <a:txBody>
                    <a:bodyPr/>
                    <a:lstStyle/>
                    <a:p>
                      <a:endParaRPr lang="ru-RU"/>
                    </a:p>
                  </a:txBody>
                  <a:tcPr/>
                </a:tc>
                <a:extLst>
                  <a:ext uri="{0D108BD9-81ED-4DB2-BD59-A6C34878D82A}">
                    <a16:rowId xmlns:a16="http://schemas.microsoft.com/office/drawing/2014/main" val="10002"/>
                  </a:ext>
                </a:extLst>
              </a:tr>
              <a:tr h="505450">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Canada</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ECCC</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DD2D6"/>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Denmark</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DMI</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rowSpan="5">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Northern European / Greenland Node</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rowSpan="5">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Data Services</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vMerge="1">
                  <a:txBody>
                    <a:bodyPr/>
                    <a:lstStyle/>
                    <a:p>
                      <a:endParaRPr lang="ru-RU"/>
                    </a:p>
                  </a:txBody>
                  <a:tcPr/>
                </a:tc>
                <a:extLst>
                  <a:ext uri="{0D108BD9-81ED-4DB2-BD59-A6C34878D82A}">
                    <a16:rowId xmlns:a16="http://schemas.microsoft.com/office/drawing/2014/main" val="10004"/>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Iceland</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IMO</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Norway</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NMI</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Sweden</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SMHI</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285675">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Finland</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FMI</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CC"/>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582350">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Russia</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BCBE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AARI</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BCBE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Northern Eurasia Node</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BCBE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CA" sz="1200" u="none" strike="noStrike" cap="none">
                          <a:solidFill>
                            <a:srgbClr val="000000"/>
                          </a:solidFill>
                          <a:latin typeface="Calibri"/>
                          <a:ea typeface="Calibri"/>
                          <a:cs typeface="Calibri"/>
                          <a:sym typeface="Calibri"/>
                        </a:rPr>
                        <a:t>Monitoring</a:t>
                      </a:r>
                      <a:endParaRPr sz="12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BCBEF"/>
                    </a:solidFill>
                  </a:tcPr>
                </a:tc>
                <a:tc vMerge="1">
                  <a:txBody>
                    <a:bodyPr/>
                    <a:lstStyle/>
                    <a:p>
                      <a:endParaRPr lang="ru-RU"/>
                    </a:p>
                  </a:txBody>
                  <a:tcPr/>
                </a:tc>
                <a:extLst>
                  <a:ext uri="{0D108BD9-81ED-4DB2-BD59-A6C34878D82A}">
                    <a16:rowId xmlns:a16="http://schemas.microsoft.com/office/drawing/2014/main" val="10009"/>
                  </a:ext>
                </a:extLst>
              </a:tr>
            </a:tbl>
          </a:graphicData>
        </a:graphic>
      </p:graphicFrame>
      <p:sp>
        <p:nvSpPr>
          <p:cNvPr id="207" name="Google Shape;207;p31"/>
          <p:cNvSpPr/>
          <p:nvPr/>
        </p:nvSpPr>
        <p:spPr>
          <a:xfrm>
            <a:off x="1476375" y="5148263"/>
            <a:ext cx="6456363" cy="5842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Calibri"/>
              <a:buNone/>
              <a:tabLst/>
              <a:defRPr/>
            </a:pPr>
            <a:r>
              <a:rPr kumimoji="0" lang="en-CA" sz="1600" b="1" i="0" u="none" strike="noStrike" kern="0" cap="none" spc="0" normalizeH="0" baseline="0" noProof="0">
                <a:ln>
                  <a:noFill/>
                </a:ln>
                <a:solidFill>
                  <a:srgbClr val="000000"/>
                </a:solidFill>
                <a:effectLst/>
                <a:uLnTx/>
                <a:uFillTx/>
                <a:latin typeface="Calibri"/>
                <a:ea typeface="Calibri"/>
                <a:cs typeface="Calibri"/>
                <a:sym typeface="Calibri"/>
              </a:rPr>
              <a:t>Collaboration/Networking across Arctic  regional nodes and Meteorological Organizations  </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250825" y="419950"/>
            <a:ext cx="8713800" cy="708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CA"/>
              <a:t>ArcRCC Products</a:t>
            </a:r>
            <a:endParaRPr/>
          </a:p>
          <a:p>
            <a:pPr marL="0" lvl="0" indent="0" algn="ctr" rtl="0">
              <a:spcBef>
                <a:spcPts val="0"/>
              </a:spcBef>
              <a:spcAft>
                <a:spcPts val="0"/>
              </a:spcAft>
              <a:buClr>
                <a:schemeClr val="dk1"/>
              </a:buClr>
              <a:buSzPts val="1100"/>
              <a:buFont typeface="Arial"/>
              <a:buNone/>
            </a:pPr>
            <a:r>
              <a:rPr lang="en-CA" sz="2500"/>
              <a:t>produced each May and October</a:t>
            </a:r>
            <a:endParaRPr sz="2500"/>
          </a:p>
          <a:p>
            <a:pPr marL="0" lvl="0" indent="0" algn="l" rtl="0">
              <a:spcBef>
                <a:spcPts val="0"/>
              </a:spcBef>
              <a:spcAft>
                <a:spcPts val="0"/>
              </a:spcAft>
              <a:buNone/>
            </a:pPr>
            <a:endParaRPr/>
          </a:p>
        </p:txBody>
      </p:sp>
      <p:sp>
        <p:nvSpPr>
          <p:cNvPr id="214" name="Google Shape;214;p32"/>
          <p:cNvSpPr txBox="1">
            <a:spLocks noGrp="1"/>
          </p:cNvSpPr>
          <p:nvPr>
            <p:ph type="body" idx="1"/>
          </p:nvPr>
        </p:nvSpPr>
        <p:spPr>
          <a:xfrm>
            <a:off x="250825" y="1052513"/>
            <a:ext cx="8713800" cy="4897500"/>
          </a:xfrm>
          <a:prstGeom prst="rect">
            <a:avLst/>
          </a:prstGeom>
        </p:spPr>
        <p:txBody>
          <a:bodyPr spcFirstLastPara="1" wrap="square" lIns="91425" tIns="45700" rIns="91425" bIns="45700" anchor="t" anchorCtr="0">
            <a:noAutofit/>
          </a:bodyPr>
          <a:lstStyle/>
          <a:p>
            <a:pPr marL="457200" lvl="0" indent="-381000" algn="l" rtl="0">
              <a:spcBef>
                <a:spcPts val="560"/>
              </a:spcBef>
              <a:spcAft>
                <a:spcPts val="0"/>
              </a:spcAft>
              <a:buSzPts val="2400"/>
              <a:buAutoNum type="arabicPeriod"/>
            </a:pPr>
            <a:r>
              <a:rPr lang="en-CA" sz="2400" b="1"/>
              <a:t>Arctic Consensus Statement:</a:t>
            </a:r>
            <a:endParaRPr sz="2400" b="1"/>
          </a:p>
          <a:p>
            <a:pPr marL="0" lvl="0" indent="0" algn="l" rtl="0">
              <a:spcBef>
                <a:spcPts val="560"/>
              </a:spcBef>
              <a:spcAft>
                <a:spcPts val="0"/>
              </a:spcAft>
              <a:buClr>
                <a:schemeClr val="dk1"/>
              </a:buClr>
              <a:buSzPts val="1100"/>
              <a:buFont typeface="Arial"/>
              <a:buNone/>
            </a:pPr>
            <a:r>
              <a:rPr lang="en-CA" sz="2000"/>
              <a:t>Text and graphics that summarize the temperature, precipitation and sea-ice climate trends for the </a:t>
            </a:r>
            <a:r>
              <a:rPr lang="en-CA" sz="2000" u="sng"/>
              <a:t>past</a:t>
            </a:r>
            <a:r>
              <a:rPr lang="en-CA" sz="2000"/>
              <a:t> season and forecasts for the </a:t>
            </a:r>
            <a:r>
              <a:rPr lang="en-CA" sz="2000" u="sng"/>
              <a:t>upcoming</a:t>
            </a:r>
            <a:r>
              <a:rPr lang="en-CA" sz="2000"/>
              <a:t> season. A collaborate effort by the network in reviewing:</a:t>
            </a:r>
            <a:endParaRPr sz="2000"/>
          </a:p>
          <a:p>
            <a:pPr marL="457200" lvl="0" indent="-355600" algn="l" rtl="0">
              <a:spcBef>
                <a:spcPts val="560"/>
              </a:spcBef>
              <a:spcAft>
                <a:spcPts val="0"/>
              </a:spcAft>
              <a:buSzPts val="2000"/>
              <a:buChar char="▪"/>
            </a:pPr>
            <a:r>
              <a:rPr lang="en-CA" sz="2000"/>
              <a:t>Trends in the historical monitoring data</a:t>
            </a:r>
            <a:endParaRPr sz="2000"/>
          </a:p>
          <a:p>
            <a:pPr marL="457200" lvl="0" indent="-355600" algn="l" rtl="0">
              <a:spcBef>
                <a:spcPts val="0"/>
              </a:spcBef>
              <a:spcAft>
                <a:spcPts val="0"/>
              </a:spcAft>
              <a:buSzPts val="2000"/>
              <a:buChar char="▪"/>
            </a:pPr>
            <a:r>
              <a:rPr lang="en-CA" sz="2000"/>
              <a:t>Forecasts from the models</a:t>
            </a:r>
            <a:endParaRPr sz="2000"/>
          </a:p>
          <a:p>
            <a:pPr marL="457200" lvl="0" indent="-355600" algn="l" rtl="0">
              <a:spcBef>
                <a:spcPts val="0"/>
              </a:spcBef>
              <a:spcAft>
                <a:spcPts val="0"/>
              </a:spcAft>
              <a:buSzPts val="2000"/>
              <a:buChar char="▪"/>
            </a:pPr>
            <a:r>
              <a:rPr lang="en-CA" sz="2000"/>
              <a:t>Using Met/Ice climate expertise, fill gaps in the data</a:t>
            </a:r>
            <a:endParaRPr sz="2000"/>
          </a:p>
          <a:p>
            <a:pPr marL="0" lvl="0" indent="457200" algn="l" rtl="0">
              <a:spcBef>
                <a:spcPts val="560"/>
              </a:spcBef>
              <a:spcAft>
                <a:spcPts val="0"/>
              </a:spcAft>
              <a:buClr>
                <a:schemeClr val="dk1"/>
              </a:buClr>
              <a:buSzPts val="1100"/>
              <a:buFont typeface="Arial"/>
              <a:buNone/>
            </a:pPr>
            <a:r>
              <a:rPr lang="en-CA" sz="1700" u="sng">
                <a:solidFill>
                  <a:schemeClr val="hlink"/>
                </a:solidFill>
                <a:hlinkClick r:id="rId3"/>
              </a:rPr>
              <a:t>https://arctic-rcc.org/consensus-statements</a:t>
            </a:r>
            <a:endParaRPr sz="2600"/>
          </a:p>
          <a:p>
            <a:pPr marL="0" lvl="0" indent="0" algn="l" rtl="0">
              <a:spcBef>
                <a:spcPts val="560"/>
              </a:spcBef>
              <a:spcAft>
                <a:spcPts val="0"/>
              </a:spcAft>
              <a:buClr>
                <a:schemeClr val="dk1"/>
              </a:buClr>
              <a:buSzPts val="1100"/>
              <a:buFont typeface="Arial"/>
              <a:buNone/>
            </a:pPr>
            <a:endParaRPr sz="900"/>
          </a:p>
          <a:p>
            <a:pPr marL="457200" lvl="0" indent="-381000" algn="l" rtl="0">
              <a:spcBef>
                <a:spcPts val="560"/>
              </a:spcBef>
              <a:spcAft>
                <a:spcPts val="0"/>
              </a:spcAft>
              <a:buSzPts val="2400"/>
              <a:buAutoNum type="arabicPeriod"/>
            </a:pPr>
            <a:r>
              <a:rPr lang="en-CA" sz="2400" b="1"/>
              <a:t>Regional Summaries</a:t>
            </a:r>
            <a:endParaRPr sz="2400" b="1"/>
          </a:p>
          <a:p>
            <a:pPr marL="457200" lvl="0" indent="-355600" algn="l" rtl="0">
              <a:spcBef>
                <a:spcPts val="0"/>
              </a:spcBef>
              <a:spcAft>
                <a:spcPts val="0"/>
              </a:spcAft>
              <a:buSzPts val="2000"/>
              <a:buChar char="▪"/>
            </a:pPr>
            <a:r>
              <a:rPr lang="en-CA" sz="2000"/>
              <a:t>The same information that is in the consensus statement but organized by Arctic region and added information about potential impacts to regional users.</a:t>
            </a:r>
            <a:endParaRPr sz="2000"/>
          </a:p>
          <a:p>
            <a:pPr marL="0" lvl="0" indent="0" algn="l" rtl="0">
              <a:spcBef>
                <a:spcPts val="560"/>
              </a:spcBef>
              <a:spcAft>
                <a:spcPts val="0"/>
              </a:spcAft>
              <a:buClr>
                <a:schemeClr val="dk1"/>
              </a:buClr>
              <a:buSzPts val="1100"/>
              <a:buFont typeface="Arial"/>
              <a:buNone/>
            </a:pPr>
            <a:endParaRPr/>
          </a:p>
          <a:p>
            <a:pPr marL="0" lvl="0" indent="0" algn="l" rtl="0">
              <a:spcBef>
                <a:spcPts val="560"/>
              </a:spcBef>
              <a:spcAft>
                <a:spcPts val="0"/>
              </a:spcAft>
              <a:buClr>
                <a:schemeClr val="dk1"/>
              </a:buClr>
              <a:buSzPts val="1100"/>
              <a:buFont typeface="Arial"/>
              <a:buNone/>
            </a:pPr>
            <a:endParaRPr/>
          </a:p>
          <a:p>
            <a:pPr marL="0" lvl="0" indent="0" algn="l" rtl="0">
              <a:spcBef>
                <a:spcPts val="560"/>
              </a:spcBef>
              <a:spcAft>
                <a:spcPts val="0"/>
              </a:spcAft>
              <a:buNone/>
            </a:pPr>
            <a:endParaRPr/>
          </a:p>
        </p:txBody>
      </p:sp>
      <p:sp>
        <p:nvSpPr>
          <p:cNvPr id="215" name="Google Shape;215;p32"/>
          <p:cNvSpPr txBox="1">
            <a:spLocks noGrp="1"/>
          </p:cNvSpPr>
          <p:nvPr>
            <p:ph type="sldNum" idx="12"/>
          </p:nvPr>
        </p:nvSpPr>
        <p:spPr>
          <a:xfrm>
            <a:off x="5867400" y="6478588"/>
            <a:ext cx="1152600" cy="3126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250825" y="188913"/>
            <a:ext cx="8713788" cy="7921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3600" b="1" i="0" u="none" strike="noStrike" cap="none">
                <a:solidFill>
                  <a:schemeClr val="accent2"/>
                </a:solidFill>
                <a:latin typeface="Arial"/>
                <a:ea typeface="Arial"/>
                <a:cs typeface="Arial"/>
                <a:sym typeface="Arial"/>
              </a:rPr>
              <a:t> How is this information different than?</a:t>
            </a:r>
            <a:endParaRPr sz="3600" b="1" i="0" u="none" strike="noStrike" cap="none">
              <a:solidFill>
                <a:schemeClr val="accent2"/>
              </a:solidFill>
              <a:latin typeface="Arial"/>
              <a:ea typeface="Arial"/>
              <a:cs typeface="Arial"/>
              <a:sym typeface="Arial"/>
            </a:endParaRPr>
          </a:p>
        </p:txBody>
      </p:sp>
      <p:sp>
        <p:nvSpPr>
          <p:cNvPr id="222" name="Google Shape;222;p33"/>
          <p:cNvSpPr txBox="1">
            <a:spLocks noGrp="1"/>
          </p:cNvSpPr>
          <p:nvPr>
            <p:ph type="body" idx="1"/>
          </p:nvPr>
        </p:nvSpPr>
        <p:spPr>
          <a:xfrm>
            <a:off x="250825" y="1052513"/>
            <a:ext cx="8713788" cy="4897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9900"/>
              </a:buClr>
              <a:buSzPts val="2400"/>
              <a:buFont typeface="Noto Sans Symbols"/>
              <a:buNone/>
            </a:pPr>
            <a:r>
              <a:rPr lang="en-CA" sz="2400" b="0" i="0" u="none" strike="noStrike" cap="none">
                <a:solidFill>
                  <a:schemeClr val="dk1"/>
                </a:solidFill>
                <a:latin typeface="Arial"/>
                <a:ea typeface="Arial"/>
                <a:cs typeface="Arial"/>
                <a:sym typeface="Arial"/>
              </a:rPr>
              <a:t>The Arctic Council’s Arctic Monitoring and Assessment Programme (AMAP)</a:t>
            </a:r>
            <a:endParaRPr sz="2800" b="0" i="0" u="none" strike="noStrike" cap="none">
              <a:solidFill>
                <a:schemeClr val="dk1"/>
              </a:solidFill>
              <a:latin typeface="Arial"/>
              <a:ea typeface="Arial"/>
              <a:cs typeface="Arial"/>
              <a:sym typeface="Arial"/>
            </a:endParaRPr>
          </a:p>
          <a:p>
            <a:pPr marL="533400" marR="0" lvl="0" indent="-533400" algn="l" rtl="0">
              <a:lnSpc>
                <a:spcPct val="100000"/>
              </a:lnSpc>
              <a:spcBef>
                <a:spcPts val="480"/>
              </a:spcBef>
              <a:spcAft>
                <a:spcPts val="0"/>
              </a:spcAft>
              <a:buClr>
                <a:srgbClr val="FF9900"/>
              </a:buClr>
              <a:buSzPts val="2400"/>
              <a:buFont typeface="Noto Sans Symbols"/>
              <a:buChar char="▪"/>
            </a:pPr>
            <a:r>
              <a:rPr lang="en-CA" sz="2400" b="0" i="0" u="none" strike="noStrike" cap="none">
                <a:solidFill>
                  <a:schemeClr val="dk1"/>
                </a:solidFill>
                <a:latin typeface="Arial"/>
                <a:ea typeface="Arial"/>
                <a:cs typeface="Arial"/>
                <a:sym typeface="Arial"/>
              </a:rPr>
              <a:t>i.e. the Snow Water Ice and Permafrost Assessment (SWIPA) report discusses trends and future predictions, updated once every 5-6 years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FF9900"/>
              </a:buClr>
              <a:buSzPts val="2400"/>
              <a:buFont typeface="Noto Sans Symbols"/>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FF9900"/>
              </a:buClr>
              <a:buSzPts val="2400"/>
              <a:buFont typeface="Noto Sans Symbols"/>
              <a:buNone/>
            </a:pPr>
            <a:r>
              <a:rPr lang="en-CA" sz="2400" b="0" i="0" u="none" strike="noStrike" cap="none">
                <a:solidFill>
                  <a:schemeClr val="dk1"/>
                </a:solidFill>
                <a:latin typeface="Arial"/>
                <a:ea typeface="Arial"/>
                <a:cs typeface="Arial"/>
                <a:sym typeface="Arial"/>
              </a:rPr>
              <a:t>National Snow and Ice Data Centre –Arctic Report Card</a:t>
            </a:r>
            <a:endParaRPr sz="2800" b="0" i="0" u="none" strike="noStrike" cap="none">
              <a:solidFill>
                <a:schemeClr val="dk1"/>
              </a:solidFill>
              <a:latin typeface="Arial"/>
              <a:ea typeface="Arial"/>
              <a:cs typeface="Arial"/>
              <a:sym typeface="Arial"/>
            </a:endParaRPr>
          </a:p>
          <a:p>
            <a:pPr marL="533400" marR="0" lvl="0" indent="-533400" algn="l" rtl="0">
              <a:lnSpc>
                <a:spcPct val="100000"/>
              </a:lnSpc>
              <a:spcBef>
                <a:spcPts val="480"/>
              </a:spcBef>
              <a:spcAft>
                <a:spcPts val="0"/>
              </a:spcAft>
              <a:buClr>
                <a:srgbClr val="FF9900"/>
              </a:buClr>
              <a:buSzPts val="2400"/>
              <a:buFont typeface="Noto Sans Symbols"/>
              <a:buChar char="▪"/>
            </a:pPr>
            <a:r>
              <a:rPr lang="en-CA" sz="2400" b="0" i="0" u="none" strike="noStrike" cap="none">
                <a:solidFill>
                  <a:schemeClr val="dk1"/>
                </a:solidFill>
                <a:latin typeface="Arial"/>
                <a:ea typeface="Arial"/>
                <a:cs typeface="Arial"/>
                <a:sym typeface="Arial"/>
              </a:rPr>
              <a:t>Annual Summary of the Arctic climate over the past year</a:t>
            </a:r>
            <a:endParaRPr sz="2800" b="0" i="0" u="none" strike="noStrike" cap="none">
              <a:solidFill>
                <a:schemeClr val="dk1"/>
              </a:solidFill>
              <a:latin typeface="Arial"/>
              <a:ea typeface="Arial"/>
              <a:cs typeface="Arial"/>
              <a:sym typeface="Arial"/>
            </a:endParaRPr>
          </a:p>
          <a:p>
            <a:pPr marL="533400" marR="0" lvl="0" indent="-381000" algn="l" rtl="0">
              <a:lnSpc>
                <a:spcPct val="100000"/>
              </a:lnSpc>
              <a:spcBef>
                <a:spcPts val="480"/>
              </a:spcBef>
              <a:spcAft>
                <a:spcPts val="0"/>
              </a:spcAft>
              <a:buClr>
                <a:srgbClr val="FF9900"/>
              </a:buClr>
              <a:buSzPts val="2400"/>
              <a:buFont typeface="Noto Sans Symbols"/>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480"/>
              </a:spcBef>
              <a:spcAft>
                <a:spcPts val="0"/>
              </a:spcAft>
              <a:buClr>
                <a:srgbClr val="FF9900"/>
              </a:buClr>
              <a:buSzPts val="2400"/>
              <a:buFont typeface="Noto Sans Symbols"/>
              <a:buNone/>
            </a:pPr>
            <a:r>
              <a:rPr lang="en-CA" sz="2400" b="1" i="0" u="none" strike="noStrike" cap="none">
                <a:solidFill>
                  <a:srgbClr val="00B050"/>
                </a:solidFill>
                <a:latin typeface="Arial"/>
                <a:ea typeface="Arial"/>
                <a:cs typeface="Arial"/>
                <a:sym typeface="Arial"/>
              </a:rPr>
              <a:t>ArcRCC products are </a:t>
            </a:r>
            <a:r>
              <a:rPr lang="en-CA" sz="2400" b="1" i="0" u="sng" strike="noStrike" cap="none">
                <a:solidFill>
                  <a:srgbClr val="00B050"/>
                </a:solidFill>
                <a:latin typeface="Arial"/>
                <a:ea typeface="Arial"/>
                <a:cs typeface="Arial"/>
                <a:sym typeface="Arial"/>
              </a:rPr>
              <a:t>ongoing</a:t>
            </a:r>
            <a:r>
              <a:rPr lang="en-CA" sz="2400" b="1" i="0" u="none" strike="noStrike" cap="none">
                <a:solidFill>
                  <a:srgbClr val="00B050"/>
                </a:solidFill>
                <a:latin typeface="Arial"/>
                <a:ea typeface="Arial"/>
                <a:cs typeface="Arial"/>
                <a:sym typeface="Arial"/>
              </a:rPr>
              <a:t> operational Arctic climate summary and forecast products that are updated every Winter and Summer</a:t>
            </a:r>
            <a:endParaRPr sz="2400" b="1" i="0" u="none" strike="noStrike" cap="none">
              <a:solidFill>
                <a:srgbClr val="00B050"/>
              </a:solidFill>
              <a:latin typeface="Arial"/>
              <a:ea typeface="Arial"/>
              <a:cs typeface="Arial"/>
              <a:sym typeface="Arial"/>
            </a:endParaRPr>
          </a:p>
        </p:txBody>
      </p:sp>
      <p:sp>
        <p:nvSpPr>
          <p:cNvPr id="223" name="Google Shape;223;p33"/>
          <p:cNvSpPr txBox="1">
            <a:spLocks noGrp="1"/>
          </p:cNvSpPr>
          <p:nvPr>
            <p:ph type="sldNum" idx="12"/>
          </p:nvPr>
        </p:nvSpPr>
        <p:spPr>
          <a:xfrm>
            <a:off x="5867400" y="6478588"/>
            <a:ext cx="1152525" cy="312737"/>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250825" y="3573463"/>
            <a:ext cx="8713788" cy="7191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4000" b="0" i="0" u="none" strike="noStrike" cap="none">
                <a:solidFill>
                  <a:schemeClr val="lt1"/>
                </a:solidFill>
                <a:latin typeface="Arial Narrow"/>
                <a:ea typeface="Arial Narrow"/>
                <a:cs typeface="Arial Narrow"/>
                <a:sym typeface="Arial Narrow"/>
              </a:rPr>
              <a:t>Thank you!</a:t>
            </a:r>
            <a:endParaRPr sz="4000" b="0" i="0" u="none" strike="noStrike" cap="none">
              <a:solidFill>
                <a:schemeClr val="lt1"/>
              </a:solidFill>
              <a:latin typeface="Arial Narrow"/>
              <a:ea typeface="Arial Narrow"/>
              <a:cs typeface="Arial Narrow"/>
              <a:sym typeface="Arial Narrow"/>
            </a:endParaRPr>
          </a:p>
        </p:txBody>
      </p:sp>
      <p:sp>
        <p:nvSpPr>
          <p:cNvPr id="230" name="Google Shape;230;p34"/>
          <p:cNvSpPr txBox="1">
            <a:spLocks noGrp="1"/>
          </p:cNvSpPr>
          <p:nvPr>
            <p:ph type="sldNum" idx="12"/>
          </p:nvPr>
        </p:nvSpPr>
        <p:spPr>
          <a:xfrm>
            <a:off x="5148263" y="6462713"/>
            <a:ext cx="1905000" cy="312737"/>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1484784"/>
            <a:ext cx="82062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Arctic Climate Forum</a:t>
            </a:r>
            <a:br>
              <a:rPr lang="en-CA" sz="3959"/>
            </a:br>
            <a:r>
              <a:rPr lang="en-CA" sz="3959"/>
              <a:t>May 2020</a:t>
            </a:r>
            <a:br>
              <a:rPr lang="en-CA" sz="3959"/>
            </a:br>
            <a:br>
              <a:rPr lang="en-CA" sz="3959"/>
            </a:br>
            <a:r>
              <a:rPr lang="en-CA" sz="3959"/>
              <a:t>Non-Technical Review:</a:t>
            </a:r>
            <a:br>
              <a:rPr lang="en-CA" sz="3959"/>
            </a:br>
            <a:r>
              <a:rPr lang="en-CA" sz="3959"/>
              <a:t>Summary of Winter 2020 and </a:t>
            </a:r>
            <a:br>
              <a:rPr lang="en-CA" sz="3959"/>
            </a:br>
            <a:r>
              <a:rPr lang="en-CA" sz="3959"/>
              <a:t>Outlook for Summer 2020</a:t>
            </a:r>
            <a:endParaRPr sz="3959"/>
          </a:p>
        </p:txBody>
      </p:sp>
      <p:sp>
        <p:nvSpPr>
          <p:cNvPr id="85" name="Google Shape;85;p1"/>
          <p:cNvSpPr txBox="1">
            <a:spLocks noGrp="1"/>
          </p:cNvSpPr>
          <p:nvPr>
            <p:ph type="subTitle" idx="1"/>
          </p:nvPr>
        </p:nvSpPr>
        <p:spPr>
          <a:xfrm>
            <a:off x="1371600" y="5713022"/>
            <a:ext cx="6912768" cy="127099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CA"/>
              <a:t>Arctic Regional Climate Center</a:t>
            </a:r>
            <a:endParaRPr/>
          </a:p>
        </p:txBody>
      </p:sp>
      <p:sp>
        <p:nvSpPr>
          <p:cNvPr id="86" name="Google Shape;86;p1"/>
          <p:cNvSpPr txBox="1"/>
          <p:nvPr/>
        </p:nvSpPr>
        <p:spPr>
          <a:xfrm>
            <a:off x="611560" y="188640"/>
            <a:ext cx="7772400" cy="147002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Pts val="4290"/>
              <a:buFont typeface="Arial"/>
              <a:buNone/>
              <a:tabLst/>
              <a:defRPr/>
            </a:pPr>
            <a:endParaRPr kumimoji="0" sz="4290" b="0" i="0" u="sng" strike="noStrike" kern="0" cap="none" spc="0" normalizeH="0" baseline="0" noProof="0">
              <a:ln>
                <a:noFill/>
              </a:ln>
              <a:solidFill>
                <a:srgbClr val="000000"/>
              </a:solidFill>
              <a:effectLst/>
              <a:uLnTx/>
              <a:uFillTx/>
              <a:latin typeface="Arial"/>
              <a:ea typeface="Arial"/>
              <a:cs typeface="Arial"/>
              <a:sym typeface="Arial"/>
            </a:endParaRPr>
          </a:p>
        </p:txBody>
      </p:sp>
      <p:pic>
        <p:nvPicPr>
          <p:cNvPr id="87" name="Google Shape;87;p1" descr="https://lh3.googleusercontent.com/9C5QmWrldp865nMX2HCO83C6TUpXb220VQY5Ty3XSyJybLcVJwqdZR3CKe29IGoAuKlHOCPJixsrO2UOADCNMCXDUvi6FORIjF7CoJvYMaXZJrdMFROqhMoN8rWbrdBK-JKhsTMjdXE"/>
          <p:cNvPicPr preferRelativeResize="0"/>
          <p:nvPr/>
        </p:nvPicPr>
        <p:blipFill rotWithShape="1">
          <a:blip r:embed="rId3">
            <a:alphaModFix/>
          </a:blip>
          <a:srcRect/>
          <a:stretch/>
        </p:blipFill>
        <p:spPr>
          <a:xfrm>
            <a:off x="361950" y="5399645"/>
            <a:ext cx="1009650" cy="1123950"/>
          </a:xfrm>
          <a:prstGeom prst="rect">
            <a:avLst/>
          </a:prstGeom>
          <a:noFill/>
          <a:ln>
            <a:noFill/>
          </a:ln>
        </p:spPr>
      </p:pic>
      <p:pic>
        <p:nvPicPr>
          <p:cNvPr id="88" name="Google Shape;88;p1"/>
          <p:cNvPicPr preferRelativeResize="0"/>
          <p:nvPr/>
        </p:nvPicPr>
        <p:blipFill rotWithShape="1">
          <a:blip r:embed="rId4">
            <a:alphaModFix/>
          </a:blip>
          <a:srcRect/>
          <a:stretch/>
        </p:blipFill>
        <p:spPr>
          <a:xfrm>
            <a:off x="7380312" y="188640"/>
            <a:ext cx="1391206" cy="17518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32000" y="46496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Temperature and Precipitation</a:t>
            </a:r>
            <a:br>
              <a:rPr lang="en-CA" sz="3959"/>
            </a:br>
            <a:r>
              <a:rPr lang="en-CA" sz="3959"/>
              <a:t>Terrestrial Regions</a:t>
            </a:r>
            <a:br>
              <a:rPr lang="en-CA" sz="3959"/>
            </a:br>
            <a:endParaRPr sz="3959">
              <a:solidFill>
                <a:srgbClr val="FF0000"/>
              </a:solidFill>
            </a:endParaRPr>
          </a:p>
        </p:txBody>
      </p:sp>
      <p:pic>
        <p:nvPicPr>
          <p:cNvPr id="94" name="Google Shape;94;p2"/>
          <p:cNvPicPr preferRelativeResize="0">
            <a:picLocks noGrp="1"/>
          </p:cNvPicPr>
          <p:nvPr>
            <p:ph type="body" idx="1"/>
          </p:nvPr>
        </p:nvPicPr>
        <p:blipFill rotWithShape="1">
          <a:blip r:embed="rId3">
            <a:alphaModFix/>
          </a:blip>
          <a:srcRect/>
          <a:stretch/>
        </p:blipFill>
        <p:spPr>
          <a:xfrm>
            <a:off x="251520" y="1628800"/>
            <a:ext cx="4104456" cy="4104456"/>
          </a:xfrm>
          <a:prstGeom prst="rect">
            <a:avLst/>
          </a:prstGeom>
          <a:noFill/>
          <a:ln w="9525" cap="flat" cmpd="sng">
            <a:solidFill>
              <a:schemeClr val="dk1"/>
            </a:solidFill>
            <a:prstDash val="solid"/>
            <a:round/>
            <a:headEnd type="none" w="sm" len="sm"/>
            <a:tailEnd type="none" w="sm" len="sm"/>
          </a:ln>
        </p:spPr>
      </p:pic>
      <p:sp>
        <p:nvSpPr>
          <p:cNvPr id="95" name="Google Shape;95;p2"/>
          <p:cNvSpPr txBox="1"/>
          <p:nvPr/>
        </p:nvSpPr>
        <p:spPr>
          <a:xfrm>
            <a:off x="4482000" y="1513340"/>
            <a:ext cx="4561664" cy="55707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0" i="0" u="sng" strike="noStrike" kern="0" cap="none" spc="0" normalizeH="0" baseline="0" noProof="0">
                <a:ln>
                  <a:noFill/>
                </a:ln>
                <a:solidFill>
                  <a:srgbClr val="000000"/>
                </a:solidFill>
                <a:effectLst/>
                <a:uLnTx/>
                <a:uFillTx/>
                <a:latin typeface="Arial"/>
                <a:ea typeface="Arial"/>
                <a:cs typeface="Arial"/>
                <a:sym typeface="Arial"/>
              </a:rPr>
              <a:t>North America Node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Alaska</a:t>
            </a:r>
            <a:r>
              <a:rPr kumimoji="0" lang="en-CA" sz="2000" b="0" i="0" u="none" strike="noStrike" kern="0" cap="none" spc="0" normalizeH="0" baseline="0" noProof="0">
                <a:ln>
                  <a:noFill/>
                </a:ln>
                <a:solidFill>
                  <a:srgbClr val="000000"/>
                </a:solidFill>
                <a:effectLst/>
                <a:uLnTx/>
                <a:uFillTx/>
                <a:latin typeface="Arial"/>
                <a:ea typeface="Arial"/>
                <a:cs typeface="Arial"/>
                <a:sym typeface="Arial"/>
              </a:rPr>
              <a:t>: </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Includes the Yukon and the Northwest Territories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Canadian</a:t>
            </a:r>
            <a:r>
              <a:rPr kumimoji="0" lang="en-CA" sz="2000" b="0" i="0" u="none" strike="noStrike" kern="0" cap="none" spc="0" normalizeH="0" baseline="0" noProof="0">
                <a:ln>
                  <a:noFill/>
                </a:ln>
                <a:solidFill>
                  <a:srgbClr val="000000"/>
                </a:solidFill>
                <a:effectLst/>
                <a:uLnTx/>
                <a:uFillTx/>
                <a:latin typeface="Arial"/>
                <a:ea typeface="Arial"/>
                <a:cs typeface="Arial"/>
                <a:sym typeface="Arial"/>
              </a:rPr>
              <a:t>: </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Central and Eastern Canada and Western Greenland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0" i="0" u="sng" strike="noStrike" kern="0" cap="none" spc="0" normalizeH="0" baseline="0" noProof="0">
                <a:ln>
                  <a:noFill/>
                </a:ln>
                <a:solidFill>
                  <a:srgbClr val="000000"/>
                </a:solidFill>
                <a:effectLst/>
                <a:uLnTx/>
                <a:uFillTx/>
                <a:latin typeface="Arial"/>
                <a:ea typeface="Arial"/>
                <a:cs typeface="Arial"/>
                <a:sym typeface="Arial"/>
              </a:rPr>
              <a:t>European Node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Atlantic</a:t>
            </a:r>
            <a:r>
              <a:rPr kumimoji="0" lang="en-CA" sz="2000" b="0" i="0" u="none" strike="noStrike" kern="0" cap="none" spc="0" normalizeH="0" baseline="0" noProof="0">
                <a:ln>
                  <a:noFill/>
                </a:ln>
                <a:solidFill>
                  <a:srgbClr val="000000"/>
                </a:solidFill>
                <a:effectLst/>
                <a:uLnTx/>
                <a:uFillTx/>
                <a:latin typeface="Arial"/>
                <a:ea typeface="Arial"/>
                <a:cs typeface="Arial"/>
                <a:sym typeface="Arial"/>
              </a:rPr>
              <a:t>: Western Greenland, Iceland, Svalbard and Scandinavia</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European</a:t>
            </a:r>
            <a:endParaRPr kumimoji="0" sz="20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0" i="0" u="sng" strike="noStrike" kern="0" cap="none" spc="0" normalizeH="0" baseline="0" noProof="0">
                <a:ln>
                  <a:noFill/>
                </a:ln>
                <a:solidFill>
                  <a:srgbClr val="000000"/>
                </a:solidFill>
                <a:effectLst/>
                <a:uLnTx/>
                <a:uFillTx/>
                <a:latin typeface="Arial"/>
                <a:ea typeface="Arial"/>
                <a:cs typeface="Arial"/>
                <a:sym typeface="Arial"/>
              </a:rPr>
              <a:t>Eurasian Node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Western Siberian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Eastern Siberian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Chukchi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5875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en-CA" sz="2000" b="1" i="0" u="none" strike="noStrike" kern="0" cap="none" spc="0" normalizeH="0" baseline="0" noProof="0">
                <a:ln>
                  <a:noFill/>
                </a:ln>
                <a:solidFill>
                  <a:srgbClr val="000000"/>
                </a:solidFill>
                <a:effectLst/>
                <a:uLnTx/>
                <a:uFillTx/>
                <a:latin typeface="Arial"/>
                <a:ea typeface="Arial"/>
                <a:cs typeface="Arial"/>
                <a:sym typeface="Arial"/>
              </a:rPr>
              <a:t>Central Arctic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5875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387000" y="2340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Sea-Ice Navigational Regions</a:t>
            </a:r>
            <a:br>
              <a:rPr lang="en-CA" sz="3959"/>
            </a:br>
            <a:endParaRPr sz="3959">
              <a:solidFill>
                <a:srgbClr val="FF0000"/>
              </a:solidFill>
            </a:endParaRPr>
          </a:p>
        </p:txBody>
      </p:sp>
      <p:pic>
        <p:nvPicPr>
          <p:cNvPr id="101" name="Google Shape;101;p3"/>
          <p:cNvPicPr preferRelativeResize="0"/>
          <p:nvPr/>
        </p:nvPicPr>
        <p:blipFill rotWithShape="1">
          <a:blip r:embed="rId3">
            <a:alphaModFix/>
          </a:blip>
          <a:srcRect/>
          <a:stretch/>
        </p:blipFill>
        <p:spPr>
          <a:xfrm>
            <a:off x="1332000" y="954000"/>
            <a:ext cx="6030000" cy="5320517"/>
          </a:xfrm>
          <a:prstGeom prst="rect">
            <a:avLst/>
          </a:prstGeom>
          <a:noFill/>
          <a:ln>
            <a:noFill/>
          </a:ln>
        </p:spPr>
      </p:pic>
      <p:sp>
        <p:nvSpPr>
          <p:cNvPr id="102" name="Google Shape;102;p3"/>
          <p:cNvSpPr/>
          <p:nvPr/>
        </p:nvSpPr>
        <p:spPr>
          <a:xfrm>
            <a:off x="1467000" y="6354000"/>
            <a:ext cx="5985000" cy="341630"/>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Sea-Ice Regions. Map Source: Courtesy of the U.S. National Academy of Sciences.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Arial"/>
              <a:buNone/>
            </a:pPr>
            <a:r>
              <a:rPr lang="en-CA" sz="3959"/>
              <a:t>How this summary was developed</a:t>
            </a:r>
            <a:endParaRPr sz="3959"/>
          </a:p>
        </p:txBody>
      </p:sp>
      <p:sp>
        <p:nvSpPr>
          <p:cNvPr id="108" name="Google Shape;108;p4"/>
          <p:cNvSpPr txBox="1">
            <a:spLocks noGrp="1"/>
          </p:cNvSpPr>
          <p:nvPr>
            <p:ph type="body" idx="1"/>
          </p:nvPr>
        </p:nvSpPr>
        <p:spPr>
          <a:xfrm>
            <a:off x="342000" y="1600200"/>
            <a:ext cx="85500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960"/>
              <a:buFont typeface="Arial"/>
              <a:buAutoNum type="arabicPeriod"/>
            </a:pPr>
            <a:r>
              <a:rPr lang="en-CA" sz="2960"/>
              <a:t>Available observations +</a:t>
            </a:r>
            <a:endParaRPr/>
          </a:p>
          <a:p>
            <a:pPr marL="514350" lvl="0" indent="-514350" algn="l" rtl="0">
              <a:lnSpc>
                <a:spcPct val="90000"/>
              </a:lnSpc>
              <a:spcBef>
                <a:spcPts val="592"/>
              </a:spcBef>
              <a:spcAft>
                <a:spcPts val="0"/>
              </a:spcAft>
              <a:buClr>
                <a:schemeClr val="dk1"/>
              </a:buClr>
              <a:buSzPts val="2960"/>
              <a:buFont typeface="Arial"/>
              <a:buAutoNum type="arabicPeriod"/>
            </a:pPr>
            <a:r>
              <a:rPr lang="en-CA" sz="2960"/>
              <a:t>State of the art modeling for temperature, precipitation and sea-ice +</a:t>
            </a:r>
            <a:endParaRPr/>
          </a:p>
          <a:p>
            <a:pPr marL="514350" lvl="0" indent="-514350" algn="l" rtl="0">
              <a:lnSpc>
                <a:spcPct val="90000"/>
              </a:lnSpc>
              <a:spcBef>
                <a:spcPts val="592"/>
              </a:spcBef>
              <a:spcAft>
                <a:spcPts val="0"/>
              </a:spcAft>
              <a:buClr>
                <a:schemeClr val="dk1"/>
              </a:buClr>
              <a:buSzPts val="2960"/>
              <a:buFont typeface="Arial"/>
              <a:buAutoNum type="arabicPeriod"/>
            </a:pPr>
            <a:r>
              <a:rPr lang="en-CA" sz="2960"/>
              <a:t>Adjustments based on regional expertise at </a:t>
            </a:r>
            <a:r>
              <a:rPr lang="en-CA" sz="2960" u="sng"/>
              <a:t>Arctic meteorological organizations  =            </a:t>
            </a:r>
            <a:endParaRPr sz="2960" u="sng"/>
          </a:p>
          <a:p>
            <a:pPr marL="444500" lvl="0" indent="-444500" algn="l" rtl="0">
              <a:lnSpc>
                <a:spcPct val="90000"/>
              </a:lnSpc>
              <a:spcBef>
                <a:spcPts val="222"/>
              </a:spcBef>
              <a:spcAft>
                <a:spcPts val="0"/>
              </a:spcAft>
              <a:buClr>
                <a:schemeClr val="dk1"/>
              </a:buClr>
              <a:buSzPts val="1110"/>
              <a:buNone/>
            </a:pPr>
            <a:endParaRPr sz="1110">
              <a:solidFill>
                <a:schemeClr val="dk1"/>
              </a:solidFill>
            </a:endParaRPr>
          </a:p>
          <a:p>
            <a:pPr marL="444500" lvl="0" indent="-444500" algn="l" rtl="0">
              <a:lnSpc>
                <a:spcPct val="90000"/>
              </a:lnSpc>
              <a:spcBef>
                <a:spcPts val="592"/>
              </a:spcBef>
              <a:spcAft>
                <a:spcPts val="0"/>
              </a:spcAft>
              <a:buClr>
                <a:schemeClr val="dk1"/>
              </a:buClr>
              <a:buSzPts val="2960"/>
              <a:buNone/>
            </a:pPr>
            <a:r>
              <a:rPr lang="en-CA" sz="2960">
                <a:solidFill>
                  <a:schemeClr val="dk1"/>
                </a:solidFill>
              </a:rPr>
              <a:t>Information about </a:t>
            </a:r>
            <a:r>
              <a:rPr lang="en-CA" sz="2960"/>
              <a:t>potential impacts for regional users.</a:t>
            </a:r>
            <a:endParaRPr sz="2960"/>
          </a:p>
          <a:p>
            <a:pPr marL="0" lvl="0" indent="0" algn="l" rtl="0">
              <a:lnSpc>
                <a:spcPct val="90000"/>
              </a:lnSpc>
              <a:spcBef>
                <a:spcPts val="592"/>
              </a:spcBef>
              <a:spcAft>
                <a:spcPts val="0"/>
              </a:spcAft>
              <a:buClr>
                <a:schemeClr val="dk1"/>
              </a:buClr>
              <a:buSzPts val="2960"/>
              <a:buNone/>
            </a:pPr>
            <a:endParaRPr sz="2960">
              <a:solidFill>
                <a:schemeClr val="dk1"/>
              </a:solidFill>
            </a:endParaRPr>
          </a:p>
          <a:p>
            <a:pPr marL="0" lvl="0" indent="0" algn="l" rtl="0">
              <a:lnSpc>
                <a:spcPct val="90000"/>
              </a:lnSpc>
              <a:spcBef>
                <a:spcPts val="592"/>
              </a:spcBef>
              <a:spcAft>
                <a:spcPts val="0"/>
              </a:spcAft>
              <a:buClr>
                <a:schemeClr val="dk1"/>
              </a:buClr>
              <a:buSzPts val="2960"/>
              <a:buNone/>
            </a:pPr>
            <a:r>
              <a:rPr lang="en-CA" sz="2960"/>
              <a:t>*</a:t>
            </a:r>
            <a:r>
              <a:rPr lang="en-CA" sz="1757"/>
              <a:t>As a result, the regional outlooks may not always match the model output</a:t>
            </a:r>
            <a:endParaRPr sz="1757"/>
          </a:p>
          <a:p>
            <a:pPr marL="342900" lvl="0" indent="-154940" algn="l" rtl="0">
              <a:lnSpc>
                <a:spcPct val="90000"/>
              </a:lnSpc>
              <a:spcBef>
                <a:spcPts val="592"/>
              </a:spcBef>
              <a:spcAft>
                <a:spcPts val="0"/>
              </a:spcAft>
              <a:buClr>
                <a:schemeClr val="dk1"/>
              </a:buClr>
              <a:buSzPts val="2960"/>
              <a:buNone/>
            </a:pPr>
            <a:endParaRPr sz="296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CA"/>
              <a:t>North American Node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EE8FF"/>
        </a:solidFill>
        <a:effectLst/>
      </p:bgPr>
    </p:bg>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62928" y="256539"/>
            <a:ext cx="2570690" cy="66486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CA" sz="4000"/>
              <a:t>Alaska</a:t>
            </a:r>
            <a:br>
              <a:rPr lang="en-CA"/>
            </a:br>
            <a:r>
              <a:rPr lang="en-CA" sz="1600"/>
              <a:t>Includes the Yukon and the Northwest Territories</a:t>
            </a:r>
            <a:endParaRPr sz="1600"/>
          </a:p>
        </p:txBody>
      </p:sp>
      <p:pic>
        <p:nvPicPr>
          <p:cNvPr id="119" name="Google Shape;119;p6"/>
          <p:cNvPicPr preferRelativeResize="0">
            <a:picLocks noGrp="1"/>
          </p:cNvPicPr>
          <p:nvPr>
            <p:ph type="body" idx="1"/>
          </p:nvPr>
        </p:nvPicPr>
        <p:blipFill rotWithShape="1">
          <a:blip r:embed="rId3">
            <a:alphaModFix/>
          </a:blip>
          <a:srcRect/>
          <a:stretch/>
        </p:blipFill>
        <p:spPr>
          <a:xfrm>
            <a:off x="62928" y="1210178"/>
            <a:ext cx="2736304" cy="2736304"/>
          </a:xfrm>
          <a:prstGeom prst="rect">
            <a:avLst/>
          </a:prstGeom>
          <a:noFill/>
          <a:ln w="9525" cap="flat" cmpd="sng">
            <a:solidFill>
              <a:schemeClr val="dk1"/>
            </a:solidFill>
            <a:prstDash val="solid"/>
            <a:round/>
            <a:headEnd type="none" w="sm" len="sm"/>
            <a:tailEnd type="none" w="sm" len="sm"/>
          </a:ln>
        </p:spPr>
      </p:pic>
      <p:graphicFrame>
        <p:nvGraphicFramePr>
          <p:cNvPr id="120" name="Google Shape;120;p6"/>
          <p:cNvGraphicFramePr/>
          <p:nvPr/>
        </p:nvGraphicFramePr>
        <p:xfrm>
          <a:off x="2926481" y="244684"/>
          <a:ext cx="6152850" cy="1935480"/>
        </p:xfrm>
        <a:graphic>
          <a:graphicData uri="http://schemas.openxmlformats.org/drawingml/2006/table">
            <a:tbl>
              <a:tblPr>
                <a:noFill/>
              </a:tblPr>
              <a:tblGrid>
                <a:gridCol w="1076500">
                  <a:extLst>
                    <a:ext uri="{9D8B030D-6E8A-4147-A177-3AD203B41FA5}">
                      <a16:colId xmlns:a16="http://schemas.microsoft.com/office/drawing/2014/main" val="20000"/>
                    </a:ext>
                  </a:extLst>
                </a:gridCol>
                <a:gridCol w="224135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48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u="none" strike="noStrike" cap="none">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u="none" strike="noStrike" cap="none">
                          <a:solidFill>
                            <a:schemeClr val="lt1"/>
                          </a:solidFill>
                          <a:latin typeface="Arial"/>
                          <a:ea typeface="Arial"/>
                          <a:cs typeface="Arial"/>
                          <a:sym typeface="Arial"/>
                        </a:rPr>
                        <a:t>Observations above (+) and below (-) normal</a:t>
                      </a:r>
                      <a:endParaRPr sz="1400" u="none" strike="noStrike" cap="none">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u="none" strike="noStrike" cap="none">
                          <a:latin typeface="Arial"/>
                          <a:ea typeface="Arial"/>
                          <a:cs typeface="Arial"/>
                          <a:sym typeface="Arial"/>
                        </a:rPr>
                        <a:t>Temperature</a:t>
                      </a:r>
                      <a:endParaRPr/>
                    </a:p>
                    <a:p>
                      <a:pPr marL="0" marR="0" lvl="0" indent="0" algn="l" rtl="0">
                        <a:lnSpc>
                          <a:spcPct val="100000"/>
                        </a:lnSpc>
                        <a:spcBef>
                          <a:spcPts val="0"/>
                        </a:spcBef>
                        <a:spcAft>
                          <a:spcPts val="0"/>
                        </a:spcAft>
                        <a:buClr>
                          <a:schemeClr val="dk1"/>
                        </a:buClr>
                        <a:buSzPts val="1000"/>
                        <a:buFont typeface="Arial Narrow"/>
                        <a:buNone/>
                      </a:pPr>
                      <a:r>
                        <a:rPr lang="en-CA" sz="1000" b="0" u="none" strike="noStrike" cap="none">
                          <a:solidFill>
                            <a:schemeClr val="dk1"/>
                          </a:solidFill>
                          <a:latin typeface="Arial Narrow"/>
                          <a:ea typeface="Arial Narrow"/>
                          <a:cs typeface="Arial Narrow"/>
                          <a:sym typeface="Arial Narrow"/>
                        </a:rPr>
                        <a:t>Normal 1961-1990</a:t>
                      </a:r>
                      <a:endParaRPr sz="1000" b="0" u="none" strike="noStrike" cap="none">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u="none" strike="noStrike" cap="none">
                          <a:solidFill>
                            <a:schemeClr val="dk1"/>
                          </a:solidFill>
                          <a:latin typeface="Arial"/>
                          <a:ea typeface="Arial"/>
                          <a:cs typeface="Arial"/>
                          <a:sym typeface="Arial"/>
                        </a:rPr>
                        <a:t>Near </a:t>
                      </a:r>
                      <a:r>
                        <a:rPr lang="en-CA" sz="1100" u="none" strike="noStrike" cap="none">
                          <a:latin typeface="Arial"/>
                          <a:ea typeface="Arial"/>
                          <a:cs typeface="Arial"/>
                          <a:sym typeface="Arial"/>
                        </a:rPr>
                        <a:t>normal </a:t>
                      </a:r>
                      <a:r>
                        <a:rPr lang="en-CA" sz="1100" b="0" u="none" strike="noStrike" cap="none">
                          <a:latin typeface="Arial"/>
                          <a:ea typeface="Arial"/>
                          <a:cs typeface="Arial"/>
                          <a:sym typeface="Arial"/>
                        </a:rPr>
                        <a:t>in Alaska, Yukon and the NWT</a:t>
                      </a:r>
                      <a:endParaRPr/>
                    </a:p>
                    <a:p>
                      <a:pPr marL="0" marR="0" lvl="0" indent="0" algn="ctr" rtl="0">
                        <a:spcBef>
                          <a:spcPts val="0"/>
                        </a:spcBef>
                        <a:spcAft>
                          <a:spcPts val="0"/>
                        </a:spcAft>
                        <a:buNone/>
                      </a:pPr>
                      <a:endParaRPr sz="110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u="none" strike="noStrike" cap="none">
                          <a:latin typeface="Arial"/>
                          <a:ea typeface="Arial"/>
                          <a:cs typeface="Arial"/>
                          <a:sym typeface="Arial"/>
                        </a:rPr>
                        <a:t>Warmest year was 2004 (+2.9˚C)</a:t>
                      </a:r>
                      <a:endParaRPr sz="110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u="none" strike="noStrike" cap="none">
                          <a:latin typeface="Arial"/>
                          <a:ea typeface="Arial"/>
                          <a:cs typeface="Arial"/>
                          <a:sym typeface="Arial"/>
                        </a:rPr>
                        <a:t>Coldest years were 1945 &amp; 1955 (-1.3˚C)</a:t>
                      </a:r>
                      <a:endParaRPr sz="110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u="none" strike="noStrike" cap="none">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000"/>
                        <a:buFont typeface="Arial Narrow"/>
                        <a:buNone/>
                      </a:pPr>
                      <a:r>
                        <a:rPr lang="en-CA" sz="1000" b="0" u="none" strike="noStrike" cap="none">
                          <a:solidFill>
                            <a:schemeClr val="dk1"/>
                          </a:solidFill>
                          <a:latin typeface="Arial Narrow"/>
                          <a:ea typeface="Arial Narrow"/>
                          <a:cs typeface="Arial Narrow"/>
                          <a:sym typeface="Arial Narrow"/>
                        </a:rPr>
                        <a:t>Normal 1961-1990</a:t>
                      </a:r>
                      <a:endParaRPr sz="1000" b="0" u="none" strike="noStrike" cap="none">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1" u="none" strike="noStrike" cap="none">
                          <a:solidFill>
                            <a:srgbClr val="0000FF"/>
                          </a:solidFill>
                          <a:latin typeface="Arial"/>
                          <a:ea typeface="Arial"/>
                          <a:cs typeface="Arial"/>
                          <a:sym typeface="Arial"/>
                        </a:rPr>
                        <a:t>Wetter</a:t>
                      </a:r>
                      <a:r>
                        <a:rPr lang="en-CA" sz="1100" b="0" u="none" strike="noStrike" cap="none">
                          <a:latin typeface="Arial"/>
                          <a:ea typeface="Arial"/>
                          <a:cs typeface="Arial"/>
                          <a:sym typeface="Arial"/>
                        </a:rPr>
                        <a:t> in Alaska, Yukon and the NWT</a:t>
                      </a:r>
                      <a:endParaRPr/>
                    </a:p>
                    <a:p>
                      <a:pPr marL="0" marR="0" lvl="0" indent="0" algn="ctr" rtl="0">
                        <a:spcBef>
                          <a:spcPts val="0"/>
                        </a:spcBef>
                        <a:spcAft>
                          <a:spcPts val="0"/>
                        </a:spcAft>
                        <a:buNone/>
                      </a:pPr>
                      <a:endParaRPr sz="1100" b="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u="none" strike="noStrike" cap="none">
                          <a:latin typeface="Arial"/>
                          <a:ea typeface="Arial"/>
                          <a:cs typeface="Arial"/>
                          <a:sym typeface="Arial"/>
                        </a:rPr>
                        <a:t>Wettest year was</a:t>
                      </a:r>
                      <a:endParaRPr sz="1100" b="0" u="none" strike="noStrike" cap="none">
                        <a:latin typeface="Arial"/>
                        <a:ea typeface="Arial"/>
                        <a:cs typeface="Arial"/>
                        <a:sym typeface="Arial"/>
                      </a:endParaRPr>
                    </a:p>
                    <a:p>
                      <a:pPr marL="0" marR="0" lvl="0" indent="0" algn="ctr" rtl="0">
                        <a:spcBef>
                          <a:spcPts val="0"/>
                        </a:spcBef>
                        <a:spcAft>
                          <a:spcPts val="0"/>
                        </a:spcAft>
                        <a:buNone/>
                      </a:pPr>
                      <a:r>
                        <a:rPr lang="en-CA" sz="1100" b="0" u="none" strike="noStrike" cap="none">
                          <a:latin typeface="Arial"/>
                          <a:ea typeface="Arial"/>
                          <a:cs typeface="Arial"/>
                          <a:sym typeface="Arial"/>
                        </a:rPr>
                        <a:t>1951 (+65 %)</a:t>
                      </a:r>
                      <a:endParaRPr sz="1100" b="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u="none" strike="noStrike" cap="none">
                          <a:latin typeface="Arial"/>
                          <a:ea typeface="Arial"/>
                          <a:cs typeface="Arial"/>
                          <a:sym typeface="Arial"/>
                        </a:rPr>
                        <a:t>Driest year was</a:t>
                      </a:r>
                      <a:endParaRPr sz="1100" b="0" u="none" strike="noStrike" cap="none">
                        <a:latin typeface="Arial"/>
                        <a:ea typeface="Arial"/>
                        <a:cs typeface="Arial"/>
                        <a:sym typeface="Arial"/>
                      </a:endParaRPr>
                    </a:p>
                    <a:p>
                      <a:pPr marL="0" marR="0" lvl="0" indent="0" algn="ctr" rtl="0">
                        <a:spcBef>
                          <a:spcPts val="0"/>
                        </a:spcBef>
                        <a:spcAft>
                          <a:spcPts val="0"/>
                        </a:spcAft>
                        <a:buNone/>
                      </a:pPr>
                      <a:r>
                        <a:rPr lang="en-CA" sz="1100" b="0" u="none" strike="noStrike" cap="none">
                          <a:latin typeface="Arial"/>
                          <a:ea typeface="Arial"/>
                          <a:cs typeface="Arial"/>
                          <a:sym typeface="Arial"/>
                        </a:rPr>
                        <a:t>1968 (-46 %)</a:t>
                      </a:r>
                      <a:endParaRPr sz="1100" b="0" u="none" strike="noStrike" cap="none">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u="none" strike="noStrike" cap="none">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u="none" strike="noStrike" cap="none">
                          <a:solidFill>
                            <a:schemeClr val="dk1"/>
                          </a:solidFill>
                          <a:latin typeface="Arial"/>
                          <a:ea typeface="Arial"/>
                          <a:cs typeface="Arial"/>
                          <a:sym typeface="Arial"/>
                        </a:rPr>
                        <a:t>Since 1979</a:t>
                      </a:r>
                      <a:endParaRPr sz="1000" b="0" u="none" strike="noStrike" cap="none">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u="none" strike="noStrike" cap="none">
                          <a:solidFill>
                            <a:schemeClr val="dk1"/>
                          </a:solidFill>
                        </a:rPr>
                        <a:t>March maximum sea-ice extent: Normal for the Bering sea</a:t>
                      </a:r>
                      <a:endParaRPr/>
                    </a:p>
                    <a:p>
                      <a:pPr marL="0" marR="0" lvl="0" indent="0" algn="l" rtl="0">
                        <a:spcBef>
                          <a:spcPts val="0"/>
                        </a:spcBef>
                        <a:spcAft>
                          <a:spcPts val="0"/>
                        </a:spcAft>
                        <a:buNone/>
                      </a:pPr>
                      <a:r>
                        <a:rPr lang="en-CA" sz="1100" u="none" strike="noStrike" cap="none">
                          <a:solidFill>
                            <a:schemeClr val="dk1"/>
                          </a:solidFill>
                        </a:rPr>
                        <a:t>Chukchi and Beaufort seas were ice covered</a:t>
                      </a:r>
                      <a:endParaRPr/>
                    </a:p>
                    <a:p>
                      <a:pPr marL="0" marR="0" lvl="0" indent="0" algn="l" rtl="0">
                        <a:spcBef>
                          <a:spcPts val="0"/>
                        </a:spcBef>
                        <a:spcAft>
                          <a:spcPts val="0"/>
                        </a:spcAft>
                        <a:buNone/>
                      </a:pPr>
                      <a:endParaRPr sz="1100" b="0" u="none" strike="noStrike" cap="none">
                        <a:solidFill>
                          <a:schemeClr val="dk1"/>
                        </a:solidFill>
                        <a:latin typeface="Arial"/>
                        <a:ea typeface="Arial"/>
                        <a:cs typeface="Arial"/>
                        <a:sym typeface="Arial"/>
                      </a:endParaRPr>
                    </a:p>
                  </a:txBody>
                  <a:tcPr marL="17775" marR="177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cxnSp>
        <p:nvCxnSpPr>
          <p:cNvPr id="121" name="Google Shape;121;p6"/>
          <p:cNvCxnSpPr/>
          <p:nvPr/>
        </p:nvCxnSpPr>
        <p:spPr>
          <a:xfrm flipH="1">
            <a:off x="1196163" y="1404000"/>
            <a:ext cx="837" cy="10130"/>
          </a:xfrm>
          <a:prstGeom prst="straightConnector1">
            <a:avLst/>
          </a:prstGeom>
          <a:noFill/>
          <a:ln w="9525" cap="flat" cmpd="sng">
            <a:solidFill>
              <a:srgbClr val="4A7DBA"/>
            </a:solidFill>
            <a:prstDash val="solid"/>
            <a:round/>
            <a:headEnd type="none" w="sm" len="sm"/>
            <a:tailEnd type="none" w="sm" len="sm"/>
          </a:ln>
        </p:spPr>
      </p:cxnSp>
      <p:cxnSp>
        <p:nvCxnSpPr>
          <p:cNvPr id="122" name="Google Shape;122;p6"/>
          <p:cNvCxnSpPr/>
          <p:nvPr/>
        </p:nvCxnSpPr>
        <p:spPr>
          <a:xfrm rot="5400000">
            <a:off x="410250" y="1950486"/>
            <a:ext cx="31500" cy="12000"/>
          </a:xfrm>
          <a:prstGeom prst="bentConnector3">
            <a:avLst>
              <a:gd name="adj1" fmla="val 50000"/>
            </a:avLst>
          </a:prstGeom>
          <a:noFill/>
          <a:ln w="9525" cap="flat" cmpd="sng">
            <a:solidFill>
              <a:srgbClr val="4A7DBA"/>
            </a:solidFill>
            <a:prstDash val="solid"/>
            <a:round/>
            <a:headEnd type="none" w="sm" len="sm"/>
            <a:tailEnd type="none" w="sm" len="sm"/>
          </a:ln>
        </p:spPr>
      </p:cxnSp>
      <p:grpSp>
        <p:nvGrpSpPr>
          <p:cNvPr id="123" name="Google Shape;123;p6"/>
          <p:cNvGrpSpPr/>
          <p:nvPr/>
        </p:nvGrpSpPr>
        <p:grpSpPr>
          <a:xfrm>
            <a:off x="305892" y="1267909"/>
            <a:ext cx="1219676" cy="1102761"/>
            <a:chOff x="305892" y="1267909"/>
            <a:chExt cx="1219676" cy="1102761"/>
          </a:xfrm>
        </p:grpSpPr>
        <p:sp>
          <p:nvSpPr>
            <p:cNvPr id="124" name="Google Shape;124;p6"/>
            <p:cNvSpPr/>
            <p:nvPr/>
          </p:nvSpPr>
          <p:spPr>
            <a:xfrm rot="-7320638">
              <a:off x="684723" y="1193688"/>
              <a:ext cx="462014" cy="1149565"/>
            </a:xfrm>
            <a:prstGeom prst="arc">
              <a:avLst>
                <a:gd name="adj1" fmla="val 16671345"/>
                <a:gd name="adj2" fmla="val 4099914"/>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25;p6"/>
            <p:cNvSpPr/>
            <p:nvPr/>
          </p:nvSpPr>
          <p:spPr>
            <a:xfrm rot="-7320638">
              <a:off x="1045968" y="1794415"/>
              <a:ext cx="218923" cy="631913"/>
            </a:xfrm>
            <a:prstGeom prst="arc">
              <a:avLst>
                <a:gd name="adj1" fmla="val 16671345"/>
                <a:gd name="adj2" fmla="val 4099914"/>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26" name="Google Shape;126;p6"/>
            <p:cNvCxnSpPr/>
            <p:nvPr/>
          </p:nvCxnSpPr>
          <p:spPr>
            <a:xfrm>
              <a:off x="1196163" y="1404000"/>
              <a:ext cx="90837" cy="536736"/>
            </a:xfrm>
            <a:prstGeom prst="straightConnector1">
              <a:avLst/>
            </a:prstGeom>
            <a:noFill/>
            <a:ln w="19050" cap="flat" cmpd="sng">
              <a:solidFill>
                <a:srgbClr val="FF0000"/>
              </a:solidFill>
              <a:prstDash val="solid"/>
              <a:round/>
              <a:headEnd type="none" w="sm" len="sm"/>
              <a:tailEnd type="none" w="sm" len="sm"/>
            </a:ln>
          </p:spPr>
        </p:cxnSp>
        <p:cxnSp>
          <p:nvCxnSpPr>
            <p:cNvPr id="127" name="Google Shape;127;p6"/>
            <p:cNvCxnSpPr>
              <a:stCxn id="124" idx="0"/>
              <a:endCxn id="125" idx="0"/>
            </p:cNvCxnSpPr>
            <p:nvPr/>
          </p:nvCxnSpPr>
          <p:spPr>
            <a:xfrm>
              <a:off x="414991" y="1993038"/>
              <a:ext cx="470100" cy="238500"/>
            </a:xfrm>
            <a:prstGeom prst="straightConnector1">
              <a:avLst/>
            </a:prstGeom>
            <a:noFill/>
            <a:ln w="19050" cap="flat" cmpd="sng">
              <a:solidFill>
                <a:srgbClr val="FF0000"/>
              </a:solidFill>
              <a:prstDash val="solid"/>
              <a:round/>
              <a:headEnd type="none" w="sm" len="sm"/>
              <a:tailEnd type="none" w="sm" len="sm"/>
            </a:ln>
          </p:spPr>
        </p:cxnSp>
      </p:grpSp>
      <p:grpSp>
        <p:nvGrpSpPr>
          <p:cNvPr id="128" name="Google Shape;128;p6"/>
          <p:cNvGrpSpPr/>
          <p:nvPr/>
        </p:nvGrpSpPr>
        <p:grpSpPr>
          <a:xfrm>
            <a:off x="65354" y="4097268"/>
            <a:ext cx="2733878" cy="2610618"/>
            <a:chOff x="65354" y="4097268"/>
            <a:chExt cx="2733878" cy="2610618"/>
          </a:xfrm>
        </p:grpSpPr>
        <p:grpSp>
          <p:nvGrpSpPr>
            <p:cNvPr id="129" name="Google Shape;129;p6"/>
            <p:cNvGrpSpPr/>
            <p:nvPr/>
          </p:nvGrpSpPr>
          <p:grpSpPr>
            <a:xfrm>
              <a:off x="65354" y="4097268"/>
              <a:ext cx="2733878" cy="2610618"/>
              <a:chOff x="4644008" y="1340768"/>
              <a:chExt cx="4263678" cy="3910275"/>
            </a:xfrm>
          </p:grpSpPr>
          <p:grpSp>
            <p:nvGrpSpPr>
              <p:cNvPr id="130" name="Google Shape;130;p6"/>
              <p:cNvGrpSpPr/>
              <p:nvPr/>
            </p:nvGrpSpPr>
            <p:grpSpPr>
              <a:xfrm>
                <a:off x="4644008" y="1340768"/>
                <a:ext cx="4263678" cy="3910275"/>
                <a:chOff x="4644008" y="1340768"/>
                <a:chExt cx="4263678" cy="3910275"/>
              </a:xfrm>
            </p:grpSpPr>
            <p:pic>
              <p:nvPicPr>
                <p:cNvPr id="131" name="Google Shape;131;p6"/>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132" name="Google Shape;132;p6"/>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33" name="Google Shape;133;p6"/>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134" name="Google Shape;134;p6"/>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135" name="Google Shape;135;p6"/>
          <p:cNvGraphicFramePr/>
          <p:nvPr/>
        </p:nvGraphicFramePr>
        <p:xfrm>
          <a:off x="2888807" y="2314459"/>
          <a:ext cx="6228200" cy="441522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114725">
                  <a:extLst>
                    <a:ext uri="{9D8B030D-6E8A-4147-A177-3AD203B41FA5}">
                      <a16:colId xmlns:a16="http://schemas.microsoft.com/office/drawing/2014/main" val="20001"/>
                    </a:ext>
                  </a:extLst>
                </a:gridCol>
                <a:gridCol w="1935000">
                  <a:extLst>
                    <a:ext uri="{9D8B030D-6E8A-4147-A177-3AD203B41FA5}">
                      <a16:colId xmlns:a16="http://schemas.microsoft.com/office/drawing/2014/main" val="20002"/>
                    </a:ext>
                  </a:extLst>
                </a:gridCol>
                <a:gridCol w="892675">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141350">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strike="noStrike" cap="none">
                          <a:solidFill>
                            <a:schemeClr val="dk1"/>
                          </a:solidFill>
                        </a:rPr>
                        <a:t>Outlook: June, July August (JJA) 2020</a:t>
                      </a:r>
                      <a:endParaRPr sz="135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u="none" strike="noStrike" cap="none">
                          <a:solidFill>
                            <a:schemeClr val="dk1"/>
                          </a:solidFill>
                        </a:rPr>
                        <a:t>Multi Model Agreement</a:t>
                      </a:r>
                      <a:endParaRPr sz="11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u="none" strike="noStrike" cap="none">
                          <a:solidFill>
                            <a:schemeClr val="lt1"/>
                          </a:solidFill>
                        </a:rPr>
                        <a:t>Forecast</a:t>
                      </a:r>
                      <a:endParaRPr sz="1100" b="1" u="none" strike="noStrike" cap="none">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u="none" strike="noStrike" cap="none">
                          <a:solidFill>
                            <a:schemeClr val="lt1"/>
                          </a:solidFill>
                        </a:rPr>
                        <a:t>High</a:t>
                      </a:r>
                      <a:endParaRPr sz="1100" b="1" u="none" strike="noStrike" cap="none">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u="none" strike="noStrike" cap="none">
                          <a:solidFill>
                            <a:schemeClr val="lt1"/>
                          </a:solidFill>
                        </a:rPr>
                        <a:t>Moderate</a:t>
                      </a:r>
                      <a:endParaRPr sz="1100" b="1" u="none" strike="noStrike" cap="none">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u="none" strike="noStrike" cap="none">
                          <a:solidFill>
                            <a:schemeClr val="lt1"/>
                          </a:solidFill>
                        </a:rPr>
                        <a:t>Low</a:t>
                      </a:r>
                      <a:endParaRPr sz="1100" b="1" u="none" strike="noStrike" cap="none">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3">
                  <a:txBody>
                    <a:bodyPr/>
                    <a:lstStyle/>
                    <a:p>
                      <a:pPr marL="0" marR="0" lvl="0" indent="0" algn="ctr" rtl="0">
                        <a:lnSpc>
                          <a:spcPct val="100000"/>
                        </a:lnSpc>
                        <a:spcBef>
                          <a:spcPts val="0"/>
                        </a:spcBef>
                        <a:spcAft>
                          <a:spcPts val="0"/>
                        </a:spcAft>
                        <a:buClr>
                          <a:schemeClr val="dk1"/>
                        </a:buClr>
                        <a:buSzPts val="1100"/>
                        <a:buFont typeface="Arial"/>
                        <a:buNone/>
                      </a:pPr>
                      <a:r>
                        <a:rPr lang="en-CA" sz="1100" b="1" u="none" strike="noStrike" cap="none">
                          <a:solidFill>
                            <a:schemeClr val="dk1"/>
                          </a:solidFill>
                        </a:rPr>
                        <a:t>Temp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u="none" strike="noStrike" cap="none">
                          <a:solidFill>
                            <a:schemeClr val="dk1"/>
                          </a:solidFill>
                        </a:rPr>
                        <a:t>Bering Sea, Northern Alaska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2">
                  <a:txBody>
                    <a:bodyPr/>
                    <a:lstStyle/>
                    <a:p>
                      <a:pPr marL="0" marR="0" lvl="0" indent="0" algn="ctr" rtl="0">
                        <a:lnSpc>
                          <a:spcPct val="100000"/>
                        </a:lnSpc>
                        <a:spcBef>
                          <a:spcPts val="0"/>
                        </a:spcBef>
                        <a:spcAft>
                          <a:spcPts val="0"/>
                        </a:spcAft>
                        <a:buClr>
                          <a:srgbClr val="FF0000"/>
                        </a:buClr>
                        <a:buSzPts val="1000"/>
                        <a:buFont typeface="Arial"/>
                        <a:buNone/>
                      </a:pPr>
                      <a:r>
                        <a:rPr lang="en-CA" sz="1000" b="1" u="none" strike="noStrike" cap="none">
                          <a:solidFill>
                            <a:srgbClr val="FF0000"/>
                          </a:solidFill>
                        </a:rPr>
                        <a:t>Warmer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u="none" strike="noStrike" cap="none">
                          <a:solidFill>
                            <a:schemeClr val="dk1"/>
                          </a:solidFill>
                          <a:latin typeface="Quattrocento Sans"/>
                          <a:ea typeface="Quattrocento Sans"/>
                          <a:cs typeface="Quattrocento Sans"/>
                          <a:sym typeface="Quattrocento Sans"/>
                        </a:rPr>
                        <a:t>✓</a:t>
                      </a:r>
                      <a:endParaRPr sz="12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055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u="none" strike="noStrike" cap="none">
                          <a:solidFill>
                            <a:schemeClr val="dk1"/>
                          </a:solidFill>
                        </a:rPr>
                        <a:t>Western, coastal and continental Alaska, Yukon, Northwest Territories</a:t>
                      </a:r>
                      <a:endParaRPr sz="10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u="none" strike="noStrike" cap="none">
                          <a:solidFill>
                            <a:schemeClr val="dk1"/>
                          </a:solidFill>
                          <a:latin typeface="Quattrocento Sans"/>
                          <a:ea typeface="Quattrocento Sans"/>
                          <a:cs typeface="Quattrocento Sans"/>
                          <a:sym typeface="Quattrocento Sans"/>
                        </a:rPr>
                        <a:t>✓</a:t>
                      </a:r>
                      <a:endParaRPr sz="1200" b="1" u="none" strike="noStrike" cap="none">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u="none" strike="noStrike" cap="none">
                          <a:solidFill>
                            <a:schemeClr val="dk1"/>
                          </a:solidFill>
                        </a:rPr>
                        <a:t>Beaufort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00"/>
                        <a:buFont typeface="Arial"/>
                        <a:buNone/>
                      </a:pPr>
                      <a:r>
                        <a:rPr lang="en-CA" sz="1000" b="1" u="none" strike="noStrike" cap="none">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3">
                  <a:txBody>
                    <a:bodyPr/>
                    <a:lstStyle/>
                    <a:p>
                      <a:pPr marL="0" marR="0" lvl="0" indent="0" algn="ctr" rtl="0">
                        <a:lnSpc>
                          <a:spcPct val="100000"/>
                        </a:lnSpc>
                        <a:spcBef>
                          <a:spcPts val="0"/>
                        </a:spcBef>
                        <a:spcAft>
                          <a:spcPts val="0"/>
                        </a:spcAft>
                        <a:buClr>
                          <a:schemeClr val="dk1"/>
                        </a:buClr>
                        <a:buSzPts val="1100"/>
                        <a:buFont typeface="Arial"/>
                        <a:buNone/>
                      </a:pPr>
                      <a:r>
                        <a:rPr lang="en-CA" sz="1100" b="0" u="none" strike="noStrike" cap="none">
                          <a:solidFill>
                            <a:schemeClr val="dk1"/>
                          </a:solidFill>
                        </a:rPr>
                        <a:t>No agreement</a:t>
                      </a:r>
                      <a:endParaRPr sz="1100" b="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67300">
                <a:tc rowSpan="4">
                  <a:txBody>
                    <a:bodyPr/>
                    <a:lstStyle/>
                    <a:p>
                      <a:pPr marL="0" marR="0" lvl="0" indent="0" algn="ctr" rtl="0">
                        <a:lnSpc>
                          <a:spcPct val="100000"/>
                        </a:lnSpc>
                        <a:spcBef>
                          <a:spcPts val="0"/>
                        </a:spcBef>
                        <a:spcAft>
                          <a:spcPts val="0"/>
                        </a:spcAft>
                        <a:buClr>
                          <a:schemeClr val="dk1"/>
                        </a:buClr>
                        <a:buSzPts val="1100"/>
                        <a:buFont typeface="Arial"/>
                        <a:buNone/>
                      </a:pPr>
                      <a:r>
                        <a:rPr lang="en-CA" sz="1100" b="1" u="none" strike="noStrike" cap="none">
                          <a:solidFill>
                            <a:schemeClr val="dk1"/>
                          </a:solidFill>
                        </a:rPr>
                        <a:t>Precip *</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rPr>
                        <a:t>Chukchi and Beaufort seas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00"/>
                        <a:buFont typeface="Arial"/>
                        <a:buNone/>
                      </a:pPr>
                      <a:r>
                        <a:rPr lang="en-CA" sz="10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lnSpc>
                          <a:spcPct val="100000"/>
                        </a:lnSpc>
                        <a:spcBef>
                          <a:spcPts val="0"/>
                        </a:spcBef>
                        <a:spcAft>
                          <a:spcPts val="0"/>
                        </a:spcAft>
                        <a:buClr>
                          <a:schemeClr val="dk1"/>
                        </a:buClr>
                        <a:buSzPts val="1200"/>
                        <a:buFont typeface="Arial"/>
                        <a:buNone/>
                      </a:pPr>
                      <a:r>
                        <a:rPr lang="en-CA" sz="1200" b="0">
                          <a:solidFill>
                            <a:schemeClr val="dk1"/>
                          </a:solidFill>
                        </a:rPr>
                        <a:t>No agreement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rPr>
                        <a:t>Northern Northwest Territories</a:t>
                      </a:r>
                      <a:endParaRPr sz="10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974806"/>
                        </a:buClr>
                        <a:buSzPts val="1000"/>
                        <a:buFont typeface="Arial"/>
                        <a:buNone/>
                      </a:pPr>
                      <a:r>
                        <a:rPr lang="en-CA" sz="1000" b="1">
                          <a:solidFill>
                            <a:srgbClr val="974806"/>
                          </a:solidFill>
                        </a:rPr>
                        <a:t>Drier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rPr>
                        <a:t>Bering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rowSpan="2">
                  <a:txBody>
                    <a:bodyPr/>
                    <a:lstStyle/>
                    <a:p>
                      <a:pPr marL="0" marR="0" lvl="0" indent="0" algn="ctr" rtl="0">
                        <a:lnSpc>
                          <a:spcPct val="100000"/>
                        </a:lnSpc>
                        <a:spcBef>
                          <a:spcPts val="0"/>
                        </a:spcBef>
                        <a:spcAft>
                          <a:spcPts val="0"/>
                        </a:spcAft>
                        <a:buClr>
                          <a:srgbClr val="0000FF"/>
                        </a:buClr>
                        <a:buSzPts val="1000"/>
                        <a:buFont typeface="Arial"/>
                        <a:buNone/>
                      </a:pPr>
                      <a:r>
                        <a:rPr lang="en-CA" sz="1000" b="1">
                          <a:solidFill>
                            <a:srgbClr val="0000FF"/>
                          </a:solidFill>
                        </a:rPr>
                        <a:t>Wetter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rowSpan="2">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rowSpan="2">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rowSpan="2">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rPr>
                        <a:t>Yukon, Alaska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252450">
                <a:tc rowSpan="6">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ctr" rtl="0">
                        <a:spcBef>
                          <a:spcPts val="0"/>
                        </a:spcBef>
                        <a:spcAft>
                          <a:spcPts val="0"/>
                        </a:spcAft>
                        <a:buNone/>
                      </a:pPr>
                      <a:r>
                        <a:rPr lang="en-CA" sz="1000" b="1">
                          <a:solidFill>
                            <a:schemeClr val="dk1"/>
                          </a:solidFill>
                        </a:rPr>
                        <a:t>Break-up</a:t>
                      </a:r>
                      <a:endParaRPr sz="10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Chukchi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ctr" rtl="0">
                        <a:lnSpc>
                          <a:spcPct val="100000"/>
                        </a:lnSpc>
                        <a:spcBef>
                          <a:spcPts val="0"/>
                        </a:spcBef>
                        <a:spcAft>
                          <a:spcPts val="0"/>
                        </a:spcAft>
                        <a:buClr>
                          <a:srgbClr val="FF0000"/>
                        </a:buClr>
                        <a:buSzPts val="1000"/>
                        <a:buFont typeface="Arial"/>
                        <a:buNone/>
                      </a:pPr>
                      <a:r>
                        <a:rPr lang="en-CA" sz="1000" b="1">
                          <a:solidFill>
                            <a:srgbClr val="FF0000"/>
                          </a:solidFill>
                        </a:rPr>
                        <a:t>Earlier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54500">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Western Beaufort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40200">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Bering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56050">
                <a:tc vMerge="1">
                  <a:txBody>
                    <a:bodyPr/>
                    <a:lstStyle/>
                    <a:p>
                      <a:endParaRPr lang="ru-RU"/>
                    </a:p>
                  </a:txBody>
                  <a:tcPr/>
                </a:tc>
                <a:tc rowSpan="3">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i="0">
                          <a:solidFill>
                            <a:schemeClr val="dk1"/>
                          </a:solidFill>
                        </a:rPr>
                        <a:t>Chukchi Sea</a:t>
                      </a:r>
                      <a:endParaRPr sz="1100" b="0" i="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ctr" rtl="0">
                        <a:lnSpc>
                          <a:spcPct val="100000"/>
                        </a:lnSpc>
                        <a:spcBef>
                          <a:spcPts val="0"/>
                        </a:spcBef>
                        <a:spcAft>
                          <a:spcPts val="0"/>
                        </a:spcAft>
                        <a:buClr>
                          <a:srgbClr val="FF0000"/>
                        </a:buClr>
                        <a:buSzPts val="1000"/>
                        <a:buFont typeface="Arial"/>
                        <a:buNone/>
                      </a:pPr>
                      <a:r>
                        <a:rPr lang="en-CA" sz="1000" b="1">
                          <a:solidFill>
                            <a:srgbClr val="FF0000"/>
                          </a:solidFill>
                        </a:rPr>
                        <a:t>Below normal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latin typeface="Arial"/>
                          <a:ea typeface="Arial"/>
                          <a:cs typeface="Arial"/>
                          <a:sym typeface="Arial"/>
                        </a:rPr>
                        <a:t>✓</a:t>
                      </a: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spcBef>
                          <a:spcPts val="0"/>
                        </a:spcBef>
                        <a:spcAft>
                          <a:spcPts val="0"/>
                        </a:spcAft>
                        <a:buNone/>
                      </a:pP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139700">
                <a:tc vMerge="1">
                  <a:txBody>
                    <a:bodyPr/>
                    <a:lstStyle/>
                    <a:p>
                      <a:endParaRPr lang="ru-RU"/>
                    </a:p>
                  </a:txBody>
                  <a:tcPr/>
                </a:tc>
                <a:tc vMerge="1">
                  <a:txBody>
                    <a:bodyPr/>
                    <a:lstStyle/>
                    <a:p>
                      <a:endParaRPr lang="ru-RU"/>
                    </a:p>
                  </a:txBody>
                  <a:tcPr/>
                </a:tc>
                <a:tc rowSpan="2">
                  <a:txBody>
                    <a:bodyPr/>
                    <a:lstStyle/>
                    <a:p>
                      <a:pPr marL="0" marR="0" lvl="0" indent="0" algn="l" rtl="0">
                        <a:lnSpc>
                          <a:spcPct val="100000"/>
                        </a:lnSpc>
                        <a:spcBef>
                          <a:spcPts val="0"/>
                        </a:spcBef>
                        <a:spcAft>
                          <a:spcPts val="0"/>
                        </a:spcAft>
                        <a:buClr>
                          <a:schemeClr val="dk1"/>
                        </a:buClr>
                        <a:buSzPts val="1100"/>
                        <a:buFont typeface="Arial"/>
                        <a:buNone/>
                      </a:pPr>
                      <a:r>
                        <a:rPr lang="en-CA" sz="1100" b="0" i="0">
                          <a:solidFill>
                            <a:schemeClr val="dk1"/>
                          </a:solidFill>
                        </a:rPr>
                        <a:t>Beaufort Sea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3"/>
                  </a:ext>
                </a:extLst>
              </a:tr>
              <a:tr h="1385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8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A4F14-45DF-4DEC-A872-CE49AD683E08}"/>
              </a:ext>
            </a:extLst>
          </p:cNvPr>
          <p:cNvSpPr>
            <a:spLocks noGrp="1"/>
          </p:cNvSpPr>
          <p:nvPr>
            <p:ph type="title"/>
          </p:nvPr>
        </p:nvSpPr>
        <p:spPr>
          <a:xfrm>
            <a:off x="457200" y="274638"/>
            <a:ext cx="8229600" cy="603667"/>
          </a:xfrm>
        </p:spPr>
        <p:txBody>
          <a:bodyPr>
            <a:normAutofit fontScale="90000"/>
          </a:bodyPr>
          <a:lstStyle/>
          <a:p>
            <a:r>
              <a:rPr lang="en-US" dirty="0"/>
              <a:t>Key things on the forum</a:t>
            </a:r>
            <a:endParaRPr lang="ru-RU" dirty="0"/>
          </a:p>
        </p:txBody>
      </p:sp>
      <p:sp>
        <p:nvSpPr>
          <p:cNvPr id="4" name="Номер слайда 3">
            <a:extLst>
              <a:ext uri="{FF2B5EF4-FFF2-40B4-BE49-F238E27FC236}">
                <a16:creationId xmlns:a16="http://schemas.microsoft.com/office/drawing/2014/main" id="{4064C1BF-4A5B-4CAA-9393-E2E79DBDDAA1}"/>
              </a:ext>
            </a:extLst>
          </p:cNvPr>
          <p:cNvSpPr>
            <a:spLocks noGrp="1"/>
          </p:cNvSpPr>
          <p:nvPr>
            <p:ph type="sldNum" sz="quarter" idx="12"/>
          </p:nvPr>
        </p:nvSpPr>
        <p:spPr/>
        <p:txBody>
          <a:bodyPr/>
          <a:lstStyle/>
          <a:p>
            <a:fld id="{9259AF2F-52C6-9B46-B8B2-0579234AE62E}" type="slidenum">
              <a:rPr lang="en-US" smtClean="0"/>
              <a:t>2</a:t>
            </a:fld>
            <a:endParaRPr lang="en-US"/>
          </a:p>
        </p:txBody>
      </p:sp>
      <p:sp>
        <p:nvSpPr>
          <p:cNvPr id="7" name="Прямоугольник 6">
            <a:extLst>
              <a:ext uri="{FF2B5EF4-FFF2-40B4-BE49-F238E27FC236}">
                <a16:creationId xmlns:a16="http://schemas.microsoft.com/office/drawing/2014/main" id="{FB6F4DB6-3B8C-4440-9A39-9FEFA243955A}"/>
              </a:ext>
            </a:extLst>
          </p:cNvPr>
          <p:cNvSpPr/>
          <p:nvPr/>
        </p:nvSpPr>
        <p:spPr>
          <a:xfrm>
            <a:off x="204536" y="4260499"/>
            <a:ext cx="8734927" cy="2062103"/>
          </a:xfrm>
          <a:prstGeom prst="rect">
            <a:avLst/>
          </a:prstGeom>
        </p:spPr>
        <p:txBody>
          <a:bodyPr wrap="square">
            <a:spAutoFit/>
          </a:bodyPr>
          <a:lstStyle/>
          <a:p>
            <a:endParaRPr lang="en-US" sz="1600" dirty="0"/>
          </a:p>
          <a:p>
            <a:r>
              <a:rPr lang="en-US" sz="1600" dirty="0"/>
              <a:t>The </a:t>
            </a:r>
            <a:r>
              <a:rPr lang="en-US" sz="1600" b="1" u="sng" dirty="0"/>
              <a:t>key objectives </a:t>
            </a:r>
            <a:r>
              <a:rPr lang="en-US" sz="1600" dirty="0"/>
              <a:t>of the current ACF-5 are to:</a:t>
            </a:r>
            <a:endParaRPr lang="ru-RU" sz="1600" dirty="0"/>
          </a:p>
          <a:p>
            <a:pPr marL="285750" lvl="0" indent="-285750">
              <a:buFont typeface="Wingdings" panose="05000000000000000000" pitchFamily="2" charset="2"/>
              <a:buChar char="q"/>
            </a:pPr>
            <a:r>
              <a:rPr lang="en-US" sz="1600" b="1" dirty="0"/>
              <a:t>Develop</a:t>
            </a:r>
            <a:r>
              <a:rPr lang="en-US" sz="1600" dirty="0"/>
              <a:t> the </a:t>
            </a:r>
            <a:r>
              <a:rPr lang="en-US" sz="1600" b="1" dirty="0"/>
              <a:t>consensus statement</a:t>
            </a:r>
            <a:r>
              <a:rPr lang="en-US" sz="1600" dirty="0"/>
              <a:t> on the current status (winter 2019/2020 – spring 2020) and future outlook (summer 2020) of the Arctic climate on a seasonal scale;</a:t>
            </a:r>
            <a:endParaRPr lang="ru-RU" sz="1600" dirty="0"/>
          </a:p>
          <a:p>
            <a:pPr marL="285750" lvl="0" indent="-285750">
              <a:buFont typeface="Wingdings" panose="05000000000000000000" pitchFamily="2" charset="2"/>
              <a:buChar char="q"/>
            </a:pPr>
            <a:r>
              <a:rPr lang="en-US" sz="1600" dirty="0"/>
              <a:t>Raise awareness of end-users about </a:t>
            </a:r>
            <a:r>
              <a:rPr lang="en-US" sz="1600" b="1" dirty="0"/>
              <a:t>new climate products and services</a:t>
            </a:r>
            <a:r>
              <a:rPr lang="en-US" sz="1600" dirty="0"/>
              <a:t> for the Arctic, potential support to decision-making, and the current limitations;</a:t>
            </a:r>
            <a:endParaRPr lang="ru-RU" sz="1600" dirty="0"/>
          </a:p>
          <a:p>
            <a:pPr marL="285750" lvl="0" indent="-285750">
              <a:buFont typeface="Wingdings" panose="05000000000000000000" pitchFamily="2" charset="2"/>
              <a:buChar char="q"/>
            </a:pPr>
            <a:r>
              <a:rPr lang="en-US" sz="1600" b="1" dirty="0"/>
              <a:t>Interact with end-users</a:t>
            </a:r>
            <a:r>
              <a:rPr lang="en-US" sz="1600" dirty="0"/>
              <a:t> and learn about the climate information they currently use for planning, and their needs for climate information.</a:t>
            </a:r>
            <a:endParaRPr lang="ru-RU" sz="1600" dirty="0"/>
          </a:p>
        </p:txBody>
      </p:sp>
      <p:sp>
        <p:nvSpPr>
          <p:cNvPr id="8" name="Прямоугольник 7">
            <a:extLst>
              <a:ext uri="{FF2B5EF4-FFF2-40B4-BE49-F238E27FC236}">
                <a16:creationId xmlns:a16="http://schemas.microsoft.com/office/drawing/2014/main" id="{A0979075-F207-4C01-AE9D-423D4BD436F2}"/>
              </a:ext>
            </a:extLst>
          </p:cNvPr>
          <p:cNvSpPr/>
          <p:nvPr/>
        </p:nvSpPr>
        <p:spPr>
          <a:xfrm>
            <a:off x="204536" y="1012621"/>
            <a:ext cx="8734927" cy="3416320"/>
          </a:xfrm>
          <a:prstGeom prst="rect">
            <a:avLst/>
          </a:prstGeom>
          <a:ln w="50800" cap="rnd" cmpd="dbl">
            <a:solidFill>
              <a:schemeClr val="accent1"/>
            </a:solidFill>
          </a:ln>
        </p:spPr>
        <p:txBody>
          <a:bodyPr wrap="square">
            <a:spAutoFit/>
          </a:bodyPr>
          <a:lstStyle/>
          <a:p>
            <a:pPr algn="just"/>
            <a:r>
              <a:rPr lang="en-US" dirty="0"/>
              <a:t>ACF is based on the Regional Climate Outlook Forum (RCOF) </a:t>
            </a:r>
            <a:r>
              <a:rPr lang="en-US" u="sng" dirty="0">
                <a:hlinkClick r:id="rId2"/>
              </a:rPr>
              <a:t>concept</a:t>
            </a:r>
            <a:r>
              <a:rPr lang="en-US" dirty="0"/>
              <a:t> developed and supported by WMO in many regions around the world over the past two decades, as a key activity of WMO Regional Climate </a:t>
            </a:r>
            <a:r>
              <a:rPr lang="en-US" dirty="0" err="1"/>
              <a:t>Centres</a:t>
            </a:r>
            <a:r>
              <a:rPr lang="en-US" dirty="0"/>
              <a:t> (RCCs). WMO has established RCCs in many areas of the globe to fill geographical and service gaps in climate information, and to improve the collaboration and integration amongst National Meteorological and Hydrological Services (NMHS). The WMO, with active support from its Members in the Arctic region, has been making concerted efforts to implement an </a:t>
            </a:r>
            <a:r>
              <a:rPr lang="en-US" u="sng" dirty="0">
                <a:hlinkClick r:id="rId3"/>
              </a:rPr>
              <a:t>Arctic Regional Climate Centre Network</a:t>
            </a:r>
            <a:r>
              <a:rPr lang="en-US" dirty="0"/>
              <a:t> (</a:t>
            </a:r>
            <a:r>
              <a:rPr lang="en-US" dirty="0" err="1"/>
              <a:t>ArcRCC</a:t>
            </a:r>
            <a:r>
              <a:rPr lang="en-US" dirty="0"/>
              <a:t>-N) to operationally provide climate scale (monthly and seasonal) circumpolar summary and outlook information for the key Arctic climate variables including temperature, precipitation and sea-ice for all of the Arctic. The </a:t>
            </a:r>
            <a:r>
              <a:rPr lang="en-US" dirty="0" err="1"/>
              <a:t>ArcRCC</a:t>
            </a:r>
            <a:r>
              <a:rPr lang="en-US" dirty="0"/>
              <a:t>-N includes 3 nodes (Nordic, North American, Northern Eurasia) supported by corresponding NMHS and has been in a demonstration phase since May, 2018</a:t>
            </a:r>
            <a:endParaRPr lang="ru-RU" dirty="0"/>
          </a:p>
        </p:txBody>
      </p:sp>
    </p:spTree>
    <p:extLst>
      <p:ext uri="{BB962C8B-B14F-4D97-AF65-F5344CB8AC3E}">
        <p14:creationId xmlns:p14="http://schemas.microsoft.com/office/powerpoint/2010/main" val="367847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9E1F5"/>
        </a:solidFill>
        <a:effectLst/>
      </p:bgPr>
    </p:bg>
    <p:spTree>
      <p:nvGrpSpPr>
        <p:cNvPr id="1" name="Shape 139"/>
        <p:cNvGrpSpPr/>
        <p:nvPr/>
      </p:nvGrpSpPr>
      <p:grpSpPr>
        <a:xfrm>
          <a:off x="0" y="0"/>
          <a:ext cx="0" cy="0"/>
          <a:chOff x="0" y="0"/>
          <a:chExt cx="0" cy="0"/>
        </a:xfrm>
      </p:grpSpPr>
      <p:sp>
        <p:nvSpPr>
          <p:cNvPr id="140" name="Google Shape;140;p7"/>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Alaska &amp; Western Canada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endParaRPr kumimoji="0" sz="2400" b="1" i="0" u="none" strike="noStrike" kern="0" cap="small" spc="0" normalizeH="0" baseline="0" noProof="0">
              <a:ln>
                <a:noFill/>
              </a:ln>
              <a:solidFill>
                <a:srgbClr val="000000"/>
              </a:solidFill>
              <a:effectLst/>
              <a:uLnTx/>
              <a:uFillTx/>
              <a:latin typeface="Arial"/>
              <a:ea typeface="Arial"/>
              <a:cs typeface="Arial"/>
              <a:sym typeface="Arial"/>
            </a:endParaRPr>
          </a:p>
        </p:txBody>
      </p:sp>
      <p:sp>
        <p:nvSpPr>
          <p:cNvPr id="141" name="Google Shape;141;p7"/>
          <p:cNvSpPr txBox="1"/>
          <p:nvPr/>
        </p:nvSpPr>
        <p:spPr>
          <a:xfrm>
            <a:off x="162000" y="1149628"/>
            <a:ext cx="8829072" cy="529375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Wildfires: Above normal temperatures may increase the threat of larger than typical wildfires.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River Flooding: Above normal precipitation may increase the threat of river flooding in Alaska and the Yukon.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Coastal Erosion and Flooding: Below normal sea ice extent in the Chukchi Sea may result in longer open water fetch and will greatly enhance erosion and the increase the risk of coastal flooding from late summer storms on unprotected west facing coasts of Alaska. </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Wildlife: Warmer summer temperatures increases the chances of negative impacts on fish, especially salmon that can not tolerate warm water once they enter fresh water rivers.</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Hunting: Early sea ice loss may result in an a shorter seasons for sea ice-based subsistence hunting activities. </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Shipping: </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600"/>
              <a:buFont typeface="Courier New"/>
              <a:buChar char="o"/>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Early observations are already showing minimal sea-ice in the </a:t>
            </a: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Bering Sea </a:t>
            </a: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earlier than normal shipping activities are expected.</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600"/>
              <a:buFont typeface="Courier New"/>
              <a:buChar char="o"/>
              <a:tabLst/>
              <a:defRPr/>
            </a:pP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Early sea-ice break-up in the </a:t>
            </a: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Beaufort Sea </a:t>
            </a:r>
            <a:r>
              <a:rPr kumimoji="0" lang="en-CA" sz="1600" b="0" i="0" u="none" strike="noStrike" kern="0" cap="none" spc="0" normalizeH="0" baseline="0" noProof="0">
                <a:ln>
                  <a:noFill/>
                </a:ln>
                <a:solidFill>
                  <a:srgbClr val="000000"/>
                </a:solidFill>
                <a:effectLst/>
                <a:uLnTx/>
                <a:uFillTx/>
                <a:latin typeface="Arial"/>
                <a:ea typeface="Arial"/>
                <a:cs typeface="Arial"/>
                <a:sym typeface="Arial"/>
              </a:rPr>
              <a:t>region may result in areas of old ice becoming become mobile earlier in the season increasing shipping hazards.</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3FFBE"/>
        </a:solidFill>
        <a:effectLst/>
      </p:bgPr>
    </p:bg>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31582" y="282929"/>
            <a:ext cx="2889586" cy="7221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r>
              <a:rPr lang="en-CA" sz="4000"/>
              <a:t>Canada</a:t>
            </a:r>
            <a:r>
              <a:rPr lang="en-CA" sz="2800" b="1"/>
              <a:t> </a:t>
            </a:r>
            <a:br>
              <a:rPr lang="en-CA" sz="1800" b="1"/>
            </a:br>
            <a:r>
              <a:rPr lang="en-CA" sz="1400"/>
              <a:t>Includes</a:t>
            </a:r>
            <a:r>
              <a:rPr lang="en-CA" sz="1400" b="1"/>
              <a:t> </a:t>
            </a:r>
            <a:r>
              <a:rPr lang="en-CA" sz="1400"/>
              <a:t>central and eastern Canada and Western Greenland</a:t>
            </a:r>
            <a:br>
              <a:rPr lang="en-CA" sz="1800"/>
            </a:br>
            <a:endParaRPr sz="1800"/>
          </a:p>
        </p:txBody>
      </p:sp>
      <p:pic>
        <p:nvPicPr>
          <p:cNvPr id="147" name="Google Shape;147;p8"/>
          <p:cNvPicPr preferRelativeResize="0">
            <a:picLocks noGrp="1"/>
          </p:cNvPicPr>
          <p:nvPr>
            <p:ph type="body" idx="1"/>
          </p:nvPr>
        </p:nvPicPr>
        <p:blipFill rotWithShape="1">
          <a:blip r:embed="rId3">
            <a:alphaModFix/>
          </a:blip>
          <a:srcRect/>
          <a:stretch/>
        </p:blipFill>
        <p:spPr>
          <a:xfrm>
            <a:off x="46741" y="1088952"/>
            <a:ext cx="2736304" cy="2736304"/>
          </a:xfrm>
          <a:prstGeom prst="rect">
            <a:avLst/>
          </a:prstGeom>
          <a:noFill/>
          <a:ln w="9525" cap="flat" cmpd="sng">
            <a:solidFill>
              <a:schemeClr val="dk1"/>
            </a:solidFill>
            <a:prstDash val="solid"/>
            <a:round/>
            <a:headEnd type="none" w="sm" len="sm"/>
            <a:tailEnd type="none" w="sm" len="sm"/>
          </a:ln>
        </p:spPr>
      </p:pic>
      <p:graphicFrame>
        <p:nvGraphicFramePr>
          <p:cNvPr id="148" name="Google Shape;148;p8"/>
          <p:cNvGraphicFramePr/>
          <p:nvPr/>
        </p:nvGraphicFramePr>
        <p:xfrm>
          <a:off x="2858003" y="54000"/>
          <a:ext cx="6228200" cy="1935480"/>
        </p:xfrm>
        <a:graphic>
          <a:graphicData uri="http://schemas.openxmlformats.org/drawingml/2006/table">
            <a:tbl>
              <a:tblPr>
                <a:noFill/>
              </a:tblPr>
              <a:tblGrid>
                <a:gridCol w="1108950">
                  <a:extLst>
                    <a:ext uri="{9D8B030D-6E8A-4147-A177-3AD203B41FA5}">
                      <a16:colId xmlns:a16="http://schemas.microsoft.com/office/drawing/2014/main" val="20000"/>
                    </a:ext>
                  </a:extLst>
                </a:gridCol>
                <a:gridCol w="2417300">
                  <a:extLst>
                    <a:ext uri="{9D8B030D-6E8A-4147-A177-3AD203B41FA5}">
                      <a16:colId xmlns:a16="http://schemas.microsoft.com/office/drawing/2014/main" val="20001"/>
                    </a:ext>
                  </a:extLst>
                </a:gridCol>
                <a:gridCol w="1373875">
                  <a:extLst>
                    <a:ext uri="{9D8B030D-6E8A-4147-A177-3AD203B41FA5}">
                      <a16:colId xmlns:a16="http://schemas.microsoft.com/office/drawing/2014/main" val="20002"/>
                    </a:ext>
                  </a:extLst>
                </a:gridCol>
                <a:gridCol w="1328075">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Temperature</a:t>
                      </a:r>
                      <a:endParaRPr/>
                    </a:p>
                    <a:p>
                      <a:pPr marL="0" marR="0" lvl="0" indent="0" algn="l" rtl="0">
                        <a:lnSpc>
                          <a:spcPct val="100000"/>
                        </a:lnSpc>
                        <a:spcBef>
                          <a:spcPts val="0"/>
                        </a:spcBef>
                        <a:spcAft>
                          <a:spcPts val="0"/>
                        </a:spcAft>
                        <a:buClr>
                          <a:schemeClr val="dk1"/>
                        </a:buClr>
                        <a:buSzPts val="1000"/>
                        <a:buFont typeface="Arial Narrow"/>
                        <a:buNone/>
                      </a:pPr>
                      <a:r>
                        <a:rPr lang="en-CA" sz="1000" b="0">
                          <a:solidFill>
                            <a:schemeClr val="dk1"/>
                          </a:solidFill>
                          <a:latin typeface="Arial Narrow"/>
                          <a:ea typeface="Arial Narrow"/>
                          <a:cs typeface="Arial Narrow"/>
                          <a:sym typeface="Arial Narrow"/>
                        </a:rPr>
                        <a:t>Normal 1961-1990</a:t>
                      </a: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latin typeface="Arial"/>
                          <a:ea typeface="Arial"/>
                          <a:cs typeface="Arial"/>
                          <a:sym typeface="Arial"/>
                        </a:rPr>
                        <a:t>Near to below normal</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Warmest year was </a:t>
                      </a:r>
                      <a:r>
                        <a:rPr lang="en-CA" sz="1100">
                          <a:solidFill>
                            <a:schemeClr val="dk1"/>
                          </a:solidFill>
                          <a:latin typeface="Arial"/>
                          <a:ea typeface="Arial"/>
                          <a:cs typeface="Arial"/>
                          <a:sym typeface="Arial"/>
                        </a:rPr>
                        <a:t>2012 (+2.3</a:t>
                      </a:r>
                      <a:r>
                        <a:rPr lang="en-CA" sz="1100">
                          <a:solidFill>
                            <a:schemeClr val="dk1"/>
                          </a:solidFill>
                          <a:latin typeface="Arial Narrow"/>
                          <a:ea typeface="Arial Narrow"/>
                          <a:cs typeface="Arial Narrow"/>
                          <a:sym typeface="Arial Narrow"/>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latin typeface="Arial"/>
                          <a:ea typeface="Arial"/>
                          <a:cs typeface="Arial"/>
                          <a:sym typeface="Arial"/>
                        </a:rPr>
                        <a:t>Coldest year was 1972(-1.6˚C)</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000"/>
                        <a:buFont typeface="Arial Narrow"/>
                        <a:buNone/>
                      </a:pPr>
                      <a:r>
                        <a:rPr lang="en-CA" sz="1000" b="0">
                          <a:solidFill>
                            <a:schemeClr val="dk1"/>
                          </a:solidFill>
                          <a:latin typeface="Arial Narrow"/>
                          <a:ea typeface="Arial Narrow"/>
                          <a:cs typeface="Arial Narrow"/>
                          <a:sym typeface="Arial Narrow"/>
                        </a:rPr>
                        <a:t>Normal 1961-1990</a:t>
                      </a: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171450" marR="0" lvl="0" indent="-171450" algn="l" rtl="0">
                        <a:spcBef>
                          <a:spcPts val="0"/>
                        </a:spcBef>
                        <a:spcAft>
                          <a:spcPts val="0"/>
                        </a:spcAft>
                        <a:buClr>
                          <a:schemeClr val="dk1"/>
                        </a:buClr>
                        <a:buSzPts val="1100"/>
                        <a:buFont typeface="Arial"/>
                        <a:buChar char="•"/>
                      </a:pPr>
                      <a:r>
                        <a:rPr lang="en-CA" sz="1100" b="0">
                          <a:latin typeface="Arial"/>
                          <a:ea typeface="Arial"/>
                          <a:cs typeface="Arial"/>
                          <a:sym typeface="Arial"/>
                        </a:rPr>
                        <a:t>Near normal in Nunavut’s </a:t>
                      </a:r>
                      <a:r>
                        <a:rPr lang="en-CA" sz="1100" b="0">
                          <a:solidFill>
                            <a:schemeClr val="dk1"/>
                          </a:solidFill>
                        </a:rPr>
                        <a:t>Qikiqtaaluk  region</a:t>
                      </a:r>
                      <a:endParaRPr/>
                    </a:p>
                    <a:p>
                      <a:pPr marL="171450" marR="0" lvl="0" indent="-171450" algn="l" rtl="0">
                        <a:spcBef>
                          <a:spcPts val="0"/>
                        </a:spcBef>
                        <a:spcAft>
                          <a:spcPts val="0"/>
                        </a:spcAft>
                        <a:buClr>
                          <a:srgbClr val="996633"/>
                        </a:buClr>
                        <a:buSzPts val="1100"/>
                        <a:buFont typeface="Arial"/>
                        <a:buChar char="•"/>
                      </a:pPr>
                      <a:r>
                        <a:rPr lang="en-CA" sz="1100" b="1">
                          <a:solidFill>
                            <a:srgbClr val="996633"/>
                          </a:solidFill>
                          <a:latin typeface="Arial"/>
                          <a:ea typeface="Arial"/>
                          <a:cs typeface="Arial"/>
                          <a:sym typeface="Arial"/>
                        </a:rPr>
                        <a:t>Drier</a:t>
                      </a:r>
                      <a:r>
                        <a:rPr lang="en-CA" sz="1100" b="0">
                          <a:latin typeface="Arial"/>
                          <a:ea typeface="Arial"/>
                          <a:cs typeface="Arial"/>
                          <a:sym typeface="Arial"/>
                        </a:rPr>
                        <a:t> in Nunavut’s </a:t>
                      </a:r>
                      <a:r>
                        <a:rPr lang="en-CA" sz="1100" b="0">
                          <a:solidFill>
                            <a:schemeClr val="dk1"/>
                          </a:solidFill>
                        </a:rPr>
                        <a:t>Kitikmeot and Kivalliq regions, Nunavik and Nunatsiavut</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Wettest year was</a:t>
                      </a:r>
                      <a:endParaRPr/>
                    </a:p>
                    <a:p>
                      <a:pPr marL="0" marR="0" lvl="0" indent="0" algn="ctr" rtl="0">
                        <a:spcBef>
                          <a:spcPts val="0"/>
                        </a:spcBef>
                        <a:spcAft>
                          <a:spcPts val="0"/>
                        </a:spcAft>
                        <a:buNone/>
                      </a:pPr>
                      <a:r>
                        <a:rPr lang="en-CA" sz="1100" b="0">
                          <a:latin typeface="Arial"/>
                          <a:ea typeface="Arial"/>
                          <a:cs typeface="Arial"/>
                          <a:sym typeface="Arial"/>
                        </a:rPr>
                        <a:t>2005 (+23.5 %)</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Driest year was</a:t>
                      </a:r>
                      <a:endParaRPr sz="1100" b="0">
                        <a:latin typeface="Arial"/>
                        <a:ea typeface="Arial"/>
                        <a:cs typeface="Arial"/>
                        <a:sym typeface="Arial"/>
                      </a:endParaRPr>
                    </a:p>
                    <a:p>
                      <a:pPr marL="0" marR="0" lvl="0" indent="0" algn="ctr" rtl="0">
                        <a:spcBef>
                          <a:spcPts val="0"/>
                        </a:spcBef>
                        <a:spcAft>
                          <a:spcPts val="0"/>
                        </a:spcAft>
                        <a:buNone/>
                      </a:pPr>
                      <a:r>
                        <a:rPr lang="en-CA" sz="1100" b="0">
                          <a:latin typeface="Arial"/>
                          <a:ea typeface="Arial"/>
                          <a:cs typeface="Arial"/>
                          <a:sym typeface="Arial"/>
                        </a:rPr>
                        <a:t>1977 (-25 %)</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Below to near normal in the Gulf of St. Lawrence and Labrador sea. All other areas ice covered</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graphicFrame>
        <p:nvGraphicFramePr>
          <p:cNvPr id="149" name="Google Shape;149;p8"/>
          <p:cNvGraphicFramePr/>
          <p:nvPr/>
        </p:nvGraphicFramePr>
        <p:xfrm>
          <a:off x="2858004" y="2006150"/>
          <a:ext cx="6228175" cy="469818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107375">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99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5250">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48675">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53750">
                <a:tc rowSpan="5">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Western Greenland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4">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Warmer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56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Nunatsiavut, Nunavik, Nunavut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rowSpan="2">
                  <a:txBody>
                    <a:bodyPr/>
                    <a:lstStyle/>
                    <a:p>
                      <a:pPr marL="0" marR="0" lvl="0" indent="0" algn="l" rtl="0">
                        <a:spcBef>
                          <a:spcPts val="0"/>
                        </a:spcBef>
                        <a:spcAft>
                          <a:spcPts val="0"/>
                        </a:spcAft>
                        <a:buNone/>
                      </a:pPr>
                      <a:endParaRPr sz="11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33350">
                <a:tc vMerge="1">
                  <a:txBody>
                    <a:bodyPr/>
                    <a:lstStyle/>
                    <a:p>
                      <a:endParaRPr lang="ru-RU"/>
                    </a:p>
                  </a:txBody>
                  <a:tcPr/>
                </a:tc>
                <a:tc rowSpan="2"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Baffin Bay, Davis Strait, Hudson Strait, Labrador Sea</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242950">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85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Western Hudson Bay, Eastern Hudson Bay</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Colder </a:t>
                      </a:r>
                      <a:r>
                        <a:rPr lang="en-CA" sz="1100" b="1">
                          <a:solidFill>
                            <a:schemeClr val="dk1"/>
                          </a:solidFill>
                        </a:rPr>
                        <a:t>to Normal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09575">
                <a:tc rowSpan="3">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Nunavut Qikiqtaaluk region, northern Hudson Bay, Foxe Basin, Western Greenland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Wetter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40957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Northeast Nunavik and Nunatsiavut (Torngat Mountains region), Labrador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974806"/>
                        </a:buClr>
                        <a:buSzPts val="1100"/>
                        <a:buFont typeface="Arial"/>
                        <a:buNone/>
                      </a:pPr>
                      <a:r>
                        <a:rPr lang="en-CA" sz="1100" b="1">
                          <a:solidFill>
                            <a:srgbClr val="974806"/>
                          </a:solidFill>
                        </a:rPr>
                        <a:t>Drier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4867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Nunavut Kitikmeot and Kivalliq regions, Baffin Bay, southern Hudson Bay, Labrador Sea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00"/>
                        <a:buFont typeface="Arial"/>
                        <a:buNone/>
                      </a:pPr>
                      <a:r>
                        <a:rPr lang="en-CA" sz="10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lnSpc>
                          <a:spcPct val="100000"/>
                        </a:lnSpc>
                        <a:spcBef>
                          <a:spcPts val="0"/>
                        </a:spcBef>
                        <a:spcAft>
                          <a:spcPts val="0"/>
                        </a:spcAft>
                        <a:buClr>
                          <a:schemeClr val="dk1"/>
                        </a:buClr>
                        <a:buSzPts val="1100"/>
                        <a:buFont typeface="Arial"/>
                        <a:buNone/>
                      </a:pPr>
                      <a:r>
                        <a:rPr lang="en-CA" sz="1100" b="0">
                          <a:solidFill>
                            <a:schemeClr val="dk1"/>
                          </a:solidFill>
                          <a:latin typeface="Arial"/>
                          <a:ea typeface="Arial"/>
                          <a:cs typeface="Arial"/>
                          <a:sym typeface="Arial"/>
                        </a:rPr>
                        <a:t>No Agreement</a:t>
                      </a:r>
                      <a:endParaRPr sz="1100" b="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48675">
                <a:tc rowSpan="4">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3">
                  <a:txBody>
                    <a:bodyPr/>
                    <a:lstStyle/>
                    <a:p>
                      <a:pPr marL="0" marR="0" lvl="0" indent="0" algn="ctr"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Baffin Bay, Davis Strait, Labrador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Earlier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48675">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Western Hudson Bay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Near normal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39700">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latin typeface="Arial"/>
                          <a:ea typeface="Arial"/>
                          <a:cs typeface="Arial"/>
                          <a:sym typeface="Arial"/>
                        </a:rPr>
                        <a:t>Eastern Hudson Bay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latin typeface="Arial"/>
                          <a:ea typeface="Arial"/>
                          <a:cs typeface="Arial"/>
                          <a:sym typeface="Arial"/>
                        </a:rPr>
                        <a:t>Later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latin typeface="Arial"/>
                          <a:ea typeface="Arial"/>
                          <a:cs typeface="Arial"/>
                          <a:sym typeface="Arial"/>
                        </a:rPr>
                        <a:t>✓</a:t>
                      </a: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8675">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i="0">
                          <a:solidFill>
                            <a:schemeClr val="dk1"/>
                          </a:solidFill>
                        </a:rPr>
                        <a:t>Canadian Arctic Archipelago</a:t>
                      </a:r>
                      <a:endParaRPr sz="1100" b="0" i="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Below normal</a:t>
                      </a:r>
                      <a:endParaRPr sz="1100" b="1">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latin typeface="Arial"/>
                          <a:ea typeface="Arial"/>
                          <a:cs typeface="Arial"/>
                          <a:sym typeface="Arial"/>
                        </a:rPr>
                        <a:t>✓</a:t>
                      </a:r>
                      <a:endParaRPr sz="1100" b="1">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grpSp>
        <p:nvGrpSpPr>
          <p:cNvPr id="150" name="Google Shape;150;p8"/>
          <p:cNvGrpSpPr/>
          <p:nvPr/>
        </p:nvGrpSpPr>
        <p:grpSpPr>
          <a:xfrm>
            <a:off x="65354" y="4097268"/>
            <a:ext cx="2733878" cy="2610618"/>
            <a:chOff x="65354" y="4097268"/>
            <a:chExt cx="2733878" cy="2610618"/>
          </a:xfrm>
        </p:grpSpPr>
        <p:grpSp>
          <p:nvGrpSpPr>
            <p:cNvPr id="151" name="Google Shape;151;p8"/>
            <p:cNvGrpSpPr/>
            <p:nvPr/>
          </p:nvGrpSpPr>
          <p:grpSpPr>
            <a:xfrm>
              <a:off x="65354" y="4097268"/>
              <a:ext cx="2733878" cy="2610618"/>
              <a:chOff x="4644008" y="1340768"/>
              <a:chExt cx="4263678" cy="3910275"/>
            </a:xfrm>
          </p:grpSpPr>
          <p:grpSp>
            <p:nvGrpSpPr>
              <p:cNvPr id="152" name="Google Shape;152;p8"/>
              <p:cNvGrpSpPr/>
              <p:nvPr/>
            </p:nvGrpSpPr>
            <p:grpSpPr>
              <a:xfrm>
                <a:off x="4644008" y="1340768"/>
                <a:ext cx="4263678" cy="3910275"/>
                <a:chOff x="4644008" y="1340768"/>
                <a:chExt cx="4263678" cy="3910275"/>
              </a:xfrm>
            </p:grpSpPr>
            <p:pic>
              <p:nvPicPr>
                <p:cNvPr id="153" name="Google Shape;153;p8"/>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154" name="Google Shape;154;p8"/>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55" name="Google Shape;155;p8"/>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156" name="Google Shape;156;p8"/>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7" name="Google Shape;157;p8"/>
          <p:cNvGrpSpPr/>
          <p:nvPr/>
        </p:nvGrpSpPr>
        <p:grpSpPr>
          <a:xfrm>
            <a:off x="-198208" y="1098586"/>
            <a:ext cx="2927705" cy="2961964"/>
            <a:chOff x="-198208" y="1098586"/>
            <a:chExt cx="2927705" cy="2961964"/>
          </a:xfrm>
        </p:grpSpPr>
        <p:grpSp>
          <p:nvGrpSpPr>
            <p:cNvPr id="158" name="Google Shape;158;p8"/>
            <p:cNvGrpSpPr/>
            <p:nvPr/>
          </p:nvGrpSpPr>
          <p:grpSpPr>
            <a:xfrm>
              <a:off x="-198208" y="1098586"/>
              <a:ext cx="2927705" cy="2961964"/>
              <a:chOff x="-198208" y="1098586"/>
              <a:chExt cx="2927705" cy="2961964"/>
            </a:xfrm>
          </p:grpSpPr>
          <p:sp>
            <p:nvSpPr>
              <p:cNvPr id="159" name="Google Shape;159;p8"/>
              <p:cNvSpPr/>
              <p:nvPr/>
            </p:nvSpPr>
            <p:spPr>
              <a:xfrm rot="-7796624">
                <a:off x="151705" y="1603060"/>
                <a:ext cx="2227879" cy="1953015"/>
              </a:xfrm>
              <a:prstGeom prst="arc">
                <a:avLst>
                  <a:gd name="adj1" fmla="val 16207528"/>
                  <a:gd name="adj2" fmla="val 20975883"/>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8"/>
              <p:cNvSpPr/>
              <p:nvPr/>
            </p:nvSpPr>
            <p:spPr>
              <a:xfrm rot="-8158720">
                <a:off x="1237672" y="2281725"/>
                <a:ext cx="351079" cy="373542"/>
              </a:xfrm>
              <a:prstGeom prst="arc">
                <a:avLst>
                  <a:gd name="adj1" fmla="val 16207528"/>
                  <a:gd name="adj2" fmla="val 20975883"/>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61" name="Google Shape;161;p8"/>
              <p:cNvCxnSpPr>
                <a:stCxn id="159" idx="2"/>
                <a:endCxn id="160" idx="2"/>
              </p:cNvCxnSpPr>
              <p:nvPr/>
            </p:nvCxnSpPr>
            <p:spPr>
              <a:xfrm>
                <a:off x="412194" y="1872168"/>
                <a:ext cx="854700" cy="498900"/>
              </a:xfrm>
              <a:prstGeom prst="straightConnector1">
                <a:avLst/>
              </a:prstGeom>
              <a:noFill/>
              <a:ln w="19050" cap="flat" cmpd="sng">
                <a:solidFill>
                  <a:srgbClr val="FF0000"/>
                </a:solidFill>
                <a:prstDash val="solid"/>
                <a:round/>
                <a:headEnd type="none" w="sm" len="sm"/>
                <a:tailEnd type="none" w="sm" len="sm"/>
              </a:ln>
            </p:spPr>
          </p:cxnSp>
        </p:grpSp>
        <p:cxnSp>
          <p:nvCxnSpPr>
            <p:cNvPr id="162" name="Google Shape;162;p8"/>
            <p:cNvCxnSpPr>
              <a:stCxn id="159" idx="0"/>
            </p:cNvCxnSpPr>
            <p:nvPr/>
          </p:nvCxnSpPr>
          <p:spPr>
            <a:xfrm rot="10800000" flipH="1">
              <a:off x="515609" y="2579679"/>
              <a:ext cx="765900" cy="625200"/>
            </a:xfrm>
            <a:prstGeom prst="straightConnector1">
              <a:avLst/>
            </a:prstGeom>
            <a:noFill/>
            <a:ln w="19050" cap="flat" cmpd="sng">
              <a:solidFill>
                <a:srgbClr val="FF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3FFBE"/>
        </a:solidFill>
        <a:effectLst/>
      </p:bgPr>
    </p:bg>
    <p:spTree>
      <p:nvGrpSpPr>
        <p:cNvPr id="1" name="Shape 166"/>
        <p:cNvGrpSpPr/>
        <p:nvPr/>
      </p:nvGrpSpPr>
      <p:grpSpPr>
        <a:xfrm>
          <a:off x="0" y="0"/>
          <a:ext cx="0" cy="0"/>
          <a:chOff x="0" y="0"/>
          <a:chExt cx="0" cy="0"/>
        </a:xfrm>
      </p:grpSpPr>
      <p:sp>
        <p:nvSpPr>
          <p:cNvPr id="167" name="Google Shape;167;p9"/>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Central and Eastern Canada, Western Greenland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168;p9"/>
          <p:cNvSpPr txBox="1"/>
          <p:nvPr/>
        </p:nvSpPr>
        <p:spPr>
          <a:xfrm>
            <a:off x="882000" y="1314000"/>
            <a:ext cx="7875000" cy="480131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Wildfires: Above-normal temperatures and drier than normal conditions forecasted for Labrador may lead to an increased threat of wildfires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River flooding: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Wetter conditions forecasted may increase the threat of river flooding in Nunavut’s Qikiqtaaluk region.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Below-normal snowfall throughout the winter and spring should reduce the risk of flooding this year in Labrador.</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Wildlife: Wetter conditions forecasted may lead to increased freezing rain in the early summer affecting wildlife foraging in Nunavut’s Qikiqtaaluk region.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Hunting: Early sea-ice loss may result in a shorter season for sea ice-based subsistence hunting activities.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3FEBE"/>
        </a:solidFill>
        <a:effectLst/>
      </p:bgPr>
    </p:bg>
    <p:spTree>
      <p:nvGrpSpPr>
        <p:cNvPr id="1" name="Shape 172"/>
        <p:cNvGrpSpPr/>
        <p:nvPr/>
      </p:nvGrpSpPr>
      <p:grpSpPr>
        <a:xfrm>
          <a:off x="0" y="0"/>
          <a:ext cx="0" cy="0"/>
          <a:chOff x="0" y="0"/>
          <a:chExt cx="0" cy="0"/>
        </a:xfrm>
      </p:grpSpPr>
      <p:sp>
        <p:nvSpPr>
          <p:cNvPr id="173" name="Google Shape;173;p10"/>
          <p:cNvSpPr txBox="1"/>
          <p:nvPr/>
        </p:nvSpPr>
        <p:spPr>
          <a:xfrm>
            <a:off x="117000" y="234000"/>
            <a:ext cx="8775000" cy="73250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Shipping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1" i="0" u="none" strike="noStrike" kern="0" cap="none" spc="0" normalizeH="0" baseline="0" noProof="0">
                <a:ln>
                  <a:noFill/>
                </a:ln>
                <a:solidFill>
                  <a:srgbClr val="000000"/>
                </a:solidFill>
                <a:effectLst/>
                <a:uLnTx/>
                <a:uFillTx/>
                <a:latin typeface="Arial"/>
                <a:ea typeface="Arial"/>
                <a:cs typeface="Arial"/>
                <a:sym typeface="Arial"/>
              </a:rPr>
              <a:t>Northwest Passage</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light ice conditions may be experienced in the southern route of the Northwest Passage in August and in the northern route by early September. However, light ice conditions may allow old ice from the Canadian Arctic Archipelago to become mobile earlier in the season increasing navigation risks.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19138" marR="0" lvl="1" indent="-261937"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a:t>
            </a:r>
            <a:r>
              <a:rPr kumimoji="0" lang="en-CA" sz="1800" b="1" i="0" u="none" strike="noStrike" kern="0" cap="none" spc="0" normalizeH="0" baseline="0" noProof="0">
                <a:ln>
                  <a:noFill/>
                </a:ln>
                <a:solidFill>
                  <a:srgbClr val="000000"/>
                </a:solidFill>
                <a:effectLst/>
                <a:uLnTx/>
                <a:uFillTx/>
                <a:latin typeface="Arial"/>
                <a:ea typeface="Arial"/>
                <a:cs typeface="Arial"/>
                <a:sym typeface="Arial"/>
              </a:rPr>
              <a:t>Hudson Bay: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00150" marR="0" lvl="2"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Faster than normal sea ice break-up is currently underway in Hudson Strait with significant areas of open water expanding in the northern portion of the strait.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00150" marR="0" lvl="2"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Near normal break-up is expected for western Hudson Bay.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200150" marR="0" lvl="2"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Later than normal break-up is expected for eastern Hudson Bay. Thicker ice coverage along with colder temperatures forecasted could lead to a more challenging navigation season in the eastern half of Hudson Bay.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91440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1" i="0" u="none" strike="noStrike" kern="0" cap="none" spc="0" normalizeH="0" baseline="0" noProof="0">
                <a:ln>
                  <a:noFill/>
                </a:ln>
                <a:solidFill>
                  <a:srgbClr val="000000"/>
                </a:solidFill>
                <a:effectLst/>
                <a:uLnTx/>
                <a:uFillTx/>
                <a:latin typeface="Arial"/>
                <a:ea typeface="Arial"/>
                <a:cs typeface="Arial"/>
                <a:sym typeface="Arial"/>
              </a:rPr>
              <a:t>Baffin Bay: </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light ice conditions may be experienced in Baffin Bay and no specific hazards are anticipated. The presence of an ice bridge in Nares Strait well into the spring normally cuts off the inflow of old ice from the Arctic Ocean into northern Baffin Bay, limiting the import of old ice into the region.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Courier New"/>
              <a:buChar char="o"/>
              <a:tabLst/>
              <a:defRPr/>
            </a:pPr>
            <a:r>
              <a:rPr kumimoji="0" lang="en-CA" sz="1800" b="1" i="0" u="none" strike="noStrike" kern="0" cap="none" spc="0" normalizeH="0" baseline="0" noProof="0">
                <a:ln>
                  <a:noFill/>
                </a:ln>
                <a:solidFill>
                  <a:srgbClr val="000000"/>
                </a:solidFill>
                <a:effectLst/>
                <a:uLnTx/>
                <a:uFillTx/>
                <a:latin typeface="Arial"/>
                <a:ea typeface="Arial"/>
                <a:cs typeface="Arial"/>
                <a:sym typeface="Arial"/>
              </a:rPr>
              <a:t>Labrador Coast</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ice coverage along the Labrador coast has been normal throughout the winter and spring showing near normal ice extent but lower concentrations. Break-up in Lake Melville is expected to be normal.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CA"/>
              <a:t>Nordic Node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EFFE8"/>
        </a:solidFill>
        <a:effectLst/>
      </p:bgPr>
    </p:bg>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228542" y="256539"/>
            <a:ext cx="2405076"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10"/>
              <a:buFont typeface="Arial"/>
              <a:buNone/>
            </a:pPr>
            <a:r>
              <a:rPr lang="en-CA" sz="4410"/>
              <a:t>Atlantic</a:t>
            </a:r>
            <a:r>
              <a:rPr lang="en-CA" sz="3959"/>
              <a:t> </a:t>
            </a:r>
            <a:endParaRPr sz="2430"/>
          </a:p>
        </p:txBody>
      </p:sp>
      <p:pic>
        <p:nvPicPr>
          <p:cNvPr id="184" name="Google Shape;184;p12"/>
          <p:cNvPicPr preferRelativeResize="0">
            <a:picLocks noGrp="1"/>
          </p:cNvPicPr>
          <p:nvPr>
            <p:ph type="body" idx="1"/>
          </p:nvPr>
        </p:nvPicPr>
        <p:blipFill rotWithShape="1">
          <a:blip r:embed="rId3">
            <a:alphaModFix/>
          </a:blip>
          <a:srcRect/>
          <a:stretch/>
        </p:blipFill>
        <p:spPr>
          <a:xfrm>
            <a:off x="62928" y="1210178"/>
            <a:ext cx="2736304" cy="2736304"/>
          </a:xfrm>
          <a:prstGeom prst="rect">
            <a:avLst/>
          </a:prstGeom>
          <a:noFill/>
          <a:ln w="9525" cap="flat" cmpd="sng">
            <a:solidFill>
              <a:schemeClr val="dk1"/>
            </a:solidFill>
            <a:prstDash val="solid"/>
            <a:round/>
            <a:headEnd type="none" w="sm" len="sm"/>
            <a:tailEnd type="none" w="sm" len="sm"/>
          </a:ln>
        </p:spPr>
      </p:pic>
      <p:graphicFrame>
        <p:nvGraphicFramePr>
          <p:cNvPr id="185" name="Google Shape;185;p12"/>
          <p:cNvGraphicFramePr/>
          <p:nvPr/>
        </p:nvGraphicFramePr>
        <p:xfrm>
          <a:off x="2845598" y="139930"/>
          <a:ext cx="6220150" cy="2286000"/>
        </p:xfrm>
        <a:graphic>
          <a:graphicData uri="http://schemas.openxmlformats.org/drawingml/2006/table">
            <a:tbl>
              <a:tblPr>
                <a:noFill/>
              </a:tblPr>
              <a:tblGrid>
                <a:gridCol w="1034700">
                  <a:extLst>
                    <a:ext uri="{9D8B030D-6E8A-4147-A177-3AD203B41FA5}">
                      <a16:colId xmlns:a16="http://schemas.microsoft.com/office/drawing/2014/main" val="20000"/>
                    </a:ext>
                  </a:extLst>
                </a:gridCol>
                <a:gridCol w="2122900">
                  <a:extLst>
                    <a:ext uri="{9D8B030D-6E8A-4147-A177-3AD203B41FA5}">
                      <a16:colId xmlns:a16="http://schemas.microsoft.com/office/drawing/2014/main" val="20001"/>
                    </a:ext>
                  </a:extLst>
                </a:gridCol>
                <a:gridCol w="1737825">
                  <a:extLst>
                    <a:ext uri="{9D8B030D-6E8A-4147-A177-3AD203B41FA5}">
                      <a16:colId xmlns:a16="http://schemas.microsoft.com/office/drawing/2014/main" val="20002"/>
                    </a:ext>
                  </a:extLst>
                </a:gridCol>
                <a:gridCol w="1324725">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Temperature</a:t>
                      </a:r>
                      <a:endParaRPr/>
                    </a:p>
                    <a:p>
                      <a:pPr marL="0" marR="0" lvl="0" indent="0" algn="l" rtl="0">
                        <a:lnSpc>
                          <a:spcPct val="100000"/>
                        </a:lnSpc>
                        <a:spcBef>
                          <a:spcPts val="0"/>
                        </a:spcBef>
                        <a:spcAft>
                          <a:spcPts val="0"/>
                        </a:spcAft>
                        <a:buClr>
                          <a:schemeClr val="dk1"/>
                        </a:buClr>
                        <a:buSzPts val="1100"/>
                        <a:buFont typeface="Arial Narrow"/>
                        <a:buNone/>
                      </a:pPr>
                      <a:r>
                        <a:rPr lang="en-CA" sz="1100" b="0">
                          <a:solidFill>
                            <a:schemeClr val="dk1"/>
                          </a:solidFill>
                          <a:latin typeface="Arial Narrow"/>
                          <a:ea typeface="Arial Narrow"/>
                          <a:cs typeface="Arial Narrow"/>
                          <a:sym typeface="Arial Narrow"/>
                        </a:rPr>
                        <a:t>Normal 1961-1990</a:t>
                      </a:r>
                      <a:endParaRPr sz="11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171450" marR="0" lvl="0" indent="-171450" algn="l" rtl="0">
                        <a:spcBef>
                          <a:spcPts val="0"/>
                        </a:spcBef>
                        <a:spcAft>
                          <a:spcPts val="0"/>
                        </a:spcAft>
                        <a:buClr>
                          <a:srgbClr val="FF0000"/>
                        </a:buClr>
                        <a:buSzPts val="1100"/>
                        <a:buFont typeface="Arial"/>
                        <a:buChar char="•"/>
                      </a:pPr>
                      <a:r>
                        <a:rPr lang="en-CA" sz="1100" b="1">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in Scandinavia</a:t>
                      </a:r>
                      <a:endParaRPr/>
                    </a:p>
                    <a:p>
                      <a:pPr marL="171450" marR="0" lvl="0" indent="-171450" algn="l" rtl="0">
                        <a:spcBef>
                          <a:spcPts val="0"/>
                        </a:spcBef>
                        <a:spcAft>
                          <a:spcPts val="0"/>
                        </a:spcAft>
                        <a:buClr>
                          <a:schemeClr val="dk1"/>
                        </a:buClr>
                        <a:buSzPts val="1100"/>
                        <a:buFont typeface="Arial"/>
                        <a:buChar char="•"/>
                      </a:pPr>
                      <a:r>
                        <a:rPr lang="en-CA" sz="1100">
                          <a:solidFill>
                            <a:schemeClr val="dk1"/>
                          </a:solidFill>
                          <a:latin typeface="Arial"/>
                          <a:ea typeface="Arial"/>
                          <a:cs typeface="Arial"/>
                          <a:sym typeface="Arial"/>
                        </a:rPr>
                        <a:t>All other regions normal</a:t>
                      </a:r>
                      <a:endParaRPr/>
                    </a:p>
                    <a:p>
                      <a:pPr marL="171450" marR="0" lvl="0" indent="-10160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2003 (+1.9˚C)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Coldest year was 1965 (-0.7˚C)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100"/>
                        <a:buFont typeface="Arial Narrow"/>
                        <a:buNone/>
                      </a:pPr>
                      <a:r>
                        <a:rPr lang="en-CA" sz="1100" b="0">
                          <a:solidFill>
                            <a:schemeClr val="dk1"/>
                          </a:solidFill>
                          <a:latin typeface="Arial Narrow"/>
                          <a:ea typeface="Arial Narrow"/>
                          <a:cs typeface="Arial Narrow"/>
                          <a:sym typeface="Arial Narrow"/>
                        </a:rPr>
                        <a:t>Normal 1961-1990</a:t>
                      </a:r>
                      <a:endParaRPr sz="11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171450" marR="0" lvl="0" indent="-171450" algn="l" rtl="0">
                        <a:spcBef>
                          <a:spcPts val="0"/>
                        </a:spcBef>
                        <a:spcAft>
                          <a:spcPts val="0"/>
                        </a:spcAft>
                        <a:buClr>
                          <a:srgbClr val="0000FF"/>
                        </a:buClr>
                        <a:buSzPts val="1100"/>
                        <a:buFont typeface="Arial"/>
                        <a:buChar char="•"/>
                      </a:pPr>
                      <a:r>
                        <a:rPr lang="en-CA" sz="1100" b="1">
                          <a:solidFill>
                            <a:srgbClr val="0000FF"/>
                          </a:solidFill>
                          <a:latin typeface="Arial"/>
                          <a:ea typeface="Arial"/>
                          <a:cs typeface="Arial"/>
                          <a:sym typeface="Arial"/>
                        </a:rPr>
                        <a:t>Wetter</a:t>
                      </a:r>
                      <a:r>
                        <a:rPr lang="en-CA" sz="1100" b="0">
                          <a:solidFill>
                            <a:schemeClr val="dk1"/>
                          </a:solidFill>
                          <a:latin typeface="Arial"/>
                          <a:ea typeface="Arial"/>
                          <a:cs typeface="Arial"/>
                          <a:sym typeface="Arial"/>
                        </a:rPr>
                        <a:t> in Iceland and Norway</a:t>
                      </a:r>
                      <a:endParaRPr/>
                    </a:p>
                    <a:p>
                      <a:pPr marL="171450" marR="0" lvl="0" indent="-171450" algn="l" rtl="0">
                        <a:spcBef>
                          <a:spcPts val="0"/>
                        </a:spcBef>
                        <a:spcAft>
                          <a:spcPts val="0"/>
                        </a:spcAft>
                        <a:buClr>
                          <a:srgbClr val="996633"/>
                        </a:buClr>
                        <a:buSzPts val="1100"/>
                        <a:buFont typeface="Arial"/>
                        <a:buChar char="•"/>
                      </a:pPr>
                      <a:r>
                        <a:rPr lang="en-CA" sz="1100" b="1">
                          <a:solidFill>
                            <a:srgbClr val="996633"/>
                          </a:solidFill>
                          <a:latin typeface="Arial"/>
                          <a:ea typeface="Arial"/>
                          <a:cs typeface="Arial"/>
                          <a:sym typeface="Arial"/>
                        </a:rPr>
                        <a:t>Drier </a:t>
                      </a:r>
                      <a:r>
                        <a:rPr lang="en-CA" sz="1100" b="0">
                          <a:solidFill>
                            <a:schemeClr val="dk1"/>
                          </a:solidFill>
                          <a:latin typeface="Arial"/>
                          <a:ea typeface="Arial"/>
                          <a:cs typeface="Arial"/>
                          <a:sym typeface="Arial"/>
                        </a:rPr>
                        <a:t>eastern Greenland and Svalbard</a:t>
                      </a:r>
                      <a:endParaRPr/>
                    </a:p>
                    <a:p>
                      <a:pPr marL="171450" marR="0" lvl="0" indent="-171450" algn="l" rtl="0">
                        <a:lnSpc>
                          <a:spcPct val="100000"/>
                        </a:lnSpc>
                        <a:spcBef>
                          <a:spcPts val="0"/>
                        </a:spcBef>
                        <a:spcAft>
                          <a:spcPts val="0"/>
                        </a:spcAft>
                        <a:buClr>
                          <a:schemeClr val="dk1"/>
                        </a:buClr>
                        <a:buSzPts val="1100"/>
                        <a:buFont typeface="Arial"/>
                        <a:buChar char="•"/>
                      </a:pPr>
                      <a:r>
                        <a:rPr lang="en-CA" sz="1100">
                          <a:solidFill>
                            <a:schemeClr val="dk1"/>
                          </a:solidFill>
                          <a:latin typeface="Arial"/>
                          <a:ea typeface="Arial"/>
                          <a:cs typeface="Arial"/>
                          <a:sym typeface="Arial"/>
                        </a:rPr>
                        <a:t>All other regions normal</a:t>
                      </a:r>
                      <a:endParaRPr/>
                    </a:p>
                    <a:p>
                      <a:pPr marL="171450" marR="0" lvl="0" indent="-10160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Wettest year was</a:t>
                      </a:r>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1964 (+20.5%)</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Driest year was</a:t>
                      </a:r>
                      <a:endParaRPr sz="1100" b="0">
                        <a:solidFill>
                          <a:schemeClr val="dk1"/>
                        </a:solidFill>
                        <a:latin typeface="Arial"/>
                        <a:ea typeface="Arial"/>
                        <a:cs typeface="Arial"/>
                        <a:sym typeface="Arial"/>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1968 (-24.9%)</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Greenland sea</a:t>
                      </a:r>
                      <a:endParaRPr/>
                    </a:p>
                    <a:p>
                      <a:pPr marL="171450" marR="0" lvl="0" indent="-171450" algn="l" rtl="0">
                        <a:spcBef>
                          <a:spcPts val="0"/>
                        </a:spcBef>
                        <a:spcAft>
                          <a:spcPts val="0"/>
                        </a:spcAft>
                        <a:buClr>
                          <a:schemeClr val="dk1"/>
                        </a:buClr>
                        <a:buSzPts val="1100"/>
                        <a:buFont typeface="Arial"/>
                        <a:buChar char="-"/>
                      </a:pPr>
                      <a:r>
                        <a:rPr lang="en-CA" sz="1100" b="0">
                          <a:solidFill>
                            <a:schemeClr val="dk1"/>
                          </a:solidFill>
                          <a:latin typeface="Arial"/>
                          <a:ea typeface="Arial"/>
                          <a:cs typeface="Arial"/>
                          <a:sym typeface="Arial"/>
                        </a:rPr>
                        <a:t>Below to near normal</a:t>
                      </a:r>
                      <a:endParaRPr/>
                    </a:p>
                    <a:p>
                      <a:pPr marL="171450" marR="0" lvl="0" indent="-95250" algn="l" rtl="0">
                        <a:spcBef>
                          <a:spcPts val="0"/>
                        </a:spcBef>
                        <a:spcAft>
                          <a:spcPts val="0"/>
                        </a:spcAft>
                        <a:buClr>
                          <a:schemeClr val="dk1"/>
                        </a:buClr>
                        <a:buSzPts val="1200"/>
                        <a:buFont typeface="Arial"/>
                        <a:buNone/>
                      </a:pPr>
                      <a:endParaRPr sz="1200" b="0">
                        <a:solidFill>
                          <a:srgbClr val="FF00FF"/>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grpSp>
        <p:nvGrpSpPr>
          <p:cNvPr id="186" name="Google Shape;186;p12"/>
          <p:cNvGrpSpPr/>
          <p:nvPr/>
        </p:nvGrpSpPr>
        <p:grpSpPr>
          <a:xfrm>
            <a:off x="199729" y="1621023"/>
            <a:ext cx="2891090" cy="2392977"/>
            <a:chOff x="199729" y="1621023"/>
            <a:chExt cx="2891090" cy="2392977"/>
          </a:xfrm>
        </p:grpSpPr>
        <p:sp>
          <p:nvSpPr>
            <p:cNvPr id="187" name="Google Shape;187;p12"/>
            <p:cNvSpPr/>
            <p:nvPr/>
          </p:nvSpPr>
          <p:spPr>
            <a:xfrm rot="9911318">
              <a:off x="389496" y="1911958"/>
              <a:ext cx="2511555" cy="1811107"/>
            </a:xfrm>
            <a:prstGeom prst="arc">
              <a:avLst>
                <a:gd name="adj1" fmla="val 15491295"/>
                <a:gd name="adj2" fmla="val 20975883"/>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8" name="Google Shape;188;p12"/>
            <p:cNvSpPr/>
            <p:nvPr/>
          </p:nvSpPr>
          <p:spPr>
            <a:xfrm rot="8702450">
              <a:off x="1247033" y="2366669"/>
              <a:ext cx="376353" cy="398171"/>
            </a:xfrm>
            <a:prstGeom prst="arc">
              <a:avLst>
                <a:gd name="adj1" fmla="val 16207528"/>
                <a:gd name="adj2" fmla="val 20975883"/>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189" name="Google Shape;189;p12"/>
          <p:cNvCxnSpPr>
            <a:stCxn id="188" idx="0"/>
          </p:cNvCxnSpPr>
          <p:nvPr/>
        </p:nvCxnSpPr>
        <p:spPr>
          <a:xfrm>
            <a:off x="1548926" y="2729166"/>
            <a:ext cx="503100" cy="924900"/>
          </a:xfrm>
          <a:prstGeom prst="straightConnector1">
            <a:avLst/>
          </a:prstGeom>
          <a:noFill/>
          <a:ln w="19050" cap="flat" cmpd="sng">
            <a:solidFill>
              <a:srgbClr val="FF0000"/>
            </a:solidFill>
            <a:prstDash val="solid"/>
            <a:round/>
            <a:headEnd type="none" w="sm" len="sm"/>
            <a:tailEnd type="none" w="sm" len="sm"/>
          </a:ln>
        </p:spPr>
      </p:cxnSp>
      <p:cxnSp>
        <p:nvCxnSpPr>
          <p:cNvPr id="190" name="Google Shape;190;p12"/>
          <p:cNvCxnSpPr>
            <a:stCxn id="188" idx="2"/>
            <a:endCxn id="188" idx="2"/>
          </p:cNvCxnSpPr>
          <p:nvPr/>
        </p:nvCxnSpPr>
        <p:spPr>
          <a:xfrm>
            <a:off x="1302760" y="2699885"/>
            <a:ext cx="0" cy="0"/>
          </a:xfrm>
          <a:prstGeom prst="straightConnector1">
            <a:avLst/>
          </a:prstGeom>
          <a:noFill/>
          <a:ln w="9525" cap="flat" cmpd="sng">
            <a:solidFill>
              <a:srgbClr val="4A7DBA"/>
            </a:solidFill>
            <a:prstDash val="solid"/>
            <a:round/>
            <a:headEnd type="none" w="sm" len="sm"/>
            <a:tailEnd type="none" w="sm" len="sm"/>
          </a:ln>
        </p:spPr>
      </p:cxnSp>
      <p:cxnSp>
        <p:nvCxnSpPr>
          <p:cNvPr id="191" name="Google Shape;191;p12"/>
          <p:cNvCxnSpPr>
            <a:stCxn id="188" idx="2"/>
            <a:endCxn id="187" idx="2"/>
          </p:cNvCxnSpPr>
          <p:nvPr/>
        </p:nvCxnSpPr>
        <p:spPr>
          <a:xfrm flipH="1">
            <a:off x="525760" y="2699885"/>
            <a:ext cx="777000" cy="644700"/>
          </a:xfrm>
          <a:prstGeom prst="straightConnector1">
            <a:avLst/>
          </a:prstGeom>
          <a:noFill/>
          <a:ln w="19050" cap="flat" cmpd="sng">
            <a:solidFill>
              <a:srgbClr val="FF0000"/>
            </a:solidFill>
            <a:prstDash val="solid"/>
            <a:round/>
            <a:headEnd type="none" w="sm" len="sm"/>
            <a:tailEnd type="none" w="sm" len="sm"/>
          </a:ln>
        </p:spPr>
      </p:cxnSp>
      <p:grpSp>
        <p:nvGrpSpPr>
          <p:cNvPr id="192" name="Google Shape;192;p12"/>
          <p:cNvGrpSpPr/>
          <p:nvPr/>
        </p:nvGrpSpPr>
        <p:grpSpPr>
          <a:xfrm>
            <a:off x="65354" y="4097268"/>
            <a:ext cx="2733878" cy="2610618"/>
            <a:chOff x="65354" y="4097268"/>
            <a:chExt cx="2733878" cy="2610618"/>
          </a:xfrm>
        </p:grpSpPr>
        <p:grpSp>
          <p:nvGrpSpPr>
            <p:cNvPr id="193" name="Google Shape;193;p12"/>
            <p:cNvGrpSpPr/>
            <p:nvPr/>
          </p:nvGrpSpPr>
          <p:grpSpPr>
            <a:xfrm>
              <a:off x="65354" y="4097268"/>
              <a:ext cx="2733878" cy="2610618"/>
              <a:chOff x="4644008" y="1340768"/>
              <a:chExt cx="4263678" cy="3910275"/>
            </a:xfrm>
          </p:grpSpPr>
          <p:grpSp>
            <p:nvGrpSpPr>
              <p:cNvPr id="194" name="Google Shape;194;p12"/>
              <p:cNvGrpSpPr/>
              <p:nvPr/>
            </p:nvGrpSpPr>
            <p:grpSpPr>
              <a:xfrm>
                <a:off x="4644008" y="1340768"/>
                <a:ext cx="4263678" cy="3910275"/>
                <a:chOff x="4644008" y="1340768"/>
                <a:chExt cx="4263678" cy="3910275"/>
              </a:xfrm>
            </p:grpSpPr>
            <p:pic>
              <p:nvPicPr>
                <p:cNvPr id="195" name="Google Shape;195;p12"/>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196" name="Google Shape;196;p12"/>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97" name="Google Shape;197;p12"/>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198" name="Google Shape;198;p12"/>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199" name="Google Shape;199;p12"/>
          <p:cNvGraphicFramePr/>
          <p:nvPr/>
        </p:nvGraphicFramePr>
        <p:xfrm>
          <a:off x="2851875" y="2543243"/>
          <a:ext cx="6228175" cy="423232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1434900">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6">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Southern Greenland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4">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Warmer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7250">
                <a:tc vMerge="1">
                  <a:txBody>
                    <a:bodyPr/>
                    <a:lstStyle/>
                    <a:p>
                      <a:endParaRPr lang="ru-RU"/>
                    </a:p>
                  </a:txBody>
                  <a:tcPr/>
                </a:tc>
                <a:tc rowSpan="2"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Svalbard, northern and continental Greenland and Baltic sea</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hMerge="1">
                  <a:txBody>
                    <a:bodyPr/>
                    <a:lstStyle/>
                    <a:p>
                      <a:endParaRPr lang="ru-RU"/>
                    </a:p>
                  </a:txBody>
                  <a:tcPr/>
                </a:tc>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39700">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pPr marL="0" marR="0" lvl="0" indent="0" algn="l" rtl="0">
                        <a:spcBef>
                          <a:spcPts val="0"/>
                        </a:spcBef>
                        <a:spcAft>
                          <a:spcPts val="0"/>
                        </a:spcAft>
                        <a:buNone/>
                      </a:pPr>
                      <a:endParaRPr sz="12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444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Iceland, Scandinavia</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North Atlantic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Colder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Greenland and Norwegian seas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0">
                          <a:solidFill>
                            <a:schemeClr val="dk1"/>
                          </a:solidFill>
                        </a:rPr>
                        <a:t>No Forecast</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3">
                  <a:txBody>
                    <a:bodyPr/>
                    <a:lstStyle/>
                    <a:p>
                      <a:pPr marL="0" marR="0" lvl="0" indent="0" algn="ctr" rtl="0">
                        <a:spcBef>
                          <a:spcPts val="0"/>
                        </a:spcBef>
                        <a:spcAft>
                          <a:spcPts val="0"/>
                        </a:spcAft>
                        <a:buNone/>
                      </a:pPr>
                      <a:r>
                        <a:rPr lang="en-CA" sz="1100" b="0">
                          <a:solidFill>
                            <a:schemeClr val="dk1"/>
                          </a:solidFill>
                        </a:rPr>
                        <a:t>No Agreement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267300">
                <a:tc rowSpan="2">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North Atlantic, North sea and southern Baltic sea</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974806"/>
                        </a:buClr>
                        <a:buSzPts val="1100"/>
                        <a:buFont typeface="Arial"/>
                        <a:buNone/>
                      </a:pPr>
                      <a:r>
                        <a:rPr lang="en-CA" sz="1100" b="1">
                          <a:solidFill>
                            <a:srgbClr val="974806"/>
                          </a:solidFill>
                        </a:rPr>
                        <a:t>Drier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05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050"/>
                        <a:buFont typeface="Arial"/>
                        <a:buNone/>
                      </a:pPr>
                      <a:endParaRPr sz="105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Norwegian and southern Baltic seas, continental Greenland, Iceland, and Scandinavia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50"/>
                        <a:buFont typeface="Arial"/>
                        <a:buNone/>
                      </a:pPr>
                      <a:r>
                        <a:rPr lang="en-CA" sz="1050" b="0">
                          <a:solidFill>
                            <a:schemeClr val="dk1"/>
                          </a:solidFill>
                        </a:rPr>
                        <a:t>No Forecast</a:t>
                      </a:r>
                      <a:endParaRPr sz="105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lnSpc>
                          <a:spcPct val="100000"/>
                        </a:lnSpc>
                        <a:spcBef>
                          <a:spcPts val="0"/>
                        </a:spcBef>
                        <a:spcAft>
                          <a:spcPts val="0"/>
                        </a:spcAft>
                        <a:buClr>
                          <a:schemeClr val="dk1"/>
                        </a:buClr>
                        <a:buSzPts val="1050"/>
                        <a:buFont typeface="Arial"/>
                        <a:buNone/>
                      </a:pPr>
                      <a:r>
                        <a:rPr lang="en-CA" sz="1050" b="0">
                          <a:solidFill>
                            <a:schemeClr val="dk1"/>
                          </a:solidFill>
                        </a:rPr>
                        <a:t>No Agreement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52450">
                <a:tc rowSpan="2">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spcBef>
                          <a:spcPts val="0"/>
                        </a:spcBef>
                        <a:spcAft>
                          <a:spcPts val="0"/>
                        </a:spcAft>
                        <a:buNone/>
                      </a:pPr>
                      <a:r>
                        <a:rPr lang="en-CA" sz="1050" b="0">
                          <a:solidFill>
                            <a:schemeClr val="dk1"/>
                          </a:solidFill>
                        </a:rPr>
                        <a:t>Greenland Sea</a:t>
                      </a:r>
                      <a:endParaRPr sz="105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latin typeface="Arial"/>
                          <a:ea typeface="Arial"/>
                          <a:cs typeface="Arial"/>
                          <a:sym typeface="Arial"/>
                        </a:rPr>
                        <a:t>Later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98225">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Above Normal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EFFE8"/>
        </a:solidFill>
        <a:effectLst/>
      </p:bgPr>
    </p:bg>
    <p:spTree>
      <p:nvGrpSpPr>
        <p:cNvPr id="1" name="Shape 203"/>
        <p:cNvGrpSpPr/>
        <p:nvPr/>
      </p:nvGrpSpPr>
      <p:grpSpPr>
        <a:xfrm>
          <a:off x="0" y="0"/>
          <a:ext cx="0" cy="0"/>
          <a:chOff x="0" y="0"/>
          <a:chExt cx="0" cy="0"/>
        </a:xfrm>
      </p:grpSpPr>
      <p:sp>
        <p:nvSpPr>
          <p:cNvPr id="204" name="Google Shape;204;p13"/>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Atlantic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205;p13"/>
          <p:cNvSpPr txBox="1"/>
          <p:nvPr/>
        </p:nvSpPr>
        <p:spPr>
          <a:xfrm>
            <a:off x="657000" y="999000"/>
            <a:ext cx="7965000" cy="646330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Wildfires: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Warmer temperatures and drier than normal conditions forecasted for Scandinavia indicates a potential for Wildfires, although the forecast agreement is low.</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Trends in land cover in Iceland resulting from long term warming are increasing the risk of wildfires associated with droughts, with one  large event so far this spring.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Flooding: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Late warming and large amounts of snow accumulation indicates a high risk of floods for inland Norway.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 combination of above normal snow accumulation and a late melt season in the highlands of northern Iceland may result in a greater risk for flooding in the coming weeks.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Permafrost: The continued trend of warmer temperatures in Svalbard leads to the thawing of the permafrost, resulting in a greater risk of landslides which may impact stability of some structures. In general this risk is also increasing in Iceland and Scandinavia due to recent warming trends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EFFE8"/>
        </a:solidFill>
        <a:effectLst/>
      </p:bgPr>
    </p:bg>
    <p:spTree>
      <p:nvGrpSpPr>
        <p:cNvPr id="1" name="Shape 209"/>
        <p:cNvGrpSpPr/>
        <p:nvPr/>
      </p:nvGrpSpPr>
      <p:grpSpPr>
        <a:xfrm>
          <a:off x="0" y="0"/>
          <a:ext cx="0" cy="0"/>
          <a:chOff x="0" y="0"/>
          <a:chExt cx="0" cy="0"/>
        </a:xfrm>
      </p:grpSpPr>
      <p:sp>
        <p:nvSpPr>
          <p:cNvPr id="210" name="Google Shape;210;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Clr>
                <a:schemeClr val="dk1"/>
              </a:buClr>
              <a:buSzPts val="1800"/>
              <a:buChar char="•"/>
            </a:pPr>
            <a:r>
              <a:rPr lang="en-CA" sz="1800"/>
              <a:t>Wildlife / Hunting: Prolonged thick snow cover in Northern Scandinavia / Lapland may impact Reindeer not reaching the lichen that is under the snow cover.</a:t>
            </a:r>
            <a:endParaRPr sz="1800"/>
          </a:p>
          <a:p>
            <a:pPr marL="285750" lvl="0" indent="-171450" algn="l" rtl="0">
              <a:spcBef>
                <a:spcPts val="360"/>
              </a:spcBef>
              <a:spcAft>
                <a:spcPts val="0"/>
              </a:spcAft>
              <a:buClr>
                <a:schemeClr val="dk1"/>
              </a:buClr>
              <a:buSzPts val="1800"/>
              <a:buNone/>
            </a:pPr>
            <a:endParaRPr sz="1800"/>
          </a:p>
          <a:p>
            <a:pPr marL="285750" lvl="0" indent="-285750" algn="l" rtl="0">
              <a:spcBef>
                <a:spcPts val="360"/>
              </a:spcBef>
              <a:spcAft>
                <a:spcPts val="0"/>
              </a:spcAft>
              <a:buClr>
                <a:schemeClr val="dk1"/>
              </a:buClr>
              <a:buSzPts val="1800"/>
              <a:buChar char="•"/>
            </a:pPr>
            <a:r>
              <a:rPr lang="en-CA" sz="1800"/>
              <a:t>Shipping: </a:t>
            </a:r>
            <a:endParaRPr sz="1800"/>
          </a:p>
          <a:p>
            <a:pPr marL="685800" lvl="1" indent="-285750" algn="l" rtl="0">
              <a:spcBef>
                <a:spcPts val="360"/>
              </a:spcBef>
              <a:spcAft>
                <a:spcPts val="0"/>
              </a:spcAft>
              <a:buClr>
                <a:schemeClr val="dk1"/>
              </a:buClr>
              <a:buSzPts val="1800"/>
              <a:buChar char="–"/>
            </a:pPr>
            <a:r>
              <a:rPr lang="en-CA" sz="1800"/>
              <a:t>Svalbard: Warmer conditions and generally near normal sea-ice around the Svalbard region may indicate normal shipping activities in this region.</a:t>
            </a:r>
            <a:endParaRPr/>
          </a:p>
          <a:p>
            <a:pPr marL="685800" lvl="1" indent="-285750" algn="l" rtl="0">
              <a:spcBef>
                <a:spcPts val="360"/>
              </a:spcBef>
              <a:spcAft>
                <a:spcPts val="0"/>
              </a:spcAft>
              <a:buClr>
                <a:schemeClr val="dk1"/>
              </a:buClr>
              <a:buSzPts val="1800"/>
              <a:buChar char="–"/>
            </a:pPr>
            <a:r>
              <a:rPr lang="en-CA" sz="1800"/>
              <a:t>Iceland: Sea-ice concentrations are unusually low in the Denmark Strait even though the marginal ice zone (MIZ) extent is near normal.  The extent of the MIZ extent may pose a risk to shipping.</a:t>
            </a:r>
            <a:endParaRPr/>
          </a:p>
          <a:p>
            <a:pPr marL="685800" lvl="1" indent="-196850" algn="l" rtl="0">
              <a:spcBef>
                <a:spcPts val="280"/>
              </a:spcBef>
              <a:spcAft>
                <a:spcPts val="0"/>
              </a:spcAft>
              <a:buClr>
                <a:schemeClr val="dk1"/>
              </a:buClr>
              <a:buSzPts val="1400"/>
              <a:buNone/>
            </a:pPr>
            <a:endParaRPr sz="1400"/>
          </a:p>
          <a:p>
            <a:pPr marL="285750" lvl="0" indent="-8255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211" name="Google Shape;211;p14"/>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Atlantic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 Continued…</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8C39E"/>
        </a:solidFill>
        <a:effectLst/>
      </p:bgPr>
    </p:bg>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62928" y="256539"/>
            <a:ext cx="2736304"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10"/>
              <a:buFont typeface="Arial"/>
              <a:buNone/>
            </a:pPr>
            <a:r>
              <a:rPr lang="en-CA" sz="4410"/>
              <a:t>European</a:t>
            </a:r>
            <a:r>
              <a:rPr lang="en-CA" sz="3959"/>
              <a:t> </a:t>
            </a:r>
            <a:endParaRPr sz="2430"/>
          </a:p>
        </p:txBody>
      </p:sp>
      <p:pic>
        <p:nvPicPr>
          <p:cNvPr id="217" name="Google Shape;217;p15"/>
          <p:cNvPicPr preferRelativeResize="0">
            <a:picLocks noGrp="1"/>
          </p:cNvPicPr>
          <p:nvPr>
            <p:ph type="body" idx="1"/>
          </p:nvPr>
        </p:nvPicPr>
        <p:blipFill rotWithShape="1">
          <a:blip r:embed="rId3">
            <a:alphaModFix/>
          </a:blip>
          <a:srcRect/>
          <a:stretch/>
        </p:blipFill>
        <p:spPr>
          <a:xfrm>
            <a:off x="62928" y="1240437"/>
            <a:ext cx="2736304" cy="2736304"/>
          </a:xfrm>
          <a:prstGeom prst="rect">
            <a:avLst/>
          </a:prstGeom>
          <a:noFill/>
          <a:ln w="9525" cap="flat" cmpd="sng">
            <a:solidFill>
              <a:schemeClr val="dk1"/>
            </a:solidFill>
            <a:prstDash val="solid"/>
            <a:round/>
            <a:headEnd type="none" w="sm" len="sm"/>
            <a:tailEnd type="none" w="sm" len="sm"/>
          </a:ln>
        </p:spPr>
      </p:pic>
      <p:graphicFrame>
        <p:nvGraphicFramePr>
          <p:cNvPr id="218" name="Google Shape;218;p15"/>
          <p:cNvGraphicFramePr/>
          <p:nvPr/>
        </p:nvGraphicFramePr>
        <p:xfrm>
          <a:off x="2879832" y="414000"/>
          <a:ext cx="6032125" cy="1905000"/>
        </p:xfrm>
        <a:graphic>
          <a:graphicData uri="http://schemas.openxmlformats.org/drawingml/2006/table">
            <a:tbl>
              <a:tblPr>
                <a:noFill/>
              </a:tblPr>
              <a:tblGrid>
                <a:gridCol w="1018150">
                  <a:extLst>
                    <a:ext uri="{9D8B030D-6E8A-4147-A177-3AD203B41FA5}">
                      <a16:colId xmlns:a16="http://schemas.microsoft.com/office/drawing/2014/main" val="20000"/>
                    </a:ext>
                  </a:extLst>
                </a:gridCol>
                <a:gridCol w="2313975">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Temperature</a:t>
                      </a:r>
                      <a:endParaRPr/>
                    </a:p>
                    <a:p>
                      <a:pPr marL="0" marR="0" lvl="0" indent="0" algn="l" rtl="0">
                        <a:lnSpc>
                          <a:spcPct val="100000"/>
                        </a:lnSpc>
                        <a:spcBef>
                          <a:spcPts val="0"/>
                        </a:spcBef>
                        <a:spcAft>
                          <a:spcPts val="0"/>
                        </a:spcAft>
                        <a:buClr>
                          <a:schemeClr val="dk1"/>
                        </a:buClr>
                        <a:buSzPts val="1100"/>
                        <a:buFont typeface="Arial Narrow"/>
                        <a:buNone/>
                      </a:pPr>
                      <a:r>
                        <a:rPr lang="en-CA" sz="1100" b="0">
                          <a:solidFill>
                            <a:schemeClr val="dk1"/>
                          </a:solidFill>
                          <a:latin typeface="Arial Narrow"/>
                          <a:ea typeface="Arial Narrow"/>
                          <a:cs typeface="Arial Narrow"/>
                          <a:sym typeface="Arial Narrow"/>
                        </a:rPr>
                        <a:t>Normal 1961-1990</a:t>
                      </a:r>
                      <a:endParaRPr sz="11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FF0000"/>
                        </a:buClr>
                        <a:buSzPts val="1100"/>
                        <a:buFont typeface="Arial"/>
                        <a:buNone/>
                      </a:pPr>
                      <a:r>
                        <a:rPr lang="en-CA" sz="1100" b="1">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a:t>
                      </a:r>
                      <a:r>
                        <a:rPr lang="en-CA" sz="1100">
                          <a:latin typeface="Arial"/>
                          <a:ea typeface="Arial"/>
                          <a:cs typeface="Arial"/>
                          <a:sym typeface="Arial"/>
                        </a:rPr>
                        <a:t>2013 (+2.8˚C)</a:t>
                      </a:r>
                      <a:endParaRPr sz="1100">
                        <a:latin typeface="Arial"/>
                        <a:ea typeface="Arial"/>
                        <a:cs typeface="Arial"/>
                        <a:sym typeface="Arial"/>
                      </a:endParaRPr>
                    </a:p>
                    <a:p>
                      <a:pPr marL="0" marR="0" lvl="0" indent="0" algn="ctr" rtl="0">
                        <a:spcBef>
                          <a:spcPts val="0"/>
                        </a:spcBef>
                        <a:spcAft>
                          <a:spcPts val="0"/>
                        </a:spcAft>
                        <a:buNone/>
                      </a:pP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latin typeface="Arial"/>
                          <a:ea typeface="Arial"/>
                          <a:cs typeface="Arial"/>
                          <a:sym typeface="Arial"/>
                        </a:rPr>
                        <a:t>Coldest year was 1969 (-1.6</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100"/>
                        <a:buFont typeface="Arial Narrow"/>
                        <a:buNone/>
                      </a:pPr>
                      <a:r>
                        <a:rPr lang="en-CA" sz="1100" b="0">
                          <a:solidFill>
                            <a:schemeClr val="dk1"/>
                          </a:solidFill>
                          <a:latin typeface="Arial Narrow"/>
                          <a:ea typeface="Arial Narrow"/>
                          <a:cs typeface="Arial Narrow"/>
                          <a:sym typeface="Arial Narrow"/>
                        </a:rPr>
                        <a:t>Normal 1961-1990</a:t>
                      </a:r>
                      <a:endParaRPr sz="11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latin typeface="Arial"/>
                          <a:ea typeface="Arial"/>
                          <a:cs typeface="Arial"/>
                          <a:sym typeface="Arial"/>
                        </a:rPr>
                        <a:t>Wetter</a:t>
                      </a:r>
                      <a:r>
                        <a:rPr lang="en-CA" sz="1100" b="0">
                          <a:solidFill>
                            <a:schemeClr val="dk1"/>
                          </a:solidFill>
                          <a:latin typeface="Arial"/>
                          <a:ea typeface="Arial"/>
                          <a:cs typeface="Arial"/>
                          <a:sym typeface="Arial"/>
                        </a:rPr>
                        <a:t> for the entire region</a:t>
                      </a:r>
                      <a:endParaRPr/>
                    </a:p>
                    <a:p>
                      <a:pPr marL="0" marR="0" lvl="0" indent="0" algn="ctr" rtl="0">
                        <a:spcBef>
                          <a:spcPts val="0"/>
                        </a:spcBef>
                        <a:spcAft>
                          <a:spcPts val="0"/>
                        </a:spcAft>
                        <a:buNone/>
                      </a:pP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Wettest year was</a:t>
                      </a:r>
                      <a:endParaRPr/>
                    </a:p>
                    <a:p>
                      <a:pPr marL="0" marR="0" lvl="0" indent="0" algn="ctr" rtl="0">
                        <a:spcBef>
                          <a:spcPts val="0"/>
                        </a:spcBef>
                        <a:spcAft>
                          <a:spcPts val="0"/>
                        </a:spcAft>
                        <a:buNone/>
                      </a:pPr>
                      <a:r>
                        <a:rPr lang="en-CA" sz="1100" b="0">
                          <a:latin typeface="Arial"/>
                          <a:ea typeface="Arial"/>
                          <a:cs typeface="Arial"/>
                          <a:sym typeface="Arial"/>
                        </a:rPr>
                        <a:t>1981 (+28 %)</a:t>
                      </a:r>
                      <a:endParaRPr sz="1100" b="0">
                        <a:latin typeface="Arial"/>
                        <a:ea typeface="Arial"/>
                        <a:cs typeface="Arial"/>
                        <a:sym typeface="Arial"/>
                      </a:endParaRPr>
                    </a:p>
                    <a:p>
                      <a:pPr marL="0" marR="0" lvl="0" indent="0" algn="ctr" rtl="0">
                        <a:spcBef>
                          <a:spcPts val="0"/>
                        </a:spcBef>
                        <a:spcAft>
                          <a:spcPts val="0"/>
                        </a:spcAft>
                        <a:buNone/>
                      </a:pP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Driest year was</a:t>
                      </a:r>
                      <a:endParaRPr sz="1100" b="0">
                        <a:latin typeface="Arial"/>
                        <a:ea typeface="Arial"/>
                        <a:cs typeface="Arial"/>
                        <a:sym typeface="Arial"/>
                      </a:endParaRPr>
                    </a:p>
                    <a:p>
                      <a:pPr marL="0" marR="0" lvl="0" indent="0" algn="ctr" rtl="0">
                        <a:spcBef>
                          <a:spcPts val="0"/>
                        </a:spcBef>
                        <a:spcAft>
                          <a:spcPts val="0"/>
                        </a:spcAft>
                        <a:buNone/>
                      </a:pPr>
                      <a:r>
                        <a:rPr lang="en-CA" sz="1100" b="0">
                          <a:latin typeface="Arial"/>
                          <a:ea typeface="Arial"/>
                          <a:cs typeface="Arial"/>
                          <a:sym typeface="Arial"/>
                        </a:rPr>
                        <a:t>1980 (-32 %)</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Barents sea below normal</a:t>
                      </a:r>
                      <a:endParaRPr sz="1200" b="0">
                        <a:solidFill>
                          <a:srgbClr val="FF00FF"/>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sp>
        <p:nvSpPr>
          <p:cNvPr id="219" name="Google Shape;219;p15"/>
          <p:cNvSpPr/>
          <p:nvPr/>
        </p:nvSpPr>
        <p:spPr>
          <a:xfrm rot="3400510">
            <a:off x="1801350" y="2871449"/>
            <a:ext cx="465439" cy="972298"/>
          </a:xfrm>
          <a:prstGeom prst="arc">
            <a:avLst>
              <a:gd name="adj1" fmla="val 16888126"/>
              <a:gd name="adj2" fmla="val 2111468"/>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0" name="Google Shape;220;p15"/>
          <p:cNvSpPr/>
          <p:nvPr/>
        </p:nvSpPr>
        <p:spPr>
          <a:xfrm rot="3474942">
            <a:off x="1470283" y="2620933"/>
            <a:ext cx="104176" cy="223613"/>
          </a:xfrm>
          <a:prstGeom prst="arc">
            <a:avLst>
              <a:gd name="adj1" fmla="val 16888126"/>
              <a:gd name="adj2" fmla="val 2111468"/>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221" name="Google Shape;221;p15"/>
          <p:cNvCxnSpPr/>
          <p:nvPr/>
        </p:nvCxnSpPr>
        <p:spPr>
          <a:xfrm rot="10800000">
            <a:off x="1527877" y="2785918"/>
            <a:ext cx="506192" cy="834058"/>
          </a:xfrm>
          <a:prstGeom prst="straightConnector1">
            <a:avLst/>
          </a:prstGeom>
          <a:noFill/>
          <a:ln w="19050" cap="flat" cmpd="sng">
            <a:solidFill>
              <a:srgbClr val="FF0000"/>
            </a:solidFill>
            <a:prstDash val="solid"/>
            <a:round/>
            <a:headEnd type="none" w="sm" len="sm"/>
            <a:tailEnd type="none" w="sm" len="sm"/>
          </a:ln>
        </p:spPr>
      </p:cxnSp>
      <p:cxnSp>
        <p:nvCxnSpPr>
          <p:cNvPr id="222" name="Google Shape;222;p15"/>
          <p:cNvCxnSpPr>
            <a:stCxn id="219" idx="0"/>
            <a:endCxn id="220" idx="0"/>
          </p:cNvCxnSpPr>
          <p:nvPr/>
        </p:nvCxnSpPr>
        <p:spPr>
          <a:xfrm rot="10800000">
            <a:off x="1620367" y="2695870"/>
            <a:ext cx="837600" cy="491700"/>
          </a:xfrm>
          <a:prstGeom prst="straightConnector1">
            <a:avLst/>
          </a:prstGeom>
          <a:noFill/>
          <a:ln w="19050" cap="flat" cmpd="sng">
            <a:solidFill>
              <a:srgbClr val="FF0000"/>
            </a:solidFill>
            <a:prstDash val="solid"/>
            <a:round/>
            <a:headEnd type="none" w="sm" len="sm"/>
            <a:tailEnd type="none" w="sm" len="sm"/>
          </a:ln>
        </p:spPr>
      </p:cxnSp>
      <p:grpSp>
        <p:nvGrpSpPr>
          <p:cNvPr id="223" name="Google Shape;223;p15"/>
          <p:cNvGrpSpPr/>
          <p:nvPr/>
        </p:nvGrpSpPr>
        <p:grpSpPr>
          <a:xfrm>
            <a:off x="65354" y="4097268"/>
            <a:ext cx="2733878" cy="2610618"/>
            <a:chOff x="65354" y="4097268"/>
            <a:chExt cx="2733878" cy="2610618"/>
          </a:xfrm>
        </p:grpSpPr>
        <p:grpSp>
          <p:nvGrpSpPr>
            <p:cNvPr id="224" name="Google Shape;224;p15"/>
            <p:cNvGrpSpPr/>
            <p:nvPr/>
          </p:nvGrpSpPr>
          <p:grpSpPr>
            <a:xfrm>
              <a:off x="65354" y="4097268"/>
              <a:ext cx="2733878" cy="2610618"/>
              <a:chOff x="4644008" y="1340768"/>
              <a:chExt cx="4263678" cy="3910275"/>
            </a:xfrm>
          </p:grpSpPr>
          <p:grpSp>
            <p:nvGrpSpPr>
              <p:cNvPr id="225" name="Google Shape;225;p15"/>
              <p:cNvGrpSpPr/>
              <p:nvPr/>
            </p:nvGrpSpPr>
            <p:grpSpPr>
              <a:xfrm>
                <a:off x="4644008" y="1340768"/>
                <a:ext cx="4263678" cy="3910275"/>
                <a:chOff x="4644008" y="1340768"/>
                <a:chExt cx="4263678" cy="3910275"/>
              </a:xfrm>
            </p:grpSpPr>
            <p:pic>
              <p:nvPicPr>
                <p:cNvPr id="226" name="Google Shape;226;p15"/>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227" name="Google Shape;227;p15"/>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228" name="Google Shape;228;p15"/>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229" name="Google Shape;229;p15"/>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230" name="Google Shape;230;p15"/>
          <p:cNvGraphicFramePr/>
          <p:nvPr/>
        </p:nvGraphicFramePr>
        <p:xfrm>
          <a:off x="2878111" y="2930212"/>
          <a:ext cx="6228175" cy="355861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171150">
                  <a:extLst>
                    <a:ext uri="{9D8B030D-6E8A-4147-A177-3AD203B41FA5}">
                      <a16:colId xmlns:a16="http://schemas.microsoft.com/office/drawing/2014/main" val="20001"/>
                    </a:ext>
                  </a:extLst>
                </a:gridCol>
                <a:gridCol w="1448025">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3">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Southern Barents Sea</a:t>
                      </a:r>
                      <a:endParaRPr sz="11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2">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Warmer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43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Murmansk/White Sea/Continent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Northern Barents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3">
                  <a:txBody>
                    <a:bodyPr/>
                    <a:lstStyle/>
                    <a:p>
                      <a:pPr marL="0" marR="0" lvl="0" indent="0" algn="ctr" rtl="0">
                        <a:lnSpc>
                          <a:spcPct val="100000"/>
                        </a:lnSpc>
                        <a:spcBef>
                          <a:spcPts val="0"/>
                        </a:spcBef>
                        <a:spcAft>
                          <a:spcPts val="0"/>
                        </a:spcAft>
                        <a:buClr>
                          <a:schemeClr val="dk1"/>
                        </a:buClr>
                        <a:buSzPts val="1100"/>
                        <a:buFont typeface="Arial"/>
                        <a:buNone/>
                      </a:pPr>
                      <a:r>
                        <a:rPr lang="en-CA" sz="1100" b="0">
                          <a:solidFill>
                            <a:schemeClr val="dk1"/>
                          </a:solidFill>
                        </a:rPr>
                        <a:t>No agreement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539100">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Entire Region</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spcBef>
                          <a:spcPts val="0"/>
                        </a:spcBef>
                        <a:spcAft>
                          <a:spcPts val="0"/>
                        </a:spcAft>
                        <a:buNone/>
                      </a:pPr>
                      <a:r>
                        <a:rPr lang="en-CA" sz="1100" b="0">
                          <a:solidFill>
                            <a:schemeClr val="dk1"/>
                          </a:solidFill>
                        </a:rPr>
                        <a:t>No agreement</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252450">
                <a:tc rowSpan="2">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CA" sz="1100" b="0">
                          <a:solidFill>
                            <a:schemeClr val="dk1"/>
                          </a:solidFill>
                        </a:rPr>
                        <a:t>Northern Barents sea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FF"/>
                        </a:buClr>
                        <a:buSzPts val="1200"/>
                        <a:buFont typeface="Arial"/>
                        <a:buNone/>
                      </a:pPr>
                      <a:r>
                        <a:rPr lang="en-CA" sz="1200" b="1">
                          <a:solidFill>
                            <a:srgbClr val="0000FF"/>
                          </a:solidFill>
                          <a:latin typeface="Arial"/>
                          <a:ea typeface="Arial"/>
                          <a:cs typeface="Arial"/>
                          <a:sym typeface="Arial"/>
                        </a:rPr>
                        <a:t>Later</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27725">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Above Normal</a:t>
                      </a:r>
                      <a:endParaRPr/>
                    </a:p>
                    <a:p>
                      <a:pPr marL="0" marR="0" lvl="0" indent="0" algn="ctr" rtl="0">
                        <a:lnSpc>
                          <a:spcPct val="100000"/>
                        </a:lnSpc>
                        <a:spcBef>
                          <a:spcPts val="0"/>
                        </a:spcBef>
                        <a:spcAft>
                          <a:spcPts val="0"/>
                        </a:spcAft>
                        <a:buClr>
                          <a:schemeClr val="dk1"/>
                        </a:buClr>
                        <a:buSzPts val="1100"/>
                        <a:buFont typeface="Arial"/>
                        <a:buNone/>
                      </a:pPr>
                      <a:endParaRPr sz="1100" b="1">
                        <a:solidFill>
                          <a:srgbClr val="00B05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CA"/>
              <a:t>Eurasian Node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665401"/>
          </a:xfrm>
        </p:spPr>
        <p:txBody>
          <a:bodyPr>
            <a:noAutofit/>
          </a:bodyPr>
          <a:lstStyle/>
          <a:p>
            <a:r>
              <a:rPr lang="en-US" sz="3200" b="1" dirty="0"/>
              <a:t>5</a:t>
            </a:r>
            <a:r>
              <a:rPr lang="en-US" sz="3200" b="1" baseline="30000" dirty="0"/>
              <a:t>th</a:t>
            </a:r>
            <a:r>
              <a:rPr lang="en-US" sz="3200" b="1" dirty="0"/>
              <a:t> Arctic Climate Forum (ACF-5) videoconference - format</a:t>
            </a:r>
            <a:endParaRPr lang="en-GB" sz="3200" b="1" dirty="0"/>
          </a:p>
        </p:txBody>
      </p:sp>
      <p:sp>
        <p:nvSpPr>
          <p:cNvPr id="3" name="Content Placeholder 2"/>
          <p:cNvSpPr>
            <a:spLocks noGrp="1"/>
          </p:cNvSpPr>
          <p:nvPr>
            <p:ph idx="1"/>
          </p:nvPr>
        </p:nvSpPr>
        <p:spPr>
          <a:xfrm>
            <a:off x="211075" y="801927"/>
            <a:ext cx="8721849" cy="5919548"/>
          </a:xfrm>
        </p:spPr>
        <p:txBody>
          <a:bodyPr>
            <a:normAutofit fontScale="55000" lnSpcReduction="20000"/>
          </a:bodyPr>
          <a:lstStyle/>
          <a:p>
            <a:pPr>
              <a:buFont typeface="Wingdings" panose="05000000000000000000" pitchFamily="2" charset="2"/>
              <a:buChar char="q"/>
            </a:pPr>
            <a:r>
              <a:rPr lang="en-US" sz="2900" b="1" dirty="0">
                <a:solidFill>
                  <a:srgbClr val="FF0000"/>
                </a:solidFill>
              </a:rPr>
              <a:t>Schedule</a:t>
            </a:r>
            <a:r>
              <a:rPr lang="en-US" sz="2900" dirty="0"/>
              <a:t>: </a:t>
            </a:r>
          </a:p>
          <a:p>
            <a:pPr lvl="1">
              <a:buFont typeface="Calibri" panose="020F0502020204030204" pitchFamily="34" charset="0"/>
              <a:buChar char="‒"/>
            </a:pPr>
            <a:r>
              <a:rPr lang="en-US" sz="2900" b="1" dirty="0">
                <a:solidFill>
                  <a:srgbClr val="FF0000"/>
                </a:solidFill>
              </a:rPr>
              <a:t>May 27</a:t>
            </a:r>
            <a:r>
              <a:rPr lang="en-US" sz="2900" b="1" baseline="30000" dirty="0">
                <a:solidFill>
                  <a:srgbClr val="FF0000"/>
                </a:solidFill>
              </a:rPr>
              <a:t>th</a:t>
            </a:r>
            <a:r>
              <a:rPr lang="en-US" sz="2900" b="1" dirty="0">
                <a:solidFill>
                  <a:srgbClr val="FF0000"/>
                </a:solidFill>
              </a:rPr>
              <a:t> 2020, Wednesday, Day 1, 1600-1740 UTC</a:t>
            </a:r>
            <a:r>
              <a:rPr lang="en-US" sz="2900" dirty="0"/>
              <a:t>, non-technical session, will present: key climate information from Winter/Spring 2019/20 and the Arctic Summer 2020 outlook for 8 regions in the Arctic (see </a:t>
            </a:r>
            <a:r>
              <a:rPr lang="en-US" sz="2900" u="sng" dirty="0">
                <a:hlinkClick r:id="rId3"/>
              </a:rPr>
              <a:t>ACF-5 draft</a:t>
            </a:r>
            <a:r>
              <a:rPr lang="en-US" sz="2900" dirty="0"/>
              <a:t> as explanation); and the Consensus Statement (see </a:t>
            </a:r>
            <a:r>
              <a:rPr lang="en-US" sz="2900" dirty="0">
                <a:hlinkClick r:id="rId4"/>
              </a:rPr>
              <a:t>ACF-5 draft</a:t>
            </a:r>
            <a:r>
              <a:rPr lang="en-US" sz="2900" dirty="0"/>
              <a:t> as explanation) which provides an overall summary for the circumpolar Arctic;</a:t>
            </a:r>
          </a:p>
          <a:p>
            <a:pPr lvl="1">
              <a:buFont typeface="Calibri" panose="020F0502020204030204" pitchFamily="34" charset="0"/>
              <a:buChar char="‒"/>
            </a:pPr>
            <a:r>
              <a:rPr lang="en-US" sz="2900" b="1" dirty="0">
                <a:solidFill>
                  <a:srgbClr val="FF0000"/>
                </a:solidFill>
              </a:rPr>
              <a:t>May 28</a:t>
            </a:r>
            <a:r>
              <a:rPr lang="en-US" sz="2900" b="1" baseline="30000" dirty="0">
                <a:solidFill>
                  <a:srgbClr val="FF0000"/>
                </a:solidFill>
              </a:rPr>
              <a:t>th </a:t>
            </a:r>
            <a:r>
              <a:rPr lang="en-US" sz="2900" b="1" dirty="0">
                <a:solidFill>
                  <a:srgbClr val="FF0000"/>
                </a:solidFill>
              </a:rPr>
              <a:t>2020, Thursday, Day 2, 1600-1810 UTC</a:t>
            </a:r>
            <a:r>
              <a:rPr lang="en-US" sz="2900" dirty="0"/>
              <a:t>, technical session, will provide greater detail on the Winter/Spring 2019/20 observations, and the modelled and consensus aspects of the temperature, precipitation and sea-ice information used to develop the </a:t>
            </a:r>
            <a:r>
              <a:rPr lang="en-US" sz="2900" dirty="0" err="1"/>
              <a:t>ArcRCC</a:t>
            </a:r>
            <a:r>
              <a:rPr lang="en-US" sz="2900" dirty="0"/>
              <a:t> products. </a:t>
            </a:r>
          </a:p>
          <a:p>
            <a:pPr lvl="1">
              <a:buFont typeface="Calibri" panose="020F0502020204030204" pitchFamily="34" charset="0"/>
              <a:buChar char="‒"/>
            </a:pPr>
            <a:r>
              <a:rPr lang="en-US" sz="2900" dirty="0"/>
              <a:t>Following each session, the organizing committee will distribute summaries of key points</a:t>
            </a:r>
            <a:endParaRPr lang="en-GB" sz="2900" dirty="0"/>
          </a:p>
          <a:p>
            <a:pPr>
              <a:buFont typeface="Wingdings" panose="05000000000000000000" pitchFamily="2" charset="2"/>
              <a:buChar char="q"/>
            </a:pPr>
            <a:r>
              <a:rPr lang="en-GB" sz="2900" b="1" dirty="0">
                <a:solidFill>
                  <a:srgbClr val="FF0000"/>
                </a:solidFill>
              </a:rPr>
              <a:t>Recording </a:t>
            </a:r>
            <a:r>
              <a:rPr lang="en-GB" sz="2900" dirty="0"/>
              <a:t> – sessions will be recorded and available later at </a:t>
            </a:r>
            <a:r>
              <a:rPr lang="en-GB" sz="2900" b="1" dirty="0">
                <a:hlinkClick r:id="rId5"/>
              </a:rPr>
              <a:t>https://arctic-rcc.org/acf-spring-2020</a:t>
            </a:r>
            <a:r>
              <a:rPr lang="en-GB" sz="2900" b="1" dirty="0"/>
              <a:t> </a:t>
            </a:r>
            <a:endParaRPr lang="en-GB" sz="2900" b="1" dirty="0">
              <a:solidFill>
                <a:srgbClr val="FF0000"/>
              </a:solidFill>
            </a:endParaRPr>
          </a:p>
          <a:p>
            <a:pPr>
              <a:buFont typeface="Wingdings" panose="05000000000000000000" pitchFamily="2" charset="2"/>
              <a:buChar char="q"/>
            </a:pPr>
            <a:r>
              <a:rPr lang="en-GB" sz="2900" b="1" dirty="0">
                <a:solidFill>
                  <a:srgbClr val="FF0000"/>
                </a:solidFill>
              </a:rPr>
              <a:t>Connection and session rules (same for 2 days):</a:t>
            </a:r>
          </a:p>
          <a:p>
            <a:pPr lvl="1"/>
            <a:r>
              <a:rPr lang="en-GB" sz="2900" dirty="0"/>
              <a:t>16:00 UTC: </a:t>
            </a:r>
            <a:r>
              <a:rPr lang="en-GB" sz="2900" b="1" dirty="0">
                <a:solidFill>
                  <a:srgbClr val="FF0000"/>
                </a:solidFill>
                <a:hlinkClick r:id="rId6"/>
              </a:rPr>
              <a:t>https://bluejeans.com/431362831/9648?src=calendarLink </a:t>
            </a:r>
            <a:endParaRPr lang="en-GB" sz="2900" b="1" dirty="0">
              <a:solidFill>
                <a:srgbClr val="FF0000"/>
              </a:solidFill>
            </a:endParaRPr>
          </a:p>
          <a:p>
            <a:pPr lvl="1"/>
            <a:r>
              <a:rPr lang="en-GB" sz="2900" dirty="0" err="1"/>
              <a:t>BlueJeans</a:t>
            </a:r>
            <a:r>
              <a:rPr lang="en-GB" sz="2900" dirty="0"/>
              <a:t> video conferencing software is available for desktops and smartphones 5-15 and is installed automatically by clicking the above link (better install 5-15 minutes in advance)</a:t>
            </a:r>
          </a:p>
          <a:p>
            <a:pPr lvl="1"/>
            <a:r>
              <a:rPr lang="en-GB" sz="2900" dirty="0"/>
              <a:t>89 attendees registered – for stable and better performance, you are </a:t>
            </a:r>
            <a:r>
              <a:rPr lang="en-GB" sz="2900" b="1" dirty="0">
                <a:solidFill>
                  <a:srgbClr val="FF0000"/>
                </a:solidFill>
              </a:rPr>
              <a:t>very kindly asked to turn off your video </a:t>
            </a:r>
            <a:r>
              <a:rPr lang="en-GB" sz="2900" dirty="0"/>
              <a:t>and </a:t>
            </a:r>
            <a:r>
              <a:rPr lang="en-GB" sz="2900" b="1" dirty="0">
                <a:solidFill>
                  <a:srgbClr val="FF0000"/>
                </a:solidFill>
              </a:rPr>
              <a:t>mute microphone </a:t>
            </a:r>
            <a:r>
              <a:rPr lang="en-GB" sz="2900" dirty="0"/>
              <a:t>for most of the time of the sessions, unless you intend to speak – during the sessions only </a:t>
            </a:r>
            <a:r>
              <a:rPr lang="en-GB" sz="2900" b="1" dirty="0">
                <a:solidFill>
                  <a:srgbClr val="FF0000"/>
                </a:solidFill>
              </a:rPr>
              <a:t>moderators will be unmuted </a:t>
            </a:r>
            <a:r>
              <a:rPr lang="en-GB" sz="2900" dirty="0"/>
              <a:t>by default</a:t>
            </a:r>
          </a:p>
          <a:p>
            <a:pPr lvl="1"/>
            <a:r>
              <a:rPr lang="en-GB" sz="2900" dirty="0"/>
              <a:t>During the sessions use the </a:t>
            </a:r>
            <a:r>
              <a:rPr lang="en-GB" sz="2900" dirty="0" err="1"/>
              <a:t>BlueJeans</a:t>
            </a:r>
            <a:r>
              <a:rPr lang="en-GB" sz="2900" dirty="0"/>
              <a:t> </a:t>
            </a:r>
            <a:r>
              <a:rPr lang="en-GB" sz="2900" b="1" dirty="0">
                <a:solidFill>
                  <a:srgbClr val="FF0000"/>
                </a:solidFill>
              </a:rPr>
              <a:t>“CHAT function” </a:t>
            </a:r>
            <a:r>
              <a:rPr lang="en-GB" sz="2900" dirty="0"/>
              <a:t>to </a:t>
            </a:r>
            <a:r>
              <a:rPr lang="en-GB" sz="2900" b="1" dirty="0"/>
              <a:t>ask</a:t>
            </a:r>
            <a:r>
              <a:rPr lang="en-GB" sz="2900" dirty="0"/>
              <a:t> the questions, </a:t>
            </a:r>
            <a:r>
              <a:rPr lang="en-GB" sz="2900" b="1" dirty="0"/>
              <a:t>pass comments</a:t>
            </a:r>
            <a:r>
              <a:rPr lang="en-GB" sz="2900" dirty="0"/>
              <a:t> to </a:t>
            </a:r>
            <a:r>
              <a:rPr lang="en-GB" sz="2900" u="sng" dirty="0"/>
              <a:t>moderator</a:t>
            </a:r>
            <a:r>
              <a:rPr lang="en-GB" sz="2900" dirty="0"/>
              <a:t>, </a:t>
            </a:r>
            <a:r>
              <a:rPr lang="en-GB" sz="2900" u="sng" dirty="0"/>
              <a:t>everyone</a:t>
            </a:r>
            <a:r>
              <a:rPr lang="en-GB" sz="2900" dirty="0"/>
              <a:t> or </a:t>
            </a:r>
            <a:r>
              <a:rPr lang="en-GB" sz="2900" u="sng" dirty="0"/>
              <a:t>particular person</a:t>
            </a:r>
            <a:r>
              <a:rPr lang="en-GB" sz="2900" dirty="0"/>
              <a:t> or </a:t>
            </a:r>
            <a:r>
              <a:rPr lang="en-GB" sz="2900" b="1" dirty="0"/>
              <a:t>rise your hand </a:t>
            </a:r>
            <a:r>
              <a:rPr lang="en-GB" sz="2900" dirty="0"/>
              <a:t>for a question – all notes will be properly considered by the chair(s), moderator(s) or experts</a:t>
            </a:r>
          </a:p>
          <a:p>
            <a:pPr>
              <a:buFont typeface="Wingdings" panose="05000000000000000000" pitchFamily="2" charset="2"/>
              <a:buChar char="q"/>
            </a:pPr>
            <a:r>
              <a:rPr lang="en-GB" sz="2900" b="1" dirty="0">
                <a:solidFill>
                  <a:srgbClr val="FF0000"/>
                </a:solidFill>
              </a:rPr>
              <a:t>Access to </a:t>
            </a:r>
            <a:r>
              <a:rPr lang="en-GB" sz="2900" b="1" dirty="0" err="1">
                <a:solidFill>
                  <a:srgbClr val="FF0000"/>
                </a:solidFill>
              </a:rPr>
              <a:t>ArcRCC</a:t>
            </a:r>
            <a:r>
              <a:rPr lang="en-GB" sz="2900" b="1" dirty="0">
                <a:solidFill>
                  <a:srgbClr val="FF0000"/>
                </a:solidFill>
              </a:rPr>
              <a:t> products and session ppts </a:t>
            </a:r>
            <a:r>
              <a:rPr lang="en-GB" sz="2900" dirty="0"/>
              <a:t> </a:t>
            </a:r>
          </a:p>
          <a:p>
            <a:pPr lvl="1">
              <a:buFont typeface="Calibri" panose="020F0502020204030204" pitchFamily="34" charset="0"/>
              <a:buChar char="‒"/>
            </a:pPr>
            <a:r>
              <a:rPr lang="en-GB" sz="2900" dirty="0"/>
              <a:t>All </a:t>
            </a:r>
            <a:r>
              <a:rPr lang="en-GB" sz="2900" dirty="0" err="1"/>
              <a:t>ArcRCC</a:t>
            </a:r>
            <a:r>
              <a:rPr lang="en-GB" sz="2900" dirty="0"/>
              <a:t> information (including the ACFs) is available at </a:t>
            </a:r>
            <a:r>
              <a:rPr lang="en-GB" sz="2900" b="1" dirty="0">
                <a:hlinkClick r:id="rId7"/>
              </a:rPr>
              <a:t>https://arctic-rcc.org/</a:t>
            </a:r>
            <a:endParaRPr lang="en-GB" sz="2900" b="1" dirty="0"/>
          </a:p>
          <a:p>
            <a:pPr lvl="1">
              <a:buFont typeface="Calibri" panose="020F0502020204030204" pitchFamily="34" charset="0"/>
              <a:buChar char="‒"/>
            </a:pPr>
            <a:r>
              <a:rPr lang="en-GB" sz="2900" dirty="0"/>
              <a:t>Fast access to ACF-5 information (ppts, pdf, docs) is organized at </a:t>
            </a:r>
            <a:r>
              <a:rPr lang="en-GB" sz="2900" b="1" dirty="0">
                <a:hlinkClick r:id="rId8"/>
              </a:rPr>
              <a:t>http://wdc.aari.ru/acf5/</a:t>
            </a:r>
            <a:r>
              <a:rPr lang="en-GB" sz="2900" b="1" dirty="0"/>
              <a:t> </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494ADA6B-01DF-4B36-B504-8B6D081FF649}" type="slidenum">
              <a:rPr lang="en-US" b="1" smtClean="0"/>
              <a:t>3</a:t>
            </a:fld>
            <a:endParaRPr lang="en-US" b="1" dirty="0"/>
          </a:p>
        </p:txBody>
      </p:sp>
    </p:spTree>
    <p:extLst>
      <p:ext uri="{BB962C8B-B14F-4D97-AF65-F5344CB8AC3E}">
        <p14:creationId xmlns:p14="http://schemas.microsoft.com/office/powerpoint/2010/main" val="2374040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BEE8"/>
        </a:solidFill>
        <a:effectLst/>
      </p:bgPr>
    </p:bg>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298322" y="231534"/>
            <a:ext cx="2188051"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Western Siberia </a:t>
            </a:r>
            <a:endParaRPr sz="2430"/>
          </a:p>
        </p:txBody>
      </p:sp>
      <p:pic>
        <p:nvPicPr>
          <p:cNvPr id="241" name="Google Shape;241;p17"/>
          <p:cNvPicPr preferRelativeResize="0">
            <a:picLocks noGrp="1"/>
          </p:cNvPicPr>
          <p:nvPr>
            <p:ph type="body" idx="1"/>
          </p:nvPr>
        </p:nvPicPr>
        <p:blipFill rotWithShape="1">
          <a:blip r:embed="rId3">
            <a:alphaModFix/>
          </a:blip>
          <a:srcRect/>
          <a:stretch/>
        </p:blipFill>
        <p:spPr>
          <a:xfrm>
            <a:off x="62928" y="1210178"/>
            <a:ext cx="2736304" cy="2736304"/>
          </a:xfrm>
          <a:prstGeom prst="rect">
            <a:avLst/>
          </a:prstGeom>
          <a:noFill/>
          <a:ln w="9525" cap="flat" cmpd="sng">
            <a:solidFill>
              <a:schemeClr val="dk1"/>
            </a:solidFill>
            <a:prstDash val="solid"/>
            <a:round/>
            <a:headEnd type="none" w="sm" len="sm"/>
            <a:tailEnd type="none" w="sm" len="sm"/>
          </a:ln>
        </p:spPr>
      </p:pic>
      <p:sp>
        <p:nvSpPr>
          <p:cNvPr id="242" name="Google Shape;242;p17"/>
          <p:cNvSpPr/>
          <p:nvPr/>
        </p:nvSpPr>
        <p:spPr>
          <a:xfrm>
            <a:off x="2008435" y="1527969"/>
            <a:ext cx="45719" cy="45719"/>
          </a:xfrm>
          <a:prstGeom prst="arc">
            <a:avLst>
              <a:gd name="adj1" fmla="val 16200000"/>
              <a:gd name="adj2" fmla="val 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43" name="Google Shape;243;p17"/>
          <p:cNvGrpSpPr/>
          <p:nvPr/>
        </p:nvGrpSpPr>
        <p:grpSpPr>
          <a:xfrm>
            <a:off x="1431620" y="2058186"/>
            <a:ext cx="1421747" cy="2065220"/>
            <a:chOff x="1431620" y="2051098"/>
            <a:chExt cx="1421747" cy="2065220"/>
          </a:xfrm>
        </p:grpSpPr>
        <p:cxnSp>
          <p:nvCxnSpPr>
            <p:cNvPr id="244" name="Google Shape;244;p17"/>
            <p:cNvCxnSpPr/>
            <p:nvPr/>
          </p:nvCxnSpPr>
          <p:spPr>
            <a:xfrm rot="10800000" flipH="1">
              <a:off x="1619672" y="2374281"/>
              <a:ext cx="995412" cy="139104"/>
            </a:xfrm>
            <a:prstGeom prst="straightConnector1">
              <a:avLst/>
            </a:prstGeom>
            <a:noFill/>
            <a:ln w="28575" cap="flat" cmpd="sng">
              <a:solidFill>
                <a:srgbClr val="FF0000"/>
              </a:solidFill>
              <a:prstDash val="solid"/>
              <a:round/>
              <a:headEnd type="none" w="sm" len="sm"/>
              <a:tailEnd type="none" w="sm" len="sm"/>
            </a:ln>
          </p:spPr>
        </p:cxnSp>
        <p:cxnSp>
          <p:nvCxnSpPr>
            <p:cNvPr id="245" name="Google Shape;245;p17"/>
            <p:cNvCxnSpPr/>
            <p:nvPr/>
          </p:nvCxnSpPr>
          <p:spPr>
            <a:xfrm>
              <a:off x="1605736" y="2664171"/>
              <a:ext cx="880637" cy="476797"/>
            </a:xfrm>
            <a:prstGeom prst="straightConnector1">
              <a:avLst/>
            </a:prstGeom>
            <a:noFill/>
            <a:ln w="28575" cap="flat" cmpd="sng">
              <a:solidFill>
                <a:srgbClr val="FF0000"/>
              </a:solidFill>
              <a:prstDash val="solid"/>
              <a:round/>
              <a:headEnd type="none" w="sm" len="sm"/>
              <a:tailEnd type="none" w="sm" len="sm"/>
            </a:ln>
          </p:spPr>
        </p:cxnSp>
        <p:sp>
          <p:nvSpPr>
            <p:cNvPr id="246" name="Google Shape;246;p17"/>
            <p:cNvSpPr/>
            <p:nvPr/>
          </p:nvSpPr>
          <p:spPr>
            <a:xfrm rot="1359712">
              <a:off x="1775356" y="2117995"/>
              <a:ext cx="734274" cy="1931426"/>
            </a:xfrm>
            <a:prstGeom prst="arc">
              <a:avLst>
                <a:gd name="adj1" fmla="val 16896373"/>
                <a:gd name="adj2" fmla="val 2106554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7" name="Google Shape;247;p17"/>
          <p:cNvSpPr/>
          <p:nvPr/>
        </p:nvSpPr>
        <p:spPr>
          <a:xfrm rot="3235330">
            <a:off x="1369143" y="2439054"/>
            <a:ext cx="276129" cy="301258"/>
          </a:xfrm>
          <a:prstGeom prst="arc">
            <a:avLst>
              <a:gd name="adj1" fmla="val 16896373"/>
              <a:gd name="adj2" fmla="val 2106554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48" name="Google Shape;248;p17"/>
          <p:cNvGrpSpPr/>
          <p:nvPr/>
        </p:nvGrpSpPr>
        <p:grpSpPr>
          <a:xfrm>
            <a:off x="65354" y="4097268"/>
            <a:ext cx="2733878" cy="2610618"/>
            <a:chOff x="65354" y="4097268"/>
            <a:chExt cx="2733878" cy="2610618"/>
          </a:xfrm>
        </p:grpSpPr>
        <p:grpSp>
          <p:nvGrpSpPr>
            <p:cNvPr id="249" name="Google Shape;249;p17"/>
            <p:cNvGrpSpPr/>
            <p:nvPr/>
          </p:nvGrpSpPr>
          <p:grpSpPr>
            <a:xfrm>
              <a:off x="65354" y="4097268"/>
              <a:ext cx="2733878" cy="2610618"/>
              <a:chOff x="4644008" y="1340768"/>
              <a:chExt cx="4263678" cy="3910275"/>
            </a:xfrm>
          </p:grpSpPr>
          <p:grpSp>
            <p:nvGrpSpPr>
              <p:cNvPr id="250" name="Google Shape;250;p17"/>
              <p:cNvGrpSpPr/>
              <p:nvPr/>
            </p:nvGrpSpPr>
            <p:grpSpPr>
              <a:xfrm>
                <a:off x="4644008" y="1340768"/>
                <a:ext cx="4263678" cy="3910275"/>
                <a:chOff x="4644008" y="1340768"/>
                <a:chExt cx="4263678" cy="3910275"/>
              </a:xfrm>
            </p:grpSpPr>
            <p:pic>
              <p:nvPicPr>
                <p:cNvPr id="251" name="Google Shape;251;p17"/>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252" name="Google Shape;252;p17"/>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253" name="Google Shape;253;p17"/>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254" name="Google Shape;254;p17"/>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255" name="Google Shape;255;p17"/>
          <p:cNvGraphicFramePr/>
          <p:nvPr/>
        </p:nvGraphicFramePr>
        <p:xfrm>
          <a:off x="2926689" y="525083"/>
          <a:ext cx="6032125" cy="1844040"/>
        </p:xfrm>
        <a:graphic>
          <a:graphicData uri="http://schemas.openxmlformats.org/drawingml/2006/table">
            <a:tbl>
              <a:tblPr>
                <a:noFill/>
              </a:tblPr>
              <a:tblGrid>
                <a:gridCol w="1018150">
                  <a:extLst>
                    <a:ext uri="{9D8B030D-6E8A-4147-A177-3AD203B41FA5}">
                      <a16:colId xmlns:a16="http://schemas.microsoft.com/office/drawing/2014/main" val="20000"/>
                    </a:ext>
                  </a:extLst>
                </a:gridCol>
                <a:gridCol w="2313975">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Temperature</a:t>
                      </a:r>
                      <a:endParaRPr/>
                    </a:p>
                    <a:p>
                      <a:pPr marL="0" marR="0" lvl="0" indent="0" algn="l" rtl="0">
                        <a:spcBef>
                          <a:spcPts val="0"/>
                        </a:spcBef>
                        <a:spcAft>
                          <a:spcPts val="0"/>
                        </a:spcAft>
                        <a:buNone/>
                      </a:pPr>
                      <a:r>
                        <a:rPr lang="en-CA" sz="1000" b="0">
                          <a:solidFill>
                            <a:schemeClr val="dk1"/>
                          </a:solidFill>
                          <a:latin typeface="Arial Narrow"/>
                          <a:ea typeface="Arial Narrow"/>
                          <a:cs typeface="Arial Narrow"/>
                          <a:sym typeface="Arial Narrow"/>
                        </a:rPr>
                        <a:t>Normal 1961-1990</a:t>
                      </a:r>
                      <a:endParaRPr/>
                    </a:p>
                    <a:p>
                      <a:pPr marL="0" marR="0" lvl="0" indent="0" algn="l" rtl="0">
                        <a:spcBef>
                          <a:spcPts val="0"/>
                        </a:spcBef>
                        <a:spcAft>
                          <a:spcPts val="0"/>
                        </a:spcAft>
                        <a:buNone/>
                      </a:pP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FF0000"/>
                        </a:buClr>
                        <a:buSzPts val="1100"/>
                        <a:buFont typeface="Arial"/>
                        <a:buNone/>
                      </a:pPr>
                      <a:r>
                        <a:rPr lang="en-CA" sz="1100" b="1">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2016 (+3.6˚C)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Coldest year was 1968 (-1.6˚C)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000"/>
                        <a:buFont typeface="Arial Narrow"/>
                        <a:buNone/>
                      </a:pPr>
                      <a:r>
                        <a:rPr lang="en-CA" sz="1000" b="0">
                          <a:solidFill>
                            <a:schemeClr val="dk1"/>
                          </a:solidFill>
                          <a:latin typeface="Arial Narrow"/>
                          <a:ea typeface="Arial Narrow"/>
                          <a:cs typeface="Arial Narrow"/>
                          <a:sym typeface="Arial Narrow"/>
                        </a:rPr>
                        <a:t>Normal 1961-1990</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latin typeface="Arial"/>
                          <a:ea typeface="Arial"/>
                          <a:cs typeface="Arial"/>
                          <a:sym typeface="Arial"/>
                        </a:rPr>
                        <a:t>Wetter</a:t>
                      </a:r>
                      <a:r>
                        <a:rPr lang="en-CA" sz="1100" b="0">
                          <a:solidFill>
                            <a:schemeClr val="dk1"/>
                          </a:solidFill>
                          <a:latin typeface="Arial"/>
                          <a:ea typeface="Arial"/>
                          <a:cs typeface="Arial"/>
                          <a:sym typeface="Arial"/>
                        </a:rPr>
                        <a:t> for the entire region</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Wettest year was</a:t>
                      </a:r>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2002 (+ 22.6 %)</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Driest year was</a:t>
                      </a:r>
                      <a:endParaRPr sz="1100" b="0">
                        <a:solidFill>
                          <a:schemeClr val="dk1"/>
                        </a:solidFill>
                        <a:latin typeface="Arial"/>
                        <a:ea typeface="Arial"/>
                        <a:cs typeface="Arial"/>
                        <a:sym typeface="Arial"/>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 1946 (- 27.6 %)</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Kara Sea, ice covered</a:t>
                      </a:r>
                      <a:endParaRPr sz="1200" b="0">
                        <a:solidFill>
                          <a:srgbClr val="FF00FF"/>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graphicFrame>
        <p:nvGraphicFramePr>
          <p:cNvPr id="256" name="Google Shape;256;p17"/>
          <p:cNvGraphicFramePr/>
          <p:nvPr/>
        </p:nvGraphicFramePr>
        <p:xfrm>
          <a:off x="2884740" y="3090796"/>
          <a:ext cx="6228175" cy="357385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081600">
                  <a:extLst>
                    <a:ext uri="{9D8B030D-6E8A-4147-A177-3AD203B41FA5}">
                      <a16:colId xmlns:a16="http://schemas.microsoft.com/office/drawing/2014/main" val="20001"/>
                    </a:ext>
                  </a:extLst>
                </a:gridCol>
                <a:gridCol w="1537575">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3">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Western Kara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3">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Warmer</a:t>
                      </a:r>
                      <a:endParaRPr/>
                    </a:p>
                    <a:p>
                      <a:pPr marL="0" marR="0" lvl="0" indent="0" algn="ctr" rtl="0">
                        <a:lnSpc>
                          <a:spcPct val="100000"/>
                        </a:lnSpc>
                        <a:spcBef>
                          <a:spcPts val="0"/>
                        </a:spcBef>
                        <a:spcAft>
                          <a:spcPts val="0"/>
                        </a:spcAft>
                        <a:buClr>
                          <a:schemeClr val="dk1"/>
                        </a:buClr>
                        <a:buSzPts val="1100"/>
                        <a:buFont typeface="Arial"/>
                        <a:buNone/>
                      </a:pPr>
                      <a:endParaRPr sz="1100" b="1">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4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Continent</a:t>
                      </a:r>
                      <a:endParaRPr sz="11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Eastern Kara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9850">
                <a:tc rowSpan="2">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Continent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Wetter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6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Barents sea, Murmansk coast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spcBef>
                          <a:spcPts val="0"/>
                        </a:spcBef>
                        <a:spcAft>
                          <a:spcPts val="0"/>
                        </a:spcAft>
                        <a:buNone/>
                      </a:pPr>
                      <a:r>
                        <a:rPr lang="en-CA" sz="1100" b="0">
                          <a:solidFill>
                            <a:schemeClr val="dk1"/>
                          </a:solidFill>
                        </a:rPr>
                        <a:t>No agreement</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252450">
                <a:tc rowSpan="3">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CA" sz="1100" b="0">
                          <a:solidFill>
                            <a:schemeClr val="dk1"/>
                          </a:solidFill>
                        </a:rPr>
                        <a:t>Kara Sea West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Early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03125">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Kara Sea East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1">
                          <a:solidFill>
                            <a:schemeClr val="dk1"/>
                          </a:solidFill>
                        </a:rPr>
                        <a:t>Near normal</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Quattrocento Sans"/>
                        <a:buNone/>
                      </a:pPr>
                      <a:r>
                        <a:rPr lang="en-CA" sz="1100" b="1">
                          <a:solidFill>
                            <a:schemeClr val="dk1"/>
                          </a:solidFill>
                          <a:latin typeface="Quattrocento Sans"/>
                          <a:ea typeface="Quattrocento Sans"/>
                          <a:cs typeface="Quattrocento Sans"/>
                          <a:sym typeface="Quattrocento Sans"/>
                        </a:rPr>
                        <a:t>✓</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5275">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CA" sz="1100" b="0">
                          <a:solidFill>
                            <a:schemeClr val="dk1"/>
                          </a:solidFill>
                        </a:rPr>
                        <a:t>Kara Sea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Below Normal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B6DC"/>
        </a:solidFill>
        <a:effectLst/>
      </p:bgPr>
    </p:bg>
    <p:spTree>
      <p:nvGrpSpPr>
        <p:cNvPr id="1" name="Shape 260"/>
        <p:cNvGrpSpPr/>
        <p:nvPr/>
      </p:nvGrpSpPr>
      <p:grpSpPr>
        <a:xfrm>
          <a:off x="0" y="0"/>
          <a:ext cx="0" cy="0"/>
          <a:chOff x="0" y="0"/>
          <a:chExt cx="0" cy="0"/>
        </a:xfrm>
      </p:grpSpPr>
      <p:sp>
        <p:nvSpPr>
          <p:cNvPr id="261" name="Google Shape;261;p18"/>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Western Siberia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2" name="Google Shape;262;p18"/>
          <p:cNvSpPr txBox="1"/>
          <p:nvPr/>
        </p:nvSpPr>
        <p:spPr>
          <a:xfrm>
            <a:off x="477000" y="1134000"/>
            <a:ext cx="8415000" cy="5416869"/>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Wildfires: A risk of forest fires is possible in the State reserve "Verkhne-Tazovsky” region at the beginning of the summer due to above normal temperatures and below normal precipitation forecasted in the north of West Siberia.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Flooding: The threat of river flooding in Ob’ and Yenisei is uncertain.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Coastal Erosion: Forecasted high temperatures may lead to continued  permafrost degradation and coastal erosion.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Wildlife/Hunting: The reduction in the sea-ice extent and permafrost degradation in tundra may create difficulties for  “keystone” species, e.g. polar bears, caribou, whales etc.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Shipping: Shipping in the Northwest Passage from west to east is expected to start earlier than normal with safe and easy ice conditions for independent navigation of large-capacity tankers, gas carriers and bulk vessels. However, above normal temperatures may increase the number of icebergs due to glacier calving in the Islands Novaya Zemlya and Severnaya Zemlya, creating navigation hazards.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A9F9F"/>
        </a:solidFill>
        <a:effectLst/>
      </p:bgPr>
    </p:bg>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298322" y="231534"/>
            <a:ext cx="2188051"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Eastern Siberia </a:t>
            </a:r>
            <a:endParaRPr sz="2430"/>
          </a:p>
        </p:txBody>
      </p:sp>
      <p:pic>
        <p:nvPicPr>
          <p:cNvPr id="268" name="Google Shape;268;p19"/>
          <p:cNvPicPr preferRelativeResize="0">
            <a:picLocks noGrp="1"/>
          </p:cNvPicPr>
          <p:nvPr>
            <p:ph type="body" idx="1"/>
          </p:nvPr>
        </p:nvPicPr>
        <p:blipFill rotWithShape="1">
          <a:blip r:embed="rId3">
            <a:alphaModFix/>
          </a:blip>
          <a:srcRect/>
          <a:stretch/>
        </p:blipFill>
        <p:spPr>
          <a:xfrm>
            <a:off x="62928" y="1210178"/>
            <a:ext cx="2736304" cy="2736304"/>
          </a:xfrm>
          <a:prstGeom prst="rect">
            <a:avLst/>
          </a:prstGeom>
          <a:noFill/>
          <a:ln w="9525" cap="flat" cmpd="sng">
            <a:solidFill>
              <a:schemeClr val="dk1"/>
            </a:solidFill>
            <a:prstDash val="solid"/>
            <a:round/>
            <a:headEnd type="none" w="sm" len="sm"/>
            <a:tailEnd type="none" w="sm" len="sm"/>
          </a:ln>
        </p:spPr>
      </p:pic>
      <p:grpSp>
        <p:nvGrpSpPr>
          <p:cNvPr id="269" name="Google Shape;269;p19"/>
          <p:cNvGrpSpPr/>
          <p:nvPr/>
        </p:nvGrpSpPr>
        <p:grpSpPr>
          <a:xfrm>
            <a:off x="1540673" y="1464599"/>
            <a:ext cx="1166392" cy="1176827"/>
            <a:chOff x="1540673" y="1464599"/>
            <a:chExt cx="1166392" cy="1176827"/>
          </a:xfrm>
        </p:grpSpPr>
        <p:cxnSp>
          <p:nvCxnSpPr>
            <p:cNvPr id="270" name="Google Shape;270;p19"/>
            <p:cNvCxnSpPr>
              <a:endCxn id="271" idx="0"/>
            </p:cNvCxnSpPr>
            <p:nvPr/>
          </p:nvCxnSpPr>
          <p:spPr>
            <a:xfrm flipH="1">
              <a:off x="1643505" y="1519711"/>
              <a:ext cx="393000" cy="647100"/>
            </a:xfrm>
            <a:prstGeom prst="straightConnector1">
              <a:avLst/>
            </a:prstGeom>
            <a:noFill/>
            <a:ln w="28575" cap="flat" cmpd="sng">
              <a:solidFill>
                <a:srgbClr val="FF0000"/>
              </a:solidFill>
              <a:prstDash val="solid"/>
              <a:round/>
              <a:headEnd type="none" w="sm" len="sm"/>
              <a:tailEnd type="none" w="sm" len="sm"/>
            </a:ln>
          </p:spPr>
        </p:cxnSp>
        <p:cxnSp>
          <p:nvCxnSpPr>
            <p:cNvPr id="272" name="Google Shape;272;p19"/>
            <p:cNvCxnSpPr/>
            <p:nvPr/>
          </p:nvCxnSpPr>
          <p:spPr>
            <a:xfrm flipH="1">
              <a:off x="1907704" y="2348880"/>
              <a:ext cx="720080" cy="157092"/>
            </a:xfrm>
            <a:prstGeom prst="straightConnector1">
              <a:avLst/>
            </a:prstGeom>
            <a:noFill/>
            <a:ln w="28575" cap="flat" cmpd="sng">
              <a:solidFill>
                <a:srgbClr val="FF0000"/>
              </a:solidFill>
              <a:prstDash val="solid"/>
              <a:round/>
              <a:headEnd type="none" w="sm" len="sm"/>
              <a:tailEnd type="none" w="sm" len="sm"/>
            </a:ln>
          </p:spPr>
        </p:cxnSp>
        <p:sp>
          <p:nvSpPr>
            <p:cNvPr id="271" name="Google Shape;271;p19"/>
            <p:cNvSpPr/>
            <p:nvPr/>
          </p:nvSpPr>
          <p:spPr>
            <a:xfrm rot="-1670675">
              <a:off x="1638215" y="2139294"/>
              <a:ext cx="232595" cy="475329"/>
            </a:xfrm>
            <a:prstGeom prst="arc">
              <a:avLst>
                <a:gd name="adj1" fmla="val 16200000"/>
                <a:gd name="adj2" fmla="val 4374343"/>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19"/>
            <p:cNvSpPr/>
            <p:nvPr/>
          </p:nvSpPr>
          <p:spPr>
            <a:xfrm rot="-2141606">
              <a:off x="2041901" y="1487320"/>
              <a:ext cx="406001" cy="1019101"/>
            </a:xfrm>
            <a:prstGeom prst="arc">
              <a:avLst>
                <a:gd name="adj1" fmla="val 16470054"/>
                <a:gd name="adj2" fmla="val 502657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74" name="Google Shape;274;p19"/>
          <p:cNvGrpSpPr/>
          <p:nvPr/>
        </p:nvGrpSpPr>
        <p:grpSpPr>
          <a:xfrm>
            <a:off x="65354" y="4097268"/>
            <a:ext cx="2733878" cy="2610618"/>
            <a:chOff x="65354" y="4097268"/>
            <a:chExt cx="2733878" cy="2610618"/>
          </a:xfrm>
        </p:grpSpPr>
        <p:grpSp>
          <p:nvGrpSpPr>
            <p:cNvPr id="275" name="Google Shape;275;p19"/>
            <p:cNvGrpSpPr/>
            <p:nvPr/>
          </p:nvGrpSpPr>
          <p:grpSpPr>
            <a:xfrm>
              <a:off x="65354" y="4097268"/>
              <a:ext cx="2733878" cy="2610618"/>
              <a:chOff x="4644008" y="1340768"/>
              <a:chExt cx="4263678" cy="3910275"/>
            </a:xfrm>
          </p:grpSpPr>
          <p:grpSp>
            <p:nvGrpSpPr>
              <p:cNvPr id="276" name="Google Shape;276;p19"/>
              <p:cNvGrpSpPr/>
              <p:nvPr/>
            </p:nvGrpSpPr>
            <p:grpSpPr>
              <a:xfrm>
                <a:off x="4644008" y="1340768"/>
                <a:ext cx="4263678" cy="3910275"/>
                <a:chOff x="4644008" y="1340768"/>
                <a:chExt cx="4263678" cy="3910275"/>
              </a:xfrm>
            </p:grpSpPr>
            <p:pic>
              <p:nvPicPr>
                <p:cNvPr id="277" name="Google Shape;277;p19"/>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278" name="Google Shape;278;p19"/>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279" name="Google Shape;279;p19"/>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280" name="Google Shape;280;p19"/>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281" name="Google Shape;281;p19"/>
          <p:cNvGraphicFramePr/>
          <p:nvPr/>
        </p:nvGraphicFramePr>
        <p:xfrm>
          <a:off x="2902064" y="661932"/>
          <a:ext cx="6032125" cy="1844040"/>
        </p:xfrm>
        <a:graphic>
          <a:graphicData uri="http://schemas.openxmlformats.org/drawingml/2006/table">
            <a:tbl>
              <a:tblPr>
                <a:noFill/>
              </a:tblPr>
              <a:tblGrid>
                <a:gridCol w="1018150">
                  <a:extLst>
                    <a:ext uri="{9D8B030D-6E8A-4147-A177-3AD203B41FA5}">
                      <a16:colId xmlns:a16="http://schemas.microsoft.com/office/drawing/2014/main" val="20000"/>
                    </a:ext>
                  </a:extLst>
                </a:gridCol>
                <a:gridCol w="2313975">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Temperature</a:t>
                      </a:r>
                      <a:endParaRPr/>
                    </a:p>
                    <a:p>
                      <a:pPr marL="0" marR="0" lvl="0" indent="0" algn="l" rtl="0">
                        <a:spcBef>
                          <a:spcPts val="0"/>
                        </a:spcBef>
                        <a:spcAft>
                          <a:spcPts val="0"/>
                        </a:spcAft>
                        <a:buNone/>
                      </a:pPr>
                      <a:r>
                        <a:rPr lang="en-CA" sz="1000" b="0">
                          <a:solidFill>
                            <a:schemeClr val="dk1"/>
                          </a:solidFill>
                          <a:latin typeface="Arial Narrow"/>
                          <a:ea typeface="Arial Narrow"/>
                          <a:cs typeface="Arial Narrow"/>
                          <a:sym typeface="Arial Narrow"/>
                        </a:rPr>
                        <a:t>Normal 1961-1990</a:t>
                      </a:r>
                      <a:endParaRPr/>
                    </a:p>
                    <a:p>
                      <a:pPr marL="0" marR="0" lvl="0" indent="0" algn="l" rtl="0">
                        <a:spcBef>
                          <a:spcPts val="0"/>
                        </a:spcBef>
                        <a:spcAft>
                          <a:spcPts val="0"/>
                        </a:spcAft>
                        <a:buNone/>
                      </a:pP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rgbClr val="FF0000"/>
                        </a:buClr>
                        <a:buSzPts val="1100"/>
                        <a:buFont typeface="Arial"/>
                        <a:buNone/>
                      </a:pPr>
                      <a:r>
                        <a:rPr lang="en-CA" sz="1100" b="1">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a:t>
                      </a:r>
                      <a:r>
                        <a:rPr lang="en-CA" sz="1100">
                          <a:latin typeface="Arial"/>
                          <a:ea typeface="Arial"/>
                          <a:cs typeface="Arial"/>
                          <a:sym typeface="Arial"/>
                        </a:rPr>
                        <a:t>2019 (+2.9˚C)</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latin typeface="Arial"/>
                          <a:ea typeface="Arial"/>
                          <a:cs typeface="Arial"/>
                          <a:sym typeface="Arial"/>
                        </a:rPr>
                        <a:t>Coldest year was 1989 (-1.2</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1000"/>
                        <a:buFont typeface="Arial Narrow"/>
                        <a:buNone/>
                      </a:pPr>
                      <a:r>
                        <a:rPr lang="en-CA" sz="1000" b="0">
                          <a:solidFill>
                            <a:schemeClr val="dk1"/>
                          </a:solidFill>
                          <a:latin typeface="Arial Narrow"/>
                          <a:ea typeface="Arial Narrow"/>
                          <a:cs typeface="Arial Narrow"/>
                          <a:sym typeface="Arial Narrow"/>
                        </a:rPr>
                        <a:t>Normal 1961-1990</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latin typeface="Arial"/>
                          <a:ea typeface="Arial"/>
                          <a:cs typeface="Arial"/>
                          <a:sym typeface="Arial"/>
                        </a:rPr>
                        <a:t>Wetter</a:t>
                      </a:r>
                      <a:r>
                        <a:rPr lang="en-CA" sz="1100" b="0">
                          <a:solidFill>
                            <a:schemeClr val="dk1"/>
                          </a:solidFill>
                          <a:latin typeface="Arial"/>
                          <a:ea typeface="Arial"/>
                          <a:cs typeface="Arial"/>
                          <a:sym typeface="Arial"/>
                        </a:rPr>
                        <a:t> for the entire region</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Wettest year was</a:t>
                      </a:r>
                      <a:endParaRPr/>
                    </a:p>
                    <a:p>
                      <a:pPr marL="0" marR="0" lvl="0" indent="0" algn="ctr" rtl="0">
                        <a:spcBef>
                          <a:spcPts val="0"/>
                        </a:spcBef>
                        <a:spcAft>
                          <a:spcPts val="0"/>
                        </a:spcAft>
                        <a:buNone/>
                      </a:pPr>
                      <a:r>
                        <a:rPr lang="en-CA" sz="1100" b="0">
                          <a:latin typeface="Arial"/>
                          <a:ea typeface="Arial"/>
                          <a:cs typeface="Arial"/>
                          <a:sym typeface="Arial"/>
                        </a:rPr>
                        <a:t>1988 (+25.2%)</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Driest year as</a:t>
                      </a:r>
                      <a:endParaRPr sz="1100" b="0">
                        <a:latin typeface="Arial"/>
                        <a:ea typeface="Arial"/>
                        <a:cs typeface="Arial"/>
                        <a:sym typeface="Arial"/>
                      </a:endParaRPr>
                    </a:p>
                    <a:p>
                      <a:pPr marL="0" marR="0" lvl="0" indent="0" algn="ctr" rtl="0">
                        <a:spcBef>
                          <a:spcPts val="0"/>
                        </a:spcBef>
                        <a:spcAft>
                          <a:spcPts val="0"/>
                        </a:spcAft>
                        <a:buNone/>
                      </a:pPr>
                      <a:r>
                        <a:rPr lang="en-CA" sz="1100" b="0">
                          <a:latin typeface="Arial"/>
                          <a:ea typeface="Arial"/>
                          <a:cs typeface="Arial"/>
                          <a:sym typeface="Arial"/>
                        </a:rPr>
                        <a:t> 1967 (-21.6%)</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Laptev sea, ice covered</a:t>
                      </a:r>
                      <a:endParaRPr sz="1200" b="0">
                        <a:solidFill>
                          <a:srgbClr val="FF00FF"/>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graphicFrame>
        <p:nvGraphicFramePr>
          <p:cNvPr id="282" name="Google Shape;282;p19"/>
          <p:cNvGraphicFramePr/>
          <p:nvPr/>
        </p:nvGraphicFramePr>
        <p:xfrm>
          <a:off x="2840425" y="3026501"/>
          <a:ext cx="6228200" cy="351287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074175">
                  <a:extLst>
                    <a:ext uri="{9D8B030D-6E8A-4147-A177-3AD203B41FA5}">
                      <a16:colId xmlns:a16="http://schemas.microsoft.com/office/drawing/2014/main" val="20001"/>
                    </a:ext>
                  </a:extLst>
                </a:gridCol>
                <a:gridCol w="1545025">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564250">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Laptev sea and continental regions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Warmer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85000">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Laptev Sea and Continent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100"/>
                        <a:buFont typeface="Arial"/>
                        <a:buNone/>
                      </a:pPr>
                      <a:r>
                        <a:rPr lang="en-CA" sz="1100" b="1">
                          <a:solidFill>
                            <a:srgbClr val="0000FF"/>
                          </a:solidFill>
                        </a:rPr>
                        <a:t>Wetter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252450">
                <a:tc rowSpan="2">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en-CA" sz="1100" b="0">
                          <a:solidFill>
                            <a:schemeClr val="dk1"/>
                          </a:solidFill>
                        </a:rPr>
                        <a:t>Laptev Sea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Early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85225">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lnSpc>
                          <a:spcPct val="100000"/>
                        </a:lnSpc>
                        <a:spcBef>
                          <a:spcPts val="0"/>
                        </a:spcBef>
                        <a:spcAft>
                          <a:spcPts val="0"/>
                        </a:spcAft>
                        <a:buClr>
                          <a:srgbClr val="FF0000"/>
                        </a:buClr>
                        <a:buSzPts val="1100"/>
                        <a:buFont typeface="Arial"/>
                        <a:buNone/>
                      </a:pPr>
                      <a:r>
                        <a:rPr lang="en-CA" sz="1100" b="1">
                          <a:solidFill>
                            <a:srgbClr val="FF0000"/>
                          </a:solidFill>
                        </a:rPr>
                        <a:t>Below Normal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79E9E"/>
        </a:solidFill>
        <a:effectLst/>
      </p:bgPr>
    </p:bg>
    <p:spTree>
      <p:nvGrpSpPr>
        <p:cNvPr id="1" name="Shape 286"/>
        <p:cNvGrpSpPr/>
        <p:nvPr/>
      </p:nvGrpSpPr>
      <p:grpSpPr>
        <a:xfrm>
          <a:off x="0" y="0"/>
          <a:ext cx="0" cy="0"/>
          <a:chOff x="0" y="0"/>
          <a:chExt cx="0" cy="0"/>
        </a:xfrm>
      </p:grpSpPr>
      <p:sp>
        <p:nvSpPr>
          <p:cNvPr id="287" name="Google Shape;287;p20"/>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Eastern Siberia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8" name="Google Shape;288;p20"/>
          <p:cNvSpPr txBox="1"/>
          <p:nvPr/>
        </p:nvSpPr>
        <p:spPr>
          <a:xfrm>
            <a:off x="252000" y="1179000"/>
            <a:ext cx="8577000" cy="594008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Wildfires: A risk of forest fires is possible for the northwest of Yakutiya region at the beginning of the summer due above normal temperatures and below normal precipitation forecasted.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Flooding: The threat of flooding of main Arctic rivers (Lena, Yana, Indigirka, Kolyma) is uncertain.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Coastal Erosion: Forecasted high temperatures may lead to continued  permafrost degradation and coastal erosion.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Wildlife/Hunting: The reduction in the sea-ice extent and permafrost degradation in tundra may create difficulties for  “keystone” species, e.g. polar bears, caribou, whales etc.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Shipping: Shipping across the Northern Sea Route is expected to be start earlier than normal with safe and easy ice conditions for the independent navigation of large-capacity tankers, gas carriers and bulk vessels. The navigation season on estuaries of main Arctic rivers (Lena, Yana, Indigirka, Kolyma) for cargo delivery by vessels type “river-sea” will start earlier.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EBAF"/>
        </a:solidFill>
        <a:effectLst/>
      </p:bgPr>
    </p:bg>
    <p:spTree>
      <p:nvGrpSpPr>
        <p:cNvPr id="1" name="Shape 292"/>
        <p:cNvGrpSpPr/>
        <p:nvPr/>
      </p:nvGrpSpPr>
      <p:grpSpPr>
        <a:xfrm>
          <a:off x="0" y="0"/>
          <a:ext cx="0" cy="0"/>
          <a:chOff x="0" y="0"/>
          <a:chExt cx="0" cy="0"/>
        </a:xfrm>
      </p:grpSpPr>
      <p:sp>
        <p:nvSpPr>
          <p:cNvPr id="293" name="Google Shape;293;p21"/>
          <p:cNvSpPr txBox="1">
            <a:spLocks noGrp="1"/>
          </p:cNvSpPr>
          <p:nvPr>
            <p:ph type="title"/>
          </p:nvPr>
        </p:nvSpPr>
        <p:spPr>
          <a:xfrm>
            <a:off x="228542" y="256539"/>
            <a:ext cx="2405076"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10"/>
              <a:buFont typeface="Arial"/>
              <a:buNone/>
            </a:pPr>
            <a:r>
              <a:rPr lang="en-CA" sz="4410"/>
              <a:t>Chukchi</a:t>
            </a:r>
            <a:r>
              <a:rPr lang="en-CA" sz="3959"/>
              <a:t> </a:t>
            </a:r>
            <a:endParaRPr sz="2430"/>
          </a:p>
        </p:txBody>
      </p:sp>
      <p:pic>
        <p:nvPicPr>
          <p:cNvPr id="294" name="Google Shape;294;p21"/>
          <p:cNvPicPr preferRelativeResize="0">
            <a:picLocks noGrp="1"/>
          </p:cNvPicPr>
          <p:nvPr>
            <p:ph type="body" idx="1"/>
          </p:nvPr>
        </p:nvPicPr>
        <p:blipFill rotWithShape="1">
          <a:blip r:embed="rId3">
            <a:alphaModFix/>
          </a:blip>
          <a:srcRect/>
          <a:stretch/>
        </p:blipFill>
        <p:spPr>
          <a:xfrm>
            <a:off x="62928" y="1210178"/>
            <a:ext cx="2736304" cy="2736304"/>
          </a:xfrm>
          <a:prstGeom prst="rect">
            <a:avLst/>
          </a:prstGeom>
          <a:noFill/>
          <a:ln w="9525" cap="flat" cmpd="sng">
            <a:solidFill>
              <a:schemeClr val="dk1"/>
            </a:solidFill>
            <a:prstDash val="solid"/>
            <a:round/>
            <a:headEnd type="none" w="sm" len="sm"/>
            <a:tailEnd type="none" w="sm" len="sm"/>
          </a:ln>
        </p:spPr>
      </p:pic>
      <p:grpSp>
        <p:nvGrpSpPr>
          <p:cNvPr id="295" name="Google Shape;295;p21"/>
          <p:cNvGrpSpPr/>
          <p:nvPr/>
        </p:nvGrpSpPr>
        <p:grpSpPr>
          <a:xfrm>
            <a:off x="1056308" y="1290552"/>
            <a:ext cx="1066877" cy="1174201"/>
            <a:chOff x="1056308" y="1290552"/>
            <a:chExt cx="1066877" cy="1174201"/>
          </a:xfrm>
        </p:grpSpPr>
        <p:cxnSp>
          <p:nvCxnSpPr>
            <p:cNvPr id="296" name="Google Shape;296;p21"/>
            <p:cNvCxnSpPr/>
            <p:nvPr/>
          </p:nvCxnSpPr>
          <p:spPr>
            <a:xfrm>
              <a:off x="1187624" y="1412776"/>
              <a:ext cx="144016" cy="504056"/>
            </a:xfrm>
            <a:prstGeom prst="straightConnector1">
              <a:avLst/>
            </a:prstGeom>
            <a:noFill/>
            <a:ln w="28575" cap="flat" cmpd="sng">
              <a:solidFill>
                <a:srgbClr val="FF0000"/>
              </a:solidFill>
              <a:prstDash val="solid"/>
              <a:round/>
              <a:headEnd type="none" w="sm" len="sm"/>
              <a:tailEnd type="none" w="sm" len="sm"/>
            </a:ln>
          </p:spPr>
        </p:cxnSp>
        <p:cxnSp>
          <p:nvCxnSpPr>
            <p:cNvPr id="297" name="Google Shape;297;p21"/>
            <p:cNvCxnSpPr/>
            <p:nvPr/>
          </p:nvCxnSpPr>
          <p:spPr>
            <a:xfrm flipH="1">
              <a:off x="1763688" y="1556792"/>
              <a:ext cx="288032" cy="420249"/>
            </a:xfrm>
            <a:prstGeom prst="straightConnector1">
              <a:avLst/>
            </a:prstGeom>
            <a:noFill/>
            <a:ln w="38100" cap="flat" cmpd="sng">
              <a:solidFill>
                <a:srgbClr val="FF0000"/>
              </a:solidFill>
              <a:prstDash val="solid"/>
              <a:round/>
              <a:headEnd type="none" w="sm" len="sm"/>
              <a:tailEnd type="none" w="sm" len="sm"/>
            </a:ln>
          </p:spPr>
        </p:cxnSp>
        <p:sp>
          <p:nvSpPr>
            <p:cNvPr id="298" name="Google Shape;298;p21"/>
            <p:cNvSpPr/>
            <p:nvPr/>
          </p:nvSpPr>
          <p:spPr>
            <a:xfrm rot="730117">
              <a:off x="1151349" y="1384283"/>
              <a:ext cx="936104" cy="438818"/>
            </a:xfrm>
            <a:prstGeom prst="arc">
              <a:avLst>
                <a:gd name="adj1" fmla="val 11303207"/>
                <a:gd name="adj2" fmla="val 20565221"/>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9" name="Google Shape;299;p21"/>
            <p:cNvSpPr/>
            <p:nvPr/>
          </p:nvSpPr>
          <p:spPr>
            <a:xfrm rot="730117">
              <a:off x="1092041" y="1932205"/>
              <a:ext cx="936104" cy="438818"/>
            </a:xfrm>
            <a:prstGeom prst="arc">
              <a:avLst>
                <a:gd name="adj1" fmla="val 12627319"/>
                <a:gd name="adj2" fmla="val 18513652"/>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00" name="Google Shape;300;p21"/>
          <p:cNvGrpSpPr/>
          <p:nvPr/>
        </p:nvGrpSpPr>
        <p:grpSpPr>
          <a:xfrm>
            <a:off x="65354" y="4097268"/>
            <a:ext cx="2733878" cy="2610618"/>
            <a:chOff x="65354" y="4097268"/>
            <a:chExt cx="2733878" cy="2610618"/>
          </a:xfrm>
        </p:grpSpPr>
        <p:grpSp>
          <p:nvGrpSpPr>
            <p:cNvPr id="301" name="Google Shape;301;p21"/>
            <p:cNvGrpSpPr/>
            <p:nvPr/>
          </p:nvGrpSpPr>
          <p:grpSpPr>
            <a:xfrm>
              <a:off x="65354" y="4097268"/>
              <a:ext cx="2733878" cy="2610618"/>
              <a:chOff x="4644008" y="1340768"/>
              <a:chExt cx="4263678" cy="3910275"/>
            </a:xfrm>
          </p:grpSpPr>
          <p:grpSp>
            <p:nvGrpSpPr>
              <p:cNvPr id="302" name="Google Shape;302;p21"/>
              <p:cNvGrpSpPr/>
              <p:nvPr/>
            </p:nvGrpSpPr>
            <p:grpSpPr>
              <a:xfrm>
                <a:off x="4644008" y="1340768"/>
                <a:ext cx="4263678" cy="3910275"/>
                <a:chOff x="4644008" y="1340768"/>
                <a:chExt cx="4263678" cy="3910275"/>
              </a:xfrm>
            </p:grpSpPr>
            <p:pic>
              <p:nvPicPr>
                <p:cNvPr id="303" name="Google Shape;303;p21"/>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304" name="Google Shape;304;p21"/>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305" name="Google Shape;305;p21"/>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306" name="Google Shape;306;p21"/>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307" name="Google Shape;307;p21"/>
          <p:cNvGraphicFramePr/>
          <p:nvPr/>
        </p:nvGraphicFramePr>
        <p:xfrm>
          <a:off x="2871240" y="303398"/>
          <a:ext cx="6032125" cy="1813560"/>
        </p:xfrm>
        <a:graphic>
          <a:graphicData uri="http://schemas.openxmlformats.org/drawingml/2006/table">
            <a:tbl>
              <a:tblPr>
                <a:noFill/>
              </a:tblPr>
              <a:tblGrid>
                <a:gridCol w="1018150">
                  <a:extLst>
                    <a:ext uri="{9D8B030D-6E8A-4147-A177-3AD203B41FA5}">
                      <a16:colId xmlns:a16="http://schemas.microsoft.com/office/drawing/2014/main" val="20000"/>
                    </a:ext>
                  </a:extLst>
                </a:gridCol>
                <a:gridCol w="2313975">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ctr" rtl="0">
                        <a:spcBef>
                          <a:spcPts val="0"/>
                        </a:spcBef>
                        <a:spcAft>
                          <a:spcPts val="0"/>
                        </a:spcAft>
                        <a:buNone/>
                      </a:pPr>
                      <a:r>
                        <a:rPr lang="en-CA" sz="1200" b="1">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Temperature</a:t>
                      </a:r>
                      <a:endParaRPr/>
                    </a:p>
                    <a:p>
                      <a:pPr marL="0" marR="0" lvl="0" indent="0" algn="l" rtl="0">
                        <a:spcBef>
                          <a:spcPts val="0"/>
                        </a:spcBef>
                        <a:spcAft>
                          <a:spcPts val="0"/>
                        </a:spcAft>
                        <a:buNone/>
                      </a:pPr>
                      <a:r>
                        <a:rPr lang="en-CA" sz="1000" b="0">
                          <a:solidFill>
                            <a:schemeClr val="dk1"/>
                          </a:solidFill>
                          <a:latin typeface="Arial Narrow"/>
                          <a:ea typeface="Arial Narrow"/>
                          <a:cs typeface="Arial Narrow"/>
                          <a:sym typeface="Arial Narrow"/>
                        </a:rPr>
                        <a:t>Normal 1961-1990</a:t>
                      </a:r>
                      <a:endParaRPr/>
                    </a:p>
                    <a:p>
                      <a:pPr marL="0" marR="0" lvl="0" indent="0" algn="l" rtl="0">
                        <a:spcBef>
                          <a:spcPts val="0"/>
                        </a:spcBef>
                        <a:spcAft>
                          <a:spcPts val="0"/>
                        </a:spcAft>
                        <a:buNone/>
                      </a:pPr>
                      <a:endParaRPr sz="1000" b="0">
                        <a:solidFill>
                          <a:schemeClr val="dk1"/>
                        </a:solidFill>
                        <a:latin typeface="Arial Narrow"/>
                        <a:ea typeface="Arial Narrow"/>
                        <a:cs typeface="Arial Narrow"/>
                        <a:sym typeface="Arial Narrow"/>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1">
                          <a:solidFill>
                            <a:srgbClr val="FF0000"/>
                          </a:solidFill>
                          <a:latin typeface="Arial"/>
                          <a:ea typeface="Arial"/>
                          <a:cs typeface="Arial"/>
                          <a:sym typeface="Arial"/>
                        </a:rPr>
                        <a:t>Warmer</a:t>
                      </a:r>
                      <a:r>
                        <a:rPr lang="en-CA" sz="1100">
                          <a:latin typeface="Arial"/>
                          <a:ea typeface="Arial"/>
                          <a:cs typeface="Arial"/>
                          <a:sym typeface="Arial"/>
                        </a:rPr>
                        <a:t> to near normal</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2007 (+2.9</a:t>
                      </a:r>
                      <a:r>
                        <a:rPr lang="en-CA" sz="1100">
                          <a:latin typeface="Arial"/>
                          <a:ea typeface="Arial"/>
                          <a:cs typeface="Arial"/>
                          <a:sym typeface="Arial"/>
                        </a:rPr>
                        <a:t>˚C)</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latin typeface="Arial"/>
                          <a:ea typeface="Arial"/>
                          <a:cs typeface="Arial"/>
                          <a:sym typeface="Arial"/>
                        </a:rPr>
                        <a:t>Coldest year was 1949 (-1.3</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900"/>
                        <a:buFont typeface="Arial"/>
                        <a:buNone/>
                      </a:pPr>
                      <a:r>
                        <a:rPr lang="en-CA" sz="900" b="0">
                          <a:solidFill>
                            <a:schemeClr val="dk1"/>
                          </a:solidFill>
                          <a:latin typeface="Arial"/>
                          <a:ea typeface="Arial"/>
                          <a:cs typeface="Arial"/>
                          <a:sym typeface="Arial"/>
                        </a:rPr>
                        <a:t>Normal 1961-1990</a:t>
                      </a:r>
                      <a:endParaRPr/>
                    </a:p>
                    <a:p>
                      <a:pPr marL="0" marR="0" lvl="0" indent="0" algn="l" rtl="0">
                        <a:lnSpc>
                          <a:spcPct val="100000"/>
                        </a:lnSpc>
                        <a:spcBef>
                          <a:spcPts val="0"/>
                        </a:spcBef>
                        <a:spcAft>
                          <a:spcPts val="0"/>
                        </a:spcAft>
                        <a:buClr>
                          <a:schemeClr val="dk1"/>
                        </a:buClr>
                        <a:buSzPts val="900"/>
                        <a:buFont typeface="Arial"/>
                        <a:buNone/>
                      </a:pPr>
                      <a:endParaRPr sz="9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normal</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Wettest year was</a:t>
                      </a:r>
                      <a:endParaRPr/>
                    </a:p>
                    <a:p>
                      <a:pPr marL="0" marR="0" lvl="0" indent="0" algn="ctr" rtl="0">
                        <a:spcBef>
                          <a:spcPts val="0"/>
                        </a:spcBef>
                        <a:spcAft>
                          <a:spcPts val="0"/>
                        </a:spcAft>
                        <a:buNone/>
                      </a:pPr>
                      <a:r>
                        <a:rPr lang="en-CA" sz="1100" b="0">
                          <a:latin typeface="Arial"/>
                          <a:ea typeface="Arial"/>
                          <a:cs typeface="Arial"/>
                          <a:sym typeface="Arial"/>
                        </a:rPr>
                        <a:t>1954 (+39.6 %)</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CA" sz="1100" b="0">
                          <a:latin typeface="Arial"/>
                          <a:ea typeface="Arial"/>
                          <a:cs typeface="Arial"/>
                          <a:sym typeface="Arial"/>
                        </a:rPr>
                        <a:t>Driest year was</a:t>
                      </a:r>
                      <a:endParaRPr sz="1100" b="0">
                        <a:latin typeface="Arial"/>
                        <a:ea typeface="Arial"/>
                        <a:cs typeface="Arial"/>
                        <a:sym typeface="Arial"/>
                      </a:endParaRPr>
                    </a:p>
                    <a:p>
                      <a:pPr marL="0" marR="0" lvl="0" indent="0" algn="ctr" rtl="0">
                        <a:spcBef>
                          <a:spcPts val="0"/>
                        </a:spcBef>
                        <a:spcAft>
                          <a:spcPts val="0"/>
                        </a:spcAft>
                        <a:buNone/>
                      </a:pPr>
                      <a:r>
                        <a:rPr lang="en-CA" sz="1100" b="0">
                          <a:latin typeface="Arial"/>
                          <a:ea typeface="Arial"/>
                          <a:cs typeface="Arial"/>
                          <a:sym typeface="Arial"/>
                        </a:rPr>
                        <a:t>1982 (-39.8%)</a:t>
                      </a:r>
                      <a:endParaRPr sz="1100" b="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100">
                          <a:solidFill>
                            <a:schemeClr val="dk1"/>
                          </a:solidFill>
                        </a:rPr>
                        <a:t>March maximum sea-ice extent: Sea of Okhotsk – Below to near normal</a:t>
                      </a:r>
                      <a:endParaRPr/>
                    </a:p>
                    <a:p>
                      <a:pPr marL="0" marR="0" lvl="0" indent="0" algn="l" rtl="0">
                        <a:spcBef>
                          <a:spcPts val="0"/>
                        </a:spcBef>
                        <a:spcAft>
                          <a:spcPts val="0"/>
                        </a:spcAft>
                        <a:buNone/>
                      </a:pPr>
                      <a:r>
                        <a:rPr lang="en-CA" sz="1100" b="0">
                          <a:solidFill>
                            <a:schemeClr val="dk1"/>
                          </a:solidFill>
                          <a:latin typeface="Arial"/>
                          <a:ea typeface="Arial"/>
                          <a:cs typeface="Arial"/>
                          <a:sym typeface="Arial"/>
                        </a:rPr>
                        <a:t>Chukchi sea, ice covered</a:t>
                      </a:r>
                      <a:endParaRPr sz="1200" b="0">
                        <a:solidFill>
                          <a:srgbClr val="FF00FF"/>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graphicFrame>
        <p:nvGraphicFramePr>
          <p:cNvPr id="308" name="Google Shape;308;p21"/>
          <p:cNvGraphicFramePr/>
          <p:nvPr/>
        </p:nvGraphicFramePr>
        <p:xfrm>
          <a:off x="2876139" y="2889000"/>
          <a:ext cx="6228200" cy="384820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1089600">
                  <a:extLst>
                    <a:ext uri="{9D8B030D-6E8A-4147-A177-3AD203B41FA5}">
                      <a16:colId xmlns:a16="http://schemas.microsoft.com/office/drawing/2014/main" val="20001"/>
                    </a:ext>
                  </a:extLst>
                </a:gridCol>
                <a:gridCol w="1529600">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3">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Bering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3">
                  <a:txBody>
                    <a:bodyPr/>
                    <a:lstStyle/>
                    <a:p>
                      <a:pPr marL="0" marR="0" lvl="0" indent="0" algn="ctr" rtl="0">
                        <a:lnSpc>
                          <a:spcPct val="100000"/>
                        </a:lnSpc>
                        <a:spcBef>
                          <a:spcPts val="0"/>
                        </a:spcBef>
                        <a:spcAft>
                          <a:spcPts val="0"/>
                        </a:spcAft>
                        <a:buClr>
                          <a:srgbClr val="FF0000"/>
                        </a:buClr>
                        <a:buSzPts val="1050"/>
                        <a:buFont typeface="Arial"/>
                        <a:buNone/>
                      </a:pPr>
                      <a:r>
                        <a:rPr lang="en-CA" sz="1050" b="1">
                          <a:solidFill>
                            <a:srgbClr val="FF0000"/>
                          </a:solidFill>
                        </a:rPr>
                        <a:t>Warmer</a:t>
                      </a:r>
                      <a:endParaRPr/>
                    </a:p>
                    <a:p>
                      <a:pPr marL="0" marR="0" lvl="0" indent="0" algn="ctr" rtl="0">
                        <a:lnSpc>
                          <a:spcPct val="100000"/>
                        </a:lnSpc>
                        <a:spcBef>
                          <a:spcPts val="0"/>
                        </a:spcBef>
                        <a:spcAft>
                          <a:spcPts val="0"/>
                        </a:spcAft>
                        <a:buClr>
                          <a:schemeClr val="dk1"/>
                        </a:buClr>
                        <a:buSzPts val="1050"/>
                        <a:buFont typeface="Arial"/>
                        <a:buNone/>
                      </a:pPr>
                      <a:endParaRPr sz="1050" b="1">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4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Eastern and Southern continental regions</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7300">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Eastern Siberian Sea, Chukchi sea, Northern continental regions</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52400">
                <a:tc rowSpan="2">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Bering Sea and continental regions</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rgbClr val="0000FF"/>
                        </a:buClr>
                        <a:buSzPts val="1050"/>
                        <a:buFont typeface="Arial"/>
                        <a:buNone/>
                      </a:pPr>
                      <a:r>
                        <a:rPr lang="en-CA" sz="1050" b="1">
                          <a:solidFill>
                            <a:srgbClr val="0000FF"/>
                          </a:solidFill>
                        </a:rPr>
                        <a:t>Wetter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endParaRPr sz="1200" b="1">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CA" sz="1200" b="1">
                          <a:solidFill>
                            <a:schemeClr val="dk1"/>
                          </a:solidFill>
                          <a:latin typeface="Arial"/>
                          <a:ea typeface="Arial"/>
                          <a:cs typeface="Arial"/>
                          <a:sym typeface="Arial"/>
                        </a:rPr>
                        <a:t>✓</a:t>
                      </a:r>
                      <a:endParaRPr sz="1200" b="1">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541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050"/>
                        <a:buFont typeface="Arial"/>
                        <a:buNone/>
                      </a:pPr>
                      <a:r>
                        <a:rPr lang="en-CA" sz="1050" b="0">
                          <a:solidFill>
                            <a:schemeClr val="dk1"/>
                          </a:solidFill>
                        </a:rPr>
                        <a:t>Eastern Siberian Sea, Chukchi sea</a:t>
                      </a:r>
                      <a:endParaRPr sz="10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spcBef>
                          <a:spcPts val="0"/>
                        </a:spcBef>
                        <a:spcAft>
                          <a:spcPts val="0"/>
                        </a:spcAft>
                        <a:buNone/>
                      </a:pPr>
                      <a:r>
                        <a:rPr lang="en-CA" sz="1100" b="0">
                          <a:solidFill>
                            <a:schemeClr val="dk1"/>
                          </a:solidFill>
                        </a:rPr>
                        <a:t>No agreement</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252450">
                <a:tc rowSpan="4">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50"/>
                        <a:buFont typeface="Arial"/>
                        <a:buNone/>
                      </a:pPr>
                      <a:r>
                        <a:rPr lang="en-CA" sz="1050"/>
                        <a:t>Chukchi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rgbClr val="FF0000"/>
                        </a:buClr>
                        <a:buSzPts val="1050"/>
                        <a:buFont typeface="Arial"/>
                        <a:buNone/>
                      </a:pPr>
                      <a:r>
                        <a:rPr lang="en-CA" sz="1050" b="1">
                          <a:solidFill>
                            <a:srgbClr val="FF0000"/>
                          </a:solidFill>
                        </a:rPr>
                        <a:t>Early</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52450">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50"/>
                        <a:buFont typeface="Arial"/>
                        <a:buNone/>
                      </a:pPr>
                      <a:r>
                        <a:rPr lang="en-CA" sz="1050"/>
                        <a:t>East Siberian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050"/>
                        <a:buFont typeface="Arial"/>
                        <a:buNone/>
                      </a:pPr>
                      <a:endParaRPr sz="105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050"/>
                        <a:buFont typeface="Arial"/>
                        <a:buNone/>
                      </a:pPr>
                      <a:endParaRPr sz="105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27725">
                <a:tc vMerge="1">
                  <a:txBody>
                    <a:bodyPr/>
                    <a:lstStyle/>
                    <a:p>
                      <a:endParaRPr lang="ru-RU"/>
                    </a:p>
                  </a:txBody>
                  <a:tcPr/>
                </a:tc>
                <a:tc rowSpan="2">
                  <a:txBody>
                    <a:bodyPr/>
                    <a:lstStyle/>
                    <a:p>
                      <a:pPr marL="0" marR="0" lvl="0" indent="0" algn="l" rtl="0">
                        <a:lnSpc>
                          <a:spcPct val="100000"/>
                        </a:lnSpc>
                        <a:spcBef>
                          <a:spcPts val="0"/>
                        </a:spcBef>
                        <a:spcAft>
                          <a:spcPts val="0"/>
                        </a:spcAft>
                        <a:buClr>
                          <a:schemeClr val="dk1"/>
                        </a:buClr>
                        <a:buSzPts val="1000"/>
                        <a:buFont typeface="Arial"/>
                        <a:buNone/>
                      </a:pPr>
                      <a:r>
                        <a:rPr lang="en-CA" sz="1000" b="1">
                          <a:solidFill>
                            <a:schemeClr val="dk1"/>
                          </a:solidFill>
                        </a:rPr>
                        <a:t>Min Ice Extent Sept 2020</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050"/>
                        <a:buFont typeface="Arial"/>
                        <a:buNone/>
                      </a:pPr>
                      <a:r>
                        <a:rPr lang="en-CA" sz="1050"/>
                        <a:t>Chukchi Sea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Clr>
                          <a:srgbClr val="FF0000"/>
                        </a:buClr>
                        <a:buSzPts val="1050"/>
                        <a:buFont typeface="Arial"/>
                        <a:buNone/>
                      </a:pPr>
                      <a:r>
                        <a:rPr lang="en-CA" sz="1050" b="1">
                          <a:solidFill>
                            <a:srgbClr val="FF0000"/>
                          </a:solidFill>
                        </a:rPr>
                        <a:t>Below Normal</a:t>
                      </a:r>
                      <a:endParaRPr/>
                    </a:p>
                    <a:p>
                      <a:pPr marL="0" marR="0" lvl="0" indent="0" algn="ctr" rtl="0">
                        <a:lnSpc>
                          <a:spcPct val="100000"/>
                        </a:lnSpc>
                        <a:spcBef>
                          <a:spcPts val="0"/>
                        </a:spcBef>
                        <a:spcAft>
                          <a:spcPts val="0"/>
                        </a:spcAft>
                        <a:buClr>
                          <a:schemeClr val="dk1"/>
                        </a:buClr>
                        <a:buSzPts val="1050"/>
                        <a:buFont typeface="Arial"/>
                        <a:buNone/>
                      </a:pPr>
                      <a:endParaRPr sz="1050" b="1">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27725">
                <a:tc vMerge="1">
                  <a:txBody>
                    <a:bodyPr/>
                    <a:lstStyle/>
                    <a:p>
                      <a:endParaRPr lang="ru-RU"/>
                    </a:p>
                  </a:txBody>
                  <a:tcPr/>
                </a:tc>
                <a:tc vMerge="1">
                  <a:txBody>
                    <a:bodyPr/>
                    <a:lstStyle/>
                    <a:p>
                      <a:endParaRPr lang="ru-RU"/>
                    </a:p>
                  </a:txBody>
                  <a:tcPr/>
                </a:tc>
                <a:tc>
                  <a:txBody>
                    <a:bodyPr/>
                    <a:lstStyle/>
                    <a:p>
                      <a:pPr marL="0" marR="0" lvl="0" indent="0" algn="l" rtl="0">
                        <a:lnSpc>
                          <a:spcPct val="100000"/>
                        </a:lnSpc>
                        <a:spcBef>
                          <a:spcPts val="0"/>
                        </a:spcBef>
                        <a:spcAft>
                          <a:spcPts val="0"/>
                        </a:spcAft>
                        <a:buClr>
                          <a:schemeClr val="dk1"/>
                        </a:buClr>
                        <a:buSzPts val="1050"/>
                        <a:buFont typeface="Arial"/>
                        <a:buNone/>
                      </a:pPr>
                      <a:r>
                        <a:rPr lang="en-CA" sz="1050"/>
                        <a:t>East Siberian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EBAF"/>
        </a:solidFill>
        <a:effectLst/>
      </p:bgPr>
    </p:bg>
    <p:spTree>
      <p:nvGrpSpPr>
        <p:cNvPr id="1" name="Shape 312"/>
        <p:cNvGrpSpPr/>
        <p:nvPr/>
      </p:nvGrpSpPr>
      <p:grpSpPr>
        <a:xfrm>
          <a:off x="0" y="0"/>
          <a:ext cx="0" cy="0"/>
          <a:chOff x="0" y="0"/>
          <a:chExt cx="0" cy="0"/>
        </a:xfrm>
      </p:grpSpPr>
      <p:sp>
        <p:nvSpPr>
          <p:cNvPr id="313" name="Google Shape;313;p22"/>
          <p:cNvSpPr txBox="1"/>
          <p:nvPr/>
        </p:nvSpPr>
        <p:spPr>
          <a:xfrm>
            <a:off x="62928" y="256539"/>
            <a:ext cx="8424072" cy="664869"/>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Chukchi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CA" sz="2400" b="1" i="0" u="none" strike="noStrike" kern="0" cap="small" spc="0" normalizeH="0" baseline="0" noProof="0">
                <a:ln>
                  <a:noFill/>
                </a:ln>
                <a:solidFill>
                  <a:srgbClr val="000000"/>
                </a:solidFill>
                <a:effectLst/>
                <a:uLnTx/>
                <a:uFillTx/>
                <a:latin typeface="Arial"/>
                <a:ea typeface="Arial"/>
                <a:cs typeface="Arial"/>
                <a:sym typeface="Arial"/>
              </a:rPr>
              <a:t>Risks and Impacts</a:t>
            </a:r>
            <a:r>
              <a:rPr kumimoji="0" lang="en-CA" sz="2400" b="1" i="0" u="none" strike="noStrike" kern="0" cap="none" spc="0" normalizeH="0" baseline="0" noProof="0">
                <a:ln>
                  <a:noFill/>
                </a:ln>
                <a:solidFill>
                  <a:srgbClr val="000000"/>
                </a:solidFill>
                <a:effectLst/>
                <a:uLnTx/>
                <a:uFillTx/>
                <a:latin typeface="Arial"/>
                <a:ea typeface="Arial"/>
                <a:cs typeface="Arial"/>
                <a:sym typeface="Arial"/>
              </a:rPr>
              <a:t>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22"/>
          <p:cNvSpPr txBox="1"/>
          <p:nvPr/>
        </p:nvSpPr>
        <p:spPr>
          <a:xfrm>
            <a:off x="477000" y="1134000"/>
            <a:ext cx="8415000" cy="541686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Wildfires: Due to above normal precipitation forecasted wildfires are not expected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Flooding: Above normal precipitation may increase the threat of river flooding in Indigirka and the Kolyma.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Coastal Erosion: A possible increase of storm activity may negatively impact coastal erosion. Forecasted high temperatures may lead to continued  permafrost degradation and coastal erosion.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Wildlife: Possible increase of storm activity at the end of summer may impact migratory birds and fish passages.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Hunting: Possible increase of storm activity may negatively impact hunting and fishing.</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2225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Shipping: Shipping across the Northern Sea Route is expected to be start earlier than normal with safe and easy ice conditions for the independent navigation of large-capacity tankers, gas carriers and bulk vessels. Cargo navigation for all vessel classes to the Chukchi sea from the Pacific Ocean will start earlier.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29ED7"/>
        </a:solidFill>
        <a:effectLst/>
      </p:bgPr>
    </p:bg>
    <p:spTree>
      <p:nvGrpSpPr>
        <p:cNvPr id="1" name="Shape 318"/>
        <p:cNvGrpSpPr/>
        <p:nvPr/>
      </p:nvGrpSpPr>
      <p:grpSpPr>
        <a:xfrm>
          <a:off x="0" y="0"/>
          <a:ext cx="0" cy="0"/>
          <a:chOff x="0" y="0"/>
          <a:chExt cx="0" cy="0"/>
        </a:xfrm>
      </p:grpSpPr>
      <p:sp>
        <p:nvSpPr>
          <p:cNvPr id="319" name="Google Shape;319;p23"/>
          <p:cNvSpPr txBox="1">
            <a:spLocks noGrp="1"/>
          </p:cNvSpPr>
          <p:nvPr>
            <p:ph type="title"/>
          </p:nvPr>
        </p:nvSpPr>
        <p:spPr>
          <a:xfrm>
            <a:off x="228542" y="256539"/>
            <a:ext cx="2623632" cy="66486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10"/>
              <a:buFont typeface="Arial"/>
              <a:buNone/>
            </a:pPr>
            <a:r>
              <a:rPr lang="en-CA" sz="4410"/>
              <a:t>Central Arctic</a:t>
            </a:r>
            <a:r>
              <a:rPr lang="en-CA" sz="3959"/>
              <a:t> </a:t>
            </a:r>
            <a:endParaRPr sz="2430"/>
          </a:p>
        </p:txBody>
      </p:sp>
      <p:pic>
        <p:nvPicPr>
          <p:cNvPr id="320" name="Google Shape;320;p23"/>
          <p:cNvPicPr preferRelativeResize="0">
            <a:picLocks noGrp="1"/>
          </p:cNvPicPr>
          <p:nvPr>
            <p:ph type="body" idx="1"/>
          </p:nvPr>
        </p:nvPicPr>
        <p:blipFill rotWithShape="1">
          <a:blip r:embed="rId3">
            <a:alphaModFix/>
          </a:blip>
          <a:srcRect/>
          <a:stretch/>
        </p:blipFill>
        <p:spPr>
          <a:xfrm>
            <a:off x="62928" y="1216794"/>
            <a:ext cx="2736304" cy="2736304"/>
          </a:xfrm>
          <a:prstGeom prst="rect">
            <a:avLst/>
          </a:prstGeom>
          <a:noFill/>
          <a:ln w="9525" cap="flat" cmpd="sng">
            <a:solidFill>
              <a:schemeClr val="dk1"/>
            </a:solidFill>
            <a:prstDash val="solid"/>
            <a:round/>
            <a:headEnd type="none" w="sm" len="sm"/>
            <a:tailEnd type="none" w="sm" len="sm"/>
          </a:ln>
        </p:spPr>
      </p:pic>
      <p:graphicFrame>
        <p:nvGraphicFramePr>
          <p:cNvPr id="321" name="Google Shape;321;p23"/>
          <p:cNvGraphicFramePr/>
          <p:nvPr/>
        </p:nvGraphicFramePr>
        <p:xfrm>
          <a:off x="2890277" y="824768"/>
          <a:ext cx="6032125" cy="1783080"/>
        </p:xfrm>
        <a:graphic>
          <a:graphicData uri="http://schemas.openxmlformats.org/drawingml/2006/table">
            <a:tbl>
              <a:tblPr>
                <a:noFill/>
              </a:tblPr>
              <a:tblGrid>
                <a:gridCol w="1018150">
                  <a:extLst>
                    <a:ext uri="{9D8B030D-6E8A-4147-A177-3AD203B41FA5}">
                      <a16:colId xmlns:a16="http://schemas.microsoft.com/office/drawing/2014/main" val="20000"/>
                    </a:ext>
                  </a:extLst>
                </a:gridCol>
                <a:gridCol w="2313975">
                  <a:extLst>
                    <a:ext uri="{9D8B030D-6E8A-4147-A177-3AD203B41FA5}">
                      <a16:colId xmlns:a16="http://schemas.microsoft.com/office/drawing/2014/main" val="20001"/>
                    </a:ext>
                  </a:extLst>
                </a:gridCol>
                <a:gridCol w="1485000">
                  <a:extLst>
                    <a:ext uri="{9D8B030D-6E8A-4147-A177-3AD203B41FA5}">
                      <a16:colId xmlns:a16="http://schemas.microsoft.com/office/drawing/2014/main" val="20002"/>
                    </a:ext>
                  </a:extLst>
                </a:gridCol>
                <a:gridCol w="1215000">
                  <a:extLst>
                    <a:ext uri="{9D8B030D-6E8A-4147-A177-3AD203B41FA5}">
                      <a16:colId xmlns:a16="http://schemas.microsoft.com/office/drawing/2014/main" val="20003"/>
                    </a:ext>
                  </a:extLst>
                </a:gridCol>
              </a:tblGrid>
              <a:tr h="234225">
                <a:tc gridSpan="4">
                  <a:txBody>
                    <a:bodyPr/>
                    <a:lstStyle/>
                    <a:p>
                      <a:pPr marL="0" marR="0" lvl="0" indent="0" algn="ctr" rtl="0">
                        <a:spcBef>
                          <a:spcPts val="0"/>
                        </a:spcBef>
                        <a:spcAft>
                          <a:spcPts val="0"/>
                        </a:spcAft>
                        <a:buNone/>
                      </a:pPr>
                      <a:r>
                        <a:rPr lang="en-CA" sz="1600" b="1">
                          <a:solidFill>
                            <a:schemeClr val="dk1"/>
                          </a:solidFill>
                          <a:latin typeface="Arial"/>
                          <a:ea typeface="Arial"/>
                          <a:cs typeface="Arial"/>
                          <a:sym typeface="Arial"/>
                        </a:rPr>
                        <a:t>Seasonal Summary: Winter 2019 &amp; Spring 2020</a:t>
                      </a:r>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2400">
                <a:tc gridSpan="4">
                  <a:txBody>
                    <a:bodyPr/>
                    <a:lstStyle/>
                    <a:p>
                      <a:pPr marL="0" marR="0" lvl="0" indent="0" algn="l" rtl="0">
                        <a:spcBef>
                          <a:spcPts val="0"/>
                        </a:spcBef>
                        <a:spcAft>
                          <a:spcPts val="0"/>
                        </a:spcAft>
                        <a:buNone/>
                      </a:pPr>
                      <a:r>
                        <a:rPr lang="en-CA" sz="1200" b="1">
                          <a:latin typeface="Arial"/>
                          <a:ea typeface="Arial"/>
                          <a:cs typeface="Arial"/>
                          <a:sym typeface="Arial"/>
                        </a:rPr>
                        <a:t>Observations above (+) and below (-) normal</a:t>
                      </a:r>
                      <a:endParaRPr sz="1400">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Temperature</a:t>
                      </a:r>
                      <a:endParaRPr/>
                    </a:p>
                    <a:p>
                      <a:pPr marL="0" marR="0" lvl="0" indent="0" algn="l" rtl="0">
                        <a:spcBef>
                          <a:spcPts val="0"/>
                        </a:spcBef>
                        <a:spcAft>
                          <a:spcPts val="0"/>
                        </a:spcAft>
                        <a:buNone/>
                      </a:pPr>
                      <a:r>
                        <a:rPr lang="en-CA" sz="900" b="0">
                          <a:solidFill>
                            <a:schemeClr val="dk1"/>
                          </a:solidFill>
                          <a:latin typeface="Arial"/>
                          <a:ea typeface="Arial"/>
                          <a:cs typeface="Arial"/>
                          <a:sym typeface="Arial"/>
                        </a:rPr>
                        <a:t>Normal 1961-1990</a:t>
                      </a:r>
                      <a:endParaRPr/>
                    </a:p>
                    <a:p>
                      <a:pPr marL="0" marR="0" lvl="0" indent="0" algn="l" rtl="0">
                        <a:spcBef>
                          <a:spcPts val="0"/>
                        </a:spcBef>
                        <a:spcAft>
                          <a:spcPts val="0"/>
                        </a:spcAft>
                        <a:buNone/>
                      </a:pPr>
                      <a:endParaRPr sz="9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rgbClr val="FF0000"/>
                          </a:solidFill>
                          <a:latin typeface="Arial"/>
                          <a:ea typeface="Arial"/>
                          <a:cs typeface="Arial"/>
                          <a:sym typeface="Arial"/>
                        </a:rPr>
                        <a:t>Warmer</a:t>
                      </a:r>
                      <a:endParaRPr sz="1100">
                        <a:solidFill>
                          <a:srgbClr val="FF0000"/>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Warmest year was 2012 (+2.0˚C)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a:solidFill>
                            <a:schemeClr val="dk1"/>
                          </a:solidFill>
                          <a:latin typeface="Arial"/>
                          <a:ea typeface="Arial"/>
                          <a:cs typeface="Arial"/>
                          <a:sym typeface="Arial"/>
                        </a:rPr>
                        <a:t>Coldest year was 1963 (-0.7˚C)</a:t>
                      </a:r>
                      <a:endParaRPr sz="110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9700">
                <a:tc>
                  <a:txBody>
                    <a:bodyPr/>
                    <a:lstStyle/>
                    <a:p>
                      <a:pPr marL="0" marR="0" lvl="0" indent="0" algn="l" rtl="0">
                        <a:spcBef>
                          <a:spcPts val="0"/>
                        </a:spcBef>
                        <a:spcAft>
                          <a:spcPts val="0"/>
                        </a:spcAft>
                        <a:buNone/>
                      </a:pPr>
                      <a:r>
                        <a:rPr lang="en-CA" sz="1100" b="1">
                          <a:solidFill>
                            <a:schemeClr val="dk1"/>
                          </a:solidFill>
                          <a:latin typeface="Arial"/>
                          <a:ea typeface="Arial"/>
                          <a:cs typeface="Arial"/>
                          <a:sym typeface="Arial"/>
                        </a:rPr>
                        <a:t>Precipitation</a:t>
                      </a:r>
                      <a:endParaRPr/>
                    </a:p>
                    <a:p>
                      <a:pPr marL="0" marR="0" lvl="0" indent="0" algn="l" rtl="0">
                        <a:lnSpc>
                          <a:spcPct val="100000"/>
                        </a:lnSpc>
                        <a:spcBef>
                          <a:spcPts val="0"/>
                        </a:spcBef>
                        <a:spcAft>
                          <a:spcPts val="0"/>
                        </a:spcAft>
                        <a:buClr>
                          <a:schemeClr val="dk1"/>
                        </a:buClr>
                        <a:buSzPts val="900"/>
                        <a:buFont typeface="Arial"/>
                        <a:buNone/>
                      </a:pPr>
                      <a:r>
                        <a:rPr lang="en-CA" sz="900" b="0">
                          <a:solidFill>
                            <a:schemeClr val="dk1"/>
                          </a:solidFill>
                          <a:latin typeface="Arial"/>
                          <a:ea typeface="Arial"/>
                          <a:cs typeface="Arial"/>
                          <a:sym typeface="Arial"/>
                        </a:rPr>
                        <a:t>Normal 1961-1990</a:t>
                      </a:r>
                      <a:endParaRPr/>
                    </a:p>
                    <a:p>
                      <a:pPr marL="0" marR="0" lvl="0" indent="0" algn="l" rtl="0">
                        <a:lnSpc>
                          <a:spcPct val="100000"/>
                        </a:lnSpc>
                        <a:spcBef>
                          <a:spcPts val="0"/>
                        </a:spcBef>
                        <a:spcAft>
                          <a:spcPts val="0"/>
                        </a:spcAft>
                        <a:buClr>
                          <a:schemeClr val="dk1"/>
                        </a:buClr>
                        <a:buSzPts val="900"/>
                        <a:buFont typeface="Arial"/>
                        <a:buNone/>
                      </a:pPr>
                      <a:endParaRPr sz="9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n/a</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Wettest year was</a:t>
                      </a:r>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1989 (+27%)</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0">
                          <a:solidFill>
                            <a:schemeClr val="dk1"/>
                          </a:solidFill>
                          <a:latin typeface="Arial"/>
                          <a:ea typeface="Arial"/>
                          <a:cs typeface="Arial"/>
                          <a:sym typeface="Arial"/>
                        </a:rPr>
                        <a:t>Driest year was</a:t>
                      </a:r>
                      <a:endParaRPr sz="1100" b="0">
                        <a:solidFill>
                          <a:schemeClr val="dk1"/>
                        </a:solidFill>
                        <a:latin typeface="Arial"/>
                        <a:ea typeface="Arial"/>
                        <a:cs typeface="Arial"/>
                        <a:sym typeface="Arial"/>
                      </a:endParaRPr>
                    </a:p>
                    <a:p>
                      <a:pPr marL="0" marR="0" lvl="0" indent="0" algn="ctr" rtl="0">
                        <a:spcBef>
                          <a:spcPts val="0"/>
                        </a:spcBef>
                        <a:spcAft>
                          <a:spcPts val="0"/>
                        </a:spcAft>
                        <a:buNone/>
                      </a:pPr>
                      <a:r>
                        <a:rPr lang="en-CA" sz="1100" b="0">
                          <a:solidFill>
                            <a:schemeClr val="dk1"/>
                          </a:solidFill>
                          <a:latin typeface="Arial"/>
                          <a:ea typeface="Arial"/>
                          <a:cs typeface="Arial"/>
                          <a:sym typeface="Arial"/>
                        </a:rPr>
                        <a:t> 1998 (-16%)</a:t>
                      </a:r>
                      <a:endParaRPr sz="11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52400">
                <a:tc>
                  <a:txBody>
                    <a:bodyPr/>
                    <a:lstStyle/>
                    <a:p>
                      <a:pPr marL="0" marR="0" lvl="0" indent="0" algn="l" rtl="0">
                        <a:spcBef>
                          <a:spcPts val="0"/>
                        </a:spcBef>
                        <a:spcAft>
                          <a:spcPts val="0"/>
                        </a:spcAft>
                        <a:buNone/>
                      </a:pPr>
                      <a:r>
                        <a:rPr lang="en-CA" sz="1100" b="1">
                          <a:latin typeface="Arial"/>
                          <a:ea typeface="Arial"/>
                          <a:cs typeface="Arial"/>
                          <a:sym typeface="Arial"/>
                        </a:rPr>
                        <a:t>Sea-Ice </a:t>
                      </a:r>
                      <a:endParaRPr/>
                    </a:p>
                    <a:p>
                      <a:pPr marL="0" marR="0" lvl="0" indent="0" algn="l" rtl="0">
                        <a:lnSpc>
                          <a:spcPct val="100000"/>
                        </a:lnSpc>
                        <a:spcBef>
                          <a:spcPts val="0"/>
                        </a:spcBef>
                        <a:spcAft>
                          <a:spcPts val="0"/>
                        </a:spcAft>
                        <a:buClr>
                          <a:schemeClr val="dk1"/>
                        </a:buClr>
                        <a:buSzPts val="1000"/>
                        <a:buFont typeface="Arial"/>
                        <a:buNone/>
                      </a:pPr>
                      <a:r>
                        <a:rPr lang="en-CA" sz="1000" b="0">
                          <a:solidFill>
                            <a:schemeClr val="dk1"/>
                          </a:solidFill>
                          <a:latin typeface="Arial"/>
                          <a:ea typeface="Arial"/>
                          <a:cs typeface="Arial"/>
                          <a:sym typeface="Arial"/>
                        </a:rPr>
                        <a:t>Since 1979</a:t>
                      </a:r>
                      <a:endParaRPr/>
                    </a:p>
                    <a:p>
                      <a:pPr marL="0" marR="0" lvl="0" indent="0" algn="l" rtl="0">
                        <a:lnSpc>
                          <a:spcPct val="100000"/>
                        </a:lnSpc>
                        <a:spcBef>
                          <a:spcPts val="0"/>
                        </a:spcBef>
                        <a:spcAft>
                          <a:spcPts val="0"/>
                        </a:spcAft>
                        <a:buClr>
                          <a:schemeClr val="dk1"/>
                        </a:buClr>
                        <a:buSzPts val="1000"/>
                        <a:buFont typeface="Arial"/>
                        <a:buNone/>
                      </a:pPr>
                      <a:endParaRPr sz="10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CA" sz="1200" b="0">
                          <a:solidFill>
                            <a:srgbClr val="FF00FF"/>
                          </a:solidFill>
                          <a:latin typeface="Arial"/>
                          <a:ea typeface="Arial"/>
                          <a:cs typeface="Arial"/>
                          <a:sym typeface="Arial"/>
                        </a:rPr>
                        <a:t> </a:t>
                      </a:r>
                      <a:r>
                        <a:rPr lang="en-CA" sz="1200">
                          <a:solidFill>
                            <a:schemeClr val="dk1"/>
                          </a:solidFill>
                        </a:rPr>
                        <a:t>March maximum sea-ice extent: </a:t>
                      </a:r>
                      <a:r>
                        <a:rPr lang="en-CA" sz="1200" b="0">
                          <a:solidFill>
                            <a:schemeClr val="dk1"/>
                          </a:solidFill>
                          <a:latin typeface="Arial"/>
                          <a:ea typeface="Arial"/>
                          <a:cs typeface="Arial"/>
                          <a:sym typeface="Arial"/>
                        </a:rPr>
                        <a:t>Region is covered in sea-ice</a:t>
                      </a:r>
                      <a:endParaRPr sz="1200" b="0">
                        <a:solidFill>
                          <a:schemeClr val="dk1"/>
                        </a:solidFill>
                        <a:latin typeface="Arial"/>
                        <a:ea typeface="Arial"/>
                        <a:cs typeface="Arial"/>
                        <a:sym typeface="Arial"/>
                      </a:endParaRPr>
                    </a:p>
                  </a:txBody>
                  <a:tcPr marL="17775" marR="177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sp>
        <p:nvSpPr>
          <p:cNvPr id="322" name="Google Shape;322;p23"/>
          <p:cNvSpPr/>
          <p:nvPr/>
        </p:nvSpPr>
        <p:spPr>
          <a:xfrm rot="8930076">
            <a:off x="1249429" y="2366038"/>
            <a:ext cx="389175" cy="393132"/>
          </a:xfrm>
          <a:prstGeom prst="arc">
            <a:avLst>
              <a:gd name="adj1" fmla="val 12169481"/>
              <a:gd name="adj2" fmla="val 3320219"/>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23" name="Google Shape;323;p23"/>
          <p:cNvGrpSpPr/>
          <p:nvPr/>
        </p:nvGrpSpPr>
        <p:grpSpPr>
          <a:xfrm>
            <a:off x="822784" y="1862124"/>
            <a:ext cx="1199207" cy="1038882"/>
            <a:chOff x="822784" y="1862124"/>
            <a:chExt cx="1199207" cy="1038882"/>
          </a:xfrm>
        </p:grpSpPr>
        <p:sp>
          <p:nvSpPr>
            <p:cNvPr id="324" name="Google Shape;324;p23"/>
            <p:cNvSpPr/>
            <p:nvPr/>
          </p:nvSpPr>
          <p:spPr>
            <a:xfrm rot="-5660602">
              <a:off x="944365" y="1816541"/>
              <a:ext cx="956045" cy="1130048"/>
            </a:xfrm>
            <a:prstGeom prst="arc">
              <a:avLst>
                <a:gd name="adj1" fmla="val 17259318"/>
                <a:gd name="adj2" fmla="val 2706131"/>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5" name="Google Shape;325;p23"/>
            <p:cNvSpPr/>
            <p:nvPr/>
          </p:nvSpPr>
          <p:spPr>
            <a:xfrm rot="-1228563">
              <a:off x="1589863" y="2159179"/>
              <a:ext cx="315000" cy="640842"/>
            </a:xfrm>
            <a:prstGeom prst="arc">
              <a:avLst>
                <a:gd name="adj1" fmla="val 16654532"/>
                <a:gd name="adj2" fmla="val 1261448"/>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26" name="Google Shape;326;p23"/>
            <p:cNvCxnSpPr>
              <a:stCxn id="324" idx="0"/>
              <a:endCxn id="322" idx="2"/>
            </p:cNvCxnSpPr>
            <p:nvPr/>
          </p:nvCxnSpPr>
          <p:spPr>
            <a:xfrm>
              <a:off x="882321" y="2253780"/>
              <a:ext cx="383100" cy="228600"/>
            </a:xfrm>
            <a:prstGeom prst="straightConnector1">
              <a:avLst/>
            </a:prstGeom>
            <a:noFill/>
            <a:ln w="19050" cap="flat" cmpd="sng">
              <a:solidFill>
                <a:srgbClr val="FF0000"/>
              </a:solidFill>
              <a:prstDash val="solid"/>
              <a:round/>
              <a:headEnd type="none" w="sm" len="sm"/>
              <a:tailEnd type="none" w="sm" len="sm"/>
            </a:ln>
          </p:spPr>
        </p:cxnSp>
        <p:cxnSp>
          <p:nvCxnSpPr>
            <p:cNvPr id="327" name="Google Shape;327;p23"/>
            <p:cNvCxnSpPr>
              <a:stCxn id="324" idx="2"/>
              <a:endCxn id="325" idx="0"/>
            </p:cNvCxnSpPr>
            <p:nvPr/>
          </p:nvCxnSpPr>
          <p:spPr>
            <a:xfrm flipH="1">
              <a:off x="1677838" y="1990520"/>
              <a:ext cx="81600" cy="184800"/>
            </a:xfrm>
            <a:prstGeom prst="straightConnector1">
              <a:avLst/>
            </a:prstGeom>
            <a:noFill/>
            <a:ln w="19050" cap="flat" cmpd="sng">
              <a:solidFill>
                <a:srgbClr val="FF0000"/>
              </a:solidFill>
              <a:prstDash val="solid"/>
              <a:round/>
              <a:headEnd type="none" w="sm" len="sm"/>
              <a:tailEnd type="none" w="sm" len="sm"/>
            </a:ln>
          </p:spPr>
        </p:cxnSp>
        <p:cxnSp>
          <p:nvCxnSpPr>
            <p:cNvPr id="328" name="Google Shape;328;p23"/>
            <p:cNvCxnSpPr>
              <a:stCxn id="325" idx="2"/>
              <a:endCxn id="322" idx="0"/>
            </p:cNvCxnSpPr>
            <p:nvPr/>
          </p:nvCxnSpPr>
          <p:spPr>
            <a:xfrm flipH="1">
              <a:off x="1636855" y="2481186"/>
              <a:ext cx="276300" cy="53100"/>
            </a:xfrm>
            <a:prstGeom prst="straightConnector1">
              <a:avLst/>
            </a:prstGeom>
            <a:noFill/>
            <a:ln w="19050" cap="flat" cmpd="sng">
              <a:solidFill>
                <a:srgbClr val="FF0000"/>
              </a:solidFill>
              <a:prstDash val="solid"/>
              <a:round/>
              <a:headEnd type="none" w="sm" len="sm"/>
              <a:tailEnd type="none" w="sm" len="sm"/>
            </a:ln>
          </p:spPr>
        </p:cxnSp>
      </p:grpSp>
      <p:grpSp>
        <p:nvGrpSpPr>
          <p:cNvPr id="329" name="Google Shape;329;p23"/>
          <p:cNvGrpSpPr/>
          <p:nvPr/>
        </p:nvGrpSpPr>
        <p:grpSpPr>
          <a:xfrm>
            <a:off x="65354" y="4148382"/>
            <a:ext cx="2733878" cy="2610618"/>
            <a:chOff x="65354" y="4097268"/>
            <a:chExt cx="2733878" cy="2610618"/>
          </a:xfrm>
        </p:grpSpPr>
        <p:grpSp>
          <p:nvGrpSpPr>
            <p:cNvPr id="330" name="Google Shape;330;p23"/>
            <p:cNvGrpSpPr/>
            <p:nvPr/>
          </p:nvGrpSpPr>
          <p:grpSpPr>
            <a:xfrm>
              <a:off x="65354" y="4097268"/>
              <a:ext cx="2733878" cy="2610618"/>
              <a:chOff x="4644008" y="1340768"/>
              <a:chExt cx="4263678" cy="3910275"/>
            </a:xfrm>
          </p:grpSpPr>
          <p:grpSp>
            <p:nvGrpSpPr>
              <p:cNvPr id="331" name="Google Shape;331;p23"/>
              <p:cNvGrpSpPr/>
              <p:nvPr/>
            </p:nvGrpSpPr>
            <p:grpSpPr>
              <a:xfrm>
                <a:off x="4644008" y="1340768"/>
                <a:ext cx="4263678" cy="3910275"/>
                <a:chOff x="4644008" y="1340768"/>
                <a:chExt cx="4263678" cy="3910275"/>
              </a:xfrm>
            </p:grpSpPr>
            <p:pic>
              <p:nvPicPr>
                <p:cNvPr id="332" name="Google Shape;332;p23"/>
                <p:cNvPicPr preferRelativeResize="0"/>
                <p:nvPr/>
              </p:nvPicPr>
              <p:blipFill rotWithShape="1">
                <a:blip r:embed="rId4">
                  <a:alphaModFix/>
                </a:blip>
                <a:srcRect t="52" b="14694"/>
                <a:stretch/>
              </p:blipFill>
              <p:spPr>
                <a:xfrm>
                  <a:off x="4644008" y="1340768"/>
                  <a:ext cx="4263678" cy="3910275"/>
                </a:xfrm>
                <a:prstGeom prst="rect">
                  <a:avLst/>
                </a:prstGeom>
                <a:noFill/>
                <a:ln w="9525" cap="flat" cmpd="sng">
                  <a:solidFill>
                    <a:srgbClr val="000000"/>
                  </a:solidFill>
                  <a:prstDash val="solid"/>
                  <a:round/>
                  <a:headEnd type="none" w="sm" len="sm"/>
                  <a:tailEnd type="none" w="sm" len="sm"/>
                </a:ln>
              </p:spPr>
            </p:pic>
            <p:sp>
              <p:nvSpPr>
                <p:cNvPr id="333" name="Google Shape;333;p23"/>
                <p:cNvSpPr/>
                <p:nvPr/>
              </p:nvSpPr>
              <p:spPr>
                <a:xfrm>
                  <a:off x="7046343" y="1376447"/>
                  <a:ext cx="1812007" cy="1574434"/>
                </a:xfrm>
                <a:prstGeom prst="rect">
                  <a:avLst/>
                </a:prstGeom>
                <a:solidFill>
                  <a:srgbClr val="EFE3B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334" name="Google Shape;334;p23"/>
              <p:cNvPicPr preferRelativeResize="0"/>
              <p:nvPr/>
            </p:nvPicPr>
            <p:blipFill rotWithShape="1">
              <a:blip r:embed="rId5">
                <a:alphaModFix/>
              </a:blip>
              <a:srcRect/>
              <a:stretch/>
            </p:blipFill>
            <p:spPr>
              <a:xfrm>
                <a:off x="6672736" y="1828153"/>
                <a:ext cx="2145896" cy="531118"/>
              </a:xfrm>
              <a:prstGeom prst="rect">
                <a:avLst/>
              </a:prstGeom>
              <a:noFill/>
              <a:ln>
                <a:noFill/>
              </a:ln>
            </p:spPr>
          </p:pic>
        </p:grpSp>
        <p:sp>
          <p:nvSpPr>
            <p:cNvPr id="335" name="Google Shape;335;p23"/>
            <p:cNvSpPr txBox="1"/>
            <p:nvPr/>
          </p:nvSpPr>
          <p:spPr>
            <a:xfrm>
              <a:off x="1646150" y="5900100"/>
              <a:ext cx="450850" cy="723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CA" sz="400" b="0" i="0" u="none" strike="noStrike" kern="0" cap="none" spc="0" normalizeH="0" baseline="0" noProof="0">
                  <a:ln>
                    <a:noFill/>
                  </a:ln>
                  <a:solidFill>
                    <a:srgbClr val="000000"/>
                  </a:solidFill>
                  <a:effectLst/>
                  <a:uLnTx/>
                  <a:uFillTx/>
                  <a:latin typeface="Arial"/>
                  <a:ea typeface="Arial"/>
                  <a:cs typeface="Arial"/>
                  <a:sym typeface="Arial"/>
                </a:rPr>
                <a:t>Greenland Sea</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grpSp>
      <p:graphicFrame>
        <p:nvGraphicFramePr>
          <p:cNvPr id="336" name="Google Shape;336;p23"/>
          <p:cNvGraphicFramePr/>
          <p:nvPr/>
        </p:nvGraphicFramePr>
        <p:xfrm>
          <a:off x="2869131" y="3144222"/>
          <a:ext cx="6228200" cy="3604320"/>
        </p:xfrm>
        <a:graphic>
          <a:graphicData uri="http://schemas.openxmlformats.org/drawingml/2006/table">
            <a:tbl>
              <a:tblPr firstRow="1" bandRow="1">
                <a:noFill/>
              </a:tblPr>
              <a:tblGrid>
                <a:gridCol w="305800">
                  <a:extLst>
                    <a:ext uri="{9D8B030D-6E8A-4147-A177-3AD203B41FA5}">
                      <a16:colId xmlns:a16="http://schemas.microsoft.com/office/drawing/2014/main" val="20000"/>
                    </a:ext>
                  </a:extLst>
                </a:gridCol>
                <a:gridCol w="909200">
                  <a:extLst>
                    <a:ext uri="{9D8B030D-6E8A-4147-A177-3AD203B41FA5}">
                      <a16:colId xmlns:a16="http://schemas.microsoft.com/office/drawing/2014/main" val="20001"/>
                    </a:ext>
                  </a:extLst>
                </a:gridCol>
                <a:gridCol w="1710000">
                  <a:extLst>
                    <a:ext uri="{9D8B030D-6E8A-4147-A177-3AD203B41FA5}">
                      <a16:colId xmlns:a16="http://schemas.microsoft.com/office/drawing/2014/main" val="20002"/>
                    </a:ext>
                  </a:extLst>
                </a:gridCol>
                <a:gridCol w="13232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937625">
                  <a:extLst>
                    <a:ext uri="{9D8B030D-6E8A-4147-A177-3AD203B41FA5}">
                      <a16:colId xmlns:a16="http://schemas.microsoft.com/office/drawing/2014/main" val="20005"/>
                    </a:ext>
                  </a:extLst>
                </a:gridCol>
                <a:gridCol w="502375">
                  <a:extLst>
                    <a:ext uri="{9D8B030D-6E8A-4147-A177-3AD203B41FA5}">
                      <a16:colId xmlns:a16="http://schemas.microsoft.com/office/drawing/2014/main" val="20006"/>
                    </a:ext>
                  </a:extLst>
                </a:gridCol>
              </a:tblGrid>
              <a:tr h="289575">
                <a:tc gridSpan="4">
                  <a:txBody>
                    <a:bodyPr/>
                    <a:lstStyle/>
                    <a:p>
                      <a:pPr marL="0" marR="0" lvl="0" indent="0" algn="l" rtl="0">
                        <a:lnSpc>
                          <a:spcPct val="100000"/>
                        </a:lnSpc>
                        <a:spcBef>
                          <a:spcPts val="0"/>
                        </a:spcBef>
                        <a:spcAft>
                          <a:spcPts val="0"/>
                        </a:spcAft>
                        <a:buClr>
                          <a:schemeClr val="dk1"/>
                        </a:buClr>
                        <a:buSzPts val="1350"/>
                        <a:buFont typeface="Arial"/>
                        <a:buNone/>
                      </a:pPr>
                      <a:r>
                        <a:rPr lang="en-CA" sz="1350" b="1" u="none">
                          <a:solidFill>
                            <a:schemeClr val="dk1"/>
                          </a:solidFill>
                        </a:rPr>
                        <a:t>Outlook: June, July August (JJA) 2020</a:t>
                      </a:r>
                      <a:endParaRPr sz="1350" b="1" u="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rtl="0">
                        <a:spcBef>
                          <a:spcPts val="0"/>
                        </a:spcBef>
                        <a:spcAft>
                          <a:spcPts val="0"/>
                        </a:spcAft>
                        <a:buNone/>
                      </a:pPr>
                      <a:r>
                        <a:rPr lang="en-CA" sz="1100" b="1">
                          <a:solidFill>
                            <a:schemeClr val="dk1"/>
                          </a:solidFill>
                        </a:rPr>
                        <a:t>Multi Model Agreement</a:t>
                      </a: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2450">
                <a:tc gridSpan="4">
                  <a:txBody>
                    <a:bodyPr/>
                    <a:lstStyle/>
                    <a:p>
                      <a:pPr marL="0" marR="0" lvl="0" indent="0" algn="ctr" rtl="0">
                        <a:lnSpc>
                          <a:spcPct val="100000"/>
                        </a:lnSpc>
                        <a:spcBef>
                          <a:spcPts val="0"/>
                        </a:spcBef>
                        <a:spcAft>
                          <a:spcPts val="0"/>
                        </a:spcAft>
                        <a:buClr>
                          <a:schemeClr val="lt1"/>
                        </a:buClr>
                        <a:buSzPts val="1100"/>
                        <a:buFont typeface="Arial"/>
                        <a:buNone/>
                      </a:pPr>
                      <a:r>
                        <a:rPr lang="en-CA" sz="1100" b="1">
                          <a:solidFill>
                            <a:schemeClr val="lt1"/>
                          </a:solidFill>
                        </a:rPr>
                        <a:t>Forecast</a:t>
                      </a:r>
                      <a:endParaRPr sz="1100" b="1">
                        <a:solidFill>
                          <a:schemeClr val="lt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rtl="0">
                        <a:spcBef>
                          <a:spcPts val="0"/>
                        </a:spcBef>
                        <a:spcAft>
                          <a:spcPts val="0"/>
                        </a:spcAft>
                        <a:buNone/>
                      </a:pPr>
                      <a:r>
                        <a:rPr lang="en-CA" sz="1100" b="1">
                          <a:solidFill>
                            <a:schemeClr val="lt1"/>
                          </a:solidFill>
                        </a:rPr>
                        <a:t>High</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Moderate</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a:txBody>
                    <a:bodyPr/>
                    <a:lstStyle/>
                    <a:p>
                      <a:pPr marL="0" marR="0" lvl="0" indent="0" algn="ctr" rtl="0">
                        <a:spcBef>
                          <a:spcPts val="0"/>
                        </a:spcBef>
                        <a:spcAft>
                          <a:spcPts val="0"/>
                        </a:spcAft>
                        <a:buNone/>
                      </a:pPr>
                      <a:r>
                        <a:rPr lang="en-CA" sz="1100" b="1">
                          <a:solidFill>
                            <a:schemeClr val="lt1"/>
                          </a:solidFill>
                        </a:rPr>
                        <a:t>Low</a:t>
                      </a:r>
                      <a:endParaRPr sz="1100" b="1">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267300">
                <a:tc rowSpan="2">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Temp</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Near the Alaskan, Chukchi, Eastern and Western Siberian regions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rowSpan="2">
                  <a:txBody>
                    <a:bodyPr/>
                    <a:lstStyle/>
                    <a:p>
                      <a:pPr marL="0" marR="0" lvl="0" indent="0" algn="ctr" rtl="0">
                        <a:lnSpc>
                          <a:spcPct val="100000"/>
                        </a:lnSpc>
                        <a:spcBef>
                          <a:spcPts val="0"/>
                        </a:spcBef>
                        <a:spcAft>
                          <a:spcPts val="0"/>
                        </a:spcAft>
                        <a:buClr>
                          <a:srgbClr val="FF0000"/>
                        </a:buClr>
                        <a:buSzPts val="1100"/>
                        <a:buFont typeface="Arial"/>
                        <a:buNone/>
                      </a:pPr>
                      <a:r>
                        <a:rPr lang="en-CA" sz="1100" b="0">
                          <a:solidFill>
                            <a:srgbClr val="FF0000"/>
                          </a:solidFill>
                        </a:rPr>
                        <a:t>Warmer</a:t>
                      </a:r>
                      <a:endParaRPr sz="1100" b="0">
                        <a:solidFill>
                          <a:srgbClr val="FF0000"/>
                        </a:solidFill>
                      </a:endParaRPr>
                    </a:p>
                    <a:p>
                      <a:pPr marL="0" marR="0" lvl="0" indent="0" algn="ctr" rtl="0">
                        <a:lnSpc>
                          <a:spcPct val="100000"/>
                        </a:lnSpc>
                        <a:spcBef>
                          <a:spcPts val="0"/>
                        </a:spcBef>
                        <a:spcAft>
                          <a:spcPts val="0"/>
                        </a:spcAft>
                        <a:buClr>
                          <a:schemeClr val="dk1"/>
                        </a:buClr>
                        <a:buSzPts val="1100"/>
                        <a:buFont typeface="Arial"/>
                        <a:buNone/>
                      </a:pPr>
                      <a:endParaRPr sz="1100" b="0">
                        <a:solidFill>
                          <a:srgbClr val="FF0000"/>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425">
                <a:tc vMerge="1">
                  <a:txBody>
                    <a:bodyPr/>
                    <a:lstStyle/>
                    <a:p>
                      <a:endParaRPr lang="ru-RU"/>
                    </a:p>
                  </a:txBody>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North pole, European and Atlantic regions</a:t>
                      </a:r>
                      <a:endParaRPr sz="11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endParaRPr sz="1200" b="1">
                        <a:solidFill>
                          <a:schemeClr val="dk1"/>
                        </a:solidFill>
                        <a:latin typeface="Quattrocento Sans"/>
                        <a:ea typeface="Quattrocento Sans"/>
                        <a:cs typeface="Quattrocento Sans"/>
                        <a:sym typeface="Quattrocento San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Quattrocento Sans"/>
                        <a:buNone/>
                      </a:pPr>
                      <a:r>
                        <a:rPr lang="en-CA" sz="1200" b="1">
                          <a:solidFill>
                            <a:schemeClr val="dk1"/>
                          </a:solidFill>
                          <a:latin typeface="Quattrocento Sans"/>
                          <a:ea typeface="Quattrocento Sans"/>
                          <a:cs typeface="Quattrocento Sans"/>
                          <a:sym typeface="Quattrocento Sans"/>
                        </a:rPr>
                        <a:t>✓</a:t>
                      </a:r>
                      <a:endParaRPr sz="12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80600">
                <a:tc>
                  <a:txBody>
                    <a:bodyPr/>
                    <a:lstStyle/>
                    <a:p>
                      <a:pPr marL="0" marR="0" lvl="0" indent="0" algn="ctr" rtl="0">
                        <a:lnSpc>
                          <a:spcPct val="100000"/>
                        </a:lnSpc>
                        <a:spcBef>
                          <a:spcPts val="0"/>
                        </a:spcBef>
                        <a:spcAft>
                          <a:spcPts val="0"/>
                        </a:spcAft>
                        <a:buClr>
                          <a:schemeClr val="dk1"/>
                        </a:buClr>
                        <a:buSzPts val="1100"/>
                        <a:buFont typeface="Arial"/>
                        <a:buNone/>
                      </a:pPr>
                      <a:r>
                        <a:rPr lang="en-CA" sz="1100" b="1">
                          <a:solidFill>
                            <a:schemeClr val="dk1"/>
                          </a:solidFill>
                        </a:rPr>
                        <a:t>Precip</a:t>
                      </a:r>
                      <a:endParaRPr/>
                    </a:p>
                    <a:p>
                      <a:pPr marL="0" marR="0" lvl="0" indent="0" algn="l" rtl="0">
                        <a:spcBef>
                          <a:spcPts val="0"/>
                        </a:spcBef>
                        <a:spcAft>
                          <a:spcPts val="0"/>
                        </a:spcAft>
                        <a:buNone/>
                      </a:pPr>
                      <a:endParaRPr sz="1100" b="1">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1100"/>
                        <a:buFont typeface="Arial"/>
                        <a:buNone/>
                      </a:pPr>
                      <a:r>
                        <a:rPr lang="en-CA" sz="1100" b="0">
                          <a:solidFill>
                            <a:schemeClr val="dk1"/>
                          </a:solidFill>
                        </a:rPr>
                        <a:t>All regions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en-CA" sz="1100" b="0">
                          <a:solidFill>
                            <a:schemeClr val="dk1"/>
                          </a:solidFill>
                        </a:rPr>
                        <a:t>No forecast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gridSpan="3">
                  <a:txBody>
                    <a:bodyPr/>
                    <a:lstStyle/>
                    <a:p>
                      <a:pPr marL="0" marR="0" lvl="0" indent="0" algn="ctr" rtl="0">
                        <a:spcBef>
                          <a:spcPts val="0"/>
                        </a:spcBef>
                        <a:spcAft>
                          <a:spcPts val="0"/>
                        </a:spcAft>
                        <a:buNone/>
                      </a:pPr>
                      <a:r>
                        <a:rPr lang="en-CA" sz="1100" b="0">
                          <a:solidFill>
                            <a:schemeClr val="dk1"/>
                          </a:solidFill>
                        </a:rPr>
                        <a:t>No agreement</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668800">
                <a:tc>
                  <a:txBody>
                    <a:bodyPr/>
                    <a:lstStyle/>
                    <a:p>
                      <a:pPr marL="0" marR="0" lvl="0" indent="0" algn="ctr" rtl="0">
                        <a:spcBef>
                          <a:spcPts val="0"/>
                        </a:spcBef>
                        <a:spcAft>
                          <a:spcPts val="0"/>
                        </a:spcAft>
                        <a:buNone/>
                      </a:pPr>
                      <a:r>
                        <a:rPr lang="en-CA" sz="1100" b="1">
                          <a:solidFill>
                            <a:schemeClr val="dk1"/>
                          </a:solidFill>
                        </a:rPr>
                        <a:t>Sea-Ice</a:t>
                      </a:r>
                      <a:endParaRPr sz="11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CA" sz="1100" b="1">
                          <a:solidFill>
                            <a:schemeClr val="dk1"/>
                          </a:solidFill>
                        </a:rPr>
                        <a:t>Break-up</a:t>
                      </a:r>
                      <a:endParaRPr sz="1100" b="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gridSpan="5">
                  <a:txBody>
                    <a:bodyPr/>
                    <a:lstStyle/>
                    <a:p>
                      <a:pPr marL="0" marR="0" lvl="0" indent="0" algn="l" rtl="0">
                        <a:spcBef>
                          <a:spcPts val="0"/>
                        </a:spcBef>
                        <a:spcAft>
                          <a:spcPts val="0"/>
                        </a:spcAft>
                        <a:buNone/>
                      </a:pPr>
                      <a:r>
                        <a:rPr lang="en-CA" sz="1200" b="0">
                          <a:solidFill>
                            <a:schemeClr val="dk1"/>
                          </a:solidFill>
                        </a:rPr>
                        <a:t>No Forecast</a:t>
                      </a:r>
                      <a:endParaRPr sz="1200" b="1">
                        <a:solidFill>
                          <a:srgbClr val="0000FF"/>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ctrTitle"/>
          </p:nvPr>
        </p:nvSpPr>
        <p:spPr>
          <a:xfrm>
            <a:off x="477000" y="2356727"/>
            <a:ext cx="82062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br>
              <a:rPr lang="en-CA" sz="3959"/>
            </a:br>
            <a:r>
              <a:rPr lang="en-CA" sz="3959"/>
              <a:t>Discussion on regional impacts</a:t>
            </a:r>
            <a:br>
              <a:rPr lang="en-CA" sz="3959"/>
            </a:br>
            <a:endParaRPr sz="3959"/>
          </a:p>
        </p:txBody>
      </p:sp>
      <p:sp>
        <p:nvSpPr>
          <p:cNvPr id="342" name="Google Shape;342;p24"/>
          <p:cNvSpPr txBox="1">
            <a:spLocks noGrp="1"/>
          </p:cNvSpPr>
          <p:nvPr>
            <p:ph type="subTitle" idx="1"/>
          </p:nvPr>
        </p:nvSpPr>
        <p:spPr>
          <a:xfrm>
            <a:off x="1371600" y="5713022"/>
            <a:ext cx="6912768" cy="127099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CA"/>
              <a:t>Arctic Regional Climate Center</a:t>
            </a:r>
            <a:endParaRPr/>
          </a:p>
        </p:txBody>
      </p:sp>
      <p:sp>
        <p:nvSpPr>
          <p:cNvPr id="343" name="Google Shape;343;p24"/>
          <p:cNvSpPr txBox="1"/>
          <p:nvPr/>
        </p:nvSpPr>
        <p:spPr>
          <a:xfrm>
            <a:off x="611560" y="188640"/>
            <a:ext cx="7772400" cy="147002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Pts val="4290"/>
              <a:buFont typeface="Arial"/>
              <a:buNone/>
              <a:tabLst/>
              <a:defRPr/>
            </a:pPr>
            <a:endParaRPr kumimoji="0" sz="4290" b="0" i="0" u="sng" strike="noStrike" kern="0" cap="none" spc="0" normalizeH="0" baseline="0" noProof="0">
              <a:ln>
                <a:noFill/>
              </a:ln>
              <a:solidFill>
                <a:srgbClr val="000000"/>
              </a:solidFill>
              <a:effectLst/>
              <a:uLnTx/>
              <a:uFillTx/>
              <a:latin typeface="Arial"/>
              <a:ea typeface="Arial"/>
              <a:cs typeface="Arial"/>
              <a:sym typeface="Arial"/>
            </a:endParaRPr>
          </a:p>
        </p:txBody>
      </p:sp>
      <p:pic>
        <p:nvPicPr>
          <p:cNvPr id="344" name="Google Shape;344;p24" descr="https://lh3.googleusercontent.com/9C5QmWrldp865nMX2HCO83C6TUpXb220VQY5Ty3XSyJybLcVJwqdZR3CKe29IGoAuKlHOCPJixsrO2UOADCNMCXDUvi6FORIjF7CoJvYMaXZJrdMFROqhMoN8rWbrdBK-JKhsTMjdXE"/>
          <p:cNvPicPr preferRelativeResize="0"/>
          <p:nvPr/>
        </p:nvPicPr>
        <p:blipFill rotWithShape="1">
          <a:blip r:embed="rId3">
            <a:alphaModFix/>
          </a:blip>
          <a:srcRect/>
          <a:stretch/>
        </p:blipFill>
        <p:spPr>
          <a:xfrm>
            <a:off x="361950" y="5399645"/>
            <a:ext cx="1009650" cy="1123950"/>
          </a:xfrm>
          <a:prstGeom prst="rect">
            <a:avLst/>
          </a:prstGeom>
          <a:noFill/>
          <a:ln>
            <a:noFill/>
          </a:ln>
        </p:spPr>
      </p:pic>
      <p:pic>
        <p:nvPicPr>
          <p:cNvPr id="345" name="Google Shape;345;p24"/>
          <p:cNvPicPr preferRelativeResize="0"/>
          <p:nvPr/>
        </p:nvPicPr>
        <p:blipFill rotWithShape="1">
          <a:blip r:embed="rId4">
            <a:alphaModFix/>
          </a:blip>
          <a:srcRect/>
          <a:stretch/>
        </p:blipFill>
        <p:spPr>
          <a:xfrm>
            <a:off x="7380312" y="188640"/>
            <a:ext cx="1391206" cy="175184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614512" y="1902441"/>
            <a:ext cx="82062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Arctic Climate Forum</a:t>
            </a:r>
            <a:br>
              <a:rPr lang="en-CA" sz="3959"/>
            </a:br>
            <a:r>
              <a:rPr lang="en-CA" sz="3959"/>
              <a:t>May 2020</a:t>
            </a:r>
            <a:br>
              <a:rPr lang="en-CA" sz="3959"/>
            </a:br>
            <a:br>
              <a:rPr lang="en-CA" sz="3959"/>
            </a:br>
            <a:r>
              <a:rPr lang="en-CA" sz="3959"/>
              <a:t>Arctic Consensus Statement:</a:t>
            </a:r>
            <a:br>
              <a:rPr lang="en-CA" sz="3959"/>
            </a:br>
            <a:r>
              <a:rPr lang="en-CA" sz="3959"/>
              <a:t>Summary of Winter 2020 and </a:t>
            </a:r>
            <a:br>
              <a:rPr lang="en-CA" sz="3959"/>
            </a:br>
            <a:r>
              <a:rPr lang="en-CA" sz="3959"/>
              <a:t>Outlook for Summer 2020</a:t>
            </a:r>
            <a:endParaRPr sz="3959"/>
          </a:p>
        </p:txBody>
      </p:sp>
      <p:sp>
        <p:nvSpPr>
          <p:cNvPr id="124" name="Google Shape;124;p1"/>
          <p:cNvSpPr txBox="1">
            <a:spLocks noGrp="1"/>
          </p:cNvSpPr>
          <p:nvPr>
            <p:ph type="subTitle" idx="1"/>
          </p:nvPr>
        </p:nvSpPr>
        <p:spPr>
          <a:xfrm>
            <a:off x="1371600" y="5713022"/>
            <a:ext cx="6912768" cy="127099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CA"/>
              <a:t>Arctic Regional Climate Center</a:t>
            </a:r>
            <a:endParaRPr/>
          </a:p>
        </p:txBody>
      </p:sp>
      <p:sp>
        <p:nvSpPr>
          <p:cNvPr id="125" name="Google Shape;125;p1"/>
          <p:cNvSpPr txBox="1"/>
          <p:nvPr/>
        </p:nvSpPr>
        <p:spPr>
          <a:xfrm>
            <a:off x="611560" y="188640"/>
            <a:ext cx="7772400" cy="147002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Pts val="4290"/>
              <a:buFont typeface="Arial"/>
              <a:buNone/>
              <a:tabLst/>
              <a:defRPr/>
            </a:pPr>
            <a:endParaRPr kumimoji="0" sz="4290" b="0" i="0" u="sng" strike="noStrike" kern="0" cap="none" spc="0" normalizeH="0" baseline="0" noProof="0">
              <a:ln>
                <a:noFill/>
              </a:ln>
              <a:solidFill>
                <a:srgbClr val="000000"/>
              </a:solidFill>
              <a:effectLst/>
              <a:uLnTx/>
              <a:uFillTx/>
              <a:latin typeface="Arial"/>
              <a:ea typeface="Arial"/>
              <a:cs typeface="Arial"/>
              <a:sym typeface="Arial"/>
            </a:endParaRPr>
          </a:p>
        </p:txBody>
      </p:sp>
      <p:pic>
        <p:nvPicPr>
          <p:cNvPr id="126" name="Google Shape;126;p1" descr="https://lh3.googleusercontent.com/9C5QmWrldp865nMX2HCO83C6TUpXb220VQY5Ty3XSyJybLcVJwqdZR3CKe29IGoAuKlHOCPJixsrO2UOADCNMCXDUvi6FORIjF7CoJvYMaXZJrdMFROqhMoN8rWbrdBK-JKhsTMjdXE"/>
          <p:cNvPicPr preferRelativeResize="0"/>
          <p:nvPr/>
        </p:nvPicPr>
        <p:blipFill rotWithShape="1">
          <a:blip r:embed="rId3">
            <a:alphaModFix/>
          </a:blip>
          <a:srcRect/>
          <a:stretch/>
        </p:blipFill>
        <p:spPr>
          <a:xfrm>
            <a:off x="361950" y="5399645"/>
            <a:ext cx="1009650" cy="1123950"/>
          </a:xfrm>
          <a:prstGeom prst="rect">
            <a:avLst/>
          </a:prstGeom>
          <a:noFill/>
          <a:ln>
            <a:noFill/>
          </a:ln>
        </p:spPr>
      </p:pic>
      <p:pic>
        <p:nvPicPr>
          <p:cNvPr id="127" name="Google Shape;127;p1"/>
          <p:cNvPicPr preferRelativeResize="0"/>
          <p:nvPr/>
        </p:nvPicPr>
        <p:blipFill rotWithShape="1">
          <a:blip r:embed="rId4">
            <a:alphaModFix/>
          </a:blip>
          <a:srcRect/>
          <a:stretch/>
        </p:blipFill>
        <p:spPr>
          <a:xfrm>
            <a:off x="7380312" y="188640"/>
            <a:ext cx="1391206" cy="175184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What is ArcRCC Consensus Statement?</a:t>
            </a:r>
            <a:endParaRPr sz="3959"/>
          </a:p>
        </p:txBody>
      </p:sp>
      <p:sp>
        <p:nvSpPr>
          <p:cNvPr id="133" name="Google Shape;133;p2"/>
          <p:cNvSpPr txBox="1">
            <a:spLocks noGrp="1"/>
          </p:cNvSpPr>
          <p:nvPr>
            <p:ph type="body" idx="1"/>
          </p:nvPr>
        </p:nvSpPr>
        <p:spPr>
          <a:xfrm>
            <a:off x="457200" y="18090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r>
              <a:rPr lang="en-CA" sz="2720"/>
              <a:t>A collaborative product developed amongst Arctic meteorological and ice services to synthesize observations, historical trends, forecast models and fill gaps with regional expertise. </a:t>
            </a:r>
            <a:endParaRPr/>
          </a:p>
          <a:p>
            <a:pPr marL="0" lvl="0" indent="0" algn="l" rtl="0">
              <a:lnSpc>
                <a:spcPct val="80000"/>
              </a:lnSpc>
              <a:spcBef>
                <a:spcPts val="544"/>
              </a:spcBef>
              <a:spcAft>
                <a:spcPts val="0"/>
              </a:spcAft>
              <a:buClr>
                <a:schemeClr val="dk1"/>
              </a:buClr>
              <a:buSzPts val="2720"/>
              <a:buNone/>
            </a:pPr>
            <a:endParaRPr sz="2720"/>
          </a:p>
          <a:p>
            <a:pPr marL="0" lvl="0" indent="0" algn="l" rtl="0">
              <a:lnSpc>
                <a:spcPct val="80000"/>
              </a:lnSpc>
              <a:spcBef>
                <a:spcPts val="544"/>
              </a:spcBef>
              <a:spcAft>
                <a:spcPts val="0"/>
              </a:spcAft>
              <a:buClr>
                <a:schemeClr val="dk1"/>
              </a:buClr>
              <a:buSzPts val="2720"/>
              <a:buNone/>
            </a:pPr>
            <a:r>
              <a:rPr lang="en-CA" sz="2720"/>
              <a:t>The consensus statement provides:</a:t>
            </a:r>
            <a:endParaRPr/>
          </a:p>
          <a:p>
            <a:pPr marL="342900" lvl="0" indent="-342900" algn="l" rtl="0">
              <a:lnSpc>
                <a:spcPct val="80000"/>
              </a:lnSpc>
              <a:spcBef>
                <a:spcPts val="544"/>
              </a:spcBef>
              <a:spcAft>
                <a:spcPts val="0"/>
              </a:spcAft>
              <a:buClr>
                <a:schemeClr val="dk1"/>
              </a:buClr>
              <a:buSzPts val="2720"/>
              <a:buChar char="•"/>
            </a:pPr>
            <a:r>
              <a:rPr lang="en-CA" sz="2720"/>
              <a:t>a review of the major Arctic climate trends of the previous season, </a:t>
            </a:r>
            <a:endParaRPr sz="2720"/>
          </a:p>
          <a:p>
            <a:pPr marL="342900" lvl="0" indent="-342900" algn="l" rtl="0">
              <a:lnSpc>
                <a:spcPct val="80000"/>
              </a:lnSpc>
              <a:spcBef>
                <a:spcPts val="544"/>
              </a:spcBef>
              <a:spcAft>
                <a:spcPts val="0"/>
              </a:spcAft>
              <a:buClr>
                <a:schemeClr val="dk1"/>
              </a:buClr>
              <a:buSzPts val="2720"/>
              <a:buChar char="•"/>
            </a:pPr>
            <a:r>
              <a:rPr lang="en-CA" sz="2720"/>
              <a:t>verification of the previous seasons outlooks and </a:t>
            </a:r>
            <a:endParaRPr/>
          </a:p>
          <a:p>
            <a:pPr marL="342900" lvl="0" indent="-342900" algn="l" rtl="0">
              <a:lnSpc>
                <a:spcPct val="80000"/>
              </a:lnSpc>
              <a:spcBef>
                <a:spcPts val="544"/>
              </a:spcBef>
              <a:spcAft>
                <a:spcPts val="0"/>
              </a:spcAft>
              <a:buClr>
                <a:schemeClr val="dk1"/>
              </a:buClr>
              <a:buSzPts val="2720"/>
              <a:buChar char="•"/>
            </a:pPr>
            <a:r>
              <a:rPr lang="en-CA" sz="2720"/>
              <a:t>outlooks for the upcoming season for temperature, precipitation and sea-ice. </a:t>
            </a:r>
            <a:endParaRPr sz="27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44332"/>
            <a:ext cx="2514600" cy="3318935"/>
          </a:xfrm>
        </p:spPr>
        <p:txBody>
          <a:bodyPr>
            <a:normAutofit/>
          </a:bodyPr>
          <a:lstStyle/>
          <a:p>
            <a:pPr marL="0" indent="0">
              <a:buNone/>
            </a:pPr>
            <a:endParaRPr lang="en-US" dirty="0"/>
          </a:p>
          <a:p>
            <a:pPr marL="0" indent="0">
              <a:buNone/>
            </a:pPr>
            <a:endParaRPr lang="en-US" dirty="0"/>
          </a:p>
          <a:p>
            <a:endParaRPr lang="en-GB" dirty="0"/>
          </a:p>
        </p:txBody>
      </p:sp>
      <p:sp>
        <p:nvSpPr>
          <p:cNvPr id="5" name="Slide Number Placeholder 4"/>
          <p:cNvSpPr>
            <a:spLocks noGrp="1"/>
          </p:cNvSpPr>
          <p:nvPr>
            <p:ph type="sldNum" sz="quarter" idx="12"/>
          </p:nvPr>
        </p:nvSpPr>
        <p:spPr/>
        <p:txBody>
          <a:bodyPr/>
          <a:lstStyle/>
          <a:p>
            <a:fld id="{9259AF2F-52C6-9B46-B8B2-0579234AE62E}" type="slidenum">
              <a:rPr lang="en-US" smtClean="0"/>
              <a:t>4</a:t>
            </a:fld>
            <a:endParaRPr lang="en-US"/>
          </a:p>
        </p:txBody>
      </p:sp>
      <p:graphicFrame>
        <p:nvGraphicFramePr>
          <p:cNvPr id="6" name="Таблица 5">
            <a:extLst>
              <a:ext uri="{FF2B5EF4-FFF2-40B4-BE49-F238E27FC236}">
                <a16:creationId xmlns:a16="http://schemas.microsoft.com/office/drawing/2014/main" id="{2BBC489C-8BAA-484D-9BAF-04501DEF6AA7}"/>
              </a:ext>
            </a:extLst>
          </p:cNvPr>
          <p:cNvGraphicFramePr>
            <a:graphicFrameLocks noGrp="1"/>
          </p:cNvGraphicFramePr>
          <p:nvPr>
            <p:extLst>
              <p:ext uri="{D42A27DB-BD31-4B8C-83A1-F6EECF244321}">
                <p14:modId xmlns:p14="http://schemas.microsoft.com/office/powerpoint/2010/main" val="1657549026"/>
              </p:ext>
            </p:extLst>
          </p:nvPr>
        </p:nvGraphicFramePr>
        <p:xfrm>
          <a:off x="252663" y="194733"/>
          <a:ext cx="8686798" cy="6526742"/>
        </p:xfrm>
        <a:graphic>
          <a:graphicData uri="http://schemas.openxmlformats.org/drawingml/2006/table">
            <a:tbl>
              <a:tblPr bandRow="1">
                <a:tableStyleId>{5C22544A-7EE6-4342-B048-85BDC9FD1C3A}</a:tableStyleId>
              </a:tblPr>
              <a:tblGrid>
                <a:gridCol w="927099">
                  <a:extLst>
                    <a:ext uri="{9D8B030D-6E8A-4147-A177-3AD203B41FA5}">
                      <a16:colId xmlns:a16="http://schemas.microsoft.com/office/drawing/2014/main" val="3355109219"/>
                    </a:ext>
                  </a:extLst>
                </a:gridCol>
                <a:gridCol w="4006835">
                  <a:extLst>
                    <a:ext uri="{9D8B030D-6E8A-4147-A177-3AD203B41FA5}">
                      <a16:colId xmlns:a16="http://schemas.microsoft.com/office/drawing/2014/main" val="3571796559"/>
                    </a:ext>
                  </a:extLst>
                </a:gridCol>
                <a:gridCol w="3752864">
                  <a:extLst>
                    <a:ext uri="{9D8B030D-6E8A-4147-A177-3AD203B41FA5}">
                      <a16:colId xmlns:a16="http://schemas.microsoft.com/office/drawing/2014/main" val="3398155664"/>
                    </a:ext>
                  </a:extLst>
                </a:gridCol>
              </a:tblGrid>
              <a:tr h="899073">
                <a:tc gridSpan="3">
                  <a:txBody>
                    <a:bodyPr/>
                    <a:lstStyle/>
                    <a:p>
                      <a:pPr algn="ctr">
                        <a:lnSpc>
                          <a:spcPct val="100000"/>
                        </a:lnSpc>
                        <a:spcAft>
                          <a:spcPts val="0"/>
                        </a:spcAft>
                      </a:pPr>
                      <a:r>
                        <a:rPr lang="en-CA" sz="1400" dirty="0">
                          <a:effectLst/>
                        </a:rPr>
                        <a:t>ACF-5 Non-Technical Regional Briefing Agenda</a:t>
                      </a:r>
                      <a:endParaRPr lang="ru-RU" sz="1400" dirty="0">
                        <a:effectLst/>
                      </a:endParaRPr>
                    </a:p>
                    <a:p>
                      <a:pPr algn="ctr">
                        <a:lnSpc>
                          <a:spcPct val="100000"/>
                        </a:lnSpc>
                        <a:spcAft>
                          <a:spcPts val="0"/>
                        </a:spcAft>
                      </a:pPr>
                      <a:r>
                        <a:rPr lang="en-CA" sz="1400" b="1" dirty="0">
                          <a:effectLst/>
                        </a:rPr>
                        <a:t>Wednesday May 27, 2020, 16:00 – 17:40 UTC</a:t>
                      </a:r>
                      <a:endParaRPr lang="ru-RU" sz="1400" b="1" dirty="0">
                        <a:effectLst/>
                      </a:endParaRPr>
                    </a:p>
                    <a:p>
                      <a:pPr algn="ctr">
                        <a:lnSpc>
                          <a:spcPct val="100000"/>
                        </a:lnSpc>
                        <a:spcAft>
                          <a:spcPts val="0"/>
                        </a:spcAft>
                      </a:pPr>
                      <a:r>
                        <a:rPr lang="en-CA" sz="1400" dirty="0">
                          <a:effectLst/>
                        </a:rPr>
                        <a:t>To determine your local time go to: </a:t>
                      </a:r>
                      <a:r>
                        <a:rPr lang="en-CA" sz="1400" u="sng" dirty="0">
                          <a:effectLst/>
                          <a:hlinkClick r:id="rId2"/>
                        </a:rPr>
                        <a:t>https://www.timeanddate.com/worldclock/timezone/utc</a:t>
                      </a:r>
                      <a:endParaRPr lang="ru-RU" sz="1400" dirty="0">
                        <a:effectLst/>
                      </a:endParaRPr>
                    </a:p>
                    <a:p>
                      <a:pPr algn="ctr">
                        <a:lnSpc>
                          <a:spcPct val="100000"/>
                        </a:lnSpc>
                        <a:spcAft>
                          <a:spcPts val="0"/>
                        </a:spcAft>
                      </a:pPr>
                      <a:r>
                        <a:rPr lang="en-CA" sz="1400" dirty="0">
                          <a:effectLst/>
                        </a:rPr>
                        <a:t>Intended Audience: Users interested in general climate conditions and forecasts for their region </a:t>
                      </a:r>
                      <a:endParaRPr lang="ru-RU" sz="1400" dirty="0">
                        <a:effectLst/>
                      </a:endParaRPr>
                    </a:p>
                  </a:txBody>
                  <a:tcPr marL="37906" marR="37906"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44733146"/>
                  </a:ext>
                </a:extLst>
              </a:tr>
              <a:tr h="207673">
                <a:tc>
                  <a:txBody>
                    <a:bodyPr/>
                    <a:lstStyle/>
                    <a:p>
                      <a:pPr>
                        <a:lnSpc>
                          <a:spcPct val="100000"/>
                        </a:lnSpc>
                        <a:spcAft>
                          <a:spcPts val="0"/>
                        </a:spcAft>
                      </a:pPr>
                      <a:r>
                        <a:rPr lang="en-CA" sz="1300" dirty="0">
                          <a:effectLst/>
                        </a:rPr>
                        <a:t>TIME</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a:effectLst/>
                        </a:rPr>
                        <a:t>ITEM</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a:effectLst/>
                        </a:rPr>
                        <a:t>DETAILS</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1210463154"/>
                  </a:ext>
                </a:extLst>
              </a:tr>
              <a:tr h="1266535">
                <a:tc>
                  <a:txBody>
                    <a:bodyPr/>
                    <a:lstStyle/>
                    <a:p>
                      <a:pPr>
                        <a:lnSpc>
                          <a:spcPct val="100000"/>
                        </a:lnSpc>
                        <a:spcAft>
                          <a:spcPts val="0"/>
                        </a:spcAft>
                      </a:pPr>
                      <a:r>
                        <a:rPr lang="en-CA" sz="1300" dirty="0">
                          <a:effectLst/>
                        </a:rPr>
                        <a:t>16:00 (10’)</a:t>
                      </a:r>
                      <a:endParaRPr lang="ru-RU" sz="1300" dirty="0">
                        <a:effectLst/>
                      </a:endParaRPr>
                    </a:p>
                    <a:p>
                      <a:pPr>
                        <a:lnSpc>
                          <a:spcPct val="100000"/>
                        </a:lnSpc>
                        <a:spcAft>
                          <a:spcPts val="0"/>
                        </a:spcAft>
                      </a:pPr>
                      <a:r>
                        <a:rPr lang="en-CA" sz="1300" dirty="0">
                          <a:effectLst/>
                        </a:rPr>
                        <a:t> </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a:effectLst/>
                        </a:rPr>
                        <a:t>Welcome</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Introduce the Arctic Climate Virtual Forum, </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Agenda for next two days</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Format, how to ask questions and make comments using the chat function.</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Where to find the </a:t>
                      </a:r>
                      <a:r>
                        <a:rPr lang="en-CA" sz="1300" dirty="0" err="1">
                          <a:effectLst/>
                        </a:rPr>
                        <a:t>ArcRCС</a:t>
                      </a:r>
                      <a:r>
                        <a:rPr lang="en-CA" sz="1300" dirty="0">
                          <a:effectLst/>
                        </a:rPr>
                        <a:t> products and ppts</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err="1">
                          <a:effectLst/>
                        </a:rPr>
                        <a:t>Vasily</a:t>
                      </a:r>
                      <a:r>
                        <a:rPr lang="en-CA" sz="1300" b="1" dirty="0">
                          <a:effectLst/>
                        </a:rPr>
                        <a:t> </a:t>
                      </a:r>
                      <a:r>
                        <a:rPr lang="en-CA" sz="1300" b="1" dirty="0" err="1">
                          <a:effectLst/>
                        </a:rPr>
                        <a:t>Smolianitsky</a:t>
                      </a:r>
                      <a:r>
                        <a:rPr lang="en-CA" sz="1300" dirty="0">
                          <a:effectLst/>
                        </a:rPr>
                        <a:t>, Arctic and Antarctic Research Institute (AARI), Russia</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1461027271"/>
                  </a:ext>
                </a:extLst>
              </a:tr>
              <a:tr h="415346">
                <a:tc>
                  <a:txBody>
                    <a:bodyPr/>
                    <a:lstStyle/>
                    <a:p>
                      <a:pPr>
                        <a:lnSpc>
                          <a:spcPct val="100000"/>
                        </a:lnSpc>
                        <a:spcAft>
                          <a:spcPts val="0"/>
                        </a:spcAft>
                      </a:pPr>
                      <a:r>
                        <a:rPr lang="en-CA" sz="1300">
                          <a:effectLst/>
                        </a:rPr>
                        <a:t>16:10 (10’)</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a:effectLst/>
                        </a:rPr>
                        <a:t>Background on the </a:t>
                      </a:r>
                      <a:r>
                        <a:rPr lang="en-CA" sz="1300" dirty="0" err="1">
                          <a:effectLst/>
                        </a:rPr>
                        <a:t>ArcRCC</a:t>
                      </a:r>
                      <a:r>
                        <a:rPr lang="en-CA" sz="1300" dirty="0">
                          <a:effectLst/>
                        </a:rPr>
                        <a:t>-Network</a:t>
                      </a:r>
                      <a:r>
                        <a:rPr lang="ru-RU" sz="1300" dirty="0">
                          <a:effectLst/>
                        </a:rPr>
                        <a:t> (</a:t>
                      </a:r>
                      <a:r>
                        <a:rPr lang="en-US" sz="1300" dirty="0">
                          <a:effectLst/>
                          <a:hlinkClick r:id="rId3"/>
                        </a:rPr>
                        <a:t>ppt</a:t>
                      </a:r>
                      <a:r>
                        <a:rPr lang="en-US" sz="1300" dirty="0">
                          <a:effectLst/>
                        </a:rPr>
                        <a:t>, </a:t>
                      </a:r>
                      <a:r>
                        <a:rPr lang="en-US" sz="1300" dirty="0">
                          <a:effectLst/>
                          <a:hlinkClick r:id="rId4"/>
                        </a:rPr>
                        <a:t>pdf</a:t>
                      </a:r>
                      <a:r>
                        <a:rPr lang="ru-RU" sz="1300" dirty="0">
                          <a:effectLst/>
                        </a:rPr>
                        <a:t>)</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a:effectLst/>
                        </a:rPr>
                        <a:t>Helge </a:t>
                      </a:r>
                      <a:r>
                        <a:rPr lang="en-CA" sz="1300" b="1" dirty="0" err="1">
                          <a:effectLst/>
                        </a:rPr>
                        <a:t>Tangen</a:t>
                      </a:r>
                      <a:r>
                        <a:rPr lang="en-CA" sz="1300" dirty="0">
                          <a:effectLst/>
                        </a:rPr>
                        <a:t>, </a:t>
                      </a:r>
                      <a:r>
                        <a:rPr lang="en-CA" sz="1300" dirty="0" err="1">
                          <a:effectLst/>
                        </a:rPr>
                        <a:t>ArcRCC</a:t>
                      </a:r>
                      <a:r>
                        <a:rPr lang="en-CA" sz="1300" dirty="0">
                          <a:effectLst/>
                        </a:rPr>
                        <a:t> Network Coordinator</a:t>
                      </a:r>
                      <a:endParaRPr lang="ru-RU" sz="1300" dirty="0">
                        <a:effectLst/>
                      </a:endParaRPr>
                    </a:p>
                    <a:p>
                      <a:pPr>
                        <a:lnSpc>
                          <a:spcPct val="100000"/>
                        </a:lnSpc>
                        <a:spcAft>
                          <a:spcPts val="0"/>
                        </a:spcAft>
                      </a:pPr>
                      <a:r>
                        <a:rPr lang="en-CA" sz="1300" dirty="0">
                          <a:effectLst/>
                        </a:rPr>
                        <a:t>Norwegian Meteorological Institute (NMI)</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2812698689"/>
                  </a:ext>
                </a:extLst>
              </a:tr>
              <a:tr h="1661385">
                <a:tc>
                  <a:txBody>
                    <a:bodyPr/>
                    <a:lstStyle/>
                    <a:p>
                      <a:pPr>
                        <a:lnSpc>
                          <a:spcPct val="100000"/>
                        </a:lnSpc>
                        <a:spcAft>
                          <a:spcPts val="0"/>
                        </a:spcAft>
                      </a:pPr>
                      <a:r>
                        <a:rPr lang="en-CA" sz="1300" dirty="0">
                          <a:effectLst/>
                        </a:rPr>
                        <a:t>16:20 (20’)</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err="1">
                          <a:effectLst/>
                        </a:rPr>
                        <a:t>ArcRCC</a:t>
                      </a:r>
                      <a:r>
                        <a:rPr lang="en-CA" sz="1300" dirty="0">
                          <a:effectLst/>
                        </a:rPr>
                        <a:t> Non-technical regional climate briefing:</a:t>
                      </a:r>
                      <a:endParaRPr lang="ru-RU" sz="1300" dirty="0">
                        <a:effectLst/>
                      </a:endParaRPr>
                    </a:p>
                    <a:p>
                      <a:pPr>
                        <a:lnSpc>
                          <a:spcPct val="100000"/>
                        </a:lnSpc>
                        <a:spcAft>
                          <a:spcPts val="0"/>
                        </a:spcAft>
                      </a:pPr>
                      <a:r>
                        <a:rPr lang="en-CA" sz="1300" dirty="0">
                          <a:effectLst/>
                        </a:rPr>
                        <a:t>Temperature, precipitation and sea-ice conditions North America (Alaska, Canada), Europe and Eurasia and Central Arctic - Review of winter 2019/2020, spring 2020 and Outlook for Summer 2020 </a:t>
                      </a:r>
                      <a:r>
                        <a:rPr lang="ru-RU" sz="1300" dirty="0">
                          <a:effectLst/>
                        </a:rPr>
                        <a:t>(</a:t>
                      </a:r>
                      <a:r>
                        <a:rPr lang="en-US" sz="1300" dirty="0">
                          <a:effectLst/>
                          <a:hlinkClick r:id="rId5"/>
                        </a:rPr>
                        <a:t>ppt</a:t>
                      </a:r>
                      <a:r>
                        <a:rPr lang="en-US" sz="1300" dirty="0">
                          <a:effectLst/>
                        </a:rPr>
                        <a:t>, </a:t>
                      </a:r>
                      <a:r>
                        <a:rPr lang="en-US" sz="1300" dirty="0">
                          <a:effectLst/>
                          <a:hlinkClick r:id="rId6"/>
                        </a:rPr>
                        <a:t>pdf</a:t>
                      </a:r>
                      <a:r>
                        <a:rPr lang="ru-RU" sz="1300" dirty="0">
                          <a:effectLst/>
                        </a:rPr>
                        <a:t>)</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marL="342900" lvl="0" indent="-342900">
                        <a:lnSpc>
                          <a:spcPct val="100000"/>
                        </a:lnSpc>
                        <a:spcAft>
                          <a:spcPts val="0"/>
                        </a:spcAft>
                        <a:buFont typeface="Symbol" panose="05050102010706020507" pitchFamily="18" charset="2"/>
                        <a:buChar char=""/>
                      </a:pPr>
                      <a:r>
                        <a:rPr lang="en-CA" sz="1300" b="1" dirty="0">
                          <a:effectLst/>
                        </a:rPr>
                        <a:t>Rick </a:t>
                      </a:r>
                      <a:r>
                        <a:rPr lang="en-CA" sz="1300" b="1" dirty="0" err="1">
                          <a:effectLst/>
                        </a:rPr>
                        <a:t>Thoman</a:t>
                      </a:r>
                      <a:r>
                        <a:rPr lang="en-CA" sz="1300" b="1" dirty="0">
                          <a:effectLst/>
                        </a:rPr>
                        <a:t> </a:t>
                      </a:r>
                      <a:r>
                        <a:rPr lang="en-CA" sz="1300" dirty="0">
                          <a:effectLst/>
                        </a:rPr>
                        <a:t>(Alaska), International Arctic Research Center (IARC), Alaska</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b="1" dirty="0">
                          <a:effectLst/>
                        </a:rPr>
                        <a:t>Gabrielle Gascon </a:t>
                      </a:r>
                      <a:r>
                        <a:rPr lang="en-CA" sz="1300" dirty="0">
                          <a:effectLst/>
                        </a:rPr>
                        <a:t>(Canada), Environment and Climate Change Canada (ECCC)</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b="1" dirty="0" err="1">
                          <a:effectLst/>
                        </a:rPr>
                        <a:t>Halldór</a:t>
                      </a:r>
                      <a:r>
                        <a:rPr lang="en-CA" sz="1300" b="1" dirty="0">
                          <a:effectLst/>
                        </a:rPr>
                        <a:t> </a:t>
                      </a:r>
                      <a:r>
                        <a:rPr lang="en-CA" sz="1300" b="1" dirty="0" err="1">
                          <a:effectLst/>
                        </a:rPr>
                        <a:t>Björnsson</a:t>
                      </a:r>
                      <a:r>
                        <a:rPr lang="en-CA" sz="1300" b="1" dirty="0">
                          <a:effectLst/>
                        </a:rPr>
                        <a:t> </a:t>
                      </a:r>
                      <a:r>
                        <a:rPr lang="en-CA" sz="1300" dirty="0">
                          <a:effectLst/>
                        </a:rPr>
                        <a:t>(Europe), Icelandic Meteorological Office (IMO)</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b="1" dirty="0">
                          <a:effectLst/>
                        </a:rPr>
                        <a:t>Valentina Khan </a:t>
                      </a:r>
                      <a:r>
                        <a:rPr lang="en-CA" sz="1300" dirty="0">
                          <a:effectLst/>
                        </a:rPr>
                        <a:t>(Eurasia and Central Arctic), </a:t>
                      </a:r>
                      <a:r>
                        <a:rPr lang="en-CA" sz="1300" dirty="0" err="1">
                          <a:effectLst/>
                        </a:rPr>
                        <a:t>Hydrometcenter</a:t>
                      </a:r>
                      <a:r>
                        <a:rPr lang="en-CA" sz="1300" dirty="0">
                          <a:effectLst/>
                        </a:rPr>
                        <a:t> Moscow (HMC)</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978146390"/>
                  </a:ext>
                </a:extLst>
              </a:tr>
              <a:tr h="623019">
                <a:tc>
                  <a:txBody>
                    <a:bodyPr/>
                    <a:lstStyle/>
                    <a:p>
                      <a:pPr>
                        <a:lnSpc>
                          <a:spcPct val="100000"/>
                        </a:lnSpc>
                        <a:spcAft>
                          <a:spcPts val="0"/>
                        </a:spcAft>
                      </a:pPr>
                      <a:r>
                        <a:rPr lang="en-CA" sz="1300">
                          <a:effectLst/>
                        </a:rPr>
                        <a:t>16:40 (15’)</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a:effectLst/>
                        </a:rPr>
                        <a:t>On-line discussion (with end-users): What impacts did your region face with changing climate conditions in winter 2019/20 and spring 2020?</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a:effectLst/>
                        </a:rPr>
                        <a:t>Rick </a:t>
                      </a:r>
                      <a:r>
                        <a:rPr lang="en-CA" sz="1300" b="1" dirty="0" err="1">
                          <a:effectLst/>
                        </a:rPr>
                        <a:t>Thoman</a:t>
                      </a:r>
                      <a:r>
                        <a:rPr lang="en-CA" sz="1300" b="1" dirty="0">
                          <a:effectLst/>
                        </a:rPr>
                        <a:t> </a:t>
                      </a:r>
                      <a:r>
                        <a:rPr lang="en-CA" sz="1300" dirty="0">
                          <a:effectLst/>
                        </a:rPr>
                        <a:t>(moderator), IARC</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2552156836"/>
                  </a:ext>
                </a:extLst>
              </a:tr>
              <a:tr h="623019">
                <a:tc>
                  <a:txBody>
                    <a:bodyPr/>
                    <a:lstStyle/>
                    <a:p>
                      <a:pPr>
                        <a:lnSpc>
                          <a:spcPct val="100000"/>
                        </a:lnSpc>
                        <a:spcAft>
                          <a:spcPts val="0"/>
                        </a:spcAft>
                      </a:pPr>
                      <a:r>
                        <a:rPr lang="en-CA" sz="1300">
                          <a:effectLst/>
                        </a:rPr>
                        <a:t>16:55 (15’)</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a:effectLst/>
                        </a:rPr>
                        <a:t>On-line discussion (with end-users): Based on the summer 2020 outlook, what other potential risks were not highlighted that could affect your region?</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a:effectLst/>
                        </a:rPr>
                        <a:t>Bill Appleby </a:t>
                      </a:r>
                      <a:r>
                        <a:rPr lang="en-CA" sz="1300" dirty="0">
                          <a:effectLst/>
                        </a:rPr>
                        <a:t>(moderator), ECCC</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3361383360"/>
                  </a:ext>
                </a:extLst>
              </a:tr>
              <a:tr h="415346">
                <a:tc>
                  <a:txBody>
                    <a:bodyPr/>
                    <a:lstStyle/>
                    <a:p>
                      <a:pPr>
                        <a:lnSpc>
                          <a:spcPct val="100000"/>
                        </a:lnSpc>
                        <a:spcAft>
                          <a:spcPts val="0"/>
                        </a:spcAft>
                      </a:pPr>
                      <a:r>
                        <a:rPr lang="en-CA" sz="1300">
                          <a:effectLst/>
                        </a:rPr>
                        <a:t>17:10 (10’)</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err="1">
                          <a:effectLst/>
                        </a:rPr>
                        <a:t>ArcRCC</a:t>
                      </a:r>
                      <a:r>
                        <a:rPr lang="en-CA" sz="1300" dirty="0">
                          <a:effectLst/>
                        </a:rPr>
                        <a:t> Consensus Statement for the Arctic: What it is and how it’s created </a:t>
                      </a:r>
                      <a:r>
                        <a:rPr lang="ru-RU" sz="1300" dirty="0">
                          <a:effectLst/>
                        </a:rPr>
                        <a:t>(</a:t>
                      </a:r>
                      <a:r>
                        <a:rPr lang="en-US" sz="1300" dirty="0">
                          <a:effectLst/>
                          <a:hlinkClick r:id="rId7"/>
                        </a:rPr>
                        <a:t>ppt</a:t>
                      </a:r>
                      <a:r>
                        <a:rPr lang="en-US" sz="1300" dirty="0">
                          <a:effectLst/>
                        </a:rPr>
                        <a:t>, </a:t>
                      </a:r>
                      <a:r>
                        <a:rPr lang="en-US" sz="1300" dirty="0">
                          <a:effectLst/>
                          <a:hlinkClick r:id="rId8"/>
                        </a:rPr>
                        <a:t>pdf</a:t>
                      </a:r>
                      <a:r>
                        <a:rPr lang="ru-RU" sz="1300" dirty="0">
                          <a:effectLst/>
                        </a:rPr>
                        <a:t>)</a:t>
                      </a:r>
                      <a:endParaRPr lang="ru-RU" sz="1300" dirty="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err="1">
                          <a:effectLst/>
                        </a:rPr>
                        <a:t>Eivind</a:t>
                      </a:r>
                      <a:r>
                        <a:rPr lang="en-CA" sz="1300" b="1" dirty="0">
                          <a:effectLst/>
                        </a:rPr>
                        <a:t> </a:t>
                      </a:r>
                      <a:r>
                        <a:rPr lang="en-CA" sz="1300" b="1" dirty="0" err="1">
                          <a:effectLst/>
                        </a:rPr>
                        <a:t>Støylen</a:t>
                      </a:r>
                      <a:r>
                        <a:rPr lang="en-CA" sz="1300" dirty="0">
                          <a:effectLst/>
                        </a:rPr>
                        <a:t>, NMI</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939970877"/>
                  </a:ext>
                </a:extLst>
              </a:tr>
              <a:tr h="207673">
                <a:tc>
                  <a:txBody>
                    <a:bodyPr/>
                    <a:lstStyle/>
                    <a:p>
                      <a:pPr>
                        <a:lnSpc>
                          <a:spcPct val="100000"/>
                        </a:lnSpc>
                        <a:spcAft>
                          <a:spcPts val="0"/>
                        </a:spcAft>
                      </a:pPr>
                      <a:r>
                        <a:rPr lang="en-CA" sz="1300">
                          <a:effectLst/>
                        </a:rPr>
                        <a:t>17:20 (20’)</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a:effectLst/>
                        </a:rPr>
                        <a:t>Questions &amp; Wrap-up</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b="1" dirty="0" err="1">
                          <a:effectLst/>
                        </a:rPr>
                        <a:t>Vasily</a:t>
                      </a:r>
                      <a:r>
                        <a:rPr lang="en-CA" sz="1300" b="1" dirty="0">
                          <a:effectLst/>
                        </a:rPr>
                        <a:t> </a:t>
                      </a:r>
                      <a:r>
                        <a:rPr lang="en-CA" sz="1300" b="1" dirty="0" err="1">
                          <a:effectLst/>
                        </a:rPr>
                        <a:t>Smolyanitsky</a:t>
                      </a:r>
                      <a:r>
                        <a:rPr lang="en-CA" sz="1300" dirty="0">
                          <a:effectLst/>
                        </a:rPr>
                        <a:t>, AARI</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1115504370"/>
                  </a:ext>
                </a:extLst>
              </a:tr>
              <a:tr h="207673">
                <a:tc>
                  <a:txBody>
                    <a:bodyPr/>
                    <a:lstStyle/>
                    <a:p>
                      <a:pPr>
                        <a:lnSpc>
                          <a:spcPct val="100000"/>
                        </a:lnSpc>
                        <a:spcAft>
                          <a:spcPts val="0"/>
                        </a:spcAft>
                      </a:pPr>
                      <a:r>
                        <a:rPr lang="en-CA" sz="1300">
                          <a:effectLst/>
                        </a:rPr>
                        <a:t>17:40</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a:effectLst/>
                        </a:rPr>
                        <a:t>End of the day</a:t>
                      </a:r>
                      <a:endParaRPr lang="ru-RU" sz="1300">
                        <a:effectLst/>
                        <a:latin typeface="Calibri" panose="020F0502020204030204" pitchFamily="34" charset="0"/>
                        <a:ea typeface="Calibri" panose="020F0502020204030204" pitchFamily="34" charset="0"/>
                      </a:endParaRPr>
                    </a:p>
                  </a:txBody>
                  <a:tcPr marL="37906" marR="37906" marT="0" marB="0"/>
                </a:tc>
                <a:tc>
                  <a:txBody>
                    <a:bodyPr/>
                    <a:lstStyle/>
                    <a:p>
                      <a:pPr>
                        <a:lnSpc>
                          <a:spcPct val="100000"/>
                        </a:lnSpc>
                        <a:spcAft>
                          <a:spcPts val="0"/>
                        </a:spcAft>
                      </a:pPr>
                      <a:r>
                        <a:rPr lang="en-CA" sz="1300" dirty="0">
                          <a:effectLst/>
                        </a:rPr>
                        <a:t> </a:t>
                      </a:r>
                      <a:endParaRPr lang="ru-RU" sz="1300" dirty="0">
                        <a:effectLst/>
                        <a:latin typeface="Calibri" panose="020F0502020204030204" pitchFamily="34" charset="0"/>
                        <a:ea typeface="Calibri" panose="020F0502020204030204" pitchFamily="34" charset="0"/>
                      </a:endParaRPr>
                    </a:p>
                  </a:txBody>
                  <a:tcPr marL="37906" marR="37906" marT="0" marB="0"/>
                </a:tc>
                <a:extLst>
                  <a:ext uri="{0D108BD9-81ED-4DB2-BD59-A6C34878D82A}">
                    <a16:rowId xmlns:a16="http://schemas.microsoft.com/office/drawing/2014/main" val="2244450702"/>
                  </a:ext>
                </a:extLst>
              </a:tr>
            </a:tbl>
          </a:graphicData>
        </a:graphic>
      </p:graphicFrame>
    </p:spTree>
    <p:extLst>
      <p:ext uri="{BB962C8B-B14F-4D97-AF65-F5344CB8AC3E}">
        <p14:creationId xmlns:p14="http://schemas.microsoft.com/office/powerpoint/2010/main" val="3470672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85e8d054ed_0_0"/>
          <p:cNvPicPr preferRelativeResize="0"/>
          <p:nvPr/>
        </p:nvPicPr>
        <p:blipFill rotWithShape="1">
          <a:blip r:embed="rId3">
            <a:alphaModFix/>
          </a:blip>
          <a:srcRect l="1834" t="13672" r="2636" b="11325"/>
          <a:stretch/>
        </p:blipFill>
        <p:spPr>
          <a:xfrm>
            <a:off x="297325" y="832475"/>
            <a:ext cx="7720200" cy="5143526"/>
          </a:xfrm>
          <a:prstGeom prst="rect">
            <a:avLst/>
          </a:prstGeom>
          <a:noFill/>
          <a:ln w="19050" cap="flat" cmpd="sng">
            <a:solidFill>
              <a:schemeClr val="dk2"/>
            </a:solidFill>
            <a:prstDash val="solid"/>
            <a:round/>
            <a:headEnd type="none" w="sm" len="sm"/>
            <a:tailEnd type="none" w="sm" len="sm"/>
          </a:ln>
        </p:spPr>
      </p:pic>
      <p:pic>
        <p:nvPicPr>
          <p:cNvPr id="140" name="Google Shape;140;g85e8d054ed_0_0"/>
          <p:cNvPicPr preferRelativeResize="0"/>
          <p:nvPr/>
        </p:nvPicPr>
        <p:blipFill>
          <a:blip r:embed="rId4">
            <a:alphaModFix/>
          </a:blip>
          <a:stretch>
            <a:fillRect/>
          </a:stretch>
        </p:blipFill>
        <p:spPr>
          <a:xfrm>
            <a:off x="3488450" y="3429000"/>
            <a:ext cx="5205351" cy="3089050"/>
          </a:xfrm>
          <a:prstGeom prst="rect">
            <a:avLst/>
          </a:prstGeom>
          <a:noFill/>
          <a:ln w="19050" cap="flat" cmpd="sng">
            <a:solidFill>
              <a:schemeClr val="dk2"/>
            </a:solidFill>
            <a:prstDash val="solid"/>
            <a:round/>
            <a:headEnd type="none" w="sm" len="sm"/>
            <a:tailEnd type="none" w="sm" len="sm"/>
          </a:ln>
        </p:spPr>
      </p:pic>
      <p:sp>
        <p:nvSpPr>
          <p:cNvPr id="141" name="Google Shape;141;g85e8d054ed_0_0"/>
          <p:cNvSpPr txBox="1"/>
          <p:nvPr/>
        </p:nvSpPr>
        <p:spPr>
          <a:xfrm>
            <a:off x="673900" y="356775"/>
            <a:ext cx="5708400" cy="666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a:ln>
                  <a:noFill/>
                </a:ln>
                <a:solidFill>
                  <a:srgbClr val="000000"/>
                </a:solidFill>
                <a:effectLst/>
                <a:uLnTx/>
                <a:uFillTx/>
                <a:latin typeface="Arial"/>
                <a:cs typeface="Arial"/>
                <a:sym typeface="Arial"/>
              </a:rPr>
              <a:t>Will be published on </a:t>
            </a:r>
            <a:r>
              <a:rPr kumimoji="0" lang="en-CA" sz="1300" b="0" i="0" u="sng" strike="noStrike" kern="0" cap="none" spc="0" normalizeH="0" baseline="0" noProof="0">
                <a:ln>
                  <a:noFill/>
                </a:ln>
                <a:solidFill>
                  <a:srgbClr val="0000FF"/>
                </a:solidFill>
                <a:effectLst/>
                <a:uLnTx/>
                <a:uFillTx/>
                <a:latin typeface="Arial"/>
                <a:cs typeface="Arial"/>
                <a:sym typeface="Arial"/>
                <a:hlinkClick r:id="rId5"/>
              </a:rPr>
              <a:t>https://arctic-rcc.org/acf</a:t>
            </a: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a:spLocks noGrp="1"/>
          </p:cNvSpPr>
          <p:nvPr>
            <p:ph type="title"/>
          </p:nvPr>
        </p:nvSpPr>
        <p:spPr>
          <a:xfrm>
            <a:off x="477000" y="1890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r>
              <a:rPr lang="en-CA" sz="3959"/>
              <a:t>Circumpolar Arctic Perspective</a:t>
            </a:r>
            <a:br>
              <a:rPr lang="en-CA" sz="3959"/>
            </a:br>
            <a:r>
              <a:rPr lang="en-CA" sz="3959"/>
              <a:t>Temperature &amp; Precipitation</a:t>
            </a:r>
            <a:endParaRPr sz="3959"/>
          </a:p>
        </p:txBody>
      </p:sp>
      <p:pic>
        <p:nvPicPr>
          <p:cNvPr id="147" name="Google Shape;147;p3"/>
          <p:cNvPicPr preferRelativeResize="0">
            <a:picLocks noGrp="1"/>
          </p:cNvPicPr>
          <p:nvPr>
            <p:ph type="body" idx="1"/>
          </p:nvPr>
        </p:nvPicPr>
        <p:blipFill rotWithShape="1">
          <a:blip r:embed="rId3">
            <a:alphaModFix/>
          </a:blip>
          <a:srcRect/>
          <a:stretch/>
        </p:blipFill>
        <p:spPr>
          <a:xfrm>
            <a:off x="162000" y="1899000"/>
            <a:ext cx="4104456" cy="4104456"/>
          </a:xfrm>
          <a:prstGeom prst="rect">
            <a:avLst/>
          </a:prstGeom>
          <a:noFill/>
          <a:ln w="9525" cap="flat" cmpd="sng">
            <a:solidFill>
              <a:schemeClr val="dk1"/>
            </a:solidFill>
            <a:prstDash val="solid"/>
            <a:round/>
            <a:headEnd type="none" w="sm" len="sm"/>
            <a:tailEnd type="none" w="sm" len="sm"/>
          </a:ln>
        </p:spPr>
      </p:pic>
      <p:sp>
        <p:nvSpPr>
          <p:cNvPr id="148" name="Google Shape;148;p3"/>
          <p:cNvSpPr/>
          <p:nvPr/>
        </p:nvSpPr>
        <p:spPr>
          <a:xfrm>
            <a:off x="4482000" y="1899000"/>
            <a:ext cx="4500000" cy="3596369"/>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Outlooks are based on </a:t>
            </a:r>
            <a:r>
              <a:rPr kumimoji="0" lang="en-CA" sz="1800" b="1" i="0" u="none" strike="noStrike" kern="0" cap="none" spc="0" normalizeH="0" baseline="0" noProof="0">
                <a:ln>
                  <a:noFill/>
                </a:ln>
                <a:solidFill>
                  <a:srgbClr val="000000"/>
                </a:solidFill>
                <a:effectLst/>
                <a:uLnTx/>
                <a:uFillTx/>
                <a:latin typeface="Arial"/>
                <a:ea typeface="Arial"/>
                <a:cs typeface="Arial"/>
                <a:sym typeface="Arial"/>
              </a:rPr>
              <a:t>eight</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WMO Long-Range Forecasts models.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All the model forecasts are compared and areas where all eight models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agree = high forecast confidence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disagree = low forecast confidence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Called a multi-model ensemble (MME) approach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just" defTabSz="914400" rtl="0" eaLnBrk="1" fontAlgn="auto" latinLnBrk="0" hangingPunct="1">
              <a:lnSpc>
                <a:spcPct val="115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 methodology reputed as providing the most reliable objective forecasts.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p:nvPr/>
        </p:nvSpPr>
        <p:spPr>
          <a:xfrm>
            <a:off x="342000" y="-55286"/>
            <a:ext cx="8421536"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TEMPERATURE: Observations from Winter 2020</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5" name="Google Shape;155;p4"/>
          <p:cNvPicPr preferRelativeResize="0"/>
          <p:nvPr/>
        </p:nvPicPr>
        <p:blipFill rotWithShape="1">
          <a:blip r:embed="rId3">
            <a:alphaModFix/>
          </a:blip>
          <a:srcRect/>
          <a:stretch/>
        </p:blipFill>
        <p:spPr>
          <a:xfrm>
            <a:off x="133791" y="819000"/>
            <a:ext cx="4978209" cy="4905000"/>
          </a:xfrm>
          <a:prstGeom prst="rect">
            <a:avLst/>
          </a:prstGeom>
          <a:noFill/>
          <a:ln w="9525" cap="flat" cmpd="sng">
            <a:solidFill>
              <a:schemeClr val="dk1"/>
            </a:solidFill>
            <a:prstDash val="solid"/>
            <a:round/>
            <a:headEnd type="none" w="sm" len="sm"/>
            <a:tailEnd type="none" w="sm" len="sm"/>
          </a:ln>
        </p:spPr>
      </p:pic>
      <p:sp>
        <p:nvSpPr>
          <p:cNvPr id="156" name="Google Shape;156;p4"/>
          <p:cNvSpPr/>
          <p:nvPr/>
        </p:nvSpPr>
        <p:spPr>
          <a:xfrm>
            <a:off x="117000" y="5409000"/>
            <a:ext cx="4995000" cy="113231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defTabSz="914400" rtl="0" eaLnBrk="1" fontAlgn="auto" latinLnBrk="0" hangingPunct="1">
              <a:lnSpc>
                <a:spcPct val="114000"/>
              </a:lnSpc>
              <a:spcBef>
                <a:spcPts val="0"/>
              </a:spcBef>
              <a:spcAft>
                <a:spcPts val="0"/>
              </a:spcAft>
              <a:buClr>
                <a:srgbClr val="000000"/>
              </a:buClr>
              <a:buSzTx/>
              <a:buFont typeface="Arial"/>
              <a:buNone/>
              <a:tabLst/>
              <a:defRPr/>
            </a:pP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February, March, and April (FMA) 2020 surface air temperature anomaly based on the 1981-2010 reference period. Red indicates warner than normal temperature, and blue indicates cooler than normal temperatures. Map produced by the Hydrometcenter of Russia </a:t>
            </a:r>
            <a:r>
              <a:rPr kumimoji="0" lang="en-CA" sz="1200" b="0" i="0" u="sng" strike="noStrike" kern="0" cap="none" spc="0" normalizeH="0" baseline="0" noProof="0">
                <a:ln>
                  <a:noFill/>
                </a:ln>
                <a:solidFill>
                  <a:srgbClr val="0000FF"/>
                </a:solidFill>
                <a:effectLst/>
                <a:uLnTx/>
                <a:uFillTx/>
                <a:latin typeface="Arial"/>
                <a:ea typeface="Arial"/>
                <a:cs typeface="Arial"/>
                <a:sym typeface="Arial"/>
                <a:hlinkClick r:id="rId4"/>
              </a:rPr>
              <a:t>https://meteoinfo.ru/</a:t>
            </a: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 Data source: ERA-5</a:t>
            </a:r>
            <a:r>
              <a:rPr kumimoji="0" lang="en-CA" sz="800" b="0" i="0" u="none" strike="noStrike" kern="0" cap="none" spc="0" normalizeH="0" baseline="0" noProof="0">
                <a:ln>
                  <a:noFill/>
                </a:ln>
                <a:solidFill>
                  <a:srgbClr val="000000"/>
                </a:solidFill>
                <a:effectLst/>
                <a:uLnTx/>
                <a:uFillTx/>
                <a:latin typeface="Arial"/>
                <a:ea typeface="Arial"/>
                <a:cs typeface="Arial"/>
                <a:sym typeface="Arial"/>
              </a:rPr>
              <a:t>. </a:t>
            </a: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4"/>
          <p:cNvSpPr txBox="1"/>
          <p:nvPr/>
        </p:nvSpPr>
        <p:spPr>
          <a:xfrm>
            <a:off x="5085000" y="1089000"/>
            <a:ext cx="3942000" cy="507831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Higher than normal in the eastern hemisphere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Lower than normal in the western hemisphere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Scandinavia and the majority of the Eastern and Western Scandinavia regions experienced warmer than normal conditions (</a:t>
            </a:r>
            <a:r>
              <a:rPr kumimoji="0" lang="en-CA" sz="1800" b="0" i="0" u="none" strike="noStrike" kern="0" cap="none" spc="0" normalizeH="0" baseline="0" noProof="0">
                <a:ln>
                  <a:noFill/>
                </a:ln>
                <a:solidFill>
                  <a:srgbClr val="FF0000"/>
                </a:solidFill>
                <a:effectLst/>
                <a:uLnTx/>
                <a:uFillTx/>
                <a:latin typeface="Arial"/>
                <a:ea typeface="Arial"/>
                <a:cs typeface="Arial"/>
                <a:sym typeface="Arial"/>
              </a:rPr>
              <a:t>red areas</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Parts of Eastern and Western Siberia saw their fifth warmest FMA since the start of the record in 1949.</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Canada, Alaska, Greenland, and the North Atlantic Ocean experienced near normal (white areas) or slightly below normal (light </a:t>
            </a:r>
            <a:r>
              <a:rPr kumimoji="0" lang="en-CA" sz="1800" b="0" i="0" u="none" strike="noStrike" kern="0" cap="none" spc="0" normalizeH="0" baseline="0" noProof="0">
                <a:ln>
                  <a:noFill/>
                </a:ln>
                <a:solidFill>
                  <a:srgbClr val="0000FF"/>
                </a:solidFill>
                <a:effectLst/>
                <a:uLnTx/>
                <a:uFillTx/>
                <a:latin typeface="Arial"/>
                <a:ea typeface="Arial"/>
                <a:cs typeface="Arial"/>
                <a:sym typeface="Arial"/>
              </a:rPr>
              <a:t>blue</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conditions.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p:nvPr/>
        </p:nvSpPr>
        <p:spPr>
          <a:xfrm>
            <a:off x="0" y="8827"/>
            <a:ext cx="9144000" cy="1395173"/>
          </a:xfrm>
          <a:prstGeom prst="rect">
            <a:avLst/>
          </a:prstGeom>
          <a:noFill/>
          <a:ln>
            <a:noFill/>
          </a:ln>
        </p:spPr>
        <p:txBody>
          <a:bodyPr spcFirstLastPara="1" wrap="square" lIns="91425" tIns="203125" rIns="91425" bIns="50775"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TEMPERATURE: Winter 2020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1" u="none" strike="noStrike" kern="0" cap="none" spc="0" normalizeH="0" baseline="0" noProof="0">
                <a:ln>
                  <a:noFill/>
                </a:ln>
                <a:solidFill>
                  <a:srgbClr val="000000"/>
                </a:solidFill>
                <a:effectLst/>
                <a:uLnTx/>
                <a:uFillTx/>
                <a:latin typeface="Arial"/>
                <a:ea typeface="Arial"/>
                <a:cs typeface="Arial"/>
                <a:sym typeface="Arial"/>
              </a:rPr>
              <a:t>How did the forecasts perform ?</a:t>
            </a:r>
            <a:endParaRPr kumimoji="0" sz="2800" b="1" i="1"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164" name="Google Shape;164;p5"/>
          <p:cNvGraphicFramePr/>
          <p:nvPr/>
        </p:nvGraphicFramePr>
        <p:xfrm>
          <a:off x="225001" y="1314000"/>
          <a:ext cx="3000000" cy="3000000"/>
        </p:xfrm>
        <a:graphic>
          <a:graphicData uri="http://schemas.openxmlformats.org/drawingml/2006/table">
            <a:tbl>
              <a:tblPr>
                <a:noFill/>
              </a:tblPr>
              <a:tblGrid>
                <a:gridCol w="1557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2180575">
                  <a:extLst>
                    <a:ext uri="{9D8B030D-6E8A-4147-A177-3AD203B41FA5}">
                      <a16:colId xmlns:a16="http://schemas.microsoft.com/office/drawing/2014/main" val="20003"/>
                    </a:ext>
                  </a:extLst>
                </a:gridCol>
                <a:gridCol w="1419425">
                  <a:extLst>
                    <a:ext uri="{9D8B030D-6E8A-4147-A177-3AD203B41FA5}">
                      <a16:colId xmlns:a16="http://schemas.microsoft.com/office/drawing/2014/main" val="20004"/>
                    </a:ext>
                  </a:extLst>
                </a:gridCol>
              </a:tblGrid>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Regions</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Temperature Forecast Agreement</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Temperature Forecast</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Observations</a:t>
                      </a:r>
                      <a:endParaRPr/>
                    </a:p>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NCAR CFSR Reanalysis</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Temperature Forecast Accuracy</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Alaska </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Chukchi</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Eastern Siberia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Western Siberia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European</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Atlantic</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Mostly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 (Scandinavia only)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Canada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to 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7"/>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Central Arctic</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p:nvPr/>
        </p:nvSpPr>
        <p:spPr>
          <a:xfrm>
            <a:off x="972000" y="-81000"/>
            <a:ext cx="6905032"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TEMPERATURE: Outlook Summer 2020</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1" name="Google Shape;171;p6"/>
          <p:cNvPicPr preferRelativeResize="0"/>
          <p:nvPr/>
        </p:nvPicPr>
        <p:blipFill rotWithShape="1">
          <a:blip r:embed="rId3">
            <a:alphaModFix/>
          </a:blip>
          <a:srcRect/>
          <a:stretch/>
        </p:blipFill>
        <p:spPr>
          <a:xfrm>
            <a:off x="644516" y="594000"/>
            <a:ext cx="7560000" cy="5464286"/>
          </a:xfrm>
          <a:prstGeom prst="rect">
            <a:avLst/>
          </a:prstGeom>
          <a:noFill/>
          <a:ln w="9525" cap="flat" cmpd="sng">
            <a:solidFill>
              <a:schemeClr val="dk1"/>
            </a:solidFill>
            <a:prstDash val="solid"/>
            <a:round/>
            <a:headEnd type="none" w="sm" len="sm"/>
            <a:tailEnd type="none" w="sm" len="sm"/>
          </a:ln>
        </p:spPr>
      </p:pic>
      <p:sp>
        <p:nvSpPr>
          <p:cNvPr id="172" name="Google Shape;172;p6"/>
          <p:cNvSpPr/>
          <p:nvPr/>
        </p:nvSpPr>
        <p:spPr>
          <a:xfrm>
            <a:off x="644516" y="6084000"/>
            <a:ext cx="7560000" cy="694286"/>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179705" marR="0" lvl="0" indent="0" algn="just" defTabSz="914400" rtl="0" eaLnBrk="1" fontAlgn="auto" latinLnBrk="0" hangingPunct="1">
              <a:lnSpc>
                <a:spcPct val="115000"/>
              </a:lnSpc>
              <a:spcBef>
                <a:spcPts val="0"/>
              </a:spcBef>
              <a:spcAft>
                <a:spcPts val="1000"/>
              </a:spcAft>
              <a:buClr>
                <a:srgbClr val="000000"/>
              </a:buClr>
              <a:buSzTx/>
              <a:buFont typeface="Arial"/>
              <a:buNone/>
              <a:tabLst/>
              <a:defRPr/>
            </a:pP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Multi model ensemble probability forecast for surface temperature for June, July, and August 2020. Three categories: below normal (blue), near normal (grey), above normal (red) and no agreement amongst the models (white). Source: </a:t>
            </a:r>
            <a:r>
              <a:rPr kumimoji="0" lang="en-CA" sz="1200" b="0" i="0" u="sng" strike="noStrike" kern="0" cap="none" spc="0" normalizeH="0" baseline="0" noProof="0">
                <a:ln>
                  <a:noFill/>
                </a:ln>
                <a:solidFill>
                  <a:srgbClr val="0000FF"/>
                </a:solidFill>
                <a:effectLst/>
                <a:uLnTx/>
                <a:uFillTx/>
                <a:latin typeface="Arial"/>
                <a:ea typeface="Arial"/>
                <a:cs typeface="Arial"/>
                <a:sym typeface="Arial"/>
                <a:hlinkClick r:id="rId4"/>
              </a:rPr>
              <a:t>www.wmolc.org</a:t>
            </a: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p:nvPr/>
        </p:nvSpPr>
        <p:spPr>
          <a:xfrm>
            <a:off x="342000" y="-55286"/>
            <a:ext cx="8433334"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PRECIPITATION: Observations from Winter 2020</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9" name="Google Shape;179;p7"/>
          <p:cNvPicPr preferRelativeResize="0"/>
          <p:nvPr/>
        </p:nvPicPr>
        <p:blipFill rotWithShape="1">
          <a:blip r:embed="rId3">
            <a:alphaModFix/>
          </a:blip>
          <a:srcRect/>
          <a:stretch/>
        </p:blipFill>
        <p:spPr>
          <a:xfrm>
            <a:off x="63491" y="684000"/>
            <a:ext cx="4913509" cy="5040000"/>
          </a:xfrm>
          <a:prstGeom prst="rect">
            <a:avLst/>
          </a:prstGeom>
          <a:noFill/>
          <a:ln w="9525" cap="flat" cmpd="sng">
            <a:solidFill>
              <a:schemeClr val="dk1"/>
            </a:solidFill>
            <a:prstDash val="solid"/>
            <a:round/>
            <a:headEnd type="none" w="sm" len="sm"/>
            <a:tailEnd type="none" w="sm" len="sm"/>
          </a:ln>
        </p:spPr>
      </p:pic>
      <p:sp>
        <p:nvSpPr>
          <p:cNvPr id="180" name="Google Shape;180;p7"/>
          <p:cNvSpPr/>
          <p:nvPr/>
        </p:nvSpPr>
        <p:spPr>
          <a:xfrm>
            <a:off x="45000" y="5724000"/>
            <a:ext cx="4932000" cy="1120437"/>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defTabSz="914400" rtl="0" eaLnBrk="1" fontAlgn="auto" latinLnBrk="0" hangingPunct="1">
              <a:lnSpc>
                <a:spcPct val="114000"/>
              </a:lnSpc>
              <a:spcBef>
                <a:spcPts val="0"/>
              </a:spcBef>
              <a:spcAft>
                <a:spcPts val="0"/>
              </a:spcAft>
              <a:buClr>
                <a:srgbClr val="000000"/>
              </a:buClr>
              <a:buSzTx/>
              <a:buFont typeface="Arial"/>
              <a:buNone/>
              <a:tabLst/>
              <a:defRPr/>
            </a:pP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February, March, and April (FMA) 2020 precipitation based on the 1981-2010 reference period. Red indicates wetter than normal conditions, and blue indicates drier than normal conditions. Map produced by the Hydrometcenter of Russia </a:t>
            </a:r>
            <a:r>
              <a:rPr kumimoji="0" lang="en-CA" sz="1200" b="0" i="0" u="sng" strike="noStrike" kern="0" cap="none" spc="0" normalizeH="0" baseline="0" noProof="0">
                <a:ln>
                  <a:noFill/>
                </a:ln>
                <a:solidFill>
                  <a:srgbClr val="0000FF"/>
                </a:solidFill>
                <a:effectLst/>
                <a:uLnTx/>
                <a:uFillTx/>
                <a:latin typeface="Arial"/>
                <a:ea typeface="Arial"/>
                <a:cs typeface="Arial"/>
                <a:sym typeface="Arial"/>
                <a:hlinkClick r:id="rId4"/>
              </a:rPr>
              <a:t>https://meteoinfo.ru/</a:t>
            </a: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 Data source: ERA-5.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7"/>
          <p:cNvSpPr txBox="1"/>
          <p:nvPr/>
        </p:nvSpPr>
        <p:spPr>
          <a:xfrm>
            <a:off x="5202000" y="1989000"/>
            <a:ext cx="3780000" cy="2862322"/>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Wetter than average conditions were observed across a majority of Arctic region (</a:t>
            </a:r>
            <a:r>
              <a:rPr kumimoji="0" lang="en-CA" sz="1800" b="0" i="0" u="none" strike="noStrike" kern="0" cap="none" spc="0" normalizeH="0" baseline="0" noProof="0">
                <a:ln>
                  <a:noFill/>
                </a:ln>
                <a:solidFill>
                  <a:srgbClr val="FF0000"/>
                </a:solidFill>
                <a:effectLst/>
                <a:uLnTx/>
                <a:uFillTx/>
                <a:latin typeface="Arial"/>
                <a:ea typeface="Arial"/>
                <a:cs typeface="Arial"/>
                <a:sym typeface="Arial"/>
              </a:rPr>
              <a:t>red </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areas).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Only a few isolated areas, including the northeastern coast of Greenland, northern Canada, and a small swath over southern Alaska, experienced drier than average conditions (</a:t>
            </a:r>
            <a:r>
              <a:rPr kumimoji="0" lang="en-CA" sz="1800" b="0" i="0" u="none" strike="noStrike" kern="0" cap="none" spc="0" normalizeH="0" baseline="0" noProof="0">
                <a:ln>
                  <a:noFill/>
                </a:ln>
                <a:solidFill>
                  <a:srgbClr val="0000FF"/>
                </a:solidFill>
                <a:effectLst/>
                <a:uLnTx/>
                <a:uFillTx/>
                <a:latin typeface="Arial"/>
                <a:ea typeface="Arial"/>
                <a:cs typeface="Arial"/>
                <a:sym typeface="Arial"/>
              </a:rPr>
              <a:t>blue</a:t>
            </a: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  areas)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p:nvPr/>
        </p:nvSpPr>
        <p:spPr>
          <a:xfrm>
            <a:off x="0" y="8827"/>
            <a:ext cx="9144000" cy="1395173"/>
          </a:xfrm>
          <a:prstGeom prst="rect">
            <a:avLst/>
          </a:prstGeom>
          <a:noFill/>
          <a:ln>
            <a:noFill/>
          </a:ln>
        </p:spPr>
        <p:txBody>
          <a:bodyPr spcFirstLastPara="1" wrap="square" lIns="91425" tIns="203125" rIns="91425" bIns="50775"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PRECIPITATION: Winter 2020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1" u="none" strike="noStrike" kern="0" cap="none" spc="0" normalizeH="0" baseline="0" noProof="0">
                <a:ln>
                  <a:noFill/>
                </a:ln>
                <a:solidFill>
                  <a:srgbClr val="000000"/>
                </a:solidFill>
                <a:effectLst/>
                <a:uLnTx/>
                <a:uFillTx/>
                <a:latin typeface="Arial"/>
                <a:ea typeface="Arial"/>
                <a:cs typeface="Arial"/>
                <a:sym typeface="Arial"/>
              </a:rPr>
              <a:t>How did the forecasts perform ?</a:t>
            </a:r>
            <a:endParaRPr kumimoji="0" sz="2800" b="1" i="1"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188" name="Google Shape;188;p8"/>
          <p:cNvGraphicFramePr/>
          <p:nvPr/>
        </p:nvGraphicFramePr>
        <p:xfrm>
          <a:off x="225001" y="1314000"/>
          <a:ext cx="3000000" cy="3000000"/>
        </p:xfrm>
        <a:graphic>
          <a:graphicData uri="http://schemas.openxmlformats.org/drawingml/2006/table">
            <a:tbl>
              <a:tblPr>
                <a:noFill/>
              </a:tblPr>
              <a:tblGrid>
                <a:gridCol w="1512000">
                  <a:extLst>
                    <a:ext uri="{9D8B030D-6E8A-4147-A177-3AD203B41FA5}">
                      <a16:colId xmlns:a16="http://schemas.microsoft.com/office/drawing/2014/main" val="20000"/>
                    </a:ext>
                  </a:extLst>
                </a:gridCol>
                <a:gridCol w="1665000">
                  <a:extLst>
                    <a:ext uri="{9D8B030D-6E8A-4147-A177-3AD203B41FA5}">
                      <a16:colId xmlns:a16="http://schemas.microsoft.com/office/drawing/2014/main" val="20001"/>
                    </a:ext>
                  </a:extLst>
                </a:gridCol>
                <a:gridCol w="1845000">
                  <a:extLst>
                    <a:ext uri="{9D8B030D-6E8A-4147-A177-3AD203B41FA5}">
                      <a16:colId xmlns:a16="http://schemas.microsoft.com/office/drawing/2014/main" val="20002"/>
                    </a:ext>
                  </a:extLst>
                </a:gridCol>
                <a:gridCol w="1710000">
                  <a:extLst>
                    <a:ext uri="{9D8B030D-6E8A-4147-A177-3AD203B41FA5}">
                      <a16:colId xmlns:a16="http://schemas.microsoft.com/office/drawing/2014/main" val="20003"/>
                    </a:ext>
                  </a:extLst>
                </a:gridCol>
                <a:gridCol w="1845000">
                  <a:extLst>
                    <a:ext uri="{9D8B030D-6E8A-4147-A177-3AD203B41FA5}">
                      <a16:colId xmlns:a16="http://schemas.microsoft.com/office/drawing/2014/main" val="20004"/>
                    </a:ext>
                  </a:extLst>
                </a:gridCol>
              </a:tblGrid>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Regions</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Precipitation Forecast Agreement</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Precipitation Forecast</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Observations</a:t>
                      </a:r>
                      <a:endParaRPr/>
                    </a:p>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NCAR CFSR Reanalysis</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MME Precipitation Forecast Accuracy</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Alaska </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Chukchi</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Eastern Siberia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Western Siberia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European</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Atlantic</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 (continental regions only)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Above normal (continental regions only)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Canada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No agreement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No forecast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normal in the south and west, below in the center</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N/A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7"/>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Central Arctic</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b="0" u="none" strike="noStrike" cap="none">
                          <a:solidFill>
                            <a:srgbClr val="000000"/>
                          </a:solidFill>
                          <a:latin typeface="Arial"/>
                          <a:ea typeface="Arial"/>
                          <a:cs typeface="Arial"/>
                          <a:sym typeface="Arial"/>
                        </a:rPr>
                        <a:t>No agreement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No forecast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N/A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972000" y="0"/>
            <a:ext cx="7016216"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PRECIPITATION: Outlook Summer 2020</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95" name="Google Shape;195;p9"/>
          <p:cNvPicPr preferRelativeResize="0"/>
          <p:nvPr/>
        </p:nvPicPr>
        <p:blipFill rotWithShape="1">
          <a:blip r:embed="rId3">
            <a:alphaModFix/>
          </a:blip>
          <a:srcRect/>
          <a:stretch/>
        </p:blipFill>
        <p:spPr>
          <a:xfrm>
            <a:off x="837000" y="639000"/>
            <a:ext cx="7470000" cy="5265000"/>
          </a:xfrm>
          <a:prstGeom prst="rect">
            <a:avLst/>
          </a:prstGeom>
          <a:noFill/>
          <a:ln w="9525" cap="flat" cmpd="sng">
            <a:solidFill>
              <a:schemeClr val="dk1"/>
            </a:solidFill>
            <a:prstDash val="solid"/>
            <a:round/>
            <a:headEnd type="none" w="sm" len="sm"/>
            <a:tailEnd type="none" w="sm" len="sm"/>
          </a:ln>
        </p:spPr>
      </p:pic>
      <p:sp>
        <p:nvSpPr>
          <p:cNvPr id="196" name="Google Shape;196;p9"/>
          <p:cNvSpPr txBox="1"/>
          <p:nvPr/>
        </p:nvSpPr>
        <p:spPr>
          <a:xfrm>
            <a:off x="837000" y="5930336"/>
            <a:ext cx="7470000"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Multi model ensemble probability forecast for precipitation for JJA 2020. Green indicates wetter conditions, orange  drier conditions and white, no agreement amongst the models. Source: </a:t>
            </a:r>
            <a:r>
              <a:rPr kumimoji="0" lang="en-CA" sz="1400" b="0" i="0" u="sng" strike="noStrike" kern="0" cap="none" spc="0" normalizeH="0" baseline="0" noProof="0">
                <a:ln>
                  <a:noFill/>
                </a:ln>
                <a:solidFill>
                  <a:srgbClr val="000000"/>
                </a:solidFill>
                <a:effectLst/>
                <a:uLnTx/>
                <a:uFillTx/>
                <a:latin typeface="Arial"/>
                <a:ea typeface="Arial"/>
                <a:cs typeface="Arial"/>
                <a:sym typeface="Arial"/>
                <a:hlinkClick r:id="rId4"/>
              </a:rPr>
              <a:t>www.wmolc.org</a:t>
            </a: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0"/>
          <p:cNvPicPr preferRelativeResize="0"/>
          <p:nvPr/>
        </p:nvPicPr>
        <p:blipFill rotWithShape="1">
          <a:blip r:embed="rId3">
            <a:alphaModFix/>
          </a:blip>
          <a:srcRect/>
          <a:stretch/>
        </p:blipFill>
        <p:spPr>
          <a:xfrm>
            <a:off x="345060" y="1134000"/>
            <a:ext cx="4860000" cy="4860000"/>
          </a:xfrm>
          <a:prstGeom prst="rect">
            <a:avLst/>
          </a:prstGeom>
          <a:noFill/>
          <a:ln>
            <a:noFill/>
          </a:ln>
        </p:spPr>
      </p:pic>
      <p:sp>
        <p:nvSpPr>
          <p:cNvPr id="202" name="Google Shape;202;p10"/>
          <p:cNvSpPr/>
          <p:nvPr/>
        </p:nvSpPr>
        <p:spPr>
          <a:xfrm>
            <a:off x="1152000" y="34290"/>
            <a:ext cx="7196201"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Sea-Ice: From a Circumpolar Perspective</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p10"/>
          <p:cNvSpPr txBox="1"/>
          <p:nvPr/>
        </p:nvSpPr>
        <p:spPr>
          <a:xfrm>
            <a:off x="5472000" y="1404000"/>
            <a:ext cx="3447000" cy="31393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Maximum sea-ice extent, volume and thickness is normally reached each year in the Arctic during the month of March.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Arial"/>
                <a:ea typeface="Arial"/>
                <a:cs typeface="Arial"/>
                <a:sym typeface="Arial"/>
              </a:rPr>
              <a:t>The forecast for March 2020 sea ice extent was based on output from CanSIPSv2, an MME of two climate models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1"/>
          <p:cNvPicPr preferRelativeResize="0"/>
          <p:nvPr/>
        </p:nvPicPr>
        <p:blipFill rotWithShape="1">
          <a:blip r:embed="rId3">
            <a:alphaModFix/>
          </a:blip>
          <a:srcRect/>
          <a:stretch/>
        </p:blipFill>
        <p:spPr>
          <a:xfrm>
            <a:off x="836832" y="909000"/>
            <a:ext cx="7380000" cy="5131891"/>
          </a:xfrm>
          <a:prstGeom prst="rect">
            <a:avLst/>
          </a:prstGeom>
          <a:noFill/>
          <a:ln w="9525" cap="flat" cmpd="sng">
            <a:solidFill>
              <a:schemeClr val="dk1"/>
            </a:solidFill>
            <a:prstDash val="solid"/>
            <a:round/>
            <a:headEnd type="none" w="sm" len="sm"/>
            <a:tailEnd type="none" w="sm" len="sm"/>
          </a:ln>
        </p:spPr>
      </p:pic>
      <p:sp>
        <p:nvSpPr>
          <p:cNvPr id="210" name="Google Shape;210;p11"/>
          <p:cNvSpPr/>
          <p:nvPr/>
        </p:nvSpPr>
        <p:spPr>
          <a:xfrm>
            <a:off x="342000" y="-55286"/>
            <a:ext cx="8369664" cy="964286"/>
          </a:xfrm>
          <a:prstGeom prst="rect">
            <a:avLst/>
          </a:prstGeom>
          <a:noFill/>
          <a:ln>
            <a:noFill/>
          </a:ln>
        </p:spPr>
        <p:txBody>
          <a:bodyPr spcFirstLastPara="1" wrap="square" lIns="91425" tIns="203125" rIns="91425" bIns="5077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SEA-ICE Extent: Observations from Winter 2020</a:t>
            </a:r>
            <a:endParaRPr kumimoji="0" sz="2800" b="1" i="0"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547F6B-56EE-4238-85A2-8B8F15436B4A}"/>
              </a:ext>
            </a:extLst>
          </p:cNvPr>
          <p:cNvSpPr>
            <a:spLocks noGrp="1"/>
          </p:cNvSpPr>
          <p:nvPr>
            <p:ph type="sldNum" sz="quarter" idx="12"/>
          </p:nvPr>
        </p:nvSpPr>
        <p:spPr/>
        <p:txBody>
          <a:bodyPr/>
          <a:lstStyle/>
          <a:p>
            <a:fld id="{9259AF2F-52C6-9B46-B8B2-0579234AE62E}" type="slidenum">
              <a:rPr lang="en-US" smtClean="0"/>
              <a:t>5</a:t>
            </a:fld>
            <a:endParaRPr lang="en-US"/>
          </a:p>
        </p:txBody>
      </p:sp>
      <p:graphicFrame>
        <p:nvGraphicFramePr>
          <p:cNvPr id="6" name="Table 5">
            <a:extLst>
              <a:ext uri="{FF2B5EF4-FFF2-40B4-BE49-F238E27FC236}">
                <a16:creationId xmlns:a16="http://schemas.microsoft.com/office/drawing/2014/main" id="{4E9B912D-294A-429F-AEEA-79712936A5F9}"/>
              </a:ext>
            </a:extLst>
          </p:cNvPr>
          <p:cNvGraphicFramePr>
            <a:graphicFrameLocks noGrp="1"/>
          </p:cNvGraphicFramePr>
          <p:nvPr>
            <p:extLst>
              <p:ext uri="{D42A27DB-BD31-4B8C-83A1-F6EECF244321}">
                <p14:modId xmlns:p14="http://schemas.microsoft.com/office/powerpoint/2010/main" val="3303714320"/>
              </p:ext>
            </p:extLst>
          </p:nvPr>
        </p:nvGraphicFramePr>
        <p:xfrm>
          <a:off x="164892" y="136525"/>
          <a:ext cx="8784236" cy="6702022"/>
        </p:xfrm>
        <a:graphic>
          <a:graphicData uri="http://schemas.openxmlformats.org/drawingml/2006/table">
            <a:tbl>
              <a:tblPr bandRow="1">
                <a:tableStyleId>{5C22544A-7EE6-4342-B048-85BDC9FD1C3A}</a:tableStyleId>
              </a:tblPr>
              <a:tblGrid>
                <a:gridCol w="944380">
                  <a:extLst>
                    <a:ext uri="{9D8B030D-6E8A-4147-A177-3AD203B41FA5}">
                      <a16:colId xmlns:a16="http://schemas.microsoft.com/office/drawing/2014/main" val="690398880"/>
                    </a:ext>
                  </a:extLst>
                </a:gridCol>
                <a:gridCol w="4527030">
                  <a:extLst>
                    <a:ext uri="{9D8B030D-6E8A-4147-A177-3AD203B41FA5}">
                      <a16:colId xmlns:a16="http://schemas.microsoft.com/office/drawing/2014/main" val="2540460646"/>
                    </a:ext>
                  </a:extLst>
                </a:gridCol>
                <a:gridCol w="2619334">
                  <a:extLst>
                    <a:ext uri="{9D8B030D-6E8A-4147-A177-3AD203B41FA5}">
                      <a16:colId xmlns:a16="http://schemas.microsoft.com/office/drawing/2014/main" val="1372785837"/>
                    </a:ext>
                  </a:extLst>
                </a:gridCol>
                <a:gridCol w="693492">
                  <a:extLst>
                    <a:ext uri="{9D8B030D-6E8A-4147-A177-3AD203B41FA5}">
                      <a16:colId xmlns:a16="http://schemas.microsoft.com/office/drawing/2014/main" val="1677882233"/>
                    </a:ext>
                  </a:extLst>
                </a:gridCol>
              </a:tblGrid>
              <a:tr h="826001">
                <a:tc gridSpan="4">
                  <a:txBody>
                    <a:bodyPr/>
                    <a:lstStyle/>
                    <a:p>
                      <a:pPr algn="ctr">
                        <a:lnSpc>
                          <a:spcPct val="100000"/>
                        </a:lnSpc>
                        <a:spcAft>
                          <a:spcPts val="0"/>
                        </a:spcAft>
                      </a:pPr>
                      <a:r>
                        <a:rPr lang="en-CA" sz="1300" dirty="0">
                          <a:effectLst/>
                        </a:rPr>
                        <a:t>ACF-5 Technical Regional Briefing Agenda</a:t>
                      </a:r>
                      <a:endParaRPr lang="ru-RU" sz="1300" dirty="0">
                        <a:effectLst/>
                      </a:endParaRPr>
                    </a:p>
                    <a:p>
                      <a:pPr algn="ctr">
                        <a:lnSpc>
                          <a:spcPct val="100000"/>
                        </a:lnSpc>
                        <a:spcAft>
                          <a:spcPts val="0"/>
                        </a:spcAft>
                      </a:pPr>
                      <a:r>
                        <a:rPr lang="en-CA" sz="1300" b="1" dirty="0">
                          <a:effectLst/>
                        </a:rPr>
                        <a:t>Thursday May 28, 2020, 16:00 – 18:10 UTC</a:t>
                      </a:r>
                      <a:endParaRPr lang="ru-RU" sz="1300" b="1" dirty="0">
                        <a:effectLst/>
                      </a:endParaRPr>
                    </a:p>
                    <a:p>
                      <a:pPr algn="ctr">
                        <a:lnSpc>
                          <a:spcPct val="100000"/>
                        </a:lnSpc>
                        <a:spcAft>
                          <a:spcPts val="0"/>
                        </a:spcAft>
                      </a:pPr>
                      <a:r>
                        <a:rPr lang="en-CA" sz="1300" dirty="0">
                          <a:effectLst/>
                        </a:rPr>
                        <a:t>To determine your local time go to: </a:t>
                      </a:r>
                      <a:r>
                        <a:rPr lang="en-CA" sz="1300" u="sng" dirty="0">
                          <a:effectLst/>
                          <a:hlinkClick r:id="rId2"/>
                        </a:rPr>
                        <a:t>https://www.timeanddate.com/worldclock/timezone/utc</a:t>
                      </a:r>
                      <a:endParaRPr lang="ru-RU" sz="1300" dirty="0">
                        <a:effectLst/>
                      </a:endParaRPr>
                    </a:p>
                    <a:p>
                      <a:pPr algn="ctr">
                        <a:lnSpc>
                          <a:spcPct val="100000"/>
                        </a:lnSpc>
                        <a:spcAft>
                          <a:spcPts val="0"/>
                        </a:spcAft>
                      </a:pPr>
                      <a:r>
                        <a:rPr lang="en-CA" sz="1300" dirty="0">
                          <a:effectLst/>
                        </a:rPr>
                        <a:t>Intended Audience: Users interested in specifics of the climate observations and models</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47819500"/>
                  </a:ext>
                </a:extLst>
              </a:tr>
              <a:tr h="202533">
                <a:tc>
                  <a:txBody>
                    <a:bodyPr/>
                    <a:lstStyle/>
                    <a:p>
                      <a:pPr>
                        <a:lnSpc>
                          <a:spcPct val="100000"/>
                        </a:lnSpc>
                        <a:spcAft>
                          <a:spcPts val="0"/>
                        </a:spcAft>
                      </a:pPr>
                      <a:r>
                        <a:rPr lang="en-CA" sz="1300">
                          <a:effectLst/>
                        </a:rPr>
                        <a:t>TIME</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ITEM</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DETAILS</a:t>
                      </a:r>
                      <a:endParaRPr lang="ru-RU" sz="1300" dirty="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 </a:t>
                      </a:r>
                      <a:endParaRPr lang="ru-RU" sz="1300">
                        <a:effectLst/>
                        <a:latin typeface="Calibri" panose="020F0502020204030204" pitchFamily="34" charset="0"/>
                        <a:ea typeface="Calibri" panose="020F0502020204030204" pitchFamily="34" charset="0"/>
                      </a:endParaRPr>
                    </a:p>
                  </a:txBody>
                  <a:tcPr marL="31175" marR="31175" marT="0" marB="0"/>
                </a:tc>
                <a:extLst>
                  <a:ext uri="{0D108BD9-81ED-4DB2-BD59-A6C34878D82A}">
                    <a16:rowId xmlns:a16="http://schemas.microsoft.com/office/drawing/2014/main" val="2065568615"/>
                  </a:ext>
                </a:extLst>
              </a:tr>
              <a:tr h="1022666">
                <a:tc>
                  <a:txBody>
                    <a:bodyPr/>
                    <a:lstStyle/>
                    <a:p>
                      <a:pPr>
                        <a:lnSpc>
                          <a:spcPct val="100000"/>
                        </a:lnSpc>
                        <a:spcAft>
                          <a:spcPts val="0"/>
                        </a:spcAft>
                      </a:pPr>
                      <a:r>
                        <a:rPr lang="en-CA" sz="1300">
                          <a:effectLst/>
                        </a:rPr>
                        <a:t>16:00 (10’)</a:t>
                      </a:r>
                      <a:endParaRPr lang="ru-RU" sz="1300">
                        <a:effectLst/>
                      </a:endParaRPr>
                    </a:p>
                    <a:p>
                      <a:pPr>
                        <a:lnSpc>
                          <a:spcPct val="100000"/>
                        </a:lnSpc>
                        <a:spcAft>
                          <a:spcPts val="0"/>
                        </a:spcAft>
                      </a:pPr>
                      <a:r>
                        <a:rPr lang="en-CA" sz="1300">
                          <a:effectLst/>
                        </a:rPr>
                        <a:t> </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Welcome</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Introduce the Arctic Climate Virtual Forum</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Brief review of yesterday’s agenda</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Format, how to ask questions and make comments</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Where to find the </a:t>
                      </a:r>
                      <a:r>
                        <a:rPr lang="en-CA" sz="1300" dirty="0" err="1">
                          <a:effectLst/>
                        </a:rPr>
                        <a:t>ArcRCС</a:t>
                      </a:r>
                      <a:r>
                        <a:rPr lang="en-CA" sz="1300" dirty="0">
                          <a:effectLst/>
                        </a:rPr>
                        <a:t> products and presentations</a:t>
                      </a:r>
                      <a:endParaRPr lang="ru-RU" sz="1300" dirty="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err="1">
                          <a:effectLst/>
                        </a:rPr>
                        <a:t>Vasily</a:t>
                      </a:r>
                      <a:r>
                        <a:rPr lang="en-CA" sz="1300" b="1" dirty="0">
                          <a:effectLst/>
                        </a:rPr>
                        <a:t> </a:t>
                      </a:r>
                      <a:r>
                        <a:rPr lang="en-CA" sz="1300" b="1" dirty="0" err="1">
                          <a:effectLst/>
                        </a:rPr>
                        <a:t>Smolianitsky</a:t>
                      </a:r>
                      <a:r>
                        <a:rPr lang="en-CA" sz="1300" b="1" dirty="0">
                          <a:effectLst/>
                        </a:rPr>
                        <a:t>,</a:t>
                      </a:r>
                      <a:r>
                        <a:rPr lang="en-CA" sz="1300" dirty="0">
                          <a:effectLst/>
                        </a:rPr>
                        <a:t> AARI</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1312300198"/>
                  </a:ext>
                </a:extLst>
              </a:tr>
              <a:tr h="665927">
                <a:tc>
                  <a:txBody>
                    <a:bodyPr/>
                    <a:lstStyle/>
                    <a:p>
                      <a:pPr>
                        <a:lnSpc>
                          <a:spcPct val="100000"/>
                        </a:lnSpc>
                        <a:spcAft>
                          <a:spcPts val="0"/>
                        </a:spcAft>
                      </a:pPr>
                      <a:r>
                        <a:rPr lang="en-CA" sz="1300">
                          <a:effectLst/>
                        </a:rPr>
                        <a:t>16:10 (20’)</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Arctic winter 19/20 and spring 2020 Seasonal Summary:</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Temperature, precipitation, sea-ice , ocean, land hydrology </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Review of observational and reanalysis data</a:t>
                      </a:r>
                      <a:endParaRPr lang="ru-RU" sz="1300" dirty="0">
                        <a:effectLst/>
                        <a:latin typeface="Calibri" panose="020F0502020204030204" pitchFamily="34" charset="0"/>
                        <a:ea typeface="Calibri" panose="020F0502020204030204" pitchFamily="34" charset="0"/>
                        <a:cs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err="1">
                          <a:effectLst/>
                        </a:rPr>
                        <a:t>Vasily</a:t>
                      </a:r>
                      <a:r>
                        <a:rPr lang="en-CA" sz="1300" b="1" dirty="0">
                          <a:effectLst/>
                        </a:rPr>
                        <a:t> </a:t>
                      </a:r>
                      <a:r>
                        <a:rPr lang="en-CA" sz="1300" b="1" dirty="0" err="1">
                          <a:effectLst/>
                        </a:rPr>
                        <a:t>Smolyanitsky</a:t>
                      </a:r>
                      <a:r>
                        <a:rPr lang="en-CA" sz="1300" dirty="0">
                          <a:effectLst/>
                        </a:rPr>
                        <a:t>, AARI</a:t>
                      </a:r>
                      <a:endParaRPr lang="ru-RU" sz="1300" dirty="0">
                        <a:effectLst/>
                      </a:endParaRPr>
                    </a:p>
                    <a:p>
                      <a:pPr>
                        <a:lnSpc>
                          <a:spcPct val="100000"/>
                        </a:lnSpc>
                        <a:spcAft>
                          <a:spcPts val="0"/>
                        </a:spcAft>
                      </a:pPr>
                      <a:r>
                        <a:rPr lang="en-CA" sz="1300" b="1" dirty="0">
                          <a:effectLst/>
                        </a:rPr>
                        <a:t>Gabrielle Gascon</a:t>
                      </a:r>
                      <a:r>
                        <a:rPr lang="en-CA" sz="1300" dirty="0">
                          <a:effectLst/>
                        </a:rPr>
                        <a:t>, ECCC</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921626614"/>
                  </a:ext>
                </a:extLst>
              </a:tr>
              <a:tr h="202533">
                <a:tc>
                  <a:txBody>
                    <a:bodyPr/>
                    <a:lstStyle/>
                    <a:p>
                      <a:pPr>
                        <a:lnSpc>
                          <a:spcPct val="100000"/>
                        </a:lnSpc>
                        <a:spcAft>
                          <a:spcPts val="0"/>
                        </a:spcAft>
                      </a:pPr>
                      <a:r>
                        <a:rPr lang="en-CA" sz="1300" dirty="0">
                          <a:effectLst/>
                        </a:rPr>
                        <a:t>16:30 (5’)</a:t>
                      </a:r>
                      <a:endParaRPr lang="ru-RU" sz="1300" dirty="0">
                        <a:effectLst/>
                        <a:latin typeface="Calibri" panose="020F0502020204030204" pitchFamily="34" charset="0"/>
                        <a:ea typeface="Calibri" panose="020F0502020204030204" pitchFamily="34" charset="0"/>
                      </a:endParaRPr>
                    </a:p>
                  </a:txBody>
                  <a:tcPr marL="31175" marR="31175" marT="0" marB="0"/>
                </a:tc>
                <a:tc>
                  <a:txBody>
                    <a:bodyPr/>
                    <a:lstStyle/>
                    <a:p>
                      <a:pPr marL="0" lvl="0" indent="0">
                        <a:lnSpc>
                          <a:spcPct val="100000"/>
                        </a:lnSpc>
                        <a:spcAft>
                          <a:spcPts val="0"/>
                        </a:spcAft>
                        <a:buFont typeface="Symbol" panose="05050102010706020507" pitchFamily="18" charset="2"/>
                        <a:buNone/>
                      </a:pPr>
                      <a:r>
                        <a:rPr lang="en-US" sz="1400" b="0" dirty="0"/>
                        <a:t>Using INTAROS project results  for </a:t>
                      </a:r>
                      <a:r>
                        <a:rPr lang="en-US" sz="1400" b="0" dirty="0" err="1"/>
                        <a:t>ArcRCC</a:t>
                      </a:r>
                      <a:r>
                        <a:rPr lang="en-US" sz="1400" b="0" dirty="0"/>
                        <a:t> Northern Eurasia node: Access to seasonal summary data</a:t>
                      </a:r>
                      <a:r>
                        <a:rPr lang="ru-RU" sz="1400" b="0" dirty="0"/>
                        <a:t> (</a:t>
                      </a:r>
                      <a:r>
                        <a:rPr lang="en-US" sz="1400" b="0" dirty="0">
                          <a:hlinkClick r:id="rId3"/>
                        </a:rPr>
                        <a:t>ppt</a:t>
                      </a:r>
                      <a:r>
                        <a:rPr lang="en-US" sz="1400" b="0" dirty="0"/>
                        <a:t>, </a:t>
                      </a:r>
                      <a:r>
                        <a:rPr lang="en-US" sz="1400" b="0" dirty="0">
                          <a:hlinkClick r:id="rId4"/>
                        </a:rPr>
                        <a:t>pdf</a:t>
                      </a:r>
                      <a:r>
                        <a:rPr lang="ru-RU" sz="1400" b="0" dirty="0"/>
                        <a:t>)</a:t>
                      </a:r>
                      <a:endParaRPr lang="ru-RU" sz="1300" b="0" dirty="0">
                        <a:effectLst/>
                      </a:endParaRPr>
                    </a:p>
                  </a:txBody>
                  <a:tcPr marL="31175" marR="31175" marT="0" marB="0"/>
                </a:tc>
                <a:tc gridSpan="2">
                  <a:txBody>
                    <a:bodyPr/>
                    <a:lstStyle/>
                    <a:p>
                      <a:pPr>
                        <a:lnSpc>
                          <a:spcPct val="100000"/>
                        </a:lnSpc>
                        <a:spcAft>
                          <a:spcPts val="0"/>
                        </a:spcAft>
                      </a:pPr>
                      <a:r>
                        <a:rPr lang="en-CA" sz="1300" b="1" dirty="0" err="1">
                          <a:effectLst/>
                        </a:rPr>
                        <a:t>Evgeny</a:t>
                      </a:r>
                      <a:r>
                        <a:rPr lang="en-CA" sz="1300" b="1" dirty="0">
                          <a:effectLst/>
                        </a:rPr>
                        <a:t> </a:t>
                      </a:r>
                      <a:r>
                        <a:rPr lang="en-CA" sz="1300" b="1" dirty="0" err="1">
                          <a:effectLst/>
                        </a:rPr>
                        <a:t>Vyazilov</a:t>
                      </a:r>
                      <a:r>
                        <a:rPr lang="en-CA" sz="1300" dirty="0">
                          <a:effectLst/>
                        </a:rPr>
                        <a:t>, RIHMI-WDC, </a:t>
                      </a:r>
                      <a:r>
                        <a:rPr lang="en-CA" sz="1300" dirty="0" err="1">
                          <a:effectLst/>
                        </a:rPr>
                        <a:t>Obninsk</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331019746"/>
                  </a:ext>
                </a:extLst>
              </a:tr>
              <a:tr h="405066">
                <a:tc>
                  <a:txBody>
                    <a:bodyPr/>
                    <a:lstStyle/>
                    <a:p>
                      <a:pPr>
                        <a:lnSpc>
                          <a:spcPct val="100000"/>
                        </a:lnSpc>
                        <a:spcAft>
                          <a:spcPts val="0"/>
                        </a:spcAft>
                      </a:pPr>
                      <a:r>
                        <a:rPr lang="en-CA" sz="1300">
                          <a:effectLst/>
                        </a:rPr>
                        <a:t>16:35 (15’)</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On-line discussion (with end-users)</a:t>
                      </a:r>
                      <a:endParaRPr lang="ru-RU" sz="1300" dirty="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a:effectLst/>
                        </a:rPr>
                        <a:t>Shanna </a:t>
                      </a:r>
                      <a:r>
                        <a:rPr lang="en-CA" sz="1300" b="1" dirty="0" err="1">
                          <a:effectLst/>
                        </a:rPr>
                        <a:t>Combley</a:t>
                      </a:r>
                      <a:r>
                        <a:rPr lang="en-CA" sz="1300" b="1" dirty="0">
                          <a:effectLst/>
                        </a:rPr>
                        <a:t> </a:t>
                      </a:r>
                      <a:r>
                        <a:rPr lang="en-CA" sz="1300" dirty="0">
                          <a:effectLst/>
                        </a:rPr>
                        <a:t>(moderator)</a:t>
                      </a:r>
                      <a:endParaRPr lang="ru-RU" sz="1300" dirty="0">
                        <a:effectLst/>
                      </a:endParaRPr>
                    </a:p>
                    <a:p>
                      <a:pPr>
                        <a:lnSpc>
                          <a:spcPct val="100000"/>
                        </a:lnSpc>
                        <a:spcAft>
                          <a:spcPts val="0"/>
                        </a:spcAft>
                      </a:pPr>
                      <a:r>
                        <a:rPr lang="en-CA" sz="1300" dirty="0">
                          <a:effectLst/>
                        </a:rPr>
                        <a:t>U.S. National Weather Service (NWS)</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604080346"/>
                  </a:ext>
                </a:extLst>
              </a:tr>
              <a:tr h="810131">
                <a:tc>
                  <a:txBody>
                    <a:bodyPr/>
                    <a:lstStyle/>
                    <a:p>
                      <a:pPr>
                        <a:lnSpc>
                          <a:spcPct val="100000"/>
                        </a:lnSpc>
                        <a:spcAft>
                          <a:spcPts val="0"/>
                        </a:spcAft>
                      </a:pPr>
                      <a:r>
                        <a:rPr lang="en-CA" sz="1300">
                          <a:effectLst/>
                        </a:rPr>
                        <a:t>16:50 (20’)</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Temperature and Precipitation</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Introducing the multi-ensemble method</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Validation of the outlook for winter 19/20 and spring 2020</a:t>
                      </a:r>
                      <a:endParaRPr lang="ru-RU" sz="1300" dirty="0">
                        <a:effectLst/>
                      </a:endParaRPr>
                    </a:p>
                    <a:p>
                      <a:pPr marL="342900" lvl="0" indent="-342900">
                        <a:lnSpc>
                          <a:spcPct val="100000"/>
                        </a:lnSpc>
                        <a:spcAft>
                          <a:spcPts val="0"/>
                        </a:spcAft>
                        <a:buFont typeface="Symbol" panose="05050102010706020507" pitchFamily="18" charset="2"/>
                        <a:buChar char="-"/>
                      </a:pPr>
                      <a:r>
                        <a:rPr lang="en-CA" sz="1300" dirty="0">
                          <a:effectLst/>
                        </a:rPr>
                        <a:t>Review of model confidence for summer 2020 outlook</a:t>
                      </a:r>
                      <a:endParaRPr lang="ru-RU" sz="1300" dirty="0">
                        <a:effectLst/>
                        <a:latin typeface="Calibri" panose="020F0502020204030204" pitchFamily="34" charset="0"/>
                        <a:ea typeface="Calibri" panose="020F0502020204030204" pitchFamily="34" charset="0"/>
                        <a:cs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a:effectLst/>
                        </a:rPr>
                        <a:t>Marko Markovic</a:t>
                      </a:r>
                      <a:r>
                        <a:rPr lang="en-CA" sz="1300" dirty="0">
                          <a:effectLst/>
                        </a:rPr>
                        <a:t>, ECCC</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4006481090"/>
                  </a:ext>
                </a:extLst>
              </a:tr>
              <a:tr h="230854">
                <a:tc>
                  <a:txBody>
                    <a:bodyPr/>
                    <a:lstStyle/>
                    <a:p>
                      <a:pPr>
                        <a:lnSpc>
                          <a:spcPct val="100000"/>
                        </a:lnSpc>
                        <a:spcAft>
                          <a:spcPts val="0"/>
                        </a:spcAft>
                      </a:pPr>
                      <a:r>
                        <a:rPr lang="en-CA" sz="1300">
                          <a:effectLst/>
                        </a:rPr>
                        <a:t>17:10 (15’)</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On-line discussion (with end-users)</a:t>
                      </a:r>
                      <a:endParaRPr lang="ru-RU" sz="130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a:effectLst/>
                        </a:rPr>
                        <a:t>Valentina Khan </a:t>
                      </a:r>
                      <a:r>
                        <a:rPr lang="en-CA" sz="1300" dirty="0">
                          <a:effectLst/>
                        </a:rPr>
                        <a:t>(moderator), HMC Moscow</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2471601883"/>
                  </a:ext>
                </a:extLst>
              </a:tr>
              <a:tr h="810131">
                <a:tc>
                  <a:txBody>
                    <a:bodyPr/>
                    <a:lstStyle/>
                    <a:p>
                      <a:pPr>
                        <a:lnSpc>
                          <a:spcPct val="100000"/>
                        </a:lnSpc>
                        <a:spcAft>
                          <a:spcPts val="0"/>
                        </a:spcAft>
                      </a:pPr>
                      <a:r>
                        <a:rPr lang="en-CA" sz="1300">
                          <a:effectLst/>
                        </a:rPr>
                        <a:t>17:25 (20’)</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Sea-Ice Outlook for Summer 2020</a:t>
                      </a:r>
                      <a:endParaRPr lang="ru-RU" sz="1300">
                        <a:effectLst/>
                      </a:endParaRPr>
                    </a:p>
                    <a:p>
                      <a:pPr marL="342900" lvl="0" indent="-342900">
                        <a:lnSpc>
                          <a:spcPct val="100000"/>
                        </a:lnSpc>
                        <a:spcAft>
                          <a:spcPts val="0"/>
                        </a:spcAft>
                        <a:buFont typeface="Symbol" panose="05050102010706020507" pitchFamily="18" charset="2"/>
                        <a:buChar char="-"/>
                      </a:pPr>
                      <a:r>
                        <a:rPr lang="en-CA" sz="1300">
                          <a:effectLst/>
                        </a:rPr>
                        <a:t>Introducing the models</a:t>
                      </a:r>
                      <a:endParaRPr lang="ru-RU" sz="1300">
                        <a:effectLst/>
                      </a:endParaRPr>
                    </a:p>
                    <a:p>
                      <a:pPr marL="342900" lvl="0" indent="-342900">
                        <a:lnSpc>
                          <a:spcPct val="100000"/>
                        </a:lnSpc>
                        <a:spcAft>
                          <a:spcPts val="0"/>
                        </a:spcAft>
                        <a:buFont typeface="Symbol" panose="05050102010706020507" pitchFamily="18" charset="2"/>
                        <a:buChar char="-"/>
                      </a:pPr>
                      <a:r>
                        <a:rPr lang="en-CA" sz="1300">
                          <a:effectLst/>
                        </a:rPr>
                        <a:t>Validation of outlook for winter 19/20 and spring 2020</a:t>
                      </a:r>
                      <a:endParaRPr lang="ru-RU" sz="1300">
                        <a:effectLst/>
                      </a:endParaRPr>
                    </a:p>
                    <a:p>
                      <a:pPr marL="342900" lvl="0" indent="-342900">
                        <a:lnSpc>
                          <a:spcPct val="100000"/>
                        </a:lnSpc>
                        <a:spcAft>
                          <a:spcPts val="0"/>
                        </a:spcAft>
                        <a:buFont typeface="Symbol" panose="05050102010706020507" pitchFamily="18" charset="2"/>
                        <a:buChar char="-"/>
                      </a:pPr>
                      <a:r>
                        <a:rPr lang="en-CA" sz="1300">
                          <a:effectLst/>
                        </a:rPr>
                        <a:t>Review of model confidence for summer 2020 outlook</a:t>
                      </a:r>
                      <a:endParaRPr lang="ru-RU" sz="1300">
                        <a:effectLst/>
                        <a:latin typeface="Calibri" panose="020F0502020204030204" pitchFamily="34" charset="0"/>
                        <a:ea typeface="Calibri" panose="020F0502020204030204" pitchFamily="34" charset="0"/>
                        <a:cs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a:effectLst/>
                        </a:rPr>
                        <a:t>Scott </a:t>
                      </a:r>
                      <a:r>
                        <a:rPr lang="en-CA" sz="1300" b="1" dirty="0" err="1">
                          <a:effectLst/>
                        </a:rPr>
                        <a:t>Weese</a:t>
                      </a:r>
                      <a:r>
                        <a:rPr lang="en-CA" sz="1300" dirty="0">
                          <a:effectLst/>
                        </a:rPr>
                        <a:t>, ECCC</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724617418"/>
                  </a:ext>
                </a:extLst>
              </a:tr>
              <a:tr h="405066">
                <a:tc>
                  <a:txBody>
                    <a:bodyPr/>
                    <a:lstStyle/>
                    <a:p>
                      <a:pPr>
                        <a:lnSpc>
                          <a:spcPct val="100000"/>
                        </a:lnSpc>
                        <a:spcAft>
                          <a:spcPts val="0"/>
                        </a:spcAft>
                      </a:pPr>
                      <a:r>
                        <a:rPr lang="en-CA" sz="1300">
                          <a:effectLst/>
                        </a:rPr>
                        <a:t>17:45 (15’)</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On-line discussion (with end-users)</a:t>
                      </a:r>
                      <a:endParaRPr lang="ru-RU" sz="130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b="1" dirty="0" err="1">
                          <a:effectLst/>
                        </a:rPr>
                        <a:t>Vasily</a:t>
                      </a:r>
                      <a:r>
                        <a:rPr lang="en-CA" sz="1300" b="1" dirty="0">
                          <a:effectLst/>
                        </a:rPr>
                        <a:t> </a:t>
                      </a:r>
                      <a:r>
                        <a:rPr lang="en-CA" sz="1300" b="1" dirty="0" err="1">
                          <a:effectLst/>
                        </a:rPr>
                        <a:t>Smolyanitsky</a:t>
                      </a:r>
                      <a:r>
                        <a:rPr lang="en-CA" sz="1300" dirty="0">
                          <a:effectLst/>
                        </a:rPr>
                        <a:t> (moderator), AARI</a:t>
                      </a:r>
                      <a:endParaRPr lang="ru-RU" sz="1300" dirty="0">
                        <a:effectLst/>
                      </a:endParaRPr>
                    </a:p>
                    <a:p>
                      <a:pPr>
                        <a:lnSpc>
                          <a:spcPct val="100000"/>
                        </a:lnSpc>
                        <a:spcAft>
                          <a:spcPts val="0"/>
                        </a:spcAft>
                      </a:pPr>
                      <a:r>
                        <a:rPr lang="en-CA" sz="1300" b="1" dirty="0">
                          <a:effectLst/>
                        </a:rPr>
                        <a:t>Scott </a:t>
                      </a:r>
                      <a:r>
                        <a:rPr lang="en-CA" sz="1300" b="1" dirty="0" err="1">
                          <a:effectLst/>
                        </a:rPr>
                        <a:t>Weese</a:t>
                      </a:r>
                      <a:r>
                        <a:rPr lang="en-CA" sz="1300" dirty="0">
                          <a:effectLst/>
                        </a:rPr>
                        <a:t> (moderator) ECCC</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2491267877"/>
                  </a:ext>
                </a:extLst>
              </a:tr>
              <a:tr h="694394">
                <a:tc>
                  <a:txBody>
                    <a:bodyPr/>
                    <a:lstStyle/>
                    <a:p>
                      <a:pPr>
                        <a:lnSpc>
                          <a:spcPct val="100000"/>
                        </a:lnSpc>
                        <a:spcAft>
                          <a:spcPts val="0"/>
                        </a:spcAft>
                      </a:pPr>
                      <a:r>
                        <a:rPr lang="en-CA" sz="1300">
                          <a:effectLst/>
                        </a:rPr>
                        <a:t>18:00 (5’)</a:t>
                      </a:r>
                      <a:endParaRPr lang="ru-RU" sz="130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dirty="0">
                          <a:effectLst/>
                        </a:rPr>
                        <a:t>Final thoughts &amp; Wrap-up</a:t>
                      </a:r>
                      <a:endParaRPr lang="ru-RU" sz="1300" dirty="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dirty="0" err="1">
                          <a:effectLst/>
                        </a:rPr>
                        <a:t>Vasily</a:t>
                      </a:r>
                      <a:r>
                        <a:rPr lang="en-CA" sz="1300" dirty="0">
                          <a:effectLst/>
                        </a:rPr>
                        <a:t> </a:t>
                      </a:r>
                      <a:r>
                        <a:rPr lang="en-CA" sz="1300" dirty="0" err="1">
                          <a:effectLst/>
                        </a:rPr>
                        <a:t>Smolianitsky</a:t>
                      </a:r>
                      <a:r>
                        <a:rPr lang="en-CA" sz="1300" dirty="0">
                          <a:effectLst/>
                        </a:rPr>
                        <a:t>, AARI</a:t>
                      </a:r>
                      <a:endParaRPr lang="ru-RU" sz="1300" dirty="0">
                        <a:effectLst/>
                      </a:endParaRPr>
                    </a:p>
                    <a:p>
                      <a:pPr>
                        <a:lnSpc>
                          <a:spcPct val="100000"/>
                        </a:lnSpc>
                        <a:spcAft>
                          <a:spcPts val="0"/>
                        </a:spcAft>
                      </a:pPr>
                      <a:r>
                        <a:rPr lang="en-CA" sz="1300" dirty="0">
                          <a:effectLst/>
                        </a:rPr>
                        <a:t>Helge </a:t>
                      </a:r>
                      <a:r>
                        <a:rPr lang="en-CA" sz="1300" dirty="0" err="1">
                          <a:effectLst/>
                        </a:rPr>
                        <a:t>Tangen</a:t>
                      </a:r>
                      <a:r>
                        <a:rPr lang="en-CA" sz="1300" dirty="0">
                          <a:effectLst/>
                        </a:rPr>
                        <a:t>, </a:t>
                      </a:r>
                      <a:r>
                        <a:rPr lang="en-CA" sz="1300" dirty="0" err="1">
                          <a:effectLst/>
                        </a:rPr>
                        <a:t>ArcRCC</a:t>
                      </a:r>
                      <a:r>
                        <a:rPr lang="en-CA" sz="1300" dirty="0">
                          <a:effectLst/>
                        </a:rPr>
                        <a:t> Network coordinator</a:t>
                      </a:r>
                      <a:endParaRPr lang="ru-RU" sz="1300" dirty="0">
                        <a:effectLst/>
                      </a:endParaRPr>
                    </a:p>
                    <a:p>
                      <a:pPr>
                        <a:lnSpc>
                          <a:spcPct val="100000"/>
                        </a:lnSpc>
                        <a:spcAft>
                          <a:spcPts val="0"/>
                        </a:spcAft>
                      </a:pPr>
                      <a:r>
                        <a:rPr lang="en-CA" sz="1300" dirty="0">
                          <a:effectLst/>
                        </a:rPr>
                        <a:t>Anahit </a:t>
                      </a:r>
                      <a:r>
                        <a:rPr lang="en-CA" sz="1300" dirty="0" err="1">
                          <a:effectLst/>
                        </a:rPr>
                        <a:t>Hovsepyan</a:t>
                      </a:r>
                      <a:r>
                        <a:rPr lang="en-CA" sz="1300" dirty="0">
                          <a:effectLst/>
                        </a:rPr>
                        <a:t>, WMO</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388542715"/>
                  </a:ext>
                </a:extLst>
              </a:tr>
              <a:tr h="202533">
                <a:tc>
                  <a:txBody>
                    <a:bodyPr/>
                    <a:lstStyle/>
                    <a:p>
                      <a:pPr>
                        <a:lnSpc>
                          <a:spcPct val="100000"/>
                        </a:lnSpc>
                        <a:spcAft>
                          <a:spcPts val="0"/>
                        </a:spcAft>
                      </a:pPr>
                      <a:r>
                        <a:rPr lang="en-CA" sz="1300" dirty="0">
                          <a:effectLst/>
                        </a:rPr>
                        <a:t>18:10</a:t>
                      </a:r>
                      <a:endParaRPr lang="ru-RU" sz="1300" dirty="0">
                        <a:effectLst/>
                        <a:latin typeface="Calibri" panose="020F0502020204030204" pitchFamily="34" charset="0"/>
                        <a:ea typeface="Calibri" panose="020F0502020204030204" pitchFamily="34" charset="0"/>
                      </a:endParaRPr>
                    </a:p>
                  </a:txBody>
                  <a:tcPr marL="31175" marR="31175" marT="0" marB="0"/>
                </a:tc>
                <a:tc>
                  <a:txBody>
                    <a:bodyPr/>
                    <a:lstStyle/>
                    <a:p>
                      <a:pPr>
                        <a:lnSpc>
                          <a:spcPct val="100000"/>
                        </a:lnSpc>
                        <a:spcAft>
                          <a:spcPts val="0"/>
                        </a:spcAft>
                      </a:pPr>
                      <a:r>
                        <a:rPr lang="en-CA" sz="1300">
                          <a:effectLst/>
                        </a:rPr>
                        <a:t>End of ACF-5</a:t>
                      </a:r>
                      <a:endParaRPr lang="ru-RU" sz="1300">
                        <a:effectLst/>
                        <a:latin typeface="Calibri" panose="020F0502020204030204" pitchFamily="34" charset="0"/>
                        <a:ea typeface="Calibri" panose="020F0502020204030204" pitchFamily="34" charset="0"/>
                      </a:endParaRPr>
                    </a:p>
                  </a:txBody>
                  <a:tcPr marL="31175" marR="31175" marT="0" marB="0"/>
                </a:tc>
                <a:tc gridSpan="2">
                  <a:txBody>
                    <a:bodyPr/>
                    <a:lstStyle/>
                    <a:p>
                      <a:pPr>
                        <a:lnSpc>
                          <a:spcPct val="100000"/>
                        </a:lnSpc>
                        <a:spcAft>
                          <a:spcPts val="0"/>
                        </a:spcAft>
                      </a:pPr>
                      <a:r>
                        <a:rPr lang="en-CA" sz="1300" dirty="0">
                          <a:effectLst/>
                        </a:rPr>
                        <a:t> </a:t>
                      </a:r>
                      <a:endParaRPr lang="ru-RU" sz="1300" dirty="0">
                        <a:effectLst/>
                        <a:latin typeface="Calibri" panose="020F0502020204030204" pitchFamily="34" charset="0"/>
                        <a:ea typeface="Calibri" panose="020F0502020204030204" pitchFamily="34" charset="0"/>
                      </a:endParaRPr>
                    </a:p>
                  </a:txBody>
                  <a:tcPr marL="31175" marR="31175" marT="0" marB="0"/>
                </a:tc>
                <a:tc hMerge="1">
                  <a:txBody>
                    <a:bodyPr/>
                    <a:lstStyle/>
                    <a:p>
                      <a:endParaRPr lang="ru-RU"/>
                    </a:p>
                  </a:txBody>
                  <a:tcPr/>
                </a:tc>
                <a:extLst>
                  <a:ext uri="{0D108BD9-81ED-4DB2-BD59-A6C34878D82A}">
                    <a16:rowId xmlns:a16="http://schemas.microsoft.com/office/drawing/2014/main" val="3645936764"/>
                  </a:ext>
                </a:extLst>
              </a:tr>
            </a:tbl>
          </a:graphicData>
        </a:graphic>
      </p:graphicFrame>
    </p:spTree>
    <p:extLst>
      <p:ext uri="{BB962C8B-B14F-4D97-AF65-F5344CB8AC3E}">
        <p14:creationId xmlns:p14="http://schemas.microsoft.com/office/powerpoint/2010/main" val="2621696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aphicFrame>
        <p:nvGraphicFramePr>
          <p:cNvPr id="216" name="Google Shape;216;p12"/>
          <p:cNvGraphicFramePr/>
          <p:nvPr/>
        </p:nvGraphicFramePr>
        <p:xfrm>
          <a:off x="837000" y="1494000"/>
          <a:ext cx="3000000" cy="3000000"/>
        </p:xfrm>
        <a:graphic>
          <a:graphicData uri="http://schemas.openxmlformats.org/drawingml/2006/table">
            <a:tbl>
              <a:tblPr>
                <a:noFill/>
              </a:tblPr>
              <a:tblGrid>
                <a:gridCol w="1530000">
                  <a:extLst>
                    <a:ext uri="{9D8B030D-6E8A-4147-A177-3AD203B41FA5}">
                      <a16:colId xmlns:a16="http://schemas.microsoft.com/office/drawing/2014/main" val="20000"/>
                    </a:ext>
                  </a:extLst>
                </a:gridCol>
                <a:gridCol w="1170000">
                  <a:extLst>
                    <a:ext uri="{9D8B030D-6E8A-4147-A177-3AD203B41FA5}">
                      <a16:colId xmlns:a16="http://schemas.microsoft.com/office/drawing/2014/main" val="20001"/>
                    </a:ext>
                  </a:extLst>
                </a:gridCol>
                <a:gridCol w="1530000">
                  <a:extLst>
                    <a:ext uri="{9D8B030D-6E8A-4147-A177-3AD203B41FA5}">
                      <a16:colId xmlns:a16="http://schemas.microsoft.com/office/drawing/2014/main" val="20002"/>
                    </a:ext>
                  </a:extLst>
                </a:gridCol>
                <a:gridCol w="1395000">
                  <a:extLst>
                    <a:ext uri="{9D8B030D-6E8A-4147-A177-3AD203B41FA5}">
                      <a16:colId xmlns:a16="http://schemas.microsoft.com/office/drawing/2014/main" val="20003"/>
                    </a:ext>
                  </a:extLst>
                </a:gridCol>
                <a:gridCol w="1575000">
                  <a:extLst>
                    <a:ext uri="{9D8B030D-6E8A-4147-A177-3AD203B41FA5}">
                      <a16:colId xmlns:a16="http://schemas.microsoft.com/office/drawing/2014/main" val="20004"/>
                    </a:ext>
                  </a:extLst>
                </a:gridCol>
              </a:tblGrid>
              <a:tr h="177800">
                <a:tc>
                  <a:txBody>
                    <a:bodyPr/>
                    <a:lstStyle/>
                    <a:p>
                      <a:pPr marL="0" marR="0" lvl="0" indent="18415"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Regions </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CanSIPS Sea-Ice Forecast Confidence</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CanSIPS Sea-Ice Forecast</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Observed Ice Extent </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CanSIPS Sea-Ice Forecast Accuracy </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Bering Sea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Sea of Okhotsk</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Barents Sea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Greenland Sea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Gulf of St. Lawrence</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5"/>
                  </a:ext>
                </a:extLst>
              </a:tr>
              <a:tr h="177800">
                <a:tc>
                  <a:txBody>
                    <a:bodyPr/>
                    <a:lstStyle/>
                    <a:p>
                      <a:pPr marL="0" marR="0" lvl="0" indent="0" algn="l" rtl="0">
                        <a:lnSpc>
                          <a:spcPct val="115000"/>
                        </a:lnSpc>
                        <a:spcBef>
                          <a:spcPts val="0"/>
                        </a:spcBef>
                        <a:spcAft>
                          <a:spcPts val="0"/>
                        </a:spcAft>
                        <a:buNone/>
                      </a:pPr>
                      <a:r>
                        <a:rPr lang="en-CA" sz="1400" b="1" u="none" strike="noStrike" cap="none">
                          <a:solidFill>
                            <a:srgbClr val="000000"/>
                          </a:solidFill>
                          <a:latin typeface="Arial"/>
                          <a:ea typeface="Arial"/>
                          <a:cs typeface="Arial"/>
                          <a:sym typeface="Arial"/>
                        </a:rPr>
                        <a:t>Labrador Sea</a:t>
                      </a:r>
                      <a:endParaRPr sz="14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400" u="none" strike="noStrike" cap="none">
                          <a:solidFill>
                            <a:srgbClr val="000000"/>
                          </a:solidFill>
                          <a:latin typeface="Arial"/>
                          <a:ea typeface="Arial"/>
                          <a:cs typeface="Arial"/>
                          <a:sym typeface="Arial"/>
                        </a:rPr>
                        <a:t>Below to near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600" b="1"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17" name="Google Shape;217;p12"/>
          <p:cNvSpPr/>
          <p:nvPr/>
        </p:nvSpPr>
        <p:spPr>
          <a:xfrm>
            <a:off x="0" y="8827"/>
            <a:ext cx="9144000" cy="1395173"/>
          </a:xfrm>
          <a:prstGeom prst="rect">
            <a:avLst/>
          </a:prstGeom>
          <a:noFill/>
          <a:ln>
            <a:noFill/>
          </a:ln>
        </p:spPr>
        <p:txBody>
          <a:bodyPr spcFirstLastPara="1" wrap="square" lIns="91425" tIns="203125" rIns="91425" bIns="50775"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SEA-ICE: Winter 2020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CA" sz="2800" b="1" i="1" u="none" strike="noStrike" kern="0" cap="none" spc="0" normalizeH="0" baseline="0" noProof="0">
                <a:ln>
                  <a:noFill/>
                </a:ln>
                <a:solidFill>
                  <a:srgbClr val="000000"/>
                </a:solidFill>
                <a:effectLst/>
                <a:uLnTx/>
                <a:uFillTx/>
                <a:latin typeface="Arial"/>
                <a:ea typeface="Arial"/>
                <a:cs typeface="Arial"/>
                <a:sym typeface="Arial"/>
              </a:rPr>
              <a:t>How did the forecasts perform ?</a:t>
            </a:r>
            <a:endParaRPr kumimoji="0" sz="2800" b="1" i="1" u="none" strike="noStrike" kern="0" cap="none" spc="0" normalizeH="0" baseline="0" noProof="0">
              <a:ln>
                <a:noFill/>
              </a:ln>
              <a:solidFill>
                <a:srgbClr val="43434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idx="4294967295"/>
          </p:nvPr>
        </p:nvSpPr>
        <p:spPr>
          <a:xfrm>
            <a:off x="11687" y="15215"/>
            <a:ext cx="4286132" cy="1366865"/>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CA" sz="2800">
                <a:solidFill>
                  <a:schemeClr val="dk1"/>
                </a:solidFill>
                <a:latin typeface="Arial"/>
                <a:ea typeface="Arial"/>
                <a:cs typeface="Arial"/>
                <a:sym typeface="Arial"/>
              </a:rPr>
              <a:t>SEA-ICE: </a:t>
            </a:r>
            <a:r>
              <a:rPr lang="en-CA" sz="2800">
                <a:solidFill>
                  <a:schemeClr val="dk1"/>
                </a:solidFill>
              </a:rPr>
              <a:t>Break-up Outlook 2020</a:t>
            </a:r>
            <a:endParaRPr sz="2800">
              <a:solidFill>
                <a:schemeClr val="dk1"/>
              </a:solidFill>
            </a:endParaRPr>
          </a:p>
        </p:txBody>
      </p:sp>
      <p:sp>
        <p:nvSpPr>
          <p:cNvPr id="223" name="Google Shape;223;p13"/>
          <p:cNvSpPr/>
          <p:nvPr/>
        </p:nvSpPr>
        <p:spPr>
          <a:xfrm>
            <a:off x="277" y="5995686"/>
            <a:ext cx="9143723" cy="86231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4" name="Google Shape;224;p13"/>
          <p:cNvSpPr txBox="1"/>
          <p:nvPr/>
        </p:nvSpPr>
        <p:spPr>
          <a:xfrm>
            <a:off x="1" y="6334780"/>
            <a:ext cx="9057714"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Google Shape;225;p13"/>
          <p:cNvSpPr txBox="1"/>
          <p:nvPr/>
        </p:nvSpPr>
        <p:spPr>
          <a:xfrm>
            <a:off x="4245474" y="9000"/>
            <a:ext cx="4812242" cy="2031325"/>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1" i="0" u="none" strike="noStrike" kern="0" cap="none" spc="0" normalizeH="0" baseline="0" noProof="0">
                <a:ln>
                  <a:noFill/>
                </a:ln>
                <a:solidFill>
                  <a:srgbClr val="000000"/>
                </a:solidFill>
                <a:effectLst/>
                <a:uLnTx/>
                <a:uFillTx/>
                <a:latin typeface="Arial"/>
                <a:ea typeface="Arial"/>
                <a:cs typeface="Arial"/>
                <a:sym typeface="Arial"/>
              </a:rPr>
              <a:t>What is Normal break-up?</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The first day in a 10 day period when the ice concentration goes below 50%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based on climatological period (2009-2017)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sng"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1" i="0" u="sng" strike="noStrike" kern="0" cap="none" spc="0" normalizeH="0" baseline="0" noProof="0">
                <a:ln>
                  <a:noFill/>
                </a:ln>
                <a:solidFill>
                  <a:srgbClr val="000000"/>
                </a:solidFill>
                <a:effectLst/>
                <a:uLnTx/>
                <a:uFillTx/>
                <a:latin typeface="Arial"/>
                <a:ea typeface="Arial"/>
                <a:cs typeface="Arial"/>
                <a:sym typeface="Arial"/>
              </a:rPr>
              <a:t>Break-Up Categories</a:t>
            </a:r>
            <a:r>
              <a:rPr kumimoji="0" lang="en-CA" sz="1400" b="1" i="0" u="none" strike="noStrike" kern="0" cap="none" spc="0" normalizeH="0" baseline="0" noProof="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Late break-up</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Near normal break-up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Early break-up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26" name="Google Shape;226;p13"/>
          <p:cNvGraphicFramePr/>
          <p:nvPr/>
        </p:nvGraphicFramePr>
        <p:xfrm>
          <a:off x="4145064" y="2055216"/>
          <a:ext cx="3000000" cy="3000000"/>
        </p:xfrm>
        <a:graphic>
          <a:graphicData uri="http://schemas.openxmlformats.org/drawingml/2006/table">
            <a:tbl>
              <a:tblPr>
                <a:noFill/>
              </a:tblPr>
              <a:tblGrid>
                <a:gridCol w="1188925">
                  <a:extLst>
                    <a:ext uri="{9D8B030D-6E8A-4147-A177-3AD203B41FA5}">
                      <a16:colId xmlns:a16="http://schemas.microsoft.com/office/drawing/2014/main" val="20000"/>
                    </a:ext>
                  </a:extLst>
                </a:gridCol>
                <a:gridCol w="1207125">
                  <a:extLst>
                    <a:ext uri="{9D8B030D-6E8A-4147-A177-3AD203B41FA5}">
                      <a16:colId xmlns:a16="http://schemas.microsoft.com/office/drawing/2014/main" val="20001"/>
                    </a:ext>
                  </a:extLst>
                </a:gridCol>
                <a:gridCol w="2516600">
                  <a:extLst>
                    <a:ext uri="{9D8B030D-6E8A-4147-A177-3AD203B41FA5}">
                      <a16:colId xmlns:a16="http://schemas.microsoft.com/office/drawing/2014/main" val="20002"/>
                    </a:ext>
                  </a:extLst>
                </a:gridCol>
              </a:tblGrid>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Regions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CanSIPS Sea-Ice Forecast Confidence</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CanSIPS Sea-Ice Break-up Forecast</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Baffin Bay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100" b="1" u="none" strike="noStrike" cap="none">
                          <a:solidFill>
                            <a:srgbClr val="000000"/>
                          </a:solidFill>
                          <a:latin typeface="Arial"/>
                          <a:ea typeface="Arial"/>
                          <a:cs typeface="Arial"/>
                          <a:sym typeface="Arial"/>
                        </a:rPr>
                        <a:t>High</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15000"/>
                        </a:lnSpc>
                        <a:spcBef>
                          <a:spcPts val="0"/>
                        </a:spcBef>
                        <a:spcAft>
                          <a:spcPts val="0"/>
                        </a:spcAft>
                        <a:buNone/>
                      </a:pPr>
                      <a:r>
                        <a:rPr lang="en-CA" sz="1100" b="1" u="none" strike="noStrike" cap="none">
                          <a:solidFill>
                            <a:srgbClr val="000000"/>
                          </a:solidFill>
                          <a:latin typeface="Arial"/>
                          <a:ea typeface="Arial"/>
                          <a:cs typeface="Arial"/>
                          <a:sym typeface="Arial"/>
                        </a:rPr>
                        <a:t>Early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177800">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Barents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Late in northern section</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Beaufort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Early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177800">
                <a:tc>
                  <a:txBody>
                    <a:bodyPr/>
                    <a:lstStyle/>
                    <a:p>
                      <a:pPr marL="0" marR="0" lvl="0" indent="0" algn="l" rtl="0">
                        <a:lnSpc>
                          <a:spcPct val="115000"/>
                        </a:lnSpc>
                        <a:spcBef>
                          <a:spcPts val="0"/>
                        </a:spcBef>
                        <a:spcAft>
                          <a:spcPts val="0"/>
                        </a:spcAft>
                        <a:buNone/>
                      </a:pPr>
                      <a:r>
                        <a:rPr lang="en-CA" sz="1100" u="none" strike="noStrike" cap="none">
                          <a:solidFill>
                            <a:srgbClr val="FF0000"/>
                          </a:solidFill>
                          <a:latin typeface="Arial"/>
                          <a:ea typeface="Arial"/>
                          <a:cs typeface="Arial"/>
                          <a:sym typeface="Arial"/>
                        </a:rPr>
                        <a:t>Bering Sea*</a:t>
                      </a:r>
                      <a:endParaRPr sz="1100" u="none" strike="noStrike" cap="none">
                        <a:solidFill>
                          <a:srgbClr val="FF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Near normal to late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77800">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Chukchi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Early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East Siberian</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Early southern section, near normal northern section</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Greenland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7"/>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Hudson Bay </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Moderate </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Late eastern half, near normal western half</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Kara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Moderate</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Early in the west, near normal in the east</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Labrador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High</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Early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Laptev Sea</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Low</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u="none" strike="noStrike" cap="none">
                          <a:solidFill>
                            <a:schemeClr val="dk1"/>
                          </a:solidFill>
                          <a:latin typeface="Arial"/>
                          <a:ea typeface="Arial"/>
                          <a:cs typeface="Arial"/>
                          <a:sym typeface="Arial"/>
                        </a:rPr>
                        <a:t>Early</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bl>
          </a:graphicData>
        </a:graphic>
      </p:graphicFrame>
      <p:pic>
        <p:nvPicPr>
          <p:cNvPr id="227" name="Google Shape;227;p13"/>
          <p:cNvPicPr preferRelativeResize="0"/>
          <p:nvPr/>
        </p:nvPicPr>
        <p:blipFill rotWithShape="1">
          <a:blip r:embed="rId3">
            <a:alphaModFix/>
          </a:blip>
          <a:srcRect/>
          <a:stretch/>
        </p:blipFill>
        <p:spPr>
          <a:xfrm>
            <a:off x="76616" y="954000"/>
            <a:ext cx="4136088" cy="4714719"/>
          </a:xfrm>
          <a:prstGeom prst="rect">
            <a:avLst/>
          </a:prstGeom>
          <a:noFill/>
          <a:ln>
            <a:noFill/>
          </a:ln>
        </p:spPr>
      </p:pic>
      <p:sp>
        <p:nvSpPr>
          <p:cNvPr id="228" name="Google Shape;228;p13"/>
          <p:cNvSpPr txBox="1"/>
          <p:nvPr/>
        </p:nvSpPr>
        <p:spPr>
          <a:xfrm>
            <a:off x="76616" y="5654163"/>
            <a:ext cx="3992109"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CA" sz="1400" b="0" i="0" u="none" strike="noStrike" kern="0" cap="none" spc="0" normalizeH="0" baseline="0" noProof="0">
                <a:ln>
                  <a:noFill/>
                </a:ln>
                <a:solidFill>
                  <a:srgbClr val="000000"/>
                </a:solidFill>
                <a:effectLst/>
                <a:uLnTx/>
                <a:uFillTx/>
                <a:latin typeface="Arial"/>
                <a:ea typeface="Arial"/>
                <a:cs typeface="Arial"/>
                <a:sym typeface="Arial"/>
              </a:rPr>
              <a:t>Forecast for the 2020 spring/summer break-up expressed as an anomaly (difference from normal) Source: CanSIPS (ECCC)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9" name="Google Shape;229;p13"/>
          <p:cNvSpPr/>
          <p:nvPr/>
        </p:nvSpPr>
        <p:spPr>
          <a:xfrm>
            <a:off x="1" y="954000"/>
            <a:ext cx="4145062" cy="5602248"/>
          </a:xfrm>
          <a:prstGeom prst="rect">
            <a:avLst/>
          </a:prstGeom>
          <a:no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p:nvPr/>
        </p:nvSpPr>
        <p:spPr>
          <a:xfrm>
            <a:off x="703385" y="6137745"/>
            <a:ext cx="8440615" cy="72301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35" name="Google Shape;235;p14"/>
          <p:cNvSpPr txBox="1">
            <a:spLocks noGrp="1"/>
          </p:cNvSpPr>
          <p:nvPr>
            <p:ph type="title" idx="4294967295"/>
          </p:nvPr>
        </p:nvSpPr>
        <p:spPr>
          <a:xfrm>
            <a:off x="-1" y="27526"/>
            <a:ext cx="9120813" cy="683047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br>
              <a:rPr lang="en-CA" sz="2000"/>
            </a:br>
            <a:endParaRPr sz="2000"/>
          </a:p>
        </p:txBody>
      </p:sp>
      <p:grpSp>
        <p:nvGrpSpPr>
          <p:cNvPr id="236" name="Google Shape;236;p14"/>
          <p:cNvGrpSpPr/>
          <p:nvPr/>
        </p:nvGrpSpPr>
        <p:grpSpPr>
          <a:xfrm>
            <a:off x="-136757" y="594000"/>
            <a:ext cx="5984512" cy="5745181"/>
            <a:chOff x="-98599" y="0"/>
            <a:chExt cx="2325325" cy="2447418"/>
          </a:xfrm>
        </p:grpSpPr>
        <p:pic>
          <p:nvPicPr>
            <p:cNvPr id="237" name="Google Shape;237;p14"/>
            <p:cNvPicPr preferRelativeResize="0"/>
            <p:nvPr/>
          </p:nvPicPr>
          <p:blipFill rotWithShape="1">
            <a:blip r:embed="rId3">
              <a:alphaModFix/>
            </a:blip>
            <a:srcRect l="79582" t="23676" b="21298"/>
            <a:stretch/>
          </p:blipFill>
          <p:spPr>
            <a:xfrm rot="2700000">
              <a:off x="211783" y="492783"/>
              <a:ext cx="1704561" cy="1583945"/>
            </a:xfrm>
            <a:prstGeom prst="rect">
              <a:avLst/>
            </a:prstGeom>
            <a:noFill/>
            <a:ln w="9525" cap="flat" cmpd="sng">
              <a:solidFill>
                <a:schemeClr val="lt1"/>
              </a:solidFill>
              <a:prstDash val="solid"/>
              <a:round/>
              <a:headEnd type="none" w="sm" len="sm"/>
              <a:tailEnd type="none" w="sm" len="sm"/>
            </a:ln>
          </p:spPr>
        </p:pic>
        <p:pic>
          <p:nvPicPr>
            <p:cNvPr id="238" name="Google Shape;238;p14"/>
            <p:cNvPicPr preferRelativeResize="0"/>
            <p:nvPr/>
          </p:nvPicPr>
          <p:blipFill rotWithShape="1">
            <a:blip r:embed="rId4">
              <a:alphaModFix/>
            </a:blip>
            <a:srcRect l="23221" t="78610" r="22391" b="2613"/>
            <a:stretch/>
          </p:blipFill>
          <p:spPr>
            <a:xfrm>
              <a:off x="0" y="2131256"/>
              <a:ext cx="2213610" cy="286385"/>
            </a:xfrm>
            <a:prstGeom prst="rect">
              <a:avLst/>
            </a:prstGeom>
            <a:noFill/>
            <a:ln w="9525" cap="flat" cmpd="sng">
              <a:solidFill>
                <a:schemeClr val="lt1"/>
              </a:solidFill>
              <a:prstDash val="solid"/>
              <a:round/>
              <a:headEnd type="none" w="sm" len="sm"/>
              <a:tailEnd type="none" w="sm" len="sm"/>
            </a:ln>
          </p:spPr>
        </p:pic>
        <p:pic>
          <p:nvPicPr>
            <p:cNvPr id="239" name="Google Shape;239;p14"/>
            <p:cNvPicPr preferRelativeResize="0"/>
            <p:nvPr/>
          </p:nvPicPr>
          <p:blipFill rotWithShape="1">
            <a:blip r:embed="rId5">
              <a:alphaModFix/>
            </a:blip>
            <a:srcRect l="45840" t="8042" r="17017" b="83793"/>
            <a:stretch/>
          </p:blipFill>
          <p:spPr>
            <a:xfrm>
              <a:off x="0" y="0"/>
              <a:ext cx="2213610" cy="182245"/>
            </a:xfrm>
            <a:prstGeom prst="rect">
              <a:avLst/>
            </a:prstGeom>
            <a:noFill/>
            <a:ln w="9525" cap="flat" cmpd="sng">
              <a:solidFill>
                <a:schemeClr val="lt1"/>
              </a:solidFill>
              <a:prstDash val="solid"/>
              <a:round/>
              <a:headEnd type="none" w="sm" len="sm"/>
              <a:tailEnd type="none" w="sm" len="sm"/>
            </a:ln>
          </p:spPr>
        </p:pic>
        <p:pic>
          <p:nvPicPr>
            <p:cNvPr id="240" name="Google Shape;240;p14"/>
            <p:cNvPicPr preferRelativeResize="0"/>
            <p:nvPr/>
          </p:nvPicPr>
          <p:blipFill rotWithShape="1">
            <a:blip r:embed="rId6">
              <a:alphaModFix/>
            </a:blip>
            <a:srcRect l="17371" t="6954" r="56030" b="84972"/>
            <a:stretch/>
          </p:blipFill>
          <p:spPr>
            <a:xfrm>
              <a:off x="0" y="196948"/>
              <a:ext cx="1600200" cy="181610"/>
            </a:xfrm>
            <a:prstGeom prst="rect">
              <a:avLst/>
            </a:prstGeom>
            <a:noFill/>
            <a:ln w="9525" cap="flat" cmpd="sng">
              <a:solidFill>
                <a:schemeClr val="lt1"/>
              </a:solidFill>
              <a:prstDash val="solid"/>
              <a:round/>
              <a:headEnd type="none" w="sm" len="sm"/>
              <a:tailEnd type="none" w="sm" len="sm"/>
            </a:ln>
          </p:spPr>
        </p:pic>
      </p:grpSp>
      <p:sp>
        <p:nvSpPr>
          <p:cNvPr id="241" name="Google Shape;241;p14"/>
          <p:cNvSpPr txBox="1"/>
          <p:nvPr/>
        </p:nvSpPr>
        <p:spPr>
          <a:xfrm>
            <a:off x="-13648" y="6359281"/>
            <a:ext cx="913446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0" i="0" u="none" strike="noStrike" kern="0" cap="none" spc="0" normalizeH="0" baseline="0" noProof="0">
                <a:ln>
                  <a:noFill/>
                </a:ln>
                <a:solidFill>
                  <a:srgbClr val="000000"/>
                </a:solidFill>
                <a:effectLst/>
                <a:uLnTx/>
                <a:uFillTx/>
                <a:latin typeface="Arial"/>
                <a:ea typeface="Arial"/>
                <a:cs typeface="Arial"/>
                <a:sym typeface="Arial"/>
              </a:rPr>
              <a:t>September 2020 probability of sea ice at concentrations greater than 15% from CanSIPSv2 (ECCC). Forecast median ice extent from CanSIPSv2 (black) and observed mean ice edge 2011-2019 (red).</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242" name="Google Shape;242;p14"/>
          <p:cNvGraphicFramePr/>
          <p:nvPr/>
        </p:nvGraphicFramePr>
        <p:xfrm>
          <a:off x="5292000" y="1359000"/>
          <a:ext cx="3000000" cy="3000000"/>
        </p:xfrm>
        <a:graphic>
          <a:graphicData uri="http://schemas.openxmlformats.org/drawingml/2006/table">
            <a:tbl>
              <a:tblPr>
                <a:noFill/>
              </a:tblPr>
              <a:tblGrid>
                <a:gridCol w="1072600">
                  <a:extLst>
                    <a:ext uri="{9D8B030D-6E8A-4147-A177-3AD203B41FA5}">
                      <a16:colId xmlns:a16="http://schemas.microsoft.com/office/drawing/2014/main" val="20000"/>
                    </a:ext>
                  </a:extLst>
                </a:gridCol>
                <a:gridCol w="844075">
                  <a:extLst>
                    <a:ext uri="{9D8B030D-6E8A-4147-A177-3AD203B41FA5}">
                      <a16:colId xmlns:a16="http://schemas.microsoft.com/office/drawing/2014/main" val="20001"/>
                    </a:ext>
                  </a:extLst>
                </a:gridCol>
                <a:gridCol w="1738525">
                  <a:extLst>
                    <a:ext uri="{9D8B030D-6E8A-4147-A177-3AD203B41FA5}">
                      <a16:colId xmlns:a16="http://schemas.microsoft.com/office/drawing/2014/main" val="20002"/>
                    </a:ext>
                  </a:extLst>
                </a:gridCol>
              </a:tblGrid>
              <a:tr h="440000">
                <a:tc>
                  <a:txBody>
                    <a:bodyPr/>
                    <a:lstStyle/>
                    <a:p>
                      <a:pPr marL="0" marR="0" lvl="0" indent="18415"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Regions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CanSIPS Sea-Ice Forecast Confidence</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CanSIPS Sea-Ice Forecast</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Barents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000" b="0" u="none" strike="noStrike" cap="none">
                          <a:solidFill>
                            <a:srgbClr val="000000"/>
                          </a:solidFill>
                          <a:latin typeface="Arial"/>
                          <a:ea typeface="Arial"/>
                          <a:cs typeface="Arial"/>
                          <a:sym typeface="Arial"/>
                        </a:rPr>
                        <a:t>Low</a:t>
                      </a:r>
                      <a:endParaRPr sz="1100" b="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b="0" u="none" strike="noStrike" cap="none">
                          <a:solidFill>
                            <a:srgbClr val="000000"/>
                          </a:solidFill>
                          <a:latin typeface="Arial"/>
                          <a:ea typeface="Arial"/>
                          <a:cs typeface="Arial"/>
                          <a:sym typeface="Arial"/>
                        </a:rPr>
                        <a:t>Above normal (northern section)</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Beaufort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Moderate</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Canadian Arctic Archipelago</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Moderate</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Chukchi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High</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Eastern Siberian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Moderate</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Greenland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High</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Above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Kara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High</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177800">
                <a:tc>
                  <a:txBody>
                    <a:bodyPr/>
                    <a:lstStyle/>
                    <a:p>
                      <a:pPr marL="0" marR="0" lvl="0" indent="0" algn="l" rtl="0">
                        <a:lnSpc>
                          <a:spcPct val="115000"/>
                        </a:lnSpc>
                        <a:spcBef>
                          <a:spcPts val="0"/>
                        </a:spcBef>
                        <a:spcAft>
                          <a:spcPts val="0"/>
                        </a:spcAft>
                        <a:buNone/>
                      </a:pPr>
                      <a:r>
                        <a:rPr lang="en-CA" sz="1000" b="1" u="none" strike="noStrike" cap="none">
                          <a:solidFill>
                            <a:srgbClr val="000000"/>
                          </a:solidFill>
                          <a:latin typeface="Arial"/>
                          <a:ea typeface="Arial"/>
                          <a:cs typeface="Arial"/>
                          <a:sym typeface="Arial"/>
                        </a:rPr>
                        <a:t>Laptev Sea</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000" u="none" strike="noStrike" cap="none">
                          <a:solidFill>
                            <a:srgbClr val="000000"/>
                          </a:solidFill>
                          <a:latin typeface="Arial"/>
                          <a:ea typeface="Arial"/>
                          <a:cs typeface="Arial"/>
                          <a:sym typeface="Arial"/>
                        </a:rPr>
                        <a:t>High</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CA" sz="1100" u="none" strike="noStrike" cap="none">
                          <a:solidFill>
                            <a:srgbClr val="000000"/>
                          </a:solidFill>
                          <a:latin typeface="Arial"/>
                          <a:ea typeface="Arial"/>
                          <a:cs typeface="Arial"/>
                          <a:sym typeface="Arial"/>
                        </a:rPr>
                        <a:t>Below normal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243" name="Google Shape;243;p14"/>
          <p:cNvSpPr txBox="1"/>
          <p:nvPr/>
        </p:nvSpPr>
        <p:spPr>
          <a:xfrm>
            <a:off x="-49026" y="20803"/>
            <a:ext cx="9169838" cy="144655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800" b="1" i="0" u="none" strike="noStrike" kern="0" cap="none" spc="0" normalizeH="0" baseline="0" noProof="0">
                <a:ln>
                  <a:noFill/>
                </a:ln>
                <a:solidFill>
                  <a:srgbClr val="000000"/>
                </a:solidFill>
                <a:effectLst/>
                <a:uLnTx/>
                <a:uFillTx/>
                <a:latin typeface="Arial"/>
                <a:ea typeface="Arial"/>
                <a:cs typeface="Arial"/>
                <a:sym typeface="Arial"/>
              </a:rPr>
              <a:t>Minimum SEA-ICE Extent: Outlook September 2020</a:t>
            </a:r>
            <a:br>
              <a:rPr kumimoji="0" lang="en-CA" sz="2800" b="1" i="0" u="none" strike="noStrike" kern="0" cap="none" spc="0" normalizeH="0" baseline="0" noProof="0">
                <a:ln>
                  <a:noFill/>
                </a:ln>
                <a:solidFill>
                  <a:srgbClr val="FF0000"/>
                </a:solidFill>
                <a:effectLst/>
                <a:uLnTx/>
                <a:uFillTx/>
                <a:latin typeface="Arial"/>
                <a:ea typeface="Arial"/>
                <a:cs typeface="Arial"/>
                <a:sym typeface="Arial"/>
              </a:rPr>
            </a:br>
            <a:br>
              <a:rPr kumimoji="0" lang="en-CA" sz="1400" b="0" i="0" u="none" strike="noStrike" kern="0" cap="none" spc="0" normalizeH="0" baseline="0" noProof="0">
                <a:ln>
                  <a:noFill/>
                </a:ln>
                <a:solidFill>
                  <a:srgbClr val="000000"/>
                </a:solidFill>
                <a:effectLst/>
                <a:uLnTx/>
                <a:uFillTx/>
                <a:latin typeface="Arial"/>
                <a:ea typeface="Arial"/>
                <a:cs typeface="Arial"/>
                <a:sym typeface="Arial"/>
              </a:rPr>
            </a:br>
            <a:br>
              <a:rPr kumimoji="0" lang="en-CA" sz="1400" b="0" i="0" u="none" strike="noStrike" kern="0" cap="none" spc="0" normalizeH="0" baseline="0" noProof="0">
                <a:ln>
                  <a:noFill/>
                </a:ln>
                <a:solidFill>
                  <a:srgbClr val="000000"/>
                </a:solidFill>
                <a:effectLst/>
                <a:uLnTx/>
                <a:uFillTx/>
                <a:latin typeface="Arial"/>
                <a:ea typeface="Arial"/>
                <a:cs typeface="Arial"/>
                <a:sym typeface="Arial"/>
              </a:rPr>
            </a:br>
            <a:br>
              <a:rPr kumimoji="0" lang="en-CA" sz="1400" b="0" i="0" u="none" strike="noStrike" kern="0" cap="none" spc="0" normalizeH="0" baseline="0" noProof="0">
                <a:ln>
                  <a:noFill/>
                </a:ln>
                <a:solidFill>
                  <a:srgbClr val="000000"/>
                </a:solidFill>
                <a:effectLst/>
                <a:uLnTx/>
                <a:uFillTx/>
                <a:latin typeface="Arial"/>
                <a:ea typeface="Arial"/>
                <a:cs typeface="Arial"/>
                <a:sym typeface="Arial"/>
              </a:rPr>
            </a:b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ctrTitle"/>
          </p:nvPr>
        </p:nvSpPr>
        <p:spPr>
          <a:xfrm>
            <a:off x="477000" y="2356727"/>
            <a:ext cx="82062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Arial"/>
              <a:buNone/>
            </a:pPr>
            <a:br>
              <a:rPr lang="en-CA" sz="3959"/>
            </a:br>
            <a:r>
              <a:rPr lang="en-CA" sz="3959"/>
              <a:t>Questions &amp; Wrap Up</a:t>
            </a:r>
            <a:br>
              <a:rPr lang="en-CA" sz="3959"/>
            </a:br>
            <a:endParaRPr sz="3959"/>
          </a:p>
        </p:txBody>
      </p:sp>
      <p:sp>
        <p:nvSpPr>
          <p:cNvPr id="249" name="Google Shape;249;p15"/>
          <p:cNvSpPr txBox="1">
            <a:spLocks noGrp="1"/>
          </p:cNvSpPr>
          <p:nvPr>
            <p:ph type="subTitle" idx="1"/>
          </p:nvPr>
        </p:nvSpPr>
        <p:spPr>
          <a:xfrm>
            <a:off x="1371600" y="5713022"/>
            <a:ext cx="6912768" cy="127099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CA"/>
              <a:t>Arctic Regional Climate Center</a:t>
            </a:r>
            <a:endParaRPr/>
          </a:p>
        </p:txBody>
      </p:sp>
      <p:sp>
        <p:nvSpPr>
          <p:cNvPr id="250" name="Google Shape;250;p15"/>
          <p:cNvSpPr txBox="1"/>
          <p:nvPr/>
        </p:nvSpPr>
        <p:spPr>
          <a:xfrm>
            <a:off x="611560" y="188640"/>
            <a:ext cx="7772400" cy="147002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Pts val="4290"/>
              <a:buFont typeface="Arial"/>
              <a:buNone/>
              <a:tabLst/>
              <a:defRPr/>
            </a:pPr>
            <a:endParaRPr kumimoji="0" sz="4290" b="0" i="0" u="sng" strike="noStrike" kern="0" cap="none" spc="0" normalizeH="0" baseline="0" noProof="0">
              <a:ln>
                <a:noFill/>
              </a:ln>
              <a:solidFill>
                <a:srgbClr val="000000"/>
              </a:solidFill>
              <a:effectLst/>
              <a:uLnTx/>
              <a:uFillTx/>
              <a:latin typeface="Arial"/>
              <a:ea typeface="Arial"/>
              <a:cs typeface="Arial"/>
              <a:sym typeface="Arial"/>
            </a:endParaRPr>
          </a:p>
        </p:txBody>
      </p:sp>
      <p:pic>
        <p:nvPicPr>
          <p:cNvPr id="251" name="Google Shape;251;p15" descr="https://lh3.googleusercontent.com/9C5QmWrldp865nMX2HCO83C6TUpXb220VQY5Ty3XSyJybLcVJwqdZR3CKe29IGoAuKlHOCPJixsrO2UOADCNMCXDUvi6FORIjF7CoJvYMaXZJrdMFROqhMoN8rWbrdBK-JKhsTMjdXE"/>
          <p:cNvPicPr preferRelativeResize="0"/>
          <p:nvPr/>
        </p:nvPicPr>
        <p:blipFill rotWithShape="1">
          <a:blip r:embed="rId3">
            <a:alphaModFix/>
          </a:blip>
          <a:srcRect/>
          <a:stretch/>
        </p:blipFill>
        <p:spPr>
          <a:xfrm>
            <a:off x="361950" y="5399645"/>
            <a:ext cx="1009650" cy="1123950"/>
          </a:xfrm>
          <a:prstGeom prst="rect">
            <a:avLst/>
          </a:prstGeom>
          <a:noFill/>
          <a:ln>
            <a:noFill/>
          </a:ln>
        </p:spPr>
      </p:pic>
      <p:pic>
        <p:nvPicPr>
          <p:cNvPr id="252" name="Google Shape;252;p15"/>
          <p:cNvPicPr preferRelativeResize="0"/>
          <p:nvPr/>
        </p:nvPicPr>
        <p:blipFill rotWithShape="1">
          <a:blip r:embed="rId4">
            <a:alphaModFix/>
          </a:blip>
          <a:srcRect/>
          <a:stretch/>
        </p:blipFill>
        <p:spPr>
          <a:xfrm>
            <a:off x="7380312" y="188640"/>
            <a:ext cx="1391206" cy="175184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1346387"/>
            <a:ext cx="8229600" cy="317591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A" sz="4800" dirty="0" err="1"/>
              <a:t>Thank</a:t>
            </a:r>
            <a:r>
              <a:rPr lang="fr-CA" sz="4800" dirty="0"/>
              <a:t> </a:t>
            </a:r>
            <a:r>
              <a:rPr lang="fr-CA" sz="4800" dirty="0" err="1"/>
              <a:t>you</a:t>
            </a:r>
            <a:r>
              <a:rPr lang="fr-CA" sz="4800" dirty="0"/>
              <a:t>!</a:t>
            </a:r>
            <a:r>
              <a:rPr lang="ru-RU" sz="4800" dirty="0"/>
              <a:t> </a:t>
            </a:r>
            <a:r>
              <a:rPr lang="fr-CA" sz="4800" dirty="0"/>
              <a:t>Merci!</a:t>
            </a:r>
            <a:r>
              <a:rPr lang="ru-RU" sz="4800" dirty="0"/>
              <a:t> </a:t>
            </a:r>
            <a:r>
              <a:rPr lang="en-US" sz="4800" dirty="0" err="1"/>
              <a:t>Takk</a:t>
            </a:r>
            <a:r>
              <a:rPr lang="en-US" sz="4800" dirty="0"/>
              <a:t>! </a:t>
            </a:r>
            <a:r>
              <a:rPr lang="ru-RU" sz="4800" dirty="0"/>
              <a:t>Спасибо!</a:t>
            </a:r>
            <a:r>
              <a:rPr lang="en-US" sz="4800" dirty="0"/>
              <a:t> </a:t>
            </a:r>
            <a:br>
              <a:rPr lang="en-US" sz="4800" dirty="0"/>
            </a:br>
            <a:r>
              <a:rPr lang="en-US" sz="4800" dirty="0" err="1"/>
              <a:t>Tak</a:t>
            </a:r>
            <a:r>
              <a:rPr lang="en-US" sz="4800" dirty="0"/>
              <a:t>! Tack! Kiitos! </a:t>
            </a:r>
            <a:r>
              <a:rPr lang="is-IS" sz="4800" dirty="0"/>
              <a:t>þakka þér fyrir!</a:t>
            </a:r>
            <a:br>
              <a:rPr lang="is-IS" sz="4800" dirty="0"/>
            </a:br>
            <a:r>
              <a:rPr lang="en-US" sz="4800" dirty="0" err="1"/>
              <a:t>Naqurmiik</a:t>
            </a:r>
            <a:r>
              <a:rPr lang="en-US" sz="4800" b="1" dirty="0"/>
              <a:t> </a:t>
            </a:r>
            <a:r>
              <a:rPr lang="en-US" sz="4800" dirty="0"/>
              <a:t>! </a:t>
            </a:r>
            <a:r>
              <a:rPr lang="en-US" sz="4800" dirty="0" err="1"/>
              <a:t>Qaĝaasakuq</a:t>
            </a:r>
            <a:r>
              <a:rPr lang="en-US" sz="4800" dirty="0"/>
              <a:t> !</a:t>
            </a:r>
          </a:p>
          <a:p>
            <a:r>
              <a:rPr lang="it-IT" sz="4800" dirty="0"/>
              <a:t>Grazie! </a:t>
            </a:r>
            <a:r>
              <a:rPr lang="en-US" sz="4800" dirty="0" err="1"/>
              <a:t>Giitu</a:t>
            </a:r>
            <a:r>
              <a:rPr lang="en-US" sz="4800" dirty="0"/>
              <a:t>! </a:t>
            </a:r>
            <a:r>
              <a:rPr lang="de-DE" sz="4800" dirty="0"/>
              <a:t>Vielen Dank!</a:t>
            </a:r>
          </a:p>
          <a:p>
            <a:r>
              <a:rPr lang="en-US" sz="4800" dirty="0" err="1"/>
              <a:t>Dhanyavaad</a:t>
            </a:r>
            <a:r>
              <a:rPr lang="en-US" sz="4800" dirty="0"/>
              <a:t> !</a:t>
            </a:r>
            <a:endParaRPr lang="en-US" sz="4800" dirty="0">
              <a:solidFill>
                <a:srgbClr val="000090"/>
              </a:solidFill>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t>54</a:t>
            </a:fld>
            <a:endParaRPr lang="en-US"/>
          </a:p>
        </p:txBody>
      </p:sp>
    </p:spTree>
    <p:extLst>
      <p:ext uri="{BB962C8B-B14F-4D97-AF65-F5344CB8AC3E}">
        <p14:creationId xmlns:p14="http://schemas.microsoft.com/office/powerpoint/2010/main" val="38022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a:stretch/>
        </p:blipFill>
        <p:spPr>
          <a:xfrm>
            <a:off x="3149503" y="150626"/>
            <a:ext cx="1728192" cy="743193"/>
          </a:xfrm>
          <a:prstGeom prst="rect">
            <a:avLst/>
          </a:prstGeom>
          <a:noFill/>
          <a:ln>
            <a:noFill/>
          </a:ln>
        </p:spPr>
      </p:pic>
      <p:sp>
        <p:nvSpPr>
          <p:cNvPr id="157" name="Google Shape;157;p27"/>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8" name="Google Shape;158;p27"/>
          <p:cNvPicPr preferRelativeResize="0"/>
          <p:nvPr/>
        </p:nvPicPr>
        <p:blipFill rotWithShape="1">
          <a:blip r:embed="rId4">
            <a:alphaModFix/>
          </a:blip>
          <a:srcRect/>
          <a:stretch/>
        </p:blipFill>
        <p:spPr>
          <a:xfrm>
            <a:off x="179512" y="44624"/>
            <a:ext cx="1006475" cy="1127125"/>
          </a:xfrm>
          <a:prstGeom prst="rect">
            <a:avLst/>
          </a:prstGeom>
          <a:noFill/>
          <a:ln>
            <a:noFill/>
          </a:ln>
        </p:spPr>
      </p:pic>
      <p:pic>
        <p:nvPicPr>
          <p:cNvPr id="159" name="Google Shape;159;p27"/>
          <p:cNvPicPr preferRelativeResize="0"/>
          <p:nvPr/>
        </p:nvPicPr>
        <p:blipFill rotWithShape="1">
          <a:blip r:embed="rId5">
            <a:alphaModFix/>
          </a:blip>
          <a:srcRect/>
          <a:stretch/>
        </p:blipFill>
        <p:spPr>
          <a:xfrm>
            <a:off x="-27" y="1196752"/>
            <a:ext cx="9186649" cy="4211819"/>
          </a:xfrm>
          <a:prstGeom prst="rect">
            <a:avLst/>
          </a:prstGeom>
          <a:noFill/>
          <a:ln>
            <a:noFill/>
          </a:ln>
        </p:spPr>
      </p:pic>
      <p:sp>
        <p:nvSpPr>
          <p:cNvPr id="160" name="Google Shape;160;p27"/>
          <p:cNvSpPr txBox="1"/>
          <p:nvPr/>
        </p:nvSpPr>
        <p:spPr>
          <a:xfrm>
            <a:off x="683568" y="1916832"/>
            <a:ext cx="7992888" cy="234026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80000"/>
              </a:lnSpc>
              <a:spcBef>
                <a:spcPts val="0"/>
              </a:spcBef>
              <a:spcAft>
                <a:spcPts val="0"/>
              </a:spcAft>
              <a:buClr>
                <a:srgbClr val="FFFFFF"/>
              </a:buClr>
              <a:buSzPts val="2380"/>
              <a:buFont typeface="Arial"/>
              <a:buNone/>
              <a:tabLst/>
              <a:defRPr/>
            </a:pPr>
            <a:r>
              <a:rPr kumimoji="0" lang="en-CA" sz="2380" b="1" i="0" u="none" strike="noStrike" kern="0" cap="none" spc="0" normalizeH="0" baseline="0" noProof="0">
                <a:ln>
                  <a:noFill/>
                </a:ln>
                <a:solidFill>
                  <a:srgbClr val="FFFFFF"/>
                </a:solidFill>
                <a:effectLst/>
                <a:uLnTx/>
                <a:uFillTx/>
                <a:latin typeface="Arial"/>
                <a:ea typeface="Arial"/>
                <a:cs typeface="Arial"/>
                <a:sym typeface="Arial"/>
              </a:rPr>
              <a:t>Introducing the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FFFF"/>
              </a:buClr>
              <a:buSzPts val="2380"/>
              <a:buFont typeface="Arial"/>
              <a:buNone/>
              <a:tabLst/>
              <a:defRPr/>
            </a:pPr>
            <a:r>
              <a:rPr kumimoji="0" lang="en-CA" sz="2380" b="1" i="0" u="none" strike="noStrike" kern="0" cap="none" spc="0" normalizeH="0" baseline="0" noProof="0">
                <a:ln>
                  <a:noFill/>
                </a:ln>
                <a:solidFill>
                  <a:srgbClr val="FFFFFF"/>
                </a:solidFill>
                <a:effectLst/>
                <a:uLnTx/>
                <a:uFillTx/>
                <a:latin typeface="Arial"/>
                <a:ea typeface="Arial"/>
                <a:cs typeface="Arial"/>
                <a:sym typeface="Arial"/>
              </a:rPr>
              <a:t>Arctic Regional Climate Centre Network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FFFF"/>
              </a:buClr>
              <a:buSzPts val="2380"/>
              <a:buFont typeface="Arial"/>
              <a:buNone/>
              <a:tabLst/>
              <a:defRPr/>
            </a:pPr>
            <a:r>
              <a:rPr kumimoji="0" lang="en-CA" sz="2380" b="1" i="0" u="none" strike="noStrike" kern="0" cap="none" spc="0" normalizeH="0" baseline="0" noProof="0">
                <a:ln>
                  <a:noFill/>
                </a:ln>
                <a:solidFill>
                  <a:srgbClr val="FFFFFF"/>
                </a:solidFill>
                <a:effectLst/>
                <a:uLnTx/>
                <a:uFillTx/>
                <a:latin typeface="Arial"/>
                <a:ea typeface="Arial"/>
                <a:cs typeface="Arial"/>
                <a:sym typeface="Arial"/>
              </a:rPr>
              <a:t>(ArcRCC-N)</a:t>
            </a:r>
            <a:endParaRPr kumimoji="0" sz="238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FFFF"/>
              </a:buClr>
              <a:buSzPts val="2380"/>
              <a:buFont typeface="Arial"/>
              <a:buNone/>
              <a:tabLst/>
              <a:defRPr/>
            </a:pPr>
            <a:r>
              <a:rPr kumimoji="0" lang="en-CA" sz="1800" b="0" i="0" u="sng" strike="noStrike" kern="0" cap="none" spc="0" normalizeH="0" baseline="0" noProof="0">
                <a:ln>
                  <a:noFill/>
                </a:ln>
                <a:solidFill>
                  <a:srgbClr val="009999"/>
                </a:solidFill>
                <a:effectLst/>
                <a:uLnTx/>
                <a:uFillTx/>
                <a:latin typeface="Arial"/>
                <a:cs typeface="Arial"/>
                <a:sym typeface="Arial"/>
                <a:hlinkClick r:id="rId6"/>
              </a:rPr>
              <a:t>https://www.arctic-rcc.org/</a:t>
            </a:r>
            <a:endParaRPr kumimoji="0" sz="18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80000"/>
              </a:lnSpc>
              <a:spcBef>
                <a:spcPts val="0"/>
              </a:spcBef>
              <a:spcAft>
                <a:spcPts val="0"/>
              </a:spcAft>
              <a:buClr>
                <a:srgbClr val="000000"/>
              </a:buClr>
              <a:buSzPts val="1360"/>
              <a:buFont typeface="Arial Narrow"/>
              <a:buNone/>
              <a:tabLst/>
              <a:defRPr/>
            </a:pPr>
            <a:endParaRPr kumimoji="0" sz="136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9900"/>
              </a:buClr>
              <a:buSzPts val="2040"/>
              <a:buFont typeface="Arial"/>
              <a:buNone/>
              <a:tabLst/>
              <a:defRPr/>
            </a:pPr>
            <a:r>
              <a:rPr kumimoji="0" lang="en-CA" sz="2040" b="1" i="0" u="none" strike="noStrike" kern="0" cap="none" spc="0" normalizeH="0" baseline="0" noProof="0">
                <a:ln>
                  <a:noFill/>
                </a:ln>
                <a:solidFill>
                  <a:srgbClr val="FF9900"/>
                </a:solidFill>
                <a:effectLst/>
                <a:uLnTx/>
                <a:uFillTx/>
                <a:latin typeface="Arial"/>
                <a:ea typeface="Arial"/>
                <a:cs typeface="Arial"/>
                <a:sym typeface="Arial"/>
              </a:rPr>
              <a:t>Helge Tangen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9900"/>
              </a:buClr>
              <a:buSzPts val="2040"/>
              <a:buFont typeface="Arial"/>
              <a:buNone/>
              <a:tabLst/>
              <a:defRPr/>
            </a:pPr>
            <a:r>
              <a:rPr kumimoji="0" lang="en-CA" sz="2040" b="1" i="0" u="none" strike="noStrike" kern="0" cap="none" spc="0" normalizeH="0" baseline="0" noProof="0">
                <a:ln>
                  <a:noFill/>
                </a:ln>
                <a:solidFill>
                  <a:srgbClr val="FF9900"/>
                </a:solidFill>
                <a:effectLst/>
                <a:uLnTx/>
                <a:uFillTx/>
                <a:latin typeface="Arial"/>
                <a:ea typeface="Arial"/>
                <a:cs typeface="Arial"/>
                <a:sym typeface="Arial"/>
              </a:rPr>
              <a:t>Norwegian Meteorological Institute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9900"/>
              </a:buClr>
              <a:buSzPts val="2040"/>
              <a:buFont typeface="Arial"/>
              <a:buNone/>
              <a:tabLst/>
              <a:defRPr/>
            </a:pPr>
            <a:r>
              <a:rPr kumimoji="0" lang="en-CA" sz="2040" b="1" i="0" u="none" strike="noStrike" kern="0" cap="none" spc="0" normalizeH="0" baseline="0" noProof="0">
                <a:ln>
                  <a:noFill/>
                </a:ln>
                <a:solidFill>
                  <a:srgbClr val="FF9900"/>
                </a:solidFill>
                <a:effectLst/>
                <a:uLnTx/>
                <a:uFillTx/>
                <a:latin typeface="Arial"/>
                <a:ea typeface="Arial"/>
                <a:cs typeface="Arial"/>
                <a:sym typeface="Arial"/>
              </a:rPr>
              <a:t>ArcRCC Network Coordinator</a:t>
            </a:r>
            <a:endParaRPr kumimoji="0" sz="2040" b="1" i="0" u="none" strike="noStrike" kern="0" cap="none" spc="0" normalizeH="0" baseline="0" noProof="0">
              <a:ln>
                <a:noFill/>
              </a:ln>
              <a:solidFill>
                <a:srgbClr val="FF9900"/>
              </a:solidFill>
              <a:effectLst/>
              <a:uLnTx/>
              <a:uFillTx/>
              <a:latin typeface="Arial"/>
              <a:ea typeface="Arial"/>
              <a:cs typeface="Arial"/>
              <a:sym typeface="Arial"/>
            </a:endParaRPr>
          </a:p>
        </p:txBody>
      </p:sp>
      <p:pic>
        <p:nvPicPr>
          <p:cNvPr id="161" name="Google Shape;161;p27" descr="image001"/>
          <p:cNvPicPr preferRelativeResize="0"/>
          <p:nvPr/>
        </p:nvPicPr>
        <p:blipFill rotWithShape="1">
          <a:blip r:embed="rId7">
            <a:alphaModFix/>
          </a:blip>
          <a:srcRect/>
          <a:stretch/>
        </p:blipFill>
        <p:spPr>
          <a:xfrm>
            <a:off x="5456777" y="339219"/>
            <a:ext cx="2272395" cy="366031"/>
          </a:xfrm>
          <a:prstGeom prst="rect">
            <a:avLst/>
          </a:prstGeom>
          <a:noFill/>
          <a:ln>
            <a:noFill/>
          </a:ln>
        </p:spPr>
      </p:pic>
      <p:pic>
        <p:nvPicPr>
          <p:cNvPr id="162" name="Google Shape;162;p27"/>
          <p:cNvPicPr preferRelativeResize="0"/>
          <p:nvPr/>
        </p:nvPicPr>
        <p:blipFill rotWithShape="1">
          <a:blip r:embed="rId8">
            <a:alphaModFix/>
          </a:blip>
          <a:srcRect/>
          <a:stretch/>
        </p:blipFill>
        <p:spPr>
          <a:xfrm>
            <a:off x="298758" y="5651258"/>
            <a:ext cx="769620" cy="281940"/>
          </a:xfrm>
          <a:prstGeom prst="rect">
            <a:avLst/>
          </a:prstGeom>
          <a:noFill/>
          <a:ln>
            <a:noFill/>
          </a:ln>
        </p:spPr>
      </p:pic>
      <p:pic>
        <p:nvPicPr>
          <p:cNvPr id="163" name="Google Shape;163;p27"/>
          <p:cNvPicPr preferRelativeResize="0"/>
          <p:nvPr/>
        </p:nvPicPr>
        <p:blipFill rotWithShape="1">
          <a:blip r:embed="rId9">
            <a:alphaModFix/>
          </a:blip>
          <a:srcRect/>
          <a:stretch/>
        </p:blipFill>
        <p:spPr>
          <a:xfrm>
            <a:off x="2195736" y="5544456"/>
            <a:ext cx="510540" cy="502920"/>
          </a:xfrm>
          <a:prstGeom prst="rect">
            <a:avLst/>
          </a:prstGeom>
          <a:noFill/>
          <a:ln>
            <a:noFill/>
          </a:ln>
        </p:spPr>
      </p:pic>
      <p:pic>
        <p:nvPicPr>
          <p:cNvPr id="164" name="Google Shape;164;p27"/>
          <p:cNvPicPr preferRelativeResize="0"/>
          <p:nvPr/>
        </p:nvPicPr>
        <p:blipFill rotWithShape="1">
          <a:blip r:embed="rId10">
            <a:alphaModFix/>
          </a:blip>
          <a:srcRect/>
          <a:stretch/>
        </p:blipFill>
        <p:spPr>
          <a:xfrm>
            <a:off x="3059832" y="5559696"/>
            <a:ext cx="426085" cy="495300"/>
          </a:xfrm>
          <a:prstGeom prst="rect">
            <a:avLst/>
          </a:prstGeom>
          <a:noFill/>
          <a:ln>
            <a:noFill/>
          </a:ln>
        </p:spPr>
      </p:pic>
      <p:pic>
        <p:nvPicPr>
          <p:cNvPr id="165" name="Google Shape;165;p27"/>
          <p:cNvPicPr preferRelativeResize="0"/>
          <p:nvPr/>
        </p:nvPicPr>
        <p:blipFill rotWithShape="1">
          <a:blip r:embed="rId11">
            <a:alphaModFix/>
          </a:blip>
          <a:srcRect/>
          <a:stretch/>
        </p:blipFill>
        <p:spPr>
          <a:xfrm>
            <a:off x="3779912" y="5602188"/>
            <a:ext cx="3573780" cy="419100"/>
          </a:xfrm>
          <a:prstGeom prst="rect">
            <a:avLst/>
          </a:prstGeom>
          <a:noFill/>
          <a:ln>
            <a:noFill/>
          </a:ln>
        </p:spPr>
      </p:pic>
      <p:pic>
        <p:nvPicPr>
          <p:cNvPr id="166" name="Google Shape;166;p27"/>
          <p:cNvPicPr preferRelativeResize="0"/>
          <p:nvPr/>
        </p:nvPicPr>
        <p:blipFill rotWithShape="1">
          <a:blip r:embed="rId12">
            <a:alphaModFix/>
          </a:blip>
          <a:srcRect/>
          <a:stretch/>
        </p:blipFill>
        <p:spPr>
          <a:xfrm>
            <a:off x="7524328" y="5583502"/>
            <a:ext cx="1368152" cy="471494"/>
          </a:xfrm>
          <a:prstGeom prst="rect">
            <a:avLst/>
          </a:prstGeom>
          <a:noFill/>
          <a:ln>
            <a:noFill/>
          </a:ln>
        </p:spPr>
      </p:pic>
      <p:sp>
        <p:nvSpPr>
          <p:cNvPr id="167" name="Google Shape;167;p27"/>
          <p:cNvSpPr txBox="1"/>
          <p:nvPr/>
        </p:nvSpPr>
        <p:spPr>
          <a:xfrm>
            <a:off x="1008525" y="4397200"/>
            <a:ext cx="6579300" cy="591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380" b="1" i="0" u="none" strike="noStrike" kern="0" cap="none" spc="0" normalizeH="0" baseline="0" noProof="0">
                <a:ln>
                  <a:noFill/>
                </a:ln>
                <a:solidFill>
                  <a:srgbClr val="FFFFFF"/>
                </a:solidFill>
                <a:effectLst/>
                <a:uLnTx/>
                <a:uFillTx/>
                <a:latin typeface="Arial"/>
                <a:cs typeface="Arial"/>
                <a:sym typeface="Arial"/>
              </a:rPr>
              <a:t>Arctic Climate Forum-5, May 27-28, 2020</a:t>
            </a:r>
            <a:endParaRPr kumimoji="0" sz="2380" b="1" i="0" u="none" strike="noStrike" kern="0" cap="none" spc="0" normalizeH="0" baseline="0" noProof="0">
              <a:ln>
                <a:noFill/>
              </a:ln>
              <a:solidFill>
                <a:srgbClr val="FFFFFF"/>
              </a:solidFill>
              <a:effectLst/>
              <a:uLnTx/>
              <a:uFillTx/>
              <a:latin typeface="Arial"/>
              <a:cs typeface="Arial"/>
              <a:sym typeface="Arial"/>
            </a:endParaRPr>
          </a:p>
        </p:txBody>
      </p:sp>
      <p:pic>
        <p:nvPicPr>
          <p:cNvPr id="168" name="Google Shape;168;p27"/>
          <p:cNvPicPr preferRelativeResize="0"/>
          <p:nvPr/>
        </p:nvPicPr>
        <p:blipFill>
          <a:blip r:embed="rId13">
            <a:alphaModFix/>
          </a:blip>
          <a:stretch>
            <a:fillRect/>
          </a:stretch>
        </p:blipFill>
        <p:spPr>
          <a:xfrm>
            <a:off x="7640100" y="1216875"/>
            <a:ext cx="1547799" cy="1949023"/>
          </a:xfrm>
          <a:prstGeom prst="rect">
            <a:avLst/>
          </a:prstGeom>
          <a:noFill/>
          <a:ln>
            <a:noFill/>
          </a:ln>
        </p:spPr>
      </p:pic>
      <p:pic>
        <p:nvPicPr>
          <p:cNvPr id="169" name="Google Shape;169;p27"/>
          <p:cNvPicPr preferRelativeResize="0"/>
          <p:nvPr/>
        </p:nvPicPr>
        <p:blipFill>
          <a:blip r:embed="rId14">
            <a:alphaModFix/>
          </a:blip>
          <a:stretch>
            <a:fillRect/>
          </a:stretch>
        </p:blipFill>
        <p:spPr>
          <a:xfrm>
            <a:off x="1489449" y="54267"/>
            <a:ext cx="953475" cy="96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97325" y="188925"/>
            <a:ext cx="8959800" cy="79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CA" sz="3300"/>
              <a:t>Welcome to Arctic Climate Forum number 5 </a:t>
            </a:r>
            <a:r>
              <a:rPr lang="en-CA"/>
              <a:t>ACF-5</a:t>
            </a:r>
            <a:endParaRPr/>
          </a:p>
        </p:txBody>
      </p:sp>
      <p:sp>
        <p:nvSpPr>
          <p:cNvPr id="176" name="Google Shape;176;p28"/>
          <p:cNvSpPr txBox="1">
            <a:spLocks noGrp="1"/>
          </p:cNvSpPr>
          <p:nvPr>
            <p:ph type="body" idx="1"/>
          </p:nvPr>
        </p:nvSpPr>
        <p:spPr>
          <a:xfrm>
            <a:off x="250825" y="1052513"/>
            <a:ext cx="8713800" cy="48975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b="1" i="1"/>
          </a:p>
          <a:p>
            <a:pPr marL="457200" lvl="0" indent="-406400" algn="l" rtl="0">
              <a:spcBef>
                <a:spcPts val="560"/>
              </a:spcBef>
              <a:spcAft>
                <a:spcPts val="0"/>
              </a:spcAft>
              <a:buSzPts val="2800"/>
              <a:buChar char="▪"/>
            </a:pPr>
            <a:r>
              <a:rPr lang="en-CA"/>
              <a:t>A forum for Arctic Regional Climate Centre Network to meet stakeholders and users</a:t>
            </a:r>
            <a:endParaRPr/>
          </a:p>
          <a:p>
            <a:pPr marL="457200" lvl="0" indent="-406400" algn="l" rtl="0">
              <a:spcBef>
                <a:spcPts val="0"/>
              </a:spcBef>
              <a:spcAft>
                <a:spcPts val="0"/>
              </a:spcAft>
              <a:buSzPts val="2800"/>
              <a:buChar char="▪"/>
            </a:pPr>
            <a:r>
              <a:rPr lang="en-CA"/>
              <a:t>Usually: Every spring a face-to-face meeting, this spring converted to online meeting</a:t>
            </a:r>
            <a:endParaRPr/>
          </a:p>
          <a:p>
            <a:pPr marL="457200" lvl="0" indent="-406400" algn="l" rtl="0">
              <a:spcBef>
                <a:spcPts val="0"/>
              </a:spcBef>
              <a:spcAft>
                <a:spcPts val="0"/>
              </a:spcAft>
              <a:buSzPts val="2800"/>
              <a:buChar char="▪"/>
            </a:pPr>
            <a:r>
              <a:rPr lang="en-CA"/>
              <a:t>Every fall a virtual meeting - like this one</a:t>
            </a:r>
            <a:endParaRPr/>
          </a:p>
        </p:txBody>
      </p:sp>
      <p:sp>
        <p:nvSpPr>
          <p:cNvPr id="177" name="Google Shape;177;p28"/>
          <p:cNvSpPr txBox="1">
            <a:spLocks noGrp="1"/>
          </p:cNvSpPr>
          <p:nvPr>
            <p:ph type="sldNum" idx="12"/>
          </p:nvPr>
        </p:nvSpPr>
        <p:spPr>
          <a:xfrm>
            <a:off x="5867400" y="6478588"/>
            <a:ext cx="1152600" cy="3126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78" name="Google Shape;178;p28"/>
          <p:cNvPicPr preferRelativeResize="0"/>
          <p:nvPr/>
        </p:nvPicPr>
        <p:blipFill>
          <a:blip r:embed="rId3">
            <a:alphaModFix/>
          </a:blip>
          <a:stretch>
            <a:fillRect/>
          </a:stretch>
        </p:blipFill>
        <p:spPr>
          <a:xfrm>
            <a:off x="6929875" y="3790300"/>
            <a:ext cx="2166726" cy="272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sldNum" idx="12"/>
          </p:nvPr>
        </p:nvSpPr>
        <p:spPr>
          <a:xfrm>
            <a:off x="5795963" y="6467475"/>
            <a:ext cx="1152525" cy="33178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4" name="Google Shape;184;p29"/>
          <p:cNvSpPr txBox="1"/>
          <p:nvPr/>
        </p:nvSpPr>
        <p:spPr>
          <a:xfrm>
            <a:off x="1907704" y="260648"/>
            <a:ext cx="6985000" cy="1470025"/>
          </a:xfrm>
          <a:prstGeom prst="rect">
            <a:avLst/>
          </a:prstGeom>
          <a:solidFill>
            <a:srgbClr val="0033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CA" sz="4000" b="1" i="0" u="none" strike="noStrike" kern="0" cap="none" spc="0" normalizeH="0" baseline="0" noProof="0">
                <a:ln>
                  <a:noFill/>
                </a:ln>
                <a:solidFill>
                  <a:srgbClr val="FFFFFF"/>
                </a:solidFill>
                <a:effectLst/>
                <a:uLnTx/>
                <a:uFillTx/>
                <a:latin typeface="Arial"/>
                <a:ea typeface="Arial"/>
                <a:cs typeface="Arial"/>
                <a:sym typeface="Arial"/>
              </a:rPr>
              <a:t>What’s the difference?</a:t>
            </a:r>
            <a:endParaRPr kumimoji="0" sz="40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85" name="Google Shape;185;p29"/>
          <p:cNvSpPr txBox="1"/>
          <p:nvPr/>
        </p:nvSpPr>
        <p:spPr>
          <a:xfrm>
            <a:off x="431642" y="1905794"/>
            <a:ext cx="3852326" cy="35394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Weather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Conditions of the atmosphere over a short period of time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Reported in terms of hours and days for a city, town, region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1"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CA" sz="1600" b="1" i="0" u="sng" strike="noStrike" kern="0" cap="none" spc="0" normalizeH="0" baseline="0" noProof="0">
                <a:ln>
                  <a:noFill/>
                </a:ln>
                <a:solidFill>
                  <a:srgbClr val="000000"/>
                </a:solidFill>
                <a:effectLst/>
                <a:uLnTx/>
                <a:uFillTx/>
                <a:latin typeface="Arial"/>
                <a:ea typeface="Arial"/>
                <a:cs typeface="Arial"/>
                <a:sym typeface="Arial"/>
              </a:rPr>
              <a:t>It answers these questions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What is the temperature right now?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Will I need a coat this afternoon?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Will it snow this weekend?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6" name="Google Shape;186;p29" descr="C:\Users\wilsonk\AppData\Local\Microsoft\Windows\Temporary Internet Files\Content.IE5\J1JKD0SC\SunCartoon[1].jpg"/>
          <p:cNvPicPr preferRelativeResize="0"/>
          <p:nvPr/>
        </p:nvPicPr>
        <p:blipFill rotWithShape="1">
          <a:blip r:embed="rId3">
            <a:alphaModFix/>
          </a:blip>
          <a:srcRect/>
          <a:stretch/>
        </p:blipFill>
        <p:spPr>
          <a:xfrm>
            <a:off x="971600" y="2130624"/>
            <a:ext cx="658812" cy="588962"/>
          </a:xfrm>
          <a:prstGeom prst="rect">
            <a:avLst/>
          </a:prstGeom>
          <a:noFill/>
          <a:ln>
            <a:noFill/>
          </a:ln>
        </p:spPr>
      </p:pic>
      <p:pic>
        <p:nvPicPr>
          <p:cNvPr id="187" name="Google Shape;187;p29" descr="C:\Users\wilsonk\AppData\Local\Microsoft\Windows\Temporary Internet Files\Content.IE5\EHAZZZQS\cloud1[1].png"/>
          <p:cNvPicPr preferRelativeResize="0"/>
          <p:nvPr/>
        </p:nvPicPr>
        <p:blipFill rotWithShape="1">
          <a:blip r:embed="rId4">
            <a:alphaModFix/>
          </a:blip>
          <a:srcRect/>
          <a:stretch/>
        </p:blipFill>
        <p:spPr>
          <a:xfrm>
            <a:off x="2790875" y="1915294"/>
            <a:ext cx="788987" cy="1009650"/>
          </a:xfrm>
          <a:prstGeom prst="rect">
            <a:avLst/>
          </a:prstGeom>
          <a:noFill/>
          <a:ln>
            <a:noFill/>
          </a:ln>
        </p:spPr>
      </p:pic>
      <p:sp>
        <p:nvSpPr>
          <p:cNvPr id="188" name="Google Shape;188;p29"/>
          <p:cNvSpPr txBox="1"/>
          <p:nvPr/>
        </p:nvSpPr>
        <p:spPr>
          <a:xfrm>
            <a:off x="4572000" y="1916832"/>
            <a:ext cx="4032448" cy="35394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Climate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Average weather of a place over           period of many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0" u="none" strike="noStrike" kern="0" cap="none" spc="0" normalizeH="0" baseline="0" noProof="0">
                <a:ln>
                  <a:noFill/>
                </a:ln>
                <a:solidFill>
                  <a:srgbClr val="000000"/>
                </a:solidFill>
                <a:effectLst/>
                <a:uLnTx/>
                <a:uFillTx/>
                <a:latin typeface="Arial"/>
                <a:ea typeface="Arial"/>
                <a:cs typeface="Arial"/>
                <a:sym typeface="Arial"/>
              </a:rPr>
              <a:t>Tells us what’s normal for an area.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18415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CA" sz="1600" b="1" i="0" u="sng" strike="noStrike" kern="0" cap="none" spc="0" normalizeH="0" baseline="0" noProof="0">
                <a:ln>
                  <a:noFill/>
                </a:ln>
                <a:solidFill>
                  <a:srgbClr val="000000"/>
                </a:solidFill>
                <a:effectLst/>
                <a:uLnTx/>
                <a:uFillTx/>
                <a:latin typeface="Arial"/>
                <a:ea typeface="Arial"/>
                <a:cs typeface="Arial"/>
                <a:sym typeface="Arial"/>
              </a:rPr>
              <a:t>It answers these questions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What is an average winter like in Ottawa?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Was 2015 the warmest summer on record?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CA" sz="1600" b="1" i="1" u="none" strike="noStrike" kern="0" cap="none" spc="0" normalizeH="0" baseline="0" noProof="0">
                <a:ln>
                  <a:noFill/>
                </a:ln>
                <a:solidFill>
                  <a:srgbClr val="000000"/>
                </a:solidFill>
                <a:effectLst/>
                <a:uLnTx/>
                <a:uFillTx/>
                <a:latin typeface="Arial"/>
                <a:ea typeface="Arial"/>
                <a:cs typeface="Arial"/>
                <a:sym typeface="Arial"/>
              </a:rPr>
              <a:t>Will Tromsø have above normal temperatures this summer?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9" name="Google Shape;189;p29" descr="C:\Users\wilsonk\AppData\Local\Microsoft\Windows\Temporary Internet Files\Content.IE5\ML62MPX2\clrglobe[1].gif"/>
          <p:cNvPicPr preferRelativeResize="0"/>
          <p:nvPr/>
        </p:nvPicPr>
        <p:blipFill rotWithShape="1">
          <a:blip r:embed="rId5">
            <a:alphaModFix/>
          </a:blip>
          <a:srcRect/>
          <a:stretch/>
        </p:blipFill>
        <p:spPr>
          <a:xfrm>
            <a:off x="7164288" y="1927718"/>
            <a:ext cx="720725" cy="804863"/>
          </a:xfrm>
          <a:prstGeom prst="rect">
            <a:avLst/>
          </a:prstGeom>
          <a:noFill/>
          <a:ln>
            <a:noFill/>
          </a:ln>
        </p:spPr>
      </p:pic>
      <p:sp>
        <p:nvSpPr>
          <p:cNvPr id="190" name="Google Shape;190;p29"/>
          <p:cNvSpPr txBox="1"/>
          <p:nvPr/>
        </p:nvSpPr>
        <p:spPr>
          <a:xfrm>
            <a:off x="-36512" y="5229200"/>
            <a:ext cx="8562975" cy="955675"/>
          </a:xfrm>
          <a:prstGeom prst="rect">
            <a:avLst/>
          </a:prstGeom>
          <a:noFill/>
          <a:ln>
            <a:noFill/>
          </a:ln>
        </p:spPr>
        <p:txBody>
          <a:bodyPr spcFirstLastPara="1" wrap="square" lIns="91425" tIns="45700" rIns="91425" bIns="45700" anchor="t" anchorCtr="0">
            <a:noAutofit/>
          </a:bodyPr>
          <a:lstStyle/>
          <a:p>
            <a:pPr marL="0" marR="0" lvl="0" indent="117475" algn="l" defTabSz="914400" rtl="0" eaLnBrk="1" fontAlgn="auto" latinLnBrk="0" hangingPunct="1">
              <a:lnSpc>
                <a:spcPct val="80000"/>
              </a:lnSpc>
              <a:spcBef>
                <a:spcPts val="0"/>
              </a:spcBef>
              <a:spcAft>
                <a:spcPts val="0"/>
              </a:spcAft>
              <a:buClr>
                <a:srgbClr val="FF9900"/>
              </a:buClr>
              <a:buSzPts val="1850"/>
              <a:buFont typeface="Noto Sans Symbols"/>
              <a:buNone/>
              <a:tabLst/>
              <a:defRPr/>
            </a:pPr>
            <a:endParaRPr kumimoji="0" sz="1850" b="0" i="1" u="none" strike="noStrike" kern="0" cap="none" spc="0" normalizeH="0" baseline="0" noProof="0">
              <a:ln>
                <a:noFill/>
              </a:ln>
              <a:solidFill>
                <a:srgbClr val="0070C0"/>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80000"/>
              </a:lnSpc>
              <a:spcBef>
                <a:spcPts val="518"/>
              </a:spcBef>
              <a:spcAft>
                <a:spcPts val="0"/>
              </a:spcAft>
              <a:buClr>
                <a:srgbClr val="FF9900"/>
              </a:buClr>
              <a:buSzPts val="2590"/>
              <a:buFont typeface="Noto Sans Symbols"/>
              <a:buNone/>
              <a:tabLst/>
              <a:defRPr/>
            </a:pPr>
            <a:r>
              <a:rPr kumimoji="0" lang="en-CA" sz="2590" b="1" i="1" u="none" strike="noStrike" kern="0" cap="none" spc="0" normalizeH="0" baseline="0" noProof="0">
                <a:ln>
                  <a:noFill/>
                </a:ln>
                <a:solidFill>
                  <a:srgbClr val="FF9900"/>
                </a:solidFill>
                <a:effectLst/>
                <a:uLnTx/>
                <a:uFillTx/>
                <a:latin typeface="Arial Narrow"/>
                <a:ea typeface="Arial Narrow"/>
                <a:cs typeface="Arial Narrow"/>
                <a:sym typeface="Arial Narrow"/>
              </a:rPr>
              <a:t>Climate is what you expect, weather is what you get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80000"/>
              </a:lnSpc>
              <a:spcBef>
                <a:spcPts val="240"/>
              </a:spcBef>
              <a:spcAft>
                <a:spcPts val="0"/>
              </a:spcAft>
              <a:buClr>
                <a:srgbClr val="FF9900"/>
              </a:buClr>
              <a:buSzPts val="1202"/>
              <a:buFont typeface="Noto Sans Symbols"/>
              <a:buNone/>
              <a:tabLst/>
              <a:defRPr/>
            </a:pPr>
            <a:r>
              <a:rPr kumimoji="0" lang="en-CA" sz="1202" b="0" i="1" u="none" strike="noStrike" kern="0" cap="none" spc="0" normalizeH="0" baseline="0" noProof="0">
                <a:ln>
                  <a:noFill/>
                </a:ln>
                <a:solidFill>
                  <a:srgbClr val="FFFFFF"/>
                </a:solidFill>
                <a:effectLst/>
                <a:uLnTx/>
                <a:uFillTx/>
                <a:latin typeface="Arial Narrow"/>
                <a:ea typeface="Arial Narrow"/>
                <a:cs typeface="Arial Narrow"/>
                <a:sym typeface="Arial Narrow"/>
              </a:rPr>
              <a:t>(sources: NOAA, NSIDC and WMO and websites)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80000"/>
              </a:lnSpc>
              <a:spcBef>
                <a:spcPts val="370"/>
              </a:spcBef>
              <a:spcAft>
                <a:spcPts val="0"/>
              </a:spcAft>
              <a:buClr>
                <a:srgbClr val="FF9900"/>
              </a:buClr>
              <a:buSzPts val="1850"/>
              <a:buFont typeface="Noto Sans Symbols"/>
              <a:buNone/>
              <a:tabLst/>
              <a:defRPr/>
            </a:pPr>
            <a:endParaRPr kumimoji="0" sz="1850" b="0" i="1"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250825" y="188913"/>
            <a:ext cx="8713800" cy="79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7" name="Google Shape;197;p30"/>
          <p:cNvSpPr txBox="1">
            <a:spLocks noGrp="1"/>
          </p:cNvSpPr>
          <p:nvPr>
            <p:ph type="body" idx="1"/>
          </p:nvPr>
        </p:nvSpPr>
        <p:spPr>
          <a:xfrm>
            <a:off x="250825" y="1052513"/>
            <a:ext cx="8713800" cy="48975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endParaRPr/>
          </a:p>
        </p:txBody>
      </p:sp>
      <p:sp>
        <p:nvSpPr>
          <p:cNvPr id="198" name="Google Shape;198;p30"/>
          <p:cNvSpPr txBox="1">
            <a:spLocks noGrp="1"/>
          </p:cNvSpPr>
          <p:nvPr>
            <p:ph type="sldNum" idx="12"/>
          </p:nvPr>
        </p:nvSpPr>
        <p:spPr>
          <a:xfrm>
            <a:off x="5867400" y="6478588"/>
            <a:ext cx="1152600" cy="3126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99" name="Google Shape;199;p30"/>
          <p:cNvPicPr preferRelativeResize="0"/>
          <p:nvPr/>
        </p:nvPicPr>
        <p:blipFill>
          <a:blip r:embed="rId3">
            <a:alphaModFix/>
          </a:blip>
          <a:stretch>
            <a:fillRect/>
          </a:stretch>
        </p:blipFill>
        <p:spPr>
          <a:xfrm>
            <a:off x="623888" y="557213"/>
            <a:ext cx="7896225" cy="5743575"/>
          </a:xfrm>
          <a:prstGeom prst="rect">
            <a:avLst/>
          </a:prstGeom>
          <a:noFill/>
          <a:ln>
            <a:noFill/>
          </a:ln>
        </p:spPr>
      </p:pic>
    </p:spTree>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MO templat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2375</TotalTime>
  <Words>6636</Words>
  <Application>Microsoft Office PowerPoint</Application>
  <PresentationFormat>On-screen Show (4:3)</PresentationFormat>
  <Paragraphs>1081</Paragraphs>
  <Slides>54</Slides>
  <Notes>49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54</vt:i4>
      </vt:variant>
    </vt:vector>
  </HeadingPairs>
  <TitlesOfParts>
    <vt:vector size="70" baseType="lpstr">
      <vt:lpstr>Arial</vt:lpstr>
      <vt:lpstr>Arial Black</vt:lpstr>
      <vt:lpstr>Arial Narrow</vt:lpstr>
      <vt:lpstr>Calibri</vt:lpstr>
      <vt:lpstr>Courier New</vt:lpstr>
      <vt:lpstr>Noto Sans Symbols</vt:lpstr>
      <vt:lpstr>Quattrocento Sans</vt:lpstr>
      <vt:lpstr>Symbol</vt:lpstr>
      <vt:lpstr>Times</vt:lpstr>
      <vt:lpstr>Wingdings</vt:lpstr>
      <vt:lpstr>WMO_WHITE_Powerpoint_en_fr</vt:lpstr>
      <vt:lpstr>WMO template</vt:lpstr>
      <vt:lpstr>Closing slide</vt:lpstr>
      <vt:lpstr>Office Theme</vt:lpstr>
      <vt:lpstr>1_Office Theme</vt:lpstr>
      <vt:lpstr>Default Design</vt:lpstr>
      <vt:lpstr>PowerPoint Presentation</vt:lpstr>
      <vt:lpstr>Key things on the forum</vt:lpstr>
      <vt:lpstr>5th Arctic Climate Forum (ACF-5) videoconference - format</vt:lpstr>
      <vt:lpstr>PowerPoint Presentation</vt:lpstr>
      <vt:lpstr>PowerPoint Presentation</vt:lpstr>
      <vt:lpstr>PowerPoint Presentation</vt:lpstr>
      <vt:lpstr>Welcome to Arctic Climate Forum number 5 ACF-5</vt:lpstr>
      <vt:lpstr>PowerPoint Presentation</vt:lpstr>
      <vt:lpstr>PowerPoint Presentation</vt:lpstr>
      <vt:lpstr>The Arctic Regional Climate Centre</vt:lpstr>
      <vt:lpstr>ArcRCC Products produced each May and October </vt:lpstr>
      <vt:lpstr> How is this information different than?</vt:lpstr>
      <vt:lpstr>Thank you!</vt:lpstr>
      <vt:lpstr>Arctic Climate Forum May 2020  Non-Technical Review: Summary of Winter 2020 and  Outlook for Summer 2020</vt:lpstr>
      <vt:lpstr>Temperature and Precipitation Terrestrial Regions </vt:lpstr>
      <vt:lpstr>Sea-Ice Navigational Regions </vt:lpstr>
      <vt:lpstr>How this summary was developed</vt:lpstr>
      <vt:lpstr>North American Node</vt:lpstr>
      <vt:lpstr>Alaska Includes the Yukon and the Northwest Territories</vt:lpstr>
      <vt:lpstr>PowerPoint Presentation</vt:lpstr>
      <vt:lpstr>Canada  Includes central and eastern Canada and Western Greenland </vt:lpstr>
      <vt:lpstr>PowerPoint Presentation</vt:lpstr>
      <vt:lpstr>PowerPoint Presentation</vt:lpstr>
      <vt:lpstr>Nordic Node</vt:lpstr>
      <vt:lpstr>Atlantic </vt:lpstr>
      <vt:lpstr>PowerPoint Presentation</vt:lpstr>
      <vt:lpstr>PowerPoint Presentation</vt:lpstr>
      <vt:lpstr>European </vt:lpstr>
      <vt:lpstr>Eurasian Node</vt:lpstr>
      <vt:lpstr>Western Siberia </vt:lpstr>
      <vt:lpstr>PowerPoint Presentation</vt:lpstr>
      <vt:lpstr>Eastern Siberia </vt:lpstr>
      <vt:lpstr>PowerPoint Presentation</vt:lpstr>
      <vt:lpstr>Chukchi </vt:lpstr>
      <vt:lpstr>PowerPoint Presentation</vt:lpstr>
      <vt:lpstr>Central Arctic </vt:lpstr>
      <vt:lpstr> Discussion on regional impacts </vt:lpstr>
      <vt:lpstr>Arctic Climate Forum May 2020  Arctic Consensus Statement: Summary of Winter 2020 and  Outlook for Summer 2020</vt:lpstr>
      <vt:lpstr>What is ArcRCC Consensus Statement?</vt:lpstr>
      <vt:lpstr>PowerPoint Presentation</vt:lpstr>
      <vt:lpstr>Circumpolar Arctic Perspective Temperature &amp; Precipitation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SEA-ICE: Break-up Outlook 2020</vt:lpstr>
      <vt:lpstr> </vt:lpstr>
      <vt:lpstr> Questions &amp; Wrap Up </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Vasily Smolyanitsky</dc:creator>
  <cp:lastModifiedBy>VS</cp:lastModifiedBy>
  <cp:revision>134</cp:revision>
  <dcterms:created xsi:type="dcterms:W3CDTF">2020-05-07T20:45:03Z</dcterms:created>
  <dcterms:modified xsi:type="dcterms:W3CDTF">2020-05-28T13:14:27Z</dcterms:modified>
</cp:coreProperties>
</file>