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>
      <p:cViewPr varScale="1">
        <p:scale>
          <a:sx n="107" d="100"/>
          <a:sy n="107" d="100"/>
        </p:scale>
        <p:origin x="97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37ADB-4FB9-482D-A1A4-E1F489B212F5}" type="datetimeFigureOut">
              <a:rPr lang="en-US" smtClean="0"/>
              <a:t>25/10/2020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84AB2-A68C-446D-B258-F807154688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37ADB-4FB9-482D-A1A4-E1F489B212F5}" type="datetimeFigureOut">
              <a:rPr lang="en-US" smtClean="0"/>
              <a:t>25/10/2020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84AB2-A68C-446D-B258-F807154688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37ADB-4FB9-482D-A1A4-E1F489B212F5}" type="datetimeFigureOut">
              <a:rPr lang="en-US" smtClean="0"/>
              <a:t>25/10/2020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84AB2-A68C-446D-B258-F807154688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37ADB-4FB9-482D-A1A4-E1F489B212F5}" type="datetimeFigureOut">
              <a:rPr lang="en-US" smtClean="0"/>
              <a:t>25/10/2020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84AB2-A68C-446D-B258-F807154688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37ADB-4FB9-482D-A1A4-E1F489B212F5}" type="datetimeFigureOut">
              <a:rPr lang="en-US" smtClean="0"/>
              <a:t>25/10/2020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84AB2-A68C-446D-B258-F807154688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37ADB-4FB9-482D-A1A4-E1F489B212F5}" type="datetimeFigureOut">
              <a:rPr lang="en-US" smtClean="0"/>
              <a:t>25/10/2020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84AB2-A68C-446D-B258-F807154688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37ADB-4FB9-482D-A1A4-E1F489B212F5}" type="datetimeFigureOut">
              <a:rPr lang="en-US" smtClean="0"/>
              <a:t>25/10/2020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84AB2-A68C-446D-B258-F807154688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37ADB-4FB9-482D-A1A4-E1F489B212F5}" type="datetimeFigureOut">
              <a:rPr lang="en-US" smtClean="0"/>
              <a:t>25/10/2020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84AB2-A68C-446D-B258-F807154688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37ADB-4FB9-482D-A1A4-E1F489B212F5}" type="datetimeFigureOut">
              <a:rPr lang="en-US" smtClean="0"/>
              <a:t>25/10/2020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84AB2-A68C-446D-B258-F807154688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37ADB-4FB9-482D-A1A4-E1F489B212F5}" type="datetimeFigureOut">
              <a:rPr lang="en-US" smtClean="0"/>
              <a:t>25/10/2020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84AB2-A68C-446D-B258-F807154688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37ADB-4FB9-482D-A1A4-E1F489B212F5}" type="datetimeFigureOut">
              <a:rPr lang="en-US" smtClean="0"/>
              <a:t>25/10/2020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84AB2-A68C-446D-B258-F807154688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37ADB-4FB9-482D-A1A4-E1F489B212F5}" type="datetimeFigureOut">
              <a:rPr lang="en-US" smtClean="0"/>
              <a:t>25/10/2020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84AB2-A68C-446D-B258-F807154688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85313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Overall summary: </a:t>
            </a:r>
          </a:p>
          <a:p>
            <a:pPr algn="just"/>
            <a:r>
              <a:rPr lang="en-US" i="1" dirty="0" smtClean="0"/>
              <a:t>Summer 2020: </a:t>
            </a:r>
            <a:r>
              <a:rPr lang="en-US" dirty="0" smtClean="0"/>
              <a:t>The </a:t>
            </a:r>
            <a:r>
              <a:rPr lang="en-US" dirty="0"/>
              <a:t>combination of an Arctic meridional atmospheric circulation (north-south) and high ocean surface heating </a:t>
            </a:r>
            <a:r>
              <a:rPr lang="en-US" dirty="0" smtClean="0"/>
              <a:t>between June and August 2020 was </a:t>
            </a:r>
            <a:r>
              <a:rPr lang="en-US" dirty="0"/>
              <a:t>the main driver of this past season’s temperature, precipitation and sea ice </a:t>
            </a:r>
            <a:r>
              <a:rPr lang="en-US" dirty="0" smtClean="0"/>
              <a:t>anomalies</a:t>
            </a:r>
          </a:p>
          <a:p>
            <a:pPr marL="0" indent="0" algn="just">
              <a:buNone/>
            </a:pPr>
            <a:endParaRPr lang="en-US" sz="2200" dirty="0" smtClean="0"/>
          </a:p>
          <a:p>
            <a:pPr algn="just"/>
            <a:r>
              <a:rPr lang="en-US" i="1" dirty="0" smtClean="0"/>
              <a:t>Winter 2020-2021: </a:t>
            </a:r>
            <a:r>
              <a:rPr lang="en-US" dirty="0" smtClean="0"/>
              <a:t>Above </a:t>
            </a:r>
            <a:r>
              <a:rPr lang="en-US" dirty="0"/>
              <a:t>normal temperatures forecast for all Arctic regions </a:t>
            </a:r>
            <a:r>
              <a:rPr lang="en-US" dirty="0" smtClean="0"/>
              <a:t>between November 2020 and December 2021 will </a:t>
            </a:r>
            <a:r>
              <a:rPr lang="en-US" dirty="0"/>
              <a:t>continue to have implications for sea-ice over that time </a:t>
            </a:r>
            <a:r>
              <a:rPr lang="en-US" dirty="0" smtClean="0"/>
              <a:t>period</a:t>
            </a:r>
            <a:endParaRPr lang="fr-CA" dirty="0" smtClean="0"/>
          </a:p>
          <a:p>
            <a:pPr marL="0" indent="0">
              <a:buNone/>
            </a:pPr>
            <a:endParaRPr lang="fr-CA" dirty="0" smtClean="0"/>
          </a:p>
          <a:p>
            <a:pPr marL="0" indent="0">
              <a:buNone/>
            </a:pPr>
            <a:r>
              <a:rPr lang="fr-CA" b="1" dirty="0" err="1" smtClean="0"/>
              <a:t>Temperature</a:t>
            </a:r>
            <a:r>
              <a:rPr lang="fr-CA" b="1" dirty="0" smtClean="0"/>
              <a:t> </a:t>
            </a:r>
            <a:r>
              <a:rPr lang="fr-CA" b="1" dirty="0" err="1" smtClean="0"/>
              <a:t>highlights</a:t>
            </a:r>
            <a:r>
              <a:rPr lang="fr-CA" b="1" dirty="0" smtClean="0"/>
              <a:t>:</a:t>
            </a:r>
          </a:p>
          <a:p>
            <a:r>
              <a:rPr lang="en-US" i="1" dirty="0" smtClean="0"/>
              <a:t>Summer 2020: </a:t>
            </a:r>
            <a:r>
              <a:rPr lang="en-US" dirty="0" smtClean="0"/>
              <a:t>The </a:t>
            </a:r>
            <a:r>
              <a:rPr lang="en-US" dirty="0"/>
              <a:t>summer 2020 average surface air temperatures were above normal for most of the Arctic </a:t>
            </a:r>
            <a:r>
              <a:rPr lang="en-US" dirty="0" smtClean="0"/>
              <a:t>domain</a:t>
            </a:r>
          </a:p>
          <a:p>
            <a:pPr lvl="1"/>
            <a:r>
              <a:rPr lang="fr-CA" dirty="0" err="1" smtClean="0"/>
              <a:t>Eastern</a:t>
            </a:r>
            <a:r>
              <a:rPr lang="fr-CA" dirty="0" smtClean="0"/>
              <a:t> and Western </a:t>
            </a:r>
            <a:r>
              <a:rPr lang="fr-CA" dirty="0" err="1" smtClean="0"/>
              <a:t>Siberia</a:t>
            </a:r>
            <a:r>
              <a:rPr lang="fr-CA" dirty="0" smtClean="0"/>
              <a:t> </a:t>
            </a:r>
            <a:r>
              <a:rPr lang="fr-CA" dirty="0" err="1" smtClean="0"/>
              <a:t>experienced</a:t>
            </a:r>
            <a:r>
              <a:rPr lang="fr-CA" dirty="0" smtClean="0"/>
              <a:t> </a:t>
            </a:r>
            <a:r>
              <a:rPr lang="fr-CA" dirty="0" err="1" smtClean="0"/>
              <a:t>several</a:t>
            </a:r>
            <a:r>
              <a:rPr lang="fr-CA" dirty="0" smtClean="0"/>
              <a:t> </a:t>
            </a:r>
            <a:r>
              <a:rPr lang="fr-CA" dirty="0" err="1" smtClean="0"/>
              <a:t>heat</a:t>
            </a:r>
            <a:r>
              <a:rPr lang="fr-CA" dirty="0" smtClean="0"/>
              <a:t> </a:t>
            </a:r>
            <a:r>
              <a:rPr lang="fr-CA" dirty="0" err="1" smtClean="0"/>
              <a:t>waves</a:t>
            </a:r>
            <a:endParaRPr lang="fr-CA" dirty="0" smtClean="0"/>
          </a:p>
          <a:p>
            <a:pPr lvl="1"/>
            <a:r>
              <a:rPr lang="en-US" dirty="0" smtClean="0"/>
              <a:t>Record high temperature of 38 °C at Verkhoyansk on 20 June, 2020</a:t>
            </a:r>
          </a:p>
          <a:p>
            <a:pPr marL="0" indent="0">
              <a:buNone/>
            </a:pPr>
            <a:endParaRPr lang="en-US" sz="2200" dirty="0" smtClean="0"/>
          </a:p>
          <a:p>
            <a:r>
              <a:rPr lang="en-US" i="1" dirty="0"/>
              <a:t>Winter 2020-2021: </a:t>
            </a:r>
            <a:r>
              <a:rPr lang="en-US" dirty="0" smtClean="0"/>
              <a:t>Above </a:t>
            </a:r>
            <a:r>
              <a:rPr lang="en-US" dirty="0"/>
              <a:t>normal temperatures are </a:t>
            </a:r>
            <a:r>
              <a:rPr lang="en-US" dirty="0" smtClean="0"/>
              <a:t>expected </a:t>
            </a:r>
            <a:r>
              <a:rPr lang="en-US" dirty="0"/>
              <a:t>to continue across the majority of the Arctic </a:t>
            </a:r>
            <a:r>
              <a:rPr lang="en-US" dirty="0" smtClean="0"/>
              <a:t>this winter</a:t>
            </a:r>
            <a:endParaRPr lang="en-US" dirty="0"/>
          </a:p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Consensus </a:t>
            </a:r>
            <a:r>
              <a:rPr lang="fr-CA" dirty="0" err="1" smtClean="0"/>
              <a:t>statement</a:t>
            </a:r>
            <a:r>
              <a:rPr lang="fr-CA" dirty="0" smtClean="0"/>
              <a:t/>
            </a:r>
            <a:br>
              <a:rPr lang="fr-CA" dirty="0" smtClean="0"/>
            </a:br>
            <a:r>
              <a:rPr lang="fr-CA" dirty="0" err="1" smtClean="0"/>
              <a:t>Summary</a:t>
            </a:r>
            <a:r>
              <a:rPr lang="fr-CA" dirty="0" smtClean="0"/>
              <a:t> and </a:t>
            </a:r>
            <a:r>
              <a:rPr lang="fr-CA" dirty="0" err="1" smtClean="0"/>
              <a:t>highlights</a:t>
            </a:r>
            <a:r>
              <a:rPr lang="fr-CA" dirty="0" smtClean="0"/>
              <a:t> (1/2)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258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Consensus </a:t>
            </a:r>
            <a:r>
              <a:rPr lang="fr-CA" dirty="0" err="1" smtClean="0"/>
              <a:t>statement</a:t>
            </a:r>
            <a:r>
              <a:rPr lang="fr-CA" dirty="0" smtClean="0"/>
              <a:t/>
            </a:r>
            <a:br>
              <a:rPr lang="fr-CA" dirty="0" smtClean="0"/>
            </a:br>
            <a:r>
              <a:rPr lang="fr-CA" dirty="0" err="1" smtClean="0"/>
              <a:t>Summary</a:t>
            </a:r>
            <a:r>
              <a:rPr lang="fr-CA" dirty="0" smtClean="0"/>
              <a:t> and </a:t>
            </a:r>
            <a:r>
              <a:rPr lang="fr-CA" dirty="0" err="1" smtClean="0"/>
              <a:t>highlights</a:t>
            </a:r>
            <a:r>
              <a:rPr lang="fr-CA" dirty="0" smtClean="0"/>
              <a:t> (2/2)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Precipitation highlights: </a:t>
            </a:r>
          </a:p>
          <a:p>
            <a:pPr algn="just"/>
            <a:r>
              <a:rPr lang="en-US" i="1" dirty="0" smtClean="0"/>
              <a:t>Summer 2020: </a:t>
            </a:r>
            <a:r>
              <a:rPr lang="en-US" dirty="0"/>
              <a:t>Wetter than average conditions </a:t>
            </a:r>
            <a:r>
              <a:rPr lang="en-US" dirty="0" smtClean="0"/>
              <a:t>between June and August 2020 </a:t>
            </a:r>
            <a:r>
              <a:rPr lang="en-US" dirty="0"/>
              <a:t>were observed across the majority of the Arctic, </a:t>
            </a:r>
            <a:r>
              <a:rPr lang="en-US" dirty="0" smtClean="0"/>
              <a:t>except for Eastern </a:t>
            </a:r>
            <a:r>
              <a:rPr lang="en-US" dirty="0"/>
              <a:t>and Western Siberia </a:t>
            </a:r>
            <a:r>
              <a:rPr lang="en-US" dirty="0" smtClean="0"/>
              <a:t>where drier </a:t>
            </a:r>
            <a:r>
              <a:rPr lang="en-US" dirty="0"/>
              <a:t>than </a:t>
            </a:r>
            <a:r>
              <a:rPr lang="en-US" dirty="0" smtClean="0"/>
              <a:t>average conditions were observed. </a:t>
            </a:r>
          </a:p>
          <a:p>
            <a:pPr marL="0" indent="0" algn="just">
              <a:buNone/>
            </a:pPr>
            <a:endParaRPr lang="en-US" sz="2200" dirty="0" smtClean="0"/>
          </a:p>
          <a:p>
            <a:r>
              <a:rPr lang="en-US" i="1" dirty="0" smtClean="0"/>
              <a:t>Winter 2020-2021: </a:t>
            </a:r>
            <a:r>
              <a:rPr lang="en-US" dirty="0"/>
              <a:t>Wetter than normal conditions are expected across the majority of the Arctic region </a:t>
            </a:r>
            <a:r>
              <a:rPr lang="en-US" dirty="0" smtClean="0"/>
              <a:t>this winter.</a:t>
            </a:r>
            <a:endParaRPr lang="en-US" dirty="0"/>
          </a:p>
          <a:p>
            <a:pPr marL="0" indent="0">
              <a:buNone/>
            </a:pPr>
            <a:endParaRPr lang="fr-CA" dirty="0" smtClean="0"/>
          </a:p>
          <a:p>
            <a:pPr marL="0" indent="0">
              <a:buNone/>
            </a:pPr>
            <a:r>
              <a:rPr lang="fr-CA" b="1" dirty="0" err="1" smtClean="0"/>
              <a:t>Sea-ice</a:t>
            </a:r>
            <a:r>
              <a:rPr lang="fr-CA" b="1" dirty="0" smtClean="0"/>
              <a:t> </a:t>
            </a:r>
            <a:r>
              <a:rPr lang="fr-CA" b="1" dirty="0" err="1" smtClean="0"/>
              <a:t>highlights</a:t>
            </a:r>
            <a:r>
              <a:rPr lang="fr-CA" b="1" dirty="0" smtClean="0"/>
              <a:t>:</a:t>
            </a:r>
          </a:p>
          <a:p>
            <a:r>
              <a:rPr lang="en-US" i="1" dirty="0" smtClean="0"/>
              <a:t>Summer 2020: </a:t>
            </a:r>
            <a:r>
              <a:rPr lang="en-US" dirty="0"/>
              <a:t>The Northern Hemisphere September 2020 minimum sea-ice extent was the 2</a:t>
            </a:r>
            <a:r>
              <a:rPr lang="en-US" baseline="30000" dirty="0"/>
              <a:t>nd</a:t>
            </a:r>
            <a:r>
              <a:rPr lang="en-US" dirty="0"/>
              <a:t> lowest since </a:t>
            </a:r>
            <a:r>
              <a:rPr lang="en-US" dirty="0" smtClean="0"/>
              <a:t>1979, with varying ice cover across the Arctic:</a:t>
            </a:r>
          </a:p>
          <a:p>
            <a:pPr lvl="1"/>
            <a:r>
              <a:rPr lang="en-US" dirty="0" smtClean="0"/>
              <a:t>Eurasian </a:t>
            </a:r>
            <a:r>
              <a:rPr lang="en-US" dirty="0"/>
              <a:t>seas and the Northern Sea </a:t>
            </a:r>
            <a:r>
              <a:rPr lang="en-US" dirty="0" smtClean="0"/>
              <a:t>Route: completely </a:t>
            </a:r>
            <a:r>
              <a:rPr lang="en-US" dirty="0"/>
              <a:t>ice free </a:t>
            </a:r>
            <a:endParaRPr lang="en-US" dirty="0" smtClean="0"/>
          </a:p>
          <a:p>
            <a:pPr lvl="1"/>
            <a:r>
              <a:rPr lang="en-US" dirty="0" smtClean="0"/>
              <a:t>Beaufort </a:t>
            </a:r>
            <a:r>
              <a:rPr lang="en-US" dirty="0"/>
              <a:t>Sea and the Canadian </a:t>
            </a:r>
            <a:r>
              <a:rPr lang="en-US" dirty="0" smtClean="0"/>
              <a:t>Archipelago: near-normal conditions </a:t>
            </a:r>
            <a:endParaRPr lang="en-US" sz="1800" dirty="0" smtClean="0"/>
          </a:p>
          <a:p>
            <a:endParaRPr lang="en-US" sz="2500" i="1" dirty="0" smtClean="0"/>
          </a:p>
          <a:p>
            <a:r>
              <a:rPr lang="en-US" i="1" dirty="0" smtClean="0"/>
              <a:t>Winter </a:t>
            </a:r>
            <a:r>
              <a:rPr lang="en-US" i="1" dirty="0"/>
              <a:t>2020-2021: </a:t>
            </a:r>
            <a:r>
              <a:rPr lang="en-US" dirty="0" smtClean="0"/>
              <a:t>Later </a:t>
            </a:r>
            <a:r>
              <a:rPr lang="en-US" dirty="0"/>
              <a:t>than normal fall freeze-up is expected for Baffin Bay, East Siberia, and the Kara, Labrador, and Laptev Seas; near normal to early freeze-up is expected for all other regions. </a:t>
            </a:r>
            <a:r>
              <a:rPr lang="en-US" dirty="0" smtClean="0"/>
              <a:t>Below </a:t>
            </a:r>
            <a:r>
              <a:rPr lang="en-US" dirty="0"/>
              <a:t>to near normal 2021 maximum sea ice extent are forecast for majority of the Arctic.</a:t>
            </a:r>
          </a:p>
        </p:txBody>
      </p:sp>
    </p:spTree>
    <p:extLst>
      <p:ext uri="{BB962C8B-B14F-4D97-AF65-F5344CB8AC3E}">
        <p14:creationId xmlns:p14="http://schemas.microsoft.com/office/powerpoint/2010/main" val="320818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err="1" smtClean="0"/>
              <a:t>Next</a:t>
            </a:r>
            <a:r>
              <a:rPr lang="fr-CA" dirty="0" smtClean="0"/>
              <a:t> slide </a:t>
            </a:r>
            <a:r>
              <a:rPr lang="fr-CA" dirty="0" err="1" smtClean="0"/>
              <a:t>provides</a:t>
            </a:r>
            <a:r>
              <a:rPr lang="fr-CA" dirty="0" smtClean="0"/>
              <a:t> a </a:t>
            </a:r>
            <a:r>
              <a:rPr lang="fr-CA" dirty="0" err="1" smtClean="0"/>
              <a:t>different</a:t>
            </a:r>
            <a:r>
              <a:rPr lang="fr-CA" dirty="0" smtClean="0"/>
              <a:t> </a:t>
            </a:r>
            <a:r>
              <a:rPr lang="fr-CA" dirty="0" err="1" smtClean="0"/>
              <a:t>layout</a:t>
            </a:r>
            <a:r>
              <a:rPr lang="fr-CA" dirty="0" smtClean="0"/>
              <a:t> for the first slide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199"/>
            <a:ext cx="8712968" cy="411253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Overall summary: </a:t>
            </a:r>
          </a:p>
          <a:p>
            <a:pPr algn="just"/>
            <a:r>
              <a:rPr lang="en-US" i="1" dirty="0" smtClean="0"/>
              <a:t>Summer 2020: </a:t>
            </a:r>
            <a:r>
              <a:rPr lang="en-US" dirty="0" smtClean="0"/>
              <a:t>The </a:t>
            </a:r>
            <a:r>
              <a:rPr lang="en-US" dirty="0"/>
              <a:t>combination of an Arctic meridional atmospheric circulation (north-south) and high ocean surface heating </a:t>
            </a:r>
            <a:r>
              <a:rPr lang="en-US" dirty="0" smtClean="0"/>
              <a:t>between June and August 2020 was </a:t>
            </a:r>
            <a:r>
              <a:rPr lang="en-US" dirty="0"/>
              <a:t>the main driver of this past season’s temperature, precipitation and sea ice </a:t>
            </a:r>
            <a:r>
              <a:rPr lang="en-US" dirty="0" smtClean="0"/>
              <a:t>anomalies</a:t>
            </a:r>
          </a:p>
          <a:p>
            <a:pPr marL="0" indent="0" algn="just">
              <a:buNone/>
            </a:pPr>
            <a:endParaRPr lang="en-US" sz="2200" dirty="0" smtClean="0"/>
          </a:p>
          <a:p>
            <a:pPr algn="just"/>
            <a:r>
              <a:rPr lang="en-US" i="1" dirty="0" smtClean="0"/>
              <a:t>Winter 2020-2021: </a:t>
            </a:r>
            <a:r>
              <a:rPr lang="en-US" dirty="0" smtClean="0"/>
              <a:t>Above </a:t>
            </a:r>
            <a:r>
              <a:rPr lang="en-US" dirty="0"/>
              <a:t>normal temperatures forecast for all Arctic regions </a:t>
            </a:r>
            <a:r>
              <a:rPr lang="en-US" dirty="0" smtClean="0"/>
              <a:t>between November 2020 and December 2021 will </a:t>
            </a:r>
            <a:r>
              <a:rPr lang="en-US" dirty="0"/>
              <a:t>continue to have implications for sea-ice over that time </a:t>
            </a:r>
            <a:r>
              <a:rPr lang="en-US" dirty="0" smtClean="0"/>
              <a:t>period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>
              <a:buNone/>
            </a:pPr>
            <a:r>
              <a:rPr lang="fr-CA" b="1" dirty="0" err="1"/>
              <a:t>Temperature</a:t>
            </a:r>
            <a:r>
              <a:rPr lang="fr-CA" b="1" dirty="0"/>
              <a:t> </a:t>
            </a:r>
            <a:r>
              <a:rPr lang="fr-CA" b="1" dirty="0" err="1"/>
              <a:t>highlights</a:t>
            </a:r>
            <a:r>
              <a:rPr lang="fr-CA" b="1" dirty="0"/>
              <a:t>:</a:t>
            </a:r>
          </a:p>
          <a:p>
            <a:r>
              <a:rPr lang="en-US" i="1" dirty="0"/>
              <a:t>Summer 2020: </a:t>
            </a:r>
            <a:r>
              <a:rPr lang="en-US" dirty="0"/>
              <a:t>Average surface air temperatures were above normal for most of the Arctic domain</a:t>
            </a:r>
          </a:p>
          <a:p>
            <a:pPr lvl="1"/>
            <a:r>
              <a:rPr lang="fr-CA" dirty="0" err="1"/>
              <a:t>Eastern</a:t>
            </a:r>
            <a:r>
              <a:rPr lang="fr-CA" dirty="0"/>
              <a:t> and Western </a:t>
            </a:r>
            <a:r>
              <a:rPr lang="fr-CA" dirty="0" err="1"/>
              <a:t>Siberia</a:t>
            </a:r>
            <a:r>
              <a:rPr lang="fr-CA" dirty="0"/>
              <a:t> </a:t>
            </a:r>
            <a:r>
              <a:rPr lang="fr-CA" dirty="0" err="1"/>
              <a:t>experienced</a:t>
            </a:r>
            <a:r>
              <a:rPr lang="fr-CA" dirty="0"/>
              <a:t> </a:t>
            </a:r>
            <a:r>
              <a:rPr lang="fr-CA" dirty="0" err="1"/>
              <a:t>several</a:t>
            </a:r>
            <a:r>
              <a:rPr lang="fr-CA" dirty="0"/>
              <a:t> </a:t>
            </a:r>
            <a:r>
              <a:rPr lang="fr-CA" dirty="0" err="1"/>
              <a:t>heat</a:t>
            </a:r>
            <a:r>
              <a:rPr lang="fr-CA" dirty="0"/>
              <a:t> </a:t>
            </a:r>
            <a:r>
              <a:rPr lang="fr-CA" dirty="0" err="1"/>
              <a:t>waves</a:t>
            </a:r>
            <a:endParaRPr lang="fr-CA" dirty="0"/>
          </a:p>
          <a:p>
            <a:pPr lvl="1"/>
            <a:r>
              <a:rPr lang="en-US" dirty="0"/>
              <a:t>Record high temperature of 38 °C at Verkhoyansk on 20 </a:t>
            </a:r>
            <a:r>
              <a:rPr lang="en-US" dirty="0" smtClean="0"/>
              <a:t>June</a:t>
            </a:r>
            <a:endParaRPr lang="en-US" sz="2200" dirty="0"/>
          </a:p>
        </p:txBody>
      </p:sp>
      <p:pic>
        <p:nvPicPr>
          <p:cNvPr id="4" name="image25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5286" y="5317633"/>
            <a:ext cx="1838714" cy="1386332"/>
          </a:xfrm>
          <a:prstGeom prst="rect">
            <a:avLst/>
          </a:prstGeom>
          <a:ln/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Consensus </a:t>
            </a:r>
            <a:r>
              <a:rPr lang="fr-CA" dirty="0" err="1" smtClean="0"/>
              <a:t>statement</a:t>
            </a:r>
            <a:r>
              <a:rPr lang="fr-CA" dirty="0" smtClean="0"/>
              <a:t/>
            </a:r>
            <a:br>
              <a:rPr lang="fr-CA" dirty="0" smtClean="0"/>
            </a:br>
            <a:r>
              <a:rPr lang="fr-CA" dirty="0" err="1" smtClean="0"/>
              <a:t>Summary</a:t>
            </a:r>
            <a:r>
              <a:rPr lang="fr-CA" dirty="0" smtClean="0"/>
              <a:t> and </a:t>
            </a:r>
            <a:r>
              <a:rPr lang="fr-CA" dirty="0" err="1" smtClean="0"/>
              <a:t>highlights</a:t>
            </a:r>
            <a:r>
              <a:rPr lang="fr-CA" dirty="0" smtClean="0"/>
              <a:t> (1/2)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79512" y="5815679"/>
            <a:ext cx="7308812" cy="86409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 smtClean="0"/>
              <a:t>Winter 2020-2021: </a:t>
            </a:r>
            <a:r>
              <a:rPr lang="en-US" dirty="0" smtClean="0"/>
              <a:t>Above normal temperatures are expected to continue across the majority of the Arctic this winter (red areas on the figure)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4555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26</TotalTime>
  <Words>465</Words>
  <Application>Microsoft Office PowerPoint</Application>
  <PresentationFormat>On-screen Show (4:3)</PresentationFormat>
  <Paragraphs>36</Paragraphs>
  <Slides>4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Office Theme</vt:lpstr>
      <vt:lpstr>Consensus statement Summary and highlights (1/2)</vt:lpstr>
      <vt:lpstr>Consensus statement Summary and highlights (2/2)</vt:lpstr>
      <vt:lpstr>Next slide provides a different layout for the first slide</vt:lpstr>
      <vt:lpstr>Consensus statement Summary and highlights (1/2)</vt:lpstr>
    </vt:vector>
  </TitlesOfParts>
  <Company>Environment Climate Change Canada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Gascon,Gabrielle [Edm]</dc:creator>
  <cp:lastModifiedBy>Gascon,Gabrielle [Edm]</cp:lastModifiedBy>
  <cp:revision>5</cp:revision>
  <dcterms:created xsi:type="dcterms:W3CDTF">2020-10-26T01:04:00Z</dcterms:created>
  <dcterms:modified xsi:type="dcterms:W3CDTF">2020-10-26T01:30:28Z</dcterms:modified>
</cp:coreProperties>
</file>