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8" r:id="rId2"/>
    <p:sldId id="439" r:id="rId3"/>
    <p:sldId id="357" r:id="rId4"/>
    <p:sldId id="342" r:id="rId5"/>
    <p:sldId id="440" r:id="rId6"/>
    <p:sldId id="423" r:id="rId7"/>
    <p:sldId id="432" r:id="rId8"/>
    <p:sldId id="42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D9"/>
    <a:srgbClr val="FFFFCC"/>
    <a:srgbClr val="FFFFE5"/>
    <a:srgbClr val="FFFF99"/>
    <a:srgbClr val="FFFFDD"/>
    <a:srgbClr val="FFFFE7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715" autoAdjust="0"/>
    <p:restoredTop sz="81050" autoAdjust="0"/>
  </p:normalViewPr>
  <p:slideViewPr>
    <p:cSldViewPr>
      <p:cViewPr>
        <p:scale>
          <a:sx n="70" d="100"/>
          <a:sy n="70" d="100"/>
        </p:scale>
        <p:origin x="-786" y="-16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8F936209-C577-4A27-8D62-ECF5B3EA2A7C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3E46FB8D-C25D-49F3-AFF8-65A548D26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51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6FB8D-C25D-49F3-AFF8-65A548D2695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9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aseline="0" dirty="0" smtClean="0"/>
              <a:t>.</a:t>
            </a:r>
            <a:r>
              <a:rPr lang="ru-RU" altLang="ru-RU" dirty="0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6FB8D-C25D-49F3-AFF8-65A548D2695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5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ED73C6E-76B7-4322-8E2C-51763CE53EEA}" type="slidenum">
              <a:rPr lang="ru-RU" altLang="ru-RU" sz="1200" smtClean="0"/>
              <a:pPr eaLnBrk="1" hangingPunct="1"/>
              <a:t>4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6FB8D-C25D-49F3-AFF8-65A548D2695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Отдельной</a:t>
            </a:r>
            <a:r>
              <a:rPr lang="ru-RU" baseline="0" dirty="0" smtClean="0"/>
              <a:t> составляющей развития морской научно-экспедиционной деятельности Росгидромета является возобновление деятельности дрейфующих станций «Северный Полюс» на базе самоходной ледовой научно-исследовательской платформы, строительство которой начато в 2018 году.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6FB8D-C25D-49F3-AFF8-65A548D2695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5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6FB8D-C25D-49F3-AFF8-65A548D2695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9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D7412FB-5276-4611-BA2B-696D0749BD39}" type="slidenum">
              <a:rPr lang="ru-RU" altLang="ru-RU" sz="1200" smtClean="0"/>
              <a:pPr eaLnBrk="1" hangingPunct="1"/>
              <a:t>8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CA83-D85F-47EB-A90E-D305332CF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4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3003-8D6C-4923-83CA-76FBDFE34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1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F59A-6FF7-4061-8268-7E7AAAB15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4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4A631-0DED-48CA-B2A6-1D4E39EF4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5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B171A-391B-4C55-BE88-3C6CB9F4E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99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4F5E-B7B9-41B5-B919-372903745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32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5C555-81E8-4C09-B480-C0A3E312B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7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4D41B-0B6C-4C19-B225-F1364019F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9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EA2D-540B-484D-AF88-C9FA310B8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1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39952-26C1-48BB-88F0-89125D979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7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60EC3-07D2-4926-A4E6-034CD2932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7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079D6-0339-441A-B044-AA18A869A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6874"/>
            <a:ext cx="4514977" cy="93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42875" y="2708920"/>
            <a:ext cx="86963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nb-NO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Polar </a:t>
            </a:r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initiatives of </a:t>
            </a:r>
            <a:r>
              <a:rPr lang="nb-NO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Roshydromet</a:t>
            </a:r>
          </a:p>
          <a:p>
            <a:pPr algn="ctr" eaLnBrk="1" hangingPunct="1"/>
            <a:r>
              <a:rPr lang="nb-NO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Anna Bystramovich</a:t>
            </a:r>
          </a:p>
          <a:p>
            <a:pPr algn="ctr" eaLnBrk="1" hangingPunct="1"/>
            <a:endParaRPr lang="ru-RU" alt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nb-NO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Deputy head, Department for environmental pollution monitoring, </a:t>
            </a:r>
            <a:endParaRPr lang="ru-RU" alt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nb-NO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polar and marine activities</a:t>
            </a:r>
            <a:endParaRPr lang="ru-RU" alt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C2E0947-B57F-4AD2-BE1C-868DF170ADA0}" type="slidenum">
              <a:rPr lang="ru-RU" altLang="ru-RU" sz="1400" smtClean="0"/>
              <a:pPr eaLnBrk="1" hangingPunct="1"/>
              <a:t>1</a:t>
            </a:fld>
            <a:endParaRPr lang="ru-RU" altLang="ru-RU" sz="1400" smtClean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750605"/>
            <a:ext cx="83883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www.meteorf.ru/images/activity/Изображение%20для%20разде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4560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5235"/>
            <a:ext cx="4826262" cy="61075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Regular geophysical observations in Russia were started in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St.Petersburg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26 April 1834 with the foundation of Normal Magnetic-Meteorological Observatory of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Gornij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Institute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Further comprehensive development of meteorological service is linked to foundation in 1849 of the Main Physical Observatory, now the Main Geophysical Observatory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History of the Arctic Institute started in 1920 when the Northern scientific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commercial expedition was founded for coordination and provision of research and commercial activities in the Arctic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130" name="Picture 2" descr="http://www.meteorf.ru/images/activity/Изображение%20для%20разде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851920" cy="19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G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2304256" cy="156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Картинки по запросу фото ледокол ерма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2320255" cy="164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37" y="1964116"/>
            <a:ext cx="1703346" cy="149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0" name="Picture 12" descr="http://voeikovmgo.ru/images/stories/ggo_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58" y="3443398"/>
            <a:ext cx="11620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73" y="5172016"/>
            <a:ext cx="1231664" cy="12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C:\Users\User\Desktop\проблемный совет\2.3. Доклад_обложка (3).jpg"/>
          <p:cNvPicPr>
            <a:picLocks noChangeAspect="1" noChangeArrowheads="1"/>
          </p:cNvPicPr>
          <p:nvPr/>
        </p:nvPicPr>
        <p:blipFill>
          <a:blip r:embed="rId3"/>
          <a:srcRect l="50263"/>
          <a:stretch>
            <a:fillRect/>
          </a:stretch>
        </p:blipFill>
        <p:spPr bwMode="auto">
          <a:xfrm>
            <a:off x="251520" y="116632"/>
            <a:ext cx="2337320" cy="3245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/>
          <a:srcRect l="2438"/>
          <a:stretch>
            <a:fillRect/>
          </a:stretch>
        </p:blipFill>
        <p:spPr bwMode="auto">
          <a:xfrm>
            <a:off x="2843808" y="0"/>
            <a:ext cx="2377337" cy="336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E6BF405-990C-4B38-B18E-85FB64A12656}" type="slidenum">
              <a:rPr lang="ru-RU" altLang="ru-RU" sz="1400" smtClean="0"/>
              <a:pPr eaLnBrk="1" hangingPunct="1"/>
              <a:t>3</a:t>
            </a:fld>
            <a:endParaRPr lang="ru-RU" altLang="ru-RU" sz="1400" smtClean="0"/>
          </a:p>
        </p:txBody>
      </p:sp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9715"/>
            <a:ext cx="3167857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ÐÐ°ÑÑÐ¸Ð½ÐºÐ¸ Ð¿Ð¾ Ð·Ð°Ð¿ÑÐ¾ÑÑ ÑÐµÐ²ÐµÑÐ½ÑÐ¹ Ð¼Ð¾ÑÑÐºÐ¾Ð¹ Ð¿ÑÑÑ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97" y="2153902"/>
            <a:ext cx="1687665" cy="168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ICARP-overview-0507-40063"/>
          <p:cNvPicPr>
            <a:picLocks noChangeAspect="1" noChangeArrowheads="1"/>
          </p:cNvPicPr>
          <p:nvPr/>
        </p:nvPicPr>
        <p:blipFill>
          <a:blip r:embed="rId7">
            <a:lum contrast="12000"/>
          </a:blip>
          <a:srcRect b="15125"/>
          <a:stretch>
            <a:fillRect/>
          </a:stretch>
        </p:blipFill>
        <p:spPr bwMode="auto">
          <a:xfrm>
            <a:off x="7596336" y="2153902"/>
            <a:ext cx="1284725" cy="165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ÐÐ°ÑÑÐ¸Ð½ÐºÐ¸ Ð¿Ð¾ Ð·Ð°Ð¿ÑÐ¾ÑÑ jetstream arct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9259" r="16667" b="19630"/>
          <a:stretch>
            <a:fillRect/>
          </a:stretch>
        </p:blipFill>
        <p:spPr bwMode="auto">
          <a:xfrm>
            <a:off x="316429" y="3641626"/>
            <a:ext cx="4034443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87577" y="3872906"/>
            <a:ext cx="1650379" cy="123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6" descr="doroga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87577" y="5244398"/>
            <a:ext cx="1710284" cy="137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41" y="4494415"/>
            <a:ext cx="2742167" cy="177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http___www"/>
          <p:cNvPicPr>
            <a:picLocks noChangeAspect="1" noChangeArrowheads="1"/>
          </p:cNvPicPr>
          <p:nvPr/>
        </p:nvPicPr>
        <p:blipFill>
          <a:blip r:embed="rId12"/>
          <a:srcRect t="19089"/>
          <a:stretch>
            <a:fillRect/>
          </a:stretch>
        </p:blipFill>
        <p:spPr bwMode="auto">
          <a:xfrm>
            <a:off x="4444846" y="2781448"/>
            <a:ext cx="1292805" cy="149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251520" y="893033"/>
            <a:ext cx="541466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/>
            <a:r>
              <a:rPr lang="en-US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general the </a:t>
            </a:r>
            <a:r>
              <a:rPr lang="en-US" altLang="ru-RU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Poshydromet</a:t>
            </a:r>
            <a:r>
              <a:rPr lang="en-US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climate and polar initiatives for the next decade are summarized in an “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Integrated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Weather and Climate Research Plan: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Arktika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Cross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Highway”</a:t>
            </a: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Input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Roshydromet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the climate policy of the Russian Federation in the Arctic comprises: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State Observation Network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R&amp;D (including analysis tools and predictive models)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forecast (including impact assessment) of climate change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services (including information and analytical support for decision-making regarding adaptation to the current and expected climate change mitigation)</a:t>
            </a:r>
          </a:p>
          <a:p>
            <a:pPr marL="0" indent="0"/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Roshydromet's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current priorities in the Arctic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include: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 of the observational network   including its coastal and marine part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resumption of maritime expeditionary activities;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increasing computing resources;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hydrometeorological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climate services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Объект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836712"/>
            <a:ext cx="3291681" cy="202009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623" y="0"/>
            <a:ext cx="8718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limate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policy of the Russian Federation in the Arctic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Roshydromet's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current priorities</a:t>
            </a:r>
            <a:endParaRPr lang="ru-RU" b="1" dirty="0"/>
          </a:p>
        </p:txBody>
      </p:sp>
      <p:pic>
        <p:nvPicPr>
          <p:cNvPr id="7" name="Рисунок 6" descr="drift_SP32_SP4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184" y="3140968"/>
            <a:ext cx="3315029" cy="240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205" y="260648"/>
            <a:ext cx="7772400" cy="1143000"/>
          </a:xfrm>
        </p:spPr>
        <p:txBody>
          <a:bodyPr/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Roshydromet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network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4A631-0DED-48CA-B2A6-1D4E39EF4D6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9504"/>
            <a:ext cx="867350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5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8926"/>
            <a:ext cx="2232516" cy="196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256190" y="6066324"/>
            <a:ext cx="17201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ru-RU" sz="2000" dirty="0">
                <a:latin typeface="Arial" charset="0"/>
                <a:ea typeface="Verdana" pitchFamily="34" charset="0"/>
                <a:cs typeface="Arial" charset="0"/>
              </a:rPr>
              <a:t>1952 – </a:t>
            </a:r>
            <a:r>
              <a:rPr lang="en-US" altLang="ru-RU" sz="2000" dirty="0" smtClean="0">
                <a:latin typeface="Arial" charset="0"/>
                <a:ea typeface="Verdana" pitchFamily="34" charset="0"/>
                <a:cs typeface="Arial" charset="0"/>
              </a:rPr>
              <a:t>1991</a:t>
            </a:r>
            <a:endParaRPr lang="ru-RU" altLang="ru-RU" sz="2000" dirty="0">
              <a:latin typeface="Arial" charset="0"/>
              <a:ea typeface="Verdana" pitchFamily="34" charset="0"/>
              <a:cs typeface="Arial" charset="0"/>
            </a:endParaRPr>
          </a:p>
        </p:txBody>
      </p:sp>
      <p:pic>
        <p:nvPicPr>
          <p:cNvPr id="23558" name="Рисунок 6" descr="drift_SP32_SP4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2973" y="4192101"/>
            <a:ext cx="2581027" cy="187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7164288" y="6266349"/>
            <a:ext cx="191140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dirty="0" smtClean="0">
                <a:latin typeface="Arial" charset="0"/>
                <a:ea typeface="Verdana" pitchFamily="34" charset="0"/>
                <a:cs typeface="Arial" charset="0"/>
              </a:rPr>
              <a:t>2002-2013</a:t>
            </a:r>
            <a:endParaRPr lang="ru-RU" altLang="ru-RU" sz="2000" dirty="0">
              <a:latin typeface="Arial" charset="0"/>
              <a:ea typeface="Verdana" pitchFamily="34" charset="0"/>
              <a:cs typeface="Arial" charset="0"/>
            </a:endParaRPr>
          </a:p>
        </p:txBody>
      </p:sp>
      <p:pic>
        <p:nvPicPr>
          <p:cNvPr id="8" name="Picture 2" descr="https://pp.userapi.com/c846220/v846220674/f7fcb/DeZALZCDM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9350" y="3516313"/>
            <a:ext cx="4561724" cy="322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1" name="Прямоугольник 11"/>
          <p:cNvSpPr>
            <a:spLocks noChangeArrowheads="1"/>
          </p:cNvSpPr>
          <p:nvPr/>
        </p:nvSpPr>
        <p:spPr bwMode="auto">
          <a:xfrm>
            <a:off x="1489235" y="3189225"/>
            <a:ext cx="6156176" cy="830997"/>
          </a:xfrm>
          <a:prstGeom prst="rect">
            <a:avLst/>
          </a:prstGeom>
          <a:solidFill>
            <a:schemeClr val="accent2">
              <a:lumMod val="75000"/>
              <a:alpha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Autonomous ice platform - future </a:t>
            </a:r>
            <a:r>
              <a:rPr lang="en-US" alt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for </a:t>
            </a:r>
            <a:r>
              <a:rPr lang="en-US" alt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North </a:t>
            </a:r>
            <a:r>
              <a:rPr lang="en-US" alt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Pole drifting stations</a:t>
            </a:r>
            <a:endParaRPr lang="ru-RU" altLang="ru-RU" b="1" dirty="0">
              <a:solidFill>
                <a:schemeClr val="bg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66278" y="192634"/>
            <a:ext cx="8858250" cy="5000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3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Resumption of maritime expeditionary activities</a:t>
            </a:r>
            <a:endParaRPr lang="ru-RU" sz="3200" b="1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45677" r="3030" b="4800"/>
          <a:stretch>
            <a:fillRect/>
          </a:stretch>
        </p:blipFill>
        <p:spPr bwMode="auto">
          <a:xfrm>
            <a:off x="220982" y="836712"/>
            <a:ext cx="5807703" cy="23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6274786" y="1412776"/>
            <a:ext cx="2800908" cy="830997"/>
          </a:xfrm>
          <a:prstGeom prst="rect">
            <a:avLst/>
          </a:prstGeom>
          <a:solidFill>
            <a:schemeClr val="accent6">
              <a:lumMod val="75000"/>
              <a:alpha val="81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New expeditionary ice class vessel</a:t>
            </a:r>
            <a:endParaRPr lang="ru-RU" altLang="ru-RU" b="1" dirty="0">
              <a:solidFill>
                <a:schemeClr val="bg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9464" y="692696"/>
            <a:ext cx="8460432" cy="549275"/>
          </a:xfrm>
        </p:spPr>
        <p:txBody>
          <a:bodyPr/>
          <a:lstStyle/>
          <a:p>
            <a:pPr algn="l"/>
            <a:r>
              <a:rPr lang="en-US" altLang="ru-RU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Support for the Arctic 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Regional Climate Center 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– network and planned 3</a:t>
            </a:r>
            <a:r>
              <a:rPr lang="en-US" altLang="ru-RU" sz="2800" b="1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rd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Pole and Antarctic RCCs</a:t>
            </a:r>
            <a:endParaRPr lang="ru-RU" altLang="ru-RU" sz="2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51076"/>
            <a:ext cx="60960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4"/>
          <p:cNvGrpSpPr/>
          <p:nvPr/>
        </p:nvGrpSpPr>
        <p:grpSpPr>
          <a:xfrm>
            <a:off x="1543245" y="5391035"/>
            <a:ext cx="6358710" cy="678098"/>
            <a:chOff x="161510" y="4464115"/>
            <a:chExt cx="6358710" cy="678098"/>
          </a:xfrm>
          <a:noFill/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161510" y="4464115"/>
              <a:ext cx="333375" cy="6381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</p:pic>
        <p:sp>
          <p:nvSpPr>
            <p:cNvPr id="4" name="Прямоугольник 3"/>
            <p:cNvSpPr/>
            <p:nvPr/>
          </p:nvSpPr>
          <p:spPr>
            <a:xfrm>
              <a:off x="161510" y="4504038"/>
              <a:ext cx="6358710" cy="50013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  <a:defRPr/>
              </a:pPr>
              <a:r>
                <a:rPr lang="ru-RU" sz="1200" dirty="0">
                  <a:latin typeface="+mj-lt"/>
                </a:rPr>
                <a:t>      </a:t>
              </a:r>
              <a:r>
                <a:rPr lang="en-US" sz="1200" dirty="0" smtClean="0">
                  <a:latin typeface="+mj-lt"/>
                </a:rPr>
                <a:t>Active RCC</a:t>
              </a:r>
              <a:r>
                <a:rPr lang="ru-RU" sz="1200" dirty="0" smtClean="0">
                  <a:latin typeface="+mj-lt"/>
                </a:rPr>
                <a:t>                  </a:t>
              </a:r>
              <a:r>
                <a:rPr lang="en-US" sz="1200" dirty="0" smtClean="0">
                  <a:latin typeface="+mj-lt"/>
                </a:rPr>
                <a:t>           RCC in demo phase          </a:t>
              </a:r>
              <a:r>
                <a:rPr lang="ru-RU" sz="1200" dirty="0" smtClean="0">
                  <a:latin typeface="+mj-lt"/>
                </a:rPr>
                <a:t>               </a:t>
              </a:r>
              <a:r>
                <a:rPr lang="en-US" sz="1200" dirty="0" smtClean="0">
                  <a:latin typeface="+mj-lt"/>
                </a:rPr>
                <a:t>Planned RCC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ru-RU" sz="1200" dirty="0" smtClean="0">
                  <a:latin typeface="+mj-lt"/>
                </a:rPr>
                <a:t>      </a:t>
              </a:r>
              <a:r>
                <a:rPr lang="en-US" sz="1200" dirty="0" smtClean="0">
                  <a:latin typeface="+mj-lt"/>
                </a:rPr>
                <a:t>Active RCC_N                         RCC-N in demo phase                    Planned RCC-N</a:t>
              </a:r>
              <a:endParaRPr lang="ru-RU" sz="1200" dirty="0">
                <a:latin typeface="+mj-lt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2006715" y="4464115"/>
              <a:ext cx="228600" cy="6381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4211960" y="4504038"/>
              <a:ext cx="209550" cy="6381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</p:pic>
      </p:grpSp>
      <p:cxnSp>
        <p:nvCxnSpPr>
          <p:cNvPr id="11" name="Прямая со стрелкой 10"/>
          <p:cNvCxnSpPr/>
          <p:nvPr/>
        </p:nvCxnSpPr>
        <p:spPr>
          <a:xfrm flipH="1">
            <a:off x="3503018" y="2601914"/>
            <a:ext cx="1089025" cy="9906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592043" y="2601914"/>
            <a:ext cx="295275" cy="5715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92043" y="2601914"/>
            <a:ext cx="788987" cy="5715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978998" y="2332630"/>
            <a:ext cx="1474685" cy="33855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ArcRCC</a:t>
            </a: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-N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7007"/>
            <a:ext cx="81280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12882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Roshydromet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supercomputer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Hydrometcenter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Moscow) for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operational weather forecasting,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 assessment of climate change</a:t>
            </a:r>
            <a:endParaRPr lang="ru-RU" alt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350</Words>
  <Application>Microsoft Office PowerPoint</Application>
  <PresentationFormat>Экран (4:3)</PresentationFormat>
  <Paragraphs>43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Roshydromet network</vt:lpstr>
      <vt:lpstr>Презентация PowerPoint</vt:lpstr>
      <vt:lpstr>Support for the Arctic Regional Climate Center – network and planned 3rd Pole and Antarctic RCCs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Пользователь Windows</cp:lastModifiedBy>
  <cp:revision>483</cp:revision>
  <dcterms:created xsi:type="dcterms:W3CDTF">2015-12-05T10:37:55Z</dcterms:created>
  <dcterms:modified xsi:type="dcterms:W3CDTF">2019-03-04T12:26:37Z</dcterms:modified>
</cp:coreProperties>
</file>