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4"/>
    <p:sldMasterId id="2147483650" r:id="rId5"/>
  </p:sldMasterIdLst>
  <p:notesMasterIdLst>
    <p:notesMasterId r:id="rId26"/>
  </p:notesMasterIdLst>
  <p:handoutMasterIdLst>
    <p:handoutMasterId r:id="rId27"/>
  </p:handoutMasterIdLst>
  <p:sldIdLst>
    <p:sldId id="419" r:id="rId6"/>
    <p:sldId id="504" r:id="rId7"/>
    <p:sldId id="495" r:id="rId8"/>
    <p:sldId id="507" r:id="rId9"/>
    <p:sldId id="508" r:id="rId10"/>
    <p:sldId id="509" r:id="rId11"/>
    <p:sldId id="506" r:id="rId12"/>
    <p:sldId id="518" r:id="rId13"/>
    <p:sldId id="514" r:id="rId14"/>
    <p:sldId id="517" r:id="rId15"/>
    <p:sldId id="502" r:id="rId16"/>
    <p:sldId id="510" r:id="rId17"/>
    <p:sldId id="503" r:id="rId18"/>
    <p:sldId id="515" r:id="rId19"/>
    <p:sldId id="501" r:id="rId20"/>
    <p:sldId id="511" r:id="rId21"/>
    <p:sldId id="512" r:id="rId22"/>
    <p:sldId id="513" r:id="rId23"/>
    <p:sldId id="505" r:id="rId24"/>
    <p:sldId id="516" r:id="rId25"/>
  </p:sldIdLst>
  <p:sldSz cx="9144000" cy="6858000" type="screen4x3"/>
  <p:notesSz cx="6858000" cy="92964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scon,Gabrielle [Edm]" initials="G[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893779"/>
    <a:srgbClr val="3399FF"/>
    <a:srgbClr val="0066FF"/>
    <a:srgbClr val="CC6600"/>
    <a:srgbClr val="FF9900"/>
    <a:srgbClr val="009900"/>
    <a:srgbClr val="333399"/>
    <a:srgbClr val="FF00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9881" autoAdjust="0"/>
  </p:normalViewPr>
  <p:slideViewPr>
    <p:cSldViewPr>
      <p:cViewPr varScale="1">
        <p:scale>
          <a:sx n="85" d="100"/>
          <a:sy n="85" d="100"/>
        </p:scale>
        <p:origin x="78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3540" y="228"/>
      </p:cViewPr>
      <p:guideLst>
        <p:guide orient="horz" pos="292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6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851" y="0"/>
            <a:ext cx="2972547" cy="46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574"/>
            <a:ext cx="2972547" cy="4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851" y="8829574"/>
            <a:ext cx="2972547" cy="4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"/>
              </a:defRPr>
            </a:lvl1pPr>
          </a:lstStyle>
          <a:p>
            <a:pPr>
              <a:defRPr/>
            </a:pPr>
            <a:fld id="{76C8CD54-F180-4FB5-8032-526DCE798029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111495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547" cy="46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851" y="0"/>
            <a:ext cx="2972547" cy="46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480" y="4415530"/>
            <a:ext cx="5487041" cy="418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574"/>
            <a:ext cx="2972547" cy="4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851" y="8829574"/>
            <a:ext cx="2972547" cy="4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"/>
              </a:defRPr>
            </a:lvl1pPr>
          </a:lstStyle>
          <a:p>
            <a:pPr>
              <a:defRPr/>
            </a:pPr>
            <a:fld id="{CA087D32-4259-4F82-892A-5ABD16A42AE6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1157138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1DA86-55BB-40E8-87E2-A74422CA15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95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wmo_ppt_20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68313" y="1341438"/>
            <a:ext cx="1079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b="0">
                <a:solidFill>
                  <a:schemeClr val="bg1"/>
                </a:solidFill>
                <a:latin typeface="Arial Black" pitchFamily="34" charset="0"/>
              </a:rPr>
              <a:t>WMO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11188" y="3211513"/>
            <a:ext cx="7921625" cy="1730375"/>
          </a:xfrm>
        </p:spPr>
        <p:txBody>
          <a:bodyPr/>
          <a:lstStyle>
            <a:lvl1pPr algn="ctr">
              <a:defRPr sz="4000" b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891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8" y="5106988"/>
            <a:ext cx="7921625" cy="914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467475"/>
            <a:ext cx="2520950" cy="3317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795963" y="6467475"/>
            <a:ext cx="1152525" cy="3317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3C10C3-19B9-4DBC-B0D2-BE286FFFC873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629886614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58DE3-F936-44D6-A459-DF8BB7A44CD2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85963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27F48-3E5B-4BF4-999F-638F9A0C2880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63817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5488" y="188913"/>
            <a:ext cx="1889125" cy="5907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3350" y="188913"/>
            <a:ext cx="5519738" cy="5907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23EBE-D5F0-4910-A54C-2F8539A4CDFB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957670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713788" cy="7921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052513"/>
            <a:ext cx="4279900" cy="4897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25" y="1052513"/>
            <a:ext cx="4281488" cy="4897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F97B0-8877-44E9-84A7-252012AFEB19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534674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9C2DF-B302-42AD-A669-71CC7750D34E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356625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3BC81-36EA-4EC4-839F-A580B6C1CCF2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643131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0E4C3-6CE5-4EC3-9EFE-A8A3E611C8C0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832547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981075"/>
            <a:ext cx="4316412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316413" cy="5472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137BF-EA17-4437-AAA3-0485AD485E62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667703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3A226-0CF9-4286-A196-E8831A738619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834525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E2F3D-ED41-402F-A89C-00C2DD08D1F9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939148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wmo_ppt_20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68313" y="1341438"/>
            <a:ext cx="1079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800" b="0">
                <a:solidFill>
                  <a:schemeClr val="bg1"/>
                </a:solidFill>
                <a:latin typeface="Arial Black" pitchFamily="34" charset="0"/>
              </a:rPr>
              <a:t>WMO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8175" y="260350"/>
            <a:ext cx="6985000" cy="1470025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08175" y="3405188"/>
            <a:ext cx="6985000" cy="1752600"/>
          </a:xfrm>
        </p:spPr>
        <p:txBody>
          <a:bodyPr/>
          <a:lstStyle>
            <a:lvl1pPr marL="0" indent="0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467475"/>
            <a:ext cx="2520950" cy="3317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795963" y="6467475"/>
            <a:ext cx="1152525" cy="3317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1D04F-572F-4942-9CCA-6A5D0FD3D7DF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7113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39D3-1CA2-45F6-891F-7FD98E38A519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308715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DF93B-4F72-4F6A-8307-581DBCC8FAE2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631067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E21A1-A4FC-41D2-AA9B-9B8C948461AC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350694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5DE75-A074-47D7-A03B-BFD06F9ADE95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810020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9100" y="188913"/>
            <a:ext cx="2195513" cy="6264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188913"/>
            <a:ext cx="6437312" cy="6264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A52C8-8A7E-4BC2-8293-6257F271AFAF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111345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00C7F-3B88-4190-8C7E-FEE22BFB0396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327672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CEFF3-942C-4E4C-B449-9707A0AD0884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573203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3350" y="1412875"/>
            <a:ext cx="3703638" cy="4683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9388" y="1412875"/>
            <a:ext cx="3705225" cy="4683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AAB69-3DEF-4F90-BDB3-6779504AADF8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104907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355160" cy="10801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729A7-DFCE-45DF-BEC7-A67D287CE28F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245139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A1A76-D0BD-48F2-93E3-CA3E325BFEBB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999130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B1B9C-214C-4020-8E19-8E04C992B5E3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99524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344816" cy="1008112"/>
          </a:xfrm>
        </p:spPr>
        <p:txBody>
          <a:bodyPr/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12776"/>
            <a:ext cx="5111750" cy="4713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F573F-F789-462A-BAD8-C6D2DEFCE0FF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465494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wmo_ppt_2012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7137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052513"/>
            <a:ext cx="8713788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0"/>
            <a:r>
              <a:rPr lang="en-US" altLang="en-US"/>
              <a:t>First level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42988" y="6453188"/>
            <a:ext cx="446563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478588"/>
            <a:ext cx="115252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BFF14A14-4843-4858-B968-BA55A35AE339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8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990600" indent="-5334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800">
          <a:solidFill>
            <a:schemeClr val="tx1"/>
          </a:solidFill>
          <a:latin typeface="Arial" pitchFamily="34" charset="0"/>
        </a:defRPr>
      </a:lvl2pPr>
      <a:lvl3pPr marL="1371600" indent="-4572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400">
          <a:solidFill>
            <a:schemeClr val="tx1"/>
          </a:solidFill>
          <a:latin typeface="Arial" pitchFamily="34" charset="0"/>
        </a:defRPr>
      </a:lvl3pPr>
      <a:lvl4pPr marL="17526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Arial" pitchFamily="34" charset="0"/>
        </a:defRPr>
      </a:lvl4pPr>
      <a:lvl5pPr marL="22098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Arial" pitchFamily="34" charset="0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wmo_ppt_2012_last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4365625"/>
            <a:ext cx="87852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This space can be used for contact information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84438" y="6462713"/>
            <a:ext cx="244792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AMOS Presentation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148263" y="6462713"/>
            <a:ext cx="190500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D005344D-E664-4608-8301-92ABA53EE9C9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  <p:sp>
        <p:nvSpPr>
          <p:cNvPr id="2054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3573463"/>
            <a:ext cx="87137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Thank you for your attention</a:t>
            </a:r>
          </a:p>
        </p:txBody>
      </p:sp>
      <p:sp>
        <p:nvSpPr>
          <p:cNvPr id="2055" name="Title 9"/>
          <p:cNvSpPr txBox="1">
            <a:spLocks/>
          </p:cNvSpPr>
          <p:nvPr/>
        </p:nvSpPr>
        <p:spPr bwMode="auto">
          <a:xfrm>
            <a:off x="117475" y="6380163"/>
            <a:ext cx="114141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0">
                <a:cs typeface="Arial" pitchFamily="34" charset="0"/>
              </a:rPr>
              <a:t>www.wmo.int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Arial" pitchFamily="34" charset="0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800">
          <a:solidFill>
            <a:schemeClr val="bg1"/>
          </a:solidFill>
          <a:latin typeface="Arial" pitchFamily="34" charset="0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400">
          <a:solidFill>
            <a:schemeClr val="bg1"/>
          </a:solidFill>
          <a:latin typeface="Arial" pitchFamily="34" charset="0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bg1"/>
          </a:solidFill>
          <a:latin typeface="Arial" pitchFamily="34" charset="0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sz="2000">
          <a:solidFill>
            <a:schemeClr val="bg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mo2016_powerpoint_standard_v2_dark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9"/>
            <a:ext cx="9180000" cy="688712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93556" y="476672"/>
            <a:ext cx="7992888" cy="4680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Development of monitoring by variables (beyond atmosphere and sea ice), intervals (beyond season), origin (in-situ/ reanalysis), formats (graphics/ text/WIS)</a:t>
            </a:r>
            <a:endParaRPr lang="en-US" sz="2400" dirty="0">
              <a:solidFill>
                <a:schemeClr val="bg1"/>
              </a:solidFill>
            </a:endParaRPr>
          </a:p>
          <a:p>
            <a:endParaRPr lang="fr-CH" sz="1900" b="1" dirty="0">
              <a:solidFill>
                <a:schemeClr val="bg1"/>
              </a:solidFill>
            </a:endParaRPr>
          </a:p>
          <a:p>
            <a:r>
              <a:rPr lang="fr-CH" sz="2400" dirty="0" err="1">
                <a:solidFill>
                  <a:schemeClr val="bg1"/>
                </a:solidFill>
              </a:rPr>
              <a:t>Vasily</a:t>
            </a:r>
            <a:r>
              <a:rPr lang="fr-CH" sz="2400" dirty="0">
                <a:solidFill>
                  <a:schemeClr val="bg1"/>
                </a:solidFill>
              </a:rPr>
              <a:t> </a:t>
            </a:r>
            <a:r>
              <a:rPr lang="fr-CH" sz="2400" dirty="0" err="1">
                <a:solidFill>
                  <a:schemeClr val="bg1"/>
                </a:solidFill>
              </a:rPr>
              <a:t>Smolyanitsky</a:t>
            </a:r>
            <a:endParaRPr lang="fr-CH" sz="2400" dirty="0">
              <a:solidFill>
                <a:schemeClr val="bg1"/>
              </a:solidFill>
            </a:endParaRPr>
          </a:p>
          <a:p>
            <a:r>
              <a:rPr lang="fr-CH" sz="2400" dirty="0" err="1">
                <a:solidFill>
                  <a:schemeClr val="bg1"/>
                </a:solidFill>
              </a:rPr>
              <a:t>Arctic</a:t>
            </a:r>
            <a:r>
              <a:rPr lang="fr-CH" sz="2400" dirty="0">
                <a:solidFill>
                  <a:schemeClr val="bg1"/>
                </a:solidFill>
              </a:rPr>
              <a:t> and </a:t>
            </a:r>
            <a:r>
              <a:rPr lang="fr-CH" sz="2400" dirty="0" err="1">
                <a:solidFill>
                  <a:schemeClr val="bg1"/>
                </a:solidFill>
              </a:rPr>
              <a:t>Antarctic</a:t>
            </a:r>
            <a:r>
              <a:rPr lang="fr-CH" sz="2400" dirty="0">
                <a:solidFill>
                  <a:schemeClr val="bg1"/>
                </a:solidFill>
              </a:rPr>
              <a:t> </a:t>
            </a:r>
            <a:r>
              <a:rPr lang="fr-CH" sz="2400" dirty="0" err="1">
                <a:solidFill>
                  <a:schemeClr val="bg1"/>
                </a:solidFill>
              </a:rPr>
              <a:t>Research</a:t>
            </a:r>
            <a:r>
              <a:rPr lang="fr-CH" sz="2400" dirty="0">
                <a:solidFill>
                  <a:schemeClr val="bg1"/>
                </a:solidFill>
              </a:rPr>
              <a:t> Institute</a:t>
            </a:r>
          </a:p>
          <a:p>
            <a:endParaRPr lang="fr-CH" sz="16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1302EA-75D3-4386-AA06-4C85967F4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437161"/>
            <a:ext cx="1168254" cy="11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45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63E6E-303F-4625-B99D-EA9466BBD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 ice: extent, area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99EE66-22A3-4BF2-A207-49BF216E18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7E4C87-5C4F-451E-BFA3-D0DC4024B6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10</a:t>
            </a:fld>
            <a:endParaRPr lang="en-CA" alt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34D9C6-B461-4DC3-98DF-E31900E38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44" y="987677"/>
            <a:ext cx="3488046" cy="24413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4E089F-B00C-429E-903F-390E37D47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142" y="3140968"/>
            <a:ext cx="3472858" cy="26575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75A0A8-D372-48B0-B297-D21F6F293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290" y="1913002"/>
            <a:ext cx="3472858" cy="265755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FCE2721-870A-4E0B-91E9-05E75334AEA2}"/>
              </a:ext>
            </a:extLst>
          </p:cNvPr>
          <p:cNvSpPr/>
          <p:nvPr/>
        </p:nvSpPr>
        <p:spPr>
          <a:xfrm>
            <a:off x="-80542" y="3455358"/>
            <a:ext cx="30250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2000" b="0" dirty="0"/>
              <a:t>Barents sea, extent   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EC49B14-FF93-46B9-919E-834227433575}"/>
              </a:ext>
            </a:extLst>
          </p:cNvPr>
          <p:cNvSpPr/>
          <p:nvPr/>
        </p:nvSpPr>
        <p:spPr>
          <a:xfrm>
            <a:off x="2724893" y="4602318"/>
            <a:ext cx="30250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2000" b="0" dirty="0"/>
              <a:t>Barents sea, extent   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E4E3D41-7DCA-4AD2-AFB5-828AADD89A62}"/>
              </a:ext>
            </a:extLst>
          </p:cNvPr>
          <p:cNvSpPr/>
          <p:nvPr/>
        </p:nvSpPr>
        <p:spPr>
          <a:xfrm>
            <a:off x="5507409" y="5768099"/>
            <a:ext cx="30250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2000" b="0" dirty="0"/>
              <a:t>Barents sea, area    </a:t>
            </a:r>
          </a:p>
        </p:txBody>
      </p:sp>
    </p:spTree>
    <p:extLst>
      <p:ext uri="{BB962C8B-B14F-4D97-AF65-F5344CB8AC3E}">
        <p14:creationId xmlns:p14="http://schemas.microsoft.com/office/powerpoint/2010/main" val="699633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E210F8-D467-467F-91B9-C8C9357998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98E9AE-65C3-44B1-A549-AF27B8711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11</a:t>
            </a:fld>
            <a:endParaRPr lang="en-CA" alt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AFBF78F-F6C1-45F9-B345-AB02AEB7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11" y="332656"/>
            <a:ext cx="6914009" cy="792162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Snow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FD455D9-CA53-48F6-A75E-0901656F0BC3}"/>
              </a:ext>
            </a:extLst>
          </p:cNvPr>
          <p:cNvSpPr/>
          <p:nvPr/>
        </p:nvSpPr>
        <p:spPr>
          <a:xfrm>
            <a:off x="229474" y="1268760"/>
            <a:ext cx="86850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Snow height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Combined stations and satellites: </a:t>
            </a:r>
            <a:r>
              <a:rPr lang="en-US" dirty="0" err="1"/>
              <a:t>SnowWatch</a:t>
            </a:r>
            <a:endParaRPr lang="en-US" dirty="0"/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Reanalysis: </a:t>
            </a:r>
            <a:r>
              <a:rPr lang="en-US" dirty="0">
                <a:solidFill>
                  <a:srgbClr val="FF0000"/>
                </a:solidFill>
              </a:rPr>
              <a:t>ERA5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Snow extent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Combined stations and satellites: </a:t>
            </a:r>
            <a:r>
              <a:rPr lang="en-US" dirty="0" err="1"/>
              <a:t>SnowWatch</a:t>
            </a:r>
            <a:endParaRPr lang="en-US" dirty="0"/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Reanalysis: </a:t>
            </a:r>
            <a:r>
              <a:rPr lang="en-US" dirty="0">
                <a:solidFill>
                  <a:srgbClr val="FF0000"/>
                </a:solidFill>
              </a:rPr>
              <a:t>ERA5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Snow water equivalent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Combined stations and </a:t>
            </a:r>
            <a:r>
              <a:rPr lang="en-US" dirty="0" err="1"/>
              <a:t>satellies</a:t>
            </a:r>
            <a:r>
              <a:rPr lang="en-US" dirty="0"/>
              <a:t>: </a:t>
            </a:r>
            <a:r>
              <a:rPr lang="en-US" dirty="0" err="1"/>
              <a:t>SnowWatch</a:t>
            </a:r>
            <a:endParaRPr lang="en-US" dirty="0"/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Reanalysis: </a:t>
            </a:r>
            <a:r>
              <a:rPr lang="en-US" dirty="0">
                <a:solidFill>
                  <a:srgbClr val="FF0000"/>
                </a:solidFill>
              </a:rPr>
              <a:t>ERA5</a:t>
            </a:r>
            <a:r>
              <a:rPr lang="en-US" dirty="0"/>
              <a:t> 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652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E210F8-D467-467F-91B9-C8C9357998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98E9AE-65C3-44B1-A549-AF27B8711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12</a:t>
            </a:fld>
            <a:endParaRPr lang="en-CA" alt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AFBF78F-F6C1-45F9-B345-AB02AEB7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07"/>
            <a:ext cx="6914009" cy="792162"/>
          </a:xfrm>
        </p:spPr>
        <p:txBody>
          <a:bodyPr/>
          <a:lstStyle/>
          <a:p>
            <a:r>
              <a:rPr lang="en-US" dirty="0">
                <a:solidFill>
                  <a:srgbClr val="3399FF"/>
                </a:solidFill>
              </a:rPr>
              <a:t>Snow: height ERA5</a:t>
            </a:r>
            <a:endParaRPr lang="ru-RU" dirty="0">
              <a:solidFill>
                <a:srgbClr val="3399FF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A3FA50-E697-4BCC-A2A8-0833388E8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340" y="711775"/>
            <a:ext cx="57150" cy="5047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0AB6BEB-BB43-49DB-A4B6-2B49730D78CE}"/>
              </a:ext>
            </a:extLst>
          </p:cNvPr>
          <p:cNvSpPr/>
          <p:nvPr/>
        </p:nvSpPr>
        <p:spPr>
          <a:xfrm>
            <a:off x="179512" y="5909210"/>
            <a:ext cx="826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2000" b="0" dirty="0"/>
              <a:t>           –                        Rank Mar’2019                    Rank MAM 2019        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A936CB-D9DC-4CE1-9709-65757542A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37" y="796969"/>
            <a:ext cx="2857506" cy="252374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516E79-12DA-4A05-8EC6-B2FF5C88D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365" y="711775"/>
            <a:ext cx="2857506" cy="252374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600CB8-F2F6-43F9-83C3-2C7F8F4F2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907" y="668268"/>
            <a:ext cx="2857506" cy="252374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A3E09EC-9504-45D3-A6DC-D7788953D932}"/>
              </a:ext>
            </a:extLst>
          </p:cNvPr>
          <p:cNvSpPr/>
          <p:nvPr/>
        </p:nvSpPr>
        <p:spPr>
          <a:xfrm>
            <a:off x="340840" y="3068960"/>
            <a:ext cx="826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2000" b="0" dirty="0"/>
              <a:t>Mar 2019                  </a:t>
            </a:r>
            <a:r>
              <a:rPr lang="en-US" sz="2000" b="0" dirty="0" err="1"/>
              <a:t>Anom</a:t>
            </a:r>
            <a:r>
              <a:rPr lang="en-US" sz="2000" b="0" dirty="0"/>
              <a:t> 1981-2010                 </a:t>
            </a:r>
            <a:r>
              <a:rPr lang="en-US" sz="2000" b="0" dirty="0" err="1"/>
              <a:t>Anom</a:t>
            </a:r>
            <a:r>
              <a:rPr lang="en-US" sz="2000" b="0" dirty="0"/>
              <a:t> 2000-2019           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52865A5-0FD8-4310-823B-B4B861F16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06" y="3427266"/>
            <a:ext cx="2857506" cy="25237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CEB14A-FE25-4480-8343-0FB1B909D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8175" y="3427266"/>
            <a:ext cx="2857506" cy="252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48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E210F8-D467-467F-91B9-C8C9357998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98E9AE-65C3-44B1-A549-AF27B8711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13</a:t>
            </a:fld>
            <a:endParaRPr lang="en-CA" alt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AFBF78F-F6C1-45F9-B345-AB02AEB7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11" y="332656"/>
            <a:ext cx="6914009" cy="792162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Rivers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FD455D9-CA53-48F6-A75E-0901656F0BC3}"/>
              </a:ext>
            </a:extLst>
          </p:cNvPr>
          <p:cNvSpPr/>
          <p:nvPr/>
        </p:nvSpPr>
        <p:spPr>
          <a:xfrm>
            <a:off x="199077" y="1268760"/>
            <a:ext cx="61011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Discharge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Stations </a:t>
            </a:r>
            <a:r>
              <a:rPr lang="ru-RU" dirty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and analysis): </a:t>
            </a:r>
            <a:r>
              <a:rPr lang="en-US" dirty="0" err="1">
                <a:solidFill>
                  <a:srgbClr val="FF0000"/>
                </a:solidFill>
              </a:rPr>
              <a:t>ArcticGRO</a:t>
            </a:r>
            <a:r>
              <a:rPr lang="en-US" dirty="0">
                <a:solidFill>
                  <a:srgbClr val="FF0000"/>
                </a:solidFill>
              </a:rPr>
              <a:t> (Arctic Great Rivers Observatory)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Reanalysis: </a:t>
            </a:r>
            <a:r>
              <a:rPr lang="en-US" dirty="0">
                <a:solidFill>
                  <a:srgbClr val="FF0000"/>
                </a:solidFill>
              </a:rPr>
              <a:t>ERA5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Surface runoff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Reanalysis: </a:t>
            </a:r>
            <a:r>
              <a:rPr lang="en-US" dirty="0">
                <a:solidFill>
                  <a:srgbClr val="FF0000"/>
                </a:solidFill>
              </a:rPr>
              <a:t>ERA5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6E8700-5FA4-420F-8DE0-DCD519348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406614"/>
            <a:ext cx="2564904" cy="256490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039B6CC-E1BD-4AFA-8ADD-A2D25BC9FFD5}"/>
              </a:ext>
            </a:extLst>
          </p:cNvPr>
          <p:cNvSpPr/>
          <p:nvPr/>
        </p:nvSpPr>
        <p:spPr>
          <a:xfrm>
            <a:off x="5796136" y="5084154"/>
            <a:ext cx="2923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River basins with discharge values available from </a:t>
            </a:r>
            <a:r>
              <a:rPr lang="en-US" sz="1600" dirty="0" err="1"/>
              <a:t>ArcticGRO</a:t>
            </a:r>
            <a:endParaRPr lang="ru-RU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69810D-A476-41EE-88A1-7ABAB2E9A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88714"/>
            <a:ext cx="2300296" cy="5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3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E210F8-D467-467F-91B9-C8C9357998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98E9AE-65C3-44B1-A549-AF27B8711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14</a:t>
            </a:fld>
            <a:endParaRPr lang="en-CA" alt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AFBF78F-F6C1-45F9-B345-AB02AEB7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07"/>
            <a:ext cx="6914009" cy="792162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River: surface run-off ERA5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A3FA50-E697-4BCC-A2A8-0833388E8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340" y="711775"/>
            <a:ext cx="57150" cy="5047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0AB6BEB-BB43-49DB-A4B6-2B49730D78CE}"/>
              </a:ext>
            </a:extLst>
          </p:cNvPr>
          <p:cNvSpPr/>
          <p:nvPr/>
        </p:nvSpPr>
        <p:spPr>
          <a:xfrm>
            <a:off x="179512" y="5909210"/>
            <a:ext cx="826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2000" b="0" dirty="0"/>
              <a:t>           –                        Rank May’2019                  Rank MAM 2019          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8780F9-81CF-4EDC-80EC-5D317CB63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03" y="783709"/>
            <a:ext cx="2857506" cy="25237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53AD24-C624-4E27-9D87-B04BFF747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589" y="703748"/>
            <a:ext cx="2857506" cy="25237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421F84-3DAF-4E9C-B9E3-AFD863DDB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175" y="652223"/>
            <a:ext cx="2857506" cy="25237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CF5B4F-9CF5-49ED-984C-A06C045F1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4420" y="3470711"/>
            <a:ext cx="2857506" cy="25237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A8B1AC-55C8-4B26-A515-E5D16BAB53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1926" y="3443607"/>
            <a:ext cx="2857506" cy="252374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A3E09EC-9504-45D3-A6DC-D7788953D932}"/>
              </a:ext>
            </a:extLst>
          </p:cNvPr>
          <p:cNvSpPr/>
          <p:nvPr/>
        </p:nvSpPr>
        <p:spPr>
          <a:xfrm>
            <a:off x="601369" y="3171793"/>
            <a:ext cx="826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2000" b="0" dirty="0"/>
              <a:t>May 2019                  </a:t>
            </a:r>
            <a:r>
              <a:rPr lang="en-US" sz="2000" b="0" dirty="0" err="1"/>
              <a:t>Anom</a:t>
            </a:r>
            <a:r>
              <a:rPr lang="en-US" sz="2000" b="0" dirty="0"/>
              <a:t> 1981-2010                 </a:t>
            </a:r>
            <a:r>
              <a:rPr lang="en-US" sz="2000" b="0" dirty="0" err="1"/>
              <a:t>Anom</a:t>
            </a:r>
            <a:r>
              <a:rPr lang="en-US" sz="2000" b="0" dirty="0"/>
              <a:t> 2000-2019            </a:t>
            </a:r>
          </a:p>
        </p:txBody>
      </p:sp>
    </p:spTree>
    <p:extLst>
      <p:ext uri="{BB962C8B-B14F-4D97-AF65-F5344CB8AC3E}">
        <p14:creationId xmlns:p14="http://schemas.microsoft.com/office/powerpoint/2010/main" val="2742251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E210F8-D467-467F-91B9-C8C9357998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98E9AE-65C3-44B1-A549-AF27B8711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15</a:t>
            </a:fld>
            <a:endParaRPr lang="en-CA" alt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AFBF78F-F6C1-45F9-B345-AB02AEB7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11" y="332656"/>
            <a:ext cx="6914009" cy="792162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Ocean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FD455D9-CA53-48F6-A75E-0901656F0BC3}"/>
              </a:ext>
            </a:extLst>
          </p:cNvPr>
          <p:cNvSpPr/>
          <p:nvPr/>
        </p:nvSpPr>
        <p:spPr>
          <a:xfrm>
            <a:off x="229474" y="1268760"/>
            <a:ext cx="86850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Waves (wind and swell height)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Reanalysis: </a:t>
            </a:r>
            <a:r>
              <a:rPr lang="en-US" dirty="0">
                <a:solidFill>
                  <a:srgbClr val="FF0000"/>
                </a:solidFill>
              </a:rPr>
              <a:t>ERA5</a:t>
            </a:r>
            <a:r>
              <a:rPr lang="en-US" dirty="0"/>
              <a:t> 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Sea surface temperature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Reanalysis: </a:t>
            </a:r>
            <a:r>
              <a:rPr lang="en-US" dirty="0">
                <a:solidFill>
                  <a:srgbClr val="FF0000"/>
                </a:solidFill>
              </a:rPr>
              <a:t>ERA5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Heat capacity (20, 50, 100 meters </a:t>
            </a:r>
            <a:r>
              <a:rPr lang="en-US" dirty="0" err="1">
                <a:solidFill>
                  <a:srgbClr val="FF0000"/>
                </a:solidFill>
              </a:rPr>
              <a:t>etc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Reanalysis: </a:t>
            </a:r>
            <a:r>
              <a:rPr lang="en-US" dirty="0">
                <a:solidFill>
                  <a:srgbClr val="FF0000"/>
                </a:solidFill>
              </a:rPr>
              <a:t>MERCATOR analysis</a:t>
            </a:r>
          </a:p>
          <a:p>
            <a:pPr algn="just">
              <a:buClr>
                <a:srgbClr val="FF0000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218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E210F8-D467-467F-91B9-C8C9357998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98E9AE-65C3-44B1-A549-AF27B8711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16</a:t>
            </a:fld>
            <a:endParaRPr lang="en-CA" alt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AFBF78F-F6C1-45F9-B345-AB02AEB7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07"/>
            <a:ext cx="7497660" cy="792162"/>
          </a:xfrm>
        </p:spPr>
        <p:txBody>
          <a:bodyPr/>
          <a:lstStyle/>
          <a:p>
            <a:r>
              <a:rPr lang="en-US" dirty="0">
                <a:solidFill>
                  <a:srgbClr val="000066"/>
                </a:solidFill>
              </a:rPr>
              <a:t>Ocean: </a:t>
            </a:r>
            <a:r>
              <a:rPr lang="en-US" dirty="0" err="1">
                <a:solidFill>
                  <a:srgbClr val="000066"/>
                </a:solidFill>
              </a:rPr>
              <a:t>wind+swell</a:t>
            </a:r>
            <a:r>
              <a:rPr lang="en-US" dirty="0">
                <a:solidFill>
                  <a:srgbClr val="000066"/>
                </a:solidFill>
              </a:rPr>
              <a:t> height ERA5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A3FA50-E697-4BCC-A2A8-0833388E8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340" y="711775"/>
            <a:ext cx="57150" cy="5047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0AB6BEB-BB43-49DB-A4B6-2B49730D78CE}"/>
              </a:ext>
            </a:extLst>
          </p:cNvPr>
          <p:cNvSpPr/>
          <p:nvPr/>
        </p:nvSpPr>
        <p:spPr>
          <a:xfrm>
            <a:off x="179512" y="5909210"/>
            <a:ext cx="826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2000" b="0" dirty="0"/>
              <a:t>           –                        Rank Nov’2019                    Rank SON 2019           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A3E09EC-9504-45D3-A6DC-D7788953D932}"/>
              </a:ext>
            </a:extLst>
          </p:cNvPr>
          <p:cNvSpPr/>
          <p:nvPr/>
        </p:nvSpPr>
        <p:spPr>
          <a:xfrm>
            <a:off x="340840" y="3068960"/>
            <a:ext cx="826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2000" b="0" dirty="0"/>
              <a:t>Nov 2019                  </a:t>
            </a:r>
            <a:r>
              <a:rPr lang="en-US" sz="2000" b="0" dirty="0" err="1"/>
              <a:t>Anom</a:t>
            </a:r>
            <a:r>
              <a:rPr lang="en-US" sz="2000" b="0" dirty="0"/>
              <a:t> 1981-2010                 </a:t>
            </a:r>
            <a:r>
              <a:rPr lang="en-US" sz="2000" b="0" dirty="0" err="1"/>
              <a:t>Anom</a:t>
            </a:r>
            <a:r>
              <a:rPr lang="en-US" sz="2000" b="0" dirty="0"/>
              <a:t> 2000-2019          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BEC194-BA9A-4380-A8A2-F6B212BE8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20688"/>
            <a:ext cx="2857506" cy="25237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879CCD-9F61-4841-9DD4-81CDAB498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093" y="628820"/>
            <a:ext cx="2857506" cy="25237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E675BD-F69D-4E3E-848C-562B1265D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132" y="587015"/>
            <a:ext cx="2857506" cy="25237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1B58EE-3FFF-4809-946B-E106D2D7AB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247" y="3469070"/>
            <a:ext cx="2857506" cy="25237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299824-9AD8-4475-81BF-0E47D25E9E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6982" y="3385461"/>
            <a:ext cx="2857506" cy="252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73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E210F8-D467-467F-91B9-C8C9357998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98E9AE-65C3-44B1-A549-AF27B8711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17</a:t>
            </a:fld>
            <a:endParaRPr lang="en-CA" alt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AFBF78F-F6C1-45F9-B345-AB02AEB7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07"/>
            <a:ext cx="7497660" cy="792162"/>
          </a:xfrm>
        </p:spPr>
        <p:txBody>
          <a:bodyPr/>
          <a:lstStyle/>
          <a:p>
            <a:r>
              <a:rPr lang="en-US" dirty="0">
                <a:solidFill>
                  <a:srgbClr val="000066"/>
                </a:solidFill>
              </a:rPr>
              <a:t>Ocean: SST ERA5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A3FA50-E697-4BCC-A2A8-0833388E8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340" y="711775"/>
            <a:ext cx="57150" cy="5047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0AB6BEB-BB43-49DB-A4B6-2B49730D78CE}"/>
              </a:ext>
            </a:extLst>
          </p:cNvPr>
          <p:cNvSpPr/>
          <p:nvPr/>
        </p:nvSpPr>
        <p:spPr>
          <a:xfrm>
            <a:off x="179512" y="5909210"/>
            <a:ext cx="826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2000" b="0" dirty="0"/>
              <a:t>           –                          Rank Nov’2019                  Rank SON 2019           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A3E09EC-9504-45D3-A6DC-D7788953D932}"/>
              </a:ext>
            </a:extLst>
          </p:cNvPr>
          <p:cNvSpPr/>
          <p:nvPr/>
        </p:nvSpPr>
        <p:spPr>
          <a:xfrm>
            <a:off x="340840" y="3068960"/>
            <a:ext cx="826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2000" b="0" dirty="0"/>
              <a:t>Nov 2019                  </a:t>
            </a:r>
            <a:r>
              <a:rPr lang="en-US" sz="2000" b="0" dirty="0" err="1"/>
              <a:t>Anom</a:t>
            </a:r>
            <a:r>
              <a:rPr lang="en-US" sz="2000" b="0" dirty="0"/>
              <a:t> 1981-2010                 </a:t>
            </a:r>
            <a:r>
              <a:rPr lang="en-US" sz="2000" b="0" dirty="0" err="1"/>
              <a:t>Anom</a:t>
            </a:r>
            <a:r>
              <a:rPr lang="en-US" sz="2000" b="0" dirty="0"/>
              <a:t> 2000-2019        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AF04AE-7627-43A5-A357-38983D7A9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87" y="566113"/>
            <a:ext cx="2857506" cy="252374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E06A06A-0933-446D-BFBD-03A94BD30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663" y="566113"/>
            <a:ext cx="2857506" cy="252374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361EA00-43C1-47F4-8BA4-CE9758313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113" y="548680"/>
            <a:ext cx="2857506" cy="25237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A419F99-8F06-4DBB-ACE5-92A9CEEA3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06" y="3382342"/>
            <a:ext cx="2857506" cy="25237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DD88C0-48AC-45C2-AA2E-C161E0F6F3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772" y="3414983"/>
            <a:ext cx="2857506" cy="252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85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E210F8-D467-467F-91B9-C8C9357998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98E9AE-65C3-44B1-A549-AF27B8711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18</a:t>
            </a:fld>
            <a:endParaRPr lang="en-CA" alt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AFBF78F-F6C1-45F9-B345-AB02AEB7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07"/>
            <a:ext cx="9068278" cy="792162"/>
          </a:xfrm>
        </p:spPr>
        <p:txBody>
          <a:bodyPr/>
          <a:lstStyle/>
          <a:p>
            <a:r>
              <a:rPr lang="en-US" sz="3200" dirty="0">
                <a:solidFill>
                  <a:srgbClr val="000066"/>
                </a:solidFill>
              </a:rPr>
              <a:t>Ocean: heat content upper 20 m, MERCATOR</a:t>
            </a:r>
            <a:endParaRPr lang="ru-RU" sz="3200" dirty="0">
              <a:solidFill>
                <a:srgbClr val="000066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A3FA50-E697-4BCC-A2A8-0833388E8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340" y="711775"/>
            <a:ext cx="57150" cy="504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7CB45D-B05A-406A-B96A-1E087D257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090" y="679573"/>
            <a:ext cx="2121599" cy="27630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51F287-68EF-42E6-9FD7-06E35C723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108" y="731315"/>
            <a:ext cx="2128647" cy="27630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6B6633-E989-4DA7-8266-3334BD36D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562" y="702844"/>
            <a:ext cx="2093405" cy="276301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A3E09EC-9504-45D3-A6DC-D7788953D932}"/>
              </a:ext>
            </a:extLst>
          </p:cNvPr>
          <p:cNvSpPr/>
          <p:nvPr/>
        </p:nvSpPr>
        <p:spPr>
          <a:xfrm>
            <a:off x="412848" y="3244914"/>
            <a:ext cx="826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2000" b="0" dirty="0"/>
              <a:t>      May 2019                       Aug 2019                           Oct 2019           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47877E7-82B2-474D-AC93-66CD427CA2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501" y="3541781"/>
            <a:ext cx="2153497" cy="233121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F7D3C71-1EDF-4795-9821-663715D343FB}"/>
              </a:ext>
            </a:extLst>
          </p:cNvPr>
          <p:cNvSpPr/>
          <p:nvPr/>
        </p:nvSpPr>
        <p:spPr>
          <a:xfrm>
            <a:off x="221081" y="5926630"/>
            <a:ext cx="826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2000" b="0" dirty="0"/>
              <a:t>  May, diff 2019 - 2004                                   Oct, diff  2019 - 2004           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634CEBD-368D-4745-9678-E39F3F7F6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1755" y="3573833"/>
            <a:ext cx="2103299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83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E210F8-D467-467F-91B9-C8C9357998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98E9AE-65C3-44B1-A549-AF27B8711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19</a:t>
            </a:fld>
            <a:endParaRPr lang="en-CA" alt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AFBF78F-F6C1-45F9-B345-AB02AEB7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11" y="332656"/>
            <a:ext cx="6914009" cy="792162"/>
          </a:xfrm>
        </p:spPr>
        <p:txBody>
          <a:bodyPr/>
          <a:lstStyle/>
          <a:p>
            <a:r>
              <a:rPr lang="en-US" dirty="0">
                <a:solidFill>
                  <a:srgbClr val="893779"/>
                </a:solidFill>
              </a:rPr>
              <a:t>Permafrost</a:t>
            </a:r>
            <a:endParaRPr lang="ru-RU" dirty="0">
              <a:solidFill>
                <a:srgbClr val="893779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FD455D9-CA53-48F6-A75E-0901656F0BC3}"/>
              </a:ext>
            </a:extLst>
          </p:cNvPr>
          <p:cNvSpPr/>
          <p:nvPr/>
        </p:nvSpPr>
        <p:spPr>
          <a:xfrm>
            <a:off x="229474" y="1268760"/>
            <a:ext cx="86850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Active layer depth (ALD)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Stations: </a:t>
            </a:r>
            <a:r>
              <a:rPr lang="en-US" dirty="0">
                <a:solidFill>
                  <a:srgbClr val="FF0000"/>
                </a:solidFill>
              </a:rPr>
              <a:t>CALM</a:t>
            </a:r>
            <a:r>
              <a:rPr lang="en-US" dirty="0"/>
              <a:t> 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Soil temperature by single layers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Reanalysis: </a:t>
            </a:r>
            <a:r>
              <a:rPr lang="en-US" dirty="0">
                <a:solidFill>
                  <a:srgbClr val="FF0000"/>
                </a:solidFill>
              </a:rPr>
              <a:t>ERA5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61ED89-4BFC-4A87-9D45-9A59D59FF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636" y="2420888"/>
            <a:ext cx="3696578" cy="388281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15E477A-E7CC-4261-8E84-2A3AC96955DF}"/>
              </a:ext>
            </a:extLst>
          </p:cNvPr>
          <p:cNvSpPr/>
          <p:nvPr/>
        </p:nvSpPr>
        <p:spPr>
          <a:xfrm>
            <a:off x="2825764" y="4776251"/>
            <a:ext cx="23391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/>
              <a:t>Positions of </a:t>
            </a:r>
          </a:p>
          <a:p>
            <a:pPr algn="r"/>
            <a:r>
              <a:rPr lang="en-US" dirty="0"/>
              <a:t>CALM network</a:t>
            </a:r>
          </a:p>
          <a:p>
            <a:pPr algn="r"/>
            <a:r>
              <a:rPr lang="en-US" dirty="0"/>
              <a:t>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4576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E210F8-D467-467F-91B9-C8C9357998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98E9AE-65C3-44B1-A549-AF27B8711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2</a:t>
            </a:fld>
            <a:endParaRPr lang="en-CA" alt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AFBF78F-F6C1-45F9-B345-AB02AEB7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66675"/>
            <a:ext cx="8928992" cy="792162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New information sources, techniques and variables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FD455D9-CA53-48F6-A75E-0901656F0BC3}"/>
              </a:ext>
            </a:extLst>
          </p:cNvPr>
          <p:cNvSpPr/>
          <p:nvPr/>
        </p:nvSpPr>
        <p:spPr>
          <a:xfrm>
            <a:off x="219153" y="692696"/>
            <a:ext cx="868505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en-US" sz="2000" b="0" dirty="0"/>
              <a:t>New information sources implemented at AARI by January 2020 for monthly and seasonal monitoring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000" b="0" dirty="0"/>
              <a:t>Reanalysis: 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000" b="0" dirty="0">
                <a:solidFill>
                  <a:srgbClr val="FF0000"/>
                </a:solidFill>
              </a:rPr>
              <a:t>ERA5</a:t>
            </a:r>
            <a:r>
              <a:rPr lang="en-US" sz="2000" b="0" dirty="0"/>
              <a:t> - Monthly averaged data on single/pressure levels from 1979 to present (atmosphere, snow, ocean)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000" b="0" dirty="0">
                <a:solidFill>
                  <a:srgbClr val="FF0000"/>
                </a:solidFill>
              </a:rPr>
              <a:t>MERCATOR</a:t>
            </a:r>
            <a:r>
              <a:rPr lang="en-US" sz="2000" b="0" dirty="0"/>
              <a:t> - Global Ocean 1/12° Physics Analysis and Forecast updated Daily (ocean)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000" b="0" dirty="0"/>
              <a:t>Stations combined with analysis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000" b="0" dirty="0">
                <a:solidFill>
                  <a:srgbClr val="FF0000"/>
                </a:solidFill>
              </a:rPr>
              <a:t>Greater amount of </a:t>
            </a:r>
            <a:r>
              <a:rPr lang="en-US" sz="2000" b="0" dirty="0" err="1">
                <a:solidFill>
                  <a:srgbClr val="FF0000"/>
                </a:solidFill>
              </a:rPr>
              <a:t>obs</a:t>
            </a:r>
            <a:r>
              <a:rPr lang="en-US" sz="2000" b="0" dirty="0">
                <a:solidFill>
                  <a:srgbClr val="FF0000"/>
                </a:solidFill>
              </a:rPr>
              <a:t> from coastal stations on panarctic scale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000" b="0" dirty="0" err="1">
                <a:solidFill>
                  <a:srgbClr val="FF0000"/>
                </a:solidFill>
              </a:rPr>
              <a:t>ArcticGRO</a:t>
            </a:r>
            <a:r>
              <a:rPr lang="en-US" sz="2000" b="0" dirty="0"/>
              <a:t> (rivers)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000" b="0" dirty="0">
                <a:solidFill>
                  <a:srgbClr val="FF0000"/>
                </a:solidFill>
              </a:rPr>
              <a:t>CALM</a:t>
            </a:r>
            <a:r>
              <a:rPr lang="en-US" sz="2000" b="0" dirty="0"/>
              <a:t> (permafrost active layer depth)</a:t>
            </a:r>
          </a:p>
          <a:p>
            <a:pPr algn="just">
              <a:buClr>
                <a:srgbClr val="FF0000"/>
              </a:buClr>
            </a:pPr>
            <a:endParaRPr lang="en-US" sz="2000" b="0" dirty="0"/>
          </a:p>
          <a:p>
            <a:pPr algn="just">
              <a:buClr>
                <a:srgbClr val="FF0000"/>
              </a:buClr>
            </a:pPr>
            <a:r>
              <a:rPr lang="en-US" sz="2000" b="0" dirty="0"/>
              <a:t>New techniques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000" b="0" dirty="0">
                <a:solidFill>
                  <a:srgbClr val="FF0000"/>
                </a:solidFill>
              </a:rPr>
              <a:t>Scripts in R </a:t>
            </a:r>
            <a:r>
              <a:rPr lang="en-US" sz="2000" b="0" dirty="0"/>
              <a:t>allowing automatic production of graphs both for the </a:t>
            </a:r>
            <a:r>
              <a:rPr lang="en-US" sz="2000" b="0" dirty="0">
                <a:solidFill>
                  <a:srgbClr val="FF0000"/>
                </a:solidFill>
              </a:rPr>
              <a:t>Arctic and Antarctic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000" b="0" dirty="0">
                <a:solidFill>
                  <a:srgbClr val="FF0000"/>
                </a:solidFill>
              </a:rPr>
              <a:t>Updates weekly (sea ice, atm), monthly (atm), seasonally (other)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2000" b="0" dirty="0">
                <a:solidFill>
                  <a:srgbClr val="FF0000"/>
                </a:solidFill>
              </a:rPr>
              <a:t>Validation (jointly with HMC Moscow, YOPP ?)</a:t>
            </a:r>
          </a:p>
          <a:p>
            <a:pPr lvl="1" algn="just">
              <a:buClr>
                <a:srgbClr val="FF0000"/>
              </a:buClr>
            </a:pPr>
            <a:endParaRPr lang="en-US" sz="2000" b="0" dirty="0">
              <a:solidFill>
                <a:srgbClr val="FF0000"/>
              </a:solidFill>
            </a:endParaRPr>
          </a:p>
          <a:p>
            <a:pPr algn="just">
              <a:buClr>
                <a:srgbClr val="FF0000"/>
              </a:buClr>
            </a:pP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267865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E210F8-D467-467F-91B9-C8C9357998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98E9AE-65C3-44B1-A549-AF27B8711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20</a:t>
            </a:fld>
            <a:endParaRPr lang="en-CA" alt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AFBF78F-F6C1-45F9-B345-AB02AEB7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" y="0"/>
            <a:ext cx="7850113" cy="626021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Questions to be answered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FD455D9-CA53-48F6-A75E-0901656F0BC3}"/>
              </a:ext>
            </a:extLst>
          </p:cNvPr>
          <p:cNvSpPr/>
          <p:nvPr/>
        </p:nvSpPr>
        <p:spPr>
          <a:xfrm>
            <a:off x="229474" y="626021"/>
            <a:ext cx="86850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b="0" dirty="0"/>
              <a:t>Stations and in-situ data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b="0" dirty="0"/>
              <a:t>Ensure the quality checked data is panarctic (e.g. not for Eurasia or Canada only) and timely for all kinds of observations, e.g. </a:t>
            </a:r>
            <a:endParaRPr lang="ru-RU" sz="1800" b="0" dirty="0"/>
          </a:p>
          <a:p>
            <a:pPr marL="1257300" lvl="2" indent="-342900" algn="just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1800" b="0" dirty="0"/>
              <a:t>surface </a:t>
            </a:r>
            <a:r>
              <a:rPr lang="en-US" sz="1800" b="0" dirty="0" err="1"/>
              <a:t>obs</a:t>
            </a:r>
            <a:r>
              <a:rPr lang="en-US" sz="1800" b="0" dirty="0"/>
              <a:t> become available with delay of ~1 week for the last full month from NOAA but several weeks from </a:t>
            </a:r>
            <a:r>
              <a:rPr lang="en-US" sz="1800" b="0" dirty="0" err="1"/>
              <a:t>Roshydomet</a:t>
            </a:r>
            <a:r>
              <a:rPr lang="en-US" sz="1800" b="0" dirty="0"/>
              <a:t> </a:t>
            </a:r>
            <a:r>
              <a:rPr lang="en-US" sz="1800" b="0" dirty="0" err="1"/>
              <a:t>Obninsk</a:t>
            </a:r>
            <a:r>
              <a:rPr lang="en-US" sz="1800" b="0" dirty="0"/>
              <a:t>, does additional QC is significant for </a:t>
            </a:r>
            <a:r>
              <a:rPr lang="en-US" sz="1800" b="0" dirty="0" err="1"/>
              <a:t>ArcRCC</a:t>
            </a:r>
            <a:r>
              <a:rPr lang="en-US" sz="1800" b="0" dirty="0"/>
              <a:t> summaries </a:t>
            </a:r>
            <a:r>
              <a:rPr lang="ru-RU" sz="1800" b="0" dirty="0"/>
              <a:t>?</a:t>
            </a:r>
            <a:r>
              <a:rPr lang="en-US" sz="1800" b="0" dirty="0"/>
              <a:t> </a:t>
            </a:r>
            <a:endParaRPr lang="ru-RU" sz="1800" b="0" dirty="0"/>
          </a:p>
          <a:p>
            <a:pPr marL="1257300" lvl="2" indent="-342900" algn="just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1800" b="0" dirty="0"/>
              <a:t>Availability and timeliness of coastal </a:t>
            </a:r>
            <a:r>
              <a:rPr lang="en-US" sz="1800" b="0" dirty="0" err="1"/>
              <a:t>obs</a:t>
            </a:r>
            <a:r>
              <a:rPr lang="en-US" sz="1800" b="0" dirty="0"/>
              <a:t>  is still a problem</a:t>
            </a:r>
          </a:p>
          <a:p>
            <a:pPr marL="1257300" lvl="2" indent="-342900" algn="just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1800" b="0" dirty="0"/>
              <a:t>CALM and </a:t>
            </a:r>
            <a:r>
              <a:rPr lang="en-US" sz="1800" b="0" dirty="0" err="1"/>
              <a:t>ArcticGRO</a:t>
            </a:r>
            <a:r>
              <a:rPr lang="en-US" sz="1800" b="0" dirty="0"/>
              <a:t> look to provide timely </a:t>
            </a:r>
            <a:r>
              <a:rPr lang="en-US" sz="1800" b="0" dirty="0" err="1"/>
              <a:t>obs</a:t>
            </a:r>
            <a:r>
              <a:rPr lang="en-US" sz="1800" b="0" dirty="0"/>
              <a:t> now but the snow </a:t>
            </a:r>
            <a:r>
              <a:rPr lang="en-US" sz="1800" b="0" dirty="0" err="1"/>
              <a:t>obs</a:t>
            </a:r>
            <a:r>
              <a:rPr lang="en-US" sz="1800" b="0" dirty="0"/>
              <a:t> timeliness is unclear 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b="0" dirty="0"/>
              <a:t>Reanalysis: 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b="0" dirty="0"/>
              <a:t>Cooperate with communities making validation (e.g. YOPP projects) so that we may know to what extent we may trust the variables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b="0" dirty="0"/>
              <a:t>Choose the best from the point of accuracy, resolution, variables, timeliness, e.g. ERA5 could be the most modern for surface and pressure levels but delay is currently  close to 4 weeks (for analysis) opposite to NCEP-NCAR (several days)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b="0" dirty="0"/>
              <a:t>What are applications for the growing set of variables ?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b="0" dirty="0"/>
              <a:t>Reference periods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b="0" dirty="0"/>
              <a:t>At the moment different for different variables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1800" b="0" dirty="0"/>
              <a:t>License, umbrella</a:t>
            </a:r>
            <a:r>
              <a:rPr lang="en-US" sz="1800" b="0"/>
              <a:t>, terms of use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678179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E210F8-D467-467F-91B9-C8C9357998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98E9AE-65C3-44B1-A549-AF27B8711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3</a:t>
            </a:fld>
            <a:endParaRPr lang="en-CA" alt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AFBF78F-F6C1-45F9-B345-AB02AEB7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45" y="0"/>
            <a:ext cx="6914009" cy="792162"/>
          </a:xfrm>
        </p:spPr>
        <p:txBody>
          <a:bodyPr/>
          <a:lstStyle/>
          <a:p>
            <a:r>
              <a:rPr lang="en-US" dirty="0">
                <a:solidFill>
                  <a:srgbClr val="3399FF"/>
                </a:solidFill>
              </a:rPr>
              <a:t>Atmosphere</a:t>
            </a:r>
            <a:endParaRPr lang="ru-RU" dirty="0">
              <a:solidFill>
                <a:srgbClr val="3399FF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FD455D9-CA53-48F6-A75E-0901656F0BC3}"/>
              </a:ext>
            </a:extLst>
          </p:cNvPr>
          <p:cNvSpPr/>
          <p:nvPr/>
        </p:nvSpPr>
        <p:spPr>
          <a:xfrm>
            <a:off x="229474" y="1268760"/>
            <a:ext cx="86850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Surface air temperature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Stations: GTS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Reanalysis: NCEP, </a:t>
            </a:r>
            <a:r>
              <a:rPr lang="en-US" dirty="0">
                <a:solidFill>
                  <a:srgbClr val="FF0000"/>
                </a:solidFill>
              </a:rPr>
              <a:t>ERA5</a:t>
            </a:r>
            <a:r>
              <a:rPr lang="en-US" dirty="0"/>
              <a:t> 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Precipitation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Stations: GTS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Reanalysis: NCEP, </a:t>
            </a:r>
            <a:r>
              <a:rPr lang="en-US" dirty="0">
                <a:solidFill>
                  <a:srgbClr val="FF0000"/>
                </a:solidFill>
              </a:rPr>
              <a:t>ERA5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 Geopotential heights (500, 200, 50 </a:t>
            </a:r>
            <a:r>
              <a:rPr lang="en-US" dirty="0" err="1"/>
              <a:t>Hpa</a:t>
            </a:r>
            <a:r>
              <a:rPr lang="en-US" dirty="0"/>
              <a:t>)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Reanalysis: NCEP, </a:t>
            </a:r>
            <a:r>
              <a:rPr lang="en-US" dirty="0">
                <a:solidFill>
                  <a:srgbClr val="FF0000"/>
                </a:solidFill>
              </a:rPr>
              <a:t>ERA5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Wind (daily mean, maximum in gust)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Reanalysis: </a:t>
            </a:r>
            <a:r>
              <a:rPr lang="en-US" dirty="0">
                <a:solidFill>
                  <a:srgbClr val="FF0000"/>
                </a:solidFill>
              </a:rPr>
              <a:t>ERA5</a:t>
            </a:r>
            <a:r>
              <a:rPr lang="en-US" dirty="0"/>
              <a:t> 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593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E210F8-D467-467F-91B9-C8C9357998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98E9AE-65C3-44B1-A549-AF27B8711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4</a:t>
            </a:fld>
            <a:endParaRPr lang="en-CA" alt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AFBF78F-F6C1-45F9-B345-AB02AEB7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07"/>
            <a:ext cx="6914009" cy="792162"/>
          </a:xfrm>
        </p:spPr>
        <p:txBody>
          <a:bodyPr/>
          <a:lstStyle/>
          <a:p>
            <a:r>
              <a:rPr lang="en-US" dirty="0">
                <a:solidFill>
                  <a:srgbClr val="3399FF"/>
                </a:solidFill>
              </a:rPr>
              <a:t>Atmosphere: SAT ERA5</a:t>
            </a:r>
            <a:endParaRPr lang="ru-RU" dirty="0">
              <a:solidFill>
                <a:srgbClr val="3399FF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C4AD91-8936-4C29-B8A8-A8206B7F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721165"/>
            <a:ext cx="2857506" cy="25237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D86CA7-7ABB-4E66-9F83-4DA28387D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352" y="711504"/>
            <a:ext cx="2857506" cy="25237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E122CE-BB77-483C-9697-36D99705C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858" y="662348"/>
            <a:ext cx="2857506" cy="252374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A3E09EC-9504-45D3-A6DC-D7788953D932}"/>
              </a:ext>
            </a:extLst>
          </p:cNvPr>
          <p:cNvSpPr/>
          <p:nvPr/>
        </p:nvSpPr>
        <p:spPr>
          <a:xfrm>
            <a:off x="340840" y="3068960"/>
            <a:ext cx="826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2000" b="0" dirty="0"/>
              <a:t>Nov 2019                  </a:t>
            </a:r>
            <a:r>
              <a:rPr lang="en-US" sz="2000" b="0" dirty="0" err="1"/>
              <a:t>Anom</a:t>
            </a:r>
            <a:r>
              <a:rPr lang="en-US" sz="2000" b="0" dirty="0"/>
              <a:t> 1981-2010            </a:t>
            </a:r>
            <a:r>
              <a:rPr lang="en-US" sz="2000" b="0" dirty="0" err="1"/>
              <a:t>Anom</a:t>
            </a:r>
            <a:r>
              <a:rPr lang="en-US" sz="2000" b="0" dirty="0"/>
              <a:t> 2000-2019           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A3FA50-E697-4BCC-A2A8-0833388E8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340" y="711775"/>
            <a:ext cx="57150" cy="504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85B198-1440-4ADE-8D0E-D7B5054D9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37" y="3446411"/>
            <a:ext cx="2857506" cy="25237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651D50-BE52-4BD2-8622-87FAEB3A9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46" y="3446411"/>
            <a:ext cx="2857506" cy="252374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743E5FA-1244-4240-A8B9-852CE89B02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5758" y="3429000"/>
            <a:ext cx="2857506" cy="252374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0AB6BEB-BB43-49DB-A4B6-2B49730D78CE}"/>
              </a:ext>
            </a:extLst>
          </p:cNvPr>
          <p:cNvSpPr/>
          <p:nvPr/>
        </p:nvSpPr>
        <p:spPr>
          <a:xfrm>
            <a:off x="86301" y="5770105"/>
            <a:ext cx="826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2000" b="0" dirty="0"/>
              <a:t>ERA5 – NCEP             Rank Nov’2019                    Rank SON 2019            </a:t>
            </a:r>
          </a:p>
        </p:txBody>
      </p:sp>
    </p:spTree>
    <p:extLst>
      <p:ext uri="{BB962C8B-B14F-4D97-AF65-F5344CB8AC3E}">
        <p14:creationId xmlns:p14="http://schemas.microsoft.com/office/powerpoint/2010/main" val="4075310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E210F8-D467-467F-91B9-C8C9357998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98E9AE-65C3-44B1-A549-AF27B8711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5</a:t>
            </a:fld>
            <a:endParaRPr lang="en-CA" alt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AFBF78F-F6C1-45F9-B345-AB02AEB7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07"/>
            <a:ext cx="6914009" cy="792162"/>
          </a:xfrm>
        </p:spPr>
        <p:txBody>
          <a:bodyPr/>
          <a:lstStyle/>
          <a:p>
            <a:r>
              <a:rPr lang="en-US" dirty="0">
                <a:solidFill>
                  <a:srgbClr val="3399FF"/>
                </a:solidFill>
              </a:rPr>
              <a:t>Atmosphere: </a:t>
            </a:r>
            <a:r>
              <a:rPr lang="en-US" dirty="0" err="1">
                <a:solidFill>
                  <a:srgbClr val="3399FF"/>
                </a:solidFill>
              </a:rPr>
              <a:t>Prec</a:t>
            </a:r>
            <a:r>
              <a:rPr lang="en-US" dirty="0">
                <a:solidFill>
                  <a:srgbClr val="3399FF"/>
                </a:solidFill>
              </a:rPr>
              <a:t> ERA5</a:t>
            </a:r>
            <a:endParaRPr lang="ru-RU" dirty="0">
              <a:solidFill>
                <a:srgbClr val="3399FF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A3FA50-E697-4BCC-A2A8-0833388E8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340" y="711775"/>
            <a:ext cx="57150" cy="504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67C4A4-2C12-423F-90CA-5707C2460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9787"/>
            <a:ext cx="2857506" cy="252374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835588-8BC0-4DCA-AD22-2F0093E49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37" y="733936"/>
            <a:ext cx="2857506" cy="25237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58B0FDD-62B1-4737-ADD3-3C3386AB3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864" y="690663"/>
            <a:ext cx="2857506" cy="252374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A3E09EC-9504-45D3-A6DC-D7788953D932}"/>
              </a:ext>
            </a:extLst>
          </p:cNvPr>
          <p:cNvSpPr/>
          <p:nvPr/>
        </p:nvSpPr>
        <p:spPr>
          <a:xfrm>
            <a:off x="340840" y="3068960"/>
            <a:ext cx="826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2000" b="0" dirty="0"/>
              <a:t>Nov 2019                  </a:t>
            </a:r>
            <a:r>
              <a:rPr lang="en-US" sz="2000" b="0" dirty="0" err="1"/>
              <a:t>Anom</a:t>
            </a:r>
            <a:r>
              <a:rPr lang="en-US" sz="2000" b="0" dirty="0"/>
              <a:t> 1981-2010            </a:t>
            </a:r>
            <a:r>
              <a:rPr lang="en-US" sz="2000" b="0" dirty="0" err="1"/>
              <a:t>Anom</a:t>
            </a:r>
            <a:r>
              <a:rPr lang="en-US" sz="2000" b="0" dirty="0"/>
              <a:t> 2000-2019           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90AFEA-4AAB-4C82-9C34-A16CB4242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2900" y="3374012"/>
            <a:ext cx="2857506" cy="25237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5633141-D149-4979-BBEF-5AA603C7E6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5654" y="3374012"/>
            <a:ext cx="2857506" cy="252374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B55E05C-1F08-4A35-BFE4-5620FA6593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48" y="3402276"/>
            <a:ext cx="2857506" cy="252374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0AB6BEB-BB43-49DB-A4B6-2B49730D78CE}"/>
              </a:ext>
            </a:extLst>
          </p:cNvPr>
          <p:cNvSpPr/>
          <p:nvPr/>
        </p:nvSpPr>
        <p:spPr>
          <a:xfrm>
            <a:off x="179512" y="5909210"/>
            <a:ext cx="826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2000" b="0" dirty="0"/>
              <a:t>ERA5 – NCEP             Rank Nov’2019                    Rank SON 2019            </a:t>
            </a:r>
          </a:p>
        </p:txBody>
      </p:sp>
    </p:spTree>
    <p:extLst>
      <p:ext uri="{BB962C8B-B14F-4D97-AF65-F5344CB8AC3E}">
        <p14:creationId xmlns:p14="http://schemas.microsoft.com/office/powerpoint/2010/main" val="3950766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E210F8-D467-467F-91B9-C8C9357998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98E9AE-65C3-44B1-A549-AF27B8711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6</a:t>
            </a:fld>
            <a:endParaRPr lang="en-CA" alt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AFBF78F-F6C1-45F9-B345-AB02AEB7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07"/>
            <a:ext cx="6914009" cy="792162"/>
          </a:xfrm>
        </p:spPr>
        <p:txBody>
          <a:bodyPr/>
          <a:lstStyle/>
          <a:p>
            <a:r>
              <a:rPr lang="en-US" dirty="0">
                <a:solidFill>
                  <a:srgbClr val="3399FF"/>
                </a:solidFill>
              </a:rPr>
              <a:t>Atmosphere: Wind gust ERA5</a:t>
            </a:r>
            <a:endParaRPr lang="ru-RU" dirty="0">
              <a:solidFill>
                <a:srgbClr val="3399FF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A3FA50-E697-4BCC-A2A8-0833388E8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340" y="711775"/>
            <a:ext cx="57150" cy="5047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0AB6BEB-BB43-49DB-A4B6-2B49730D78CE}"/>
              </a:ext>
            </a:extLst>
          </p:cNvPr>
          <p:cNvSpPr/>
          <p:nvPr/>
        </p:nvSpPr>
        <p:spPr>
          <a:xfrm>
            <a:off x="179512" y="5909210"/>
            <a:ext cx="826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2000" b="0" dirty="0"/>
              <a:t>           –                        Rank Nov’2019                    Rank SON 2019          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66E951-1B43-4601-BD99-D78557F40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1" y="745977"/>
            <a:ext cx="2857506" cy="25237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66EA74-5867-4D68-8B0E-0EF3C7ADF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900" y="734528"/>
            <a:ext cx="2857506" cy="25237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A43C9B-9F69-438E-BF69-3A06D8AC0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636" y="718664"/>
            <a:ext cx="2857506" cy="252374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A3E09EC-9504-45D3-A6DC-D7788953D932}"/>
              </a:ext>
            </a:extLst>
          </p:cNvPr>
          <p:cNvSpPr/>
          <p:nvPr/>
        </p:nvSpPr>
        <p:spPr>
          <a:xfrm>
            <a:off x="340840" y="3068960"/>
            <a:ext cx="826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2000" b="0" dirty="0"/>
              <a:t>Nov 2019                  </a:t>
            </a:r>
            <a:r>
              <a:rPr lang="en-US" sz="2000" b="0" dirty="0" err="1"/>
              <a:t>Anom</a:t>
            </a:r>
            <a:r>
              <a:rPr lang="en-US" sz="2000" b="0" dirty="0"/>
              <a:t> 1981-2010                 </a:t>
            </a:r>
            <a:r>
              <a:rPr lang="en-US" sz="2000" b="0" dirty="0" err="1"/>
              <a:t>Anom</a:t>
            </a:r>
            <a:r>
              <a:rPr lang="en-US" sz="2000" b="0" dirty="0"/>
              <a:t> 2000-2019           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D906DA-16D8-46E2-9EC8-62A5F1EC4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3421541"/>
            <a:ext cx="2857506" cy="25237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5AED05-7519-4E85-9409-B138FB1F8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6982" y="3469070"/>
            <a:ext cx="2857506" cy="252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6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E210F8-D467-467F-91B9-C8C9357998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98E9AE-65C3-44B1-A549-AF27B8711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7</a:t>
            </a:fld>
            <a:endParaRPr lang="en-CA" alt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AFBF78F-F6C1-45F9-B345-AB02AEB7E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70" y="97353"/>
            <a:ext cx="6914009" cy="61992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Sea ice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FD455D9-CA53-48F6-A75E-0901656F0BC3}"/>
              </a:ext>
            </a:extLst>
          </p:cNvPr>
          <p:cNvSpPr/>
          <p:nvPr/>
        </p:nvSpPr>
        <p:spPr>
          <a:xfrm>
            <a:off x="207770" y="1151108"/>
            <a:ext cx="86850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Ice extent and area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Weekly ice extent and area for the major </a:t>
            </a:r>
            <a:r>
              <a:rPr lang="en-US" dirty="0">
                <a:solidFill>
                  <a:srgbClr val="FF0000"/>
                </a:solidFill>
              </a:rPr>
              <a:t>and all regions of the Arctic and Antarctic 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Ice conditions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Ice charting 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Stations: </a:t>
            </a:r>
            <a:r>
              <a:rPr lang="en-US" dirty="0">
                <a:solidFill>
                  <a:srgbClr val="FF0000"/>
                </a:solidFill>
              </a:rPr>
              <a:t>sea ice phenomena for selected stations from </a:t>
            </a:r>
            <a:r>
              <a:rPr lang="en-US" dirty="0" err="1">
                <a:solidFill>
                  <a:srgbClr val="FF0000"/>
                </a:solidFill>
              </a:rPr>
              <a:t>nat’l</a:t>
            </a:r>
            <a:r>
              <a:rPr lang="en-US" dirty="0">
                <a:solidFill>
                  <a:srgbClr val="FF0000"/>
                </a:solidFill>
              </a:rPr>
              <a:t> ice services</a:t>
            </a:r>
          </a:p>
          <a:p>
            <a:pPr marL="342900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Ice thickness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Stations: maximum ice thickness by the end of freezing period for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selected stations from </a:t>
            </a:r>
            <a:r>
              <a:rPr lang="en-US" dirty="0" err="1"/>
              <a:t>nat’l</a:t>
            </a:r>
            <a:r>
              <a:rPr lang="en-US" dirty="0"/>
              <a:t> ice services</a:t>
            </a:r>
          </a:p>
          <a:p>
            <a:pPr marL="800100" lvl="1" indent="-342900" algn="just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Reanalysis: DMI, </a:t>
            </a:r>
            <a:r>
              <a:rPr lang="en-US" dirty="0">
                <a:solidFill>
                  <a:srgbClr val="FF0000"/>
                </a:solidFill>
              </a:rPr>
              <a:t>PIOMAS</a:t>
            </a:r>
          </a:p>
          <a:p>
            <a:pPr algn="just">
              <a:buClr>
                <a:srgbClr val="FF0000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51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3170E-1CF2-4783-8B60-2B5C42E97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conditions</a:t>
            </a:r>
            <a:r>
              <a:rPr lang="en-US"/>
              <a:t>: 17-21 Jan 2020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A2BF79-6709-4DB6-B72E-523A9E92C0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C42A30-9AE6-489F-B818-7D9DD7079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8</a:t>
            </a:fld>
            <a:endParaRPr lang="en-CA" alt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F786C2-369C-4CA4-B0DB-07ED179A0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621" y="1224136"/>
            <a:ext cx="4292843" cy="4509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7468C6-1097-45C8-BB31-152E1B00C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22593"/>
            <a:ext cx="4336795" cy="455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86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63E6E-303F-4625-B99D-EA9466BBD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 ice: maximum ice thickness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99EE66-22A3-4BF2-A207-49BF216E18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7E4C87-5C4F-451E-BFA3-D0DC4024B6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DA1A76-D0BD-48F2-93E3-CA3E325BFEBB}" type="slidenum">
              <a:rPr lang="en-CA" altLang="en-US" smtClean="0"/>
              <a:pPr>
                <a:defRPr/>
              </a:pPr>
              <a:t>9</a:t>
            </a:fld>
            <a:endParaRPr lang="en-CA" altLang="en-US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FCE2721-870A-4E0B-91E9-05E75334AEA2}"/>
              </a:ext>
            </a:extLst>
          </p:cNvPr>
          <p:cNvSpPr/>
          <p:nvPr/>
        </p:nvSpPr>
        <p:spPr>
          <a:xfrm>
            <a:off x="-300138" y="3028120"/>
            <a:ext cx="42947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1400" dirty="0" err="1"/>
              <a:t>EuAsia</a:t>
            </a:r>
            <a:r>
              <a:rPr lang="en-US" sz="1400" dirty="0"/>
              <a:t> anomaly in 2019 against 2009-2019 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38B365-8D95-4258-A390-EF8EFB675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7" y="1038915"/>
            <a:ext cx="4294777" cy="19313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9F4A33-DF9E-4AB9-8873-E1A5E7394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55" y="1914642"/>
            <a:ext cx="4311214" cy="197307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D827A46-C665-46CC-96F9-004352C93CEE}"/>
              </a:ext>
            </a:extLst>
          </p:cNvPr>
          <p:cNvSpPr/>
          <p:nvPr/>
        </p:nvSpPr>
        <p:spPr>
          <a:xfrm>
            <a:off x="3851920" y="3879844"/>
            <a:ext cx="42947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1400" dirty="0" err="1"/>
              <a:t>EuAsia</a:t>
            </a:r>
            <a:r>
              <a:rPr lang="en-US" sz="1400" dirty="0"/>
              <a:t> anomaly in 2019 against 1990-2019 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675E86-B4DC-4F3B-A55C-53F345D21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6" y="3522104"/>
            <a:ext cx="4311214" cy="191909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AD1F4A7-ED89-452A-A582-A823BBFCF538}"/>
              </a:ext>
            </a:extLst>
          </p:cNvPr>
          <p:cNvSpPr/>
          <p:nvPr/>
        </p:nvSpPr>
        <p:spPr>
          <a:xfrm>
            <a:off x="-254982" y="5514420"/>
            <a:ext cx="46829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r>
              <a:rPr lang="en-US" sz="1400" dirty="0" err="1"/>
              <a:t>EuAsia</a:t>
            </a:r>
            <a:r>
              <a:rPr lang="en-US" sz="1400" dirty="0"/>
              <a:t> anomaly in 2019 against  whole period   </a:t>
            </a:r>
          </a:p>
        </p:txBody>
      </p:sp>
    </p:spTree>
    <p:extLst>
      <p:ext uri="{BB962C8B-B14F-4D97-AF65-F5344CB8AC3E}">
        <p14:creationId xmlns:p14="http://schemas.microsoft.com/office/powerpoint/2010/main" val="236678420"/>
      </p:ext>
    </p:extLst>
  </p:cSld>
  <p:clrMapOvr>
    <a:masterClrMapping/>
  </p:clrMapOvr>
</p:sld>
</file>

<file path=ppt/theme/theme1.xml><?xml version="1.0" encoding="utf-8"?>
<a:theme xmlns:a="http://schemas.openxmlformats.org/drawingml/2006/main" name="WMO template">
  <a:themeElements>
    <a:clrScheme name="WMO-Title-S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MO-Title-SF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MO-Title-S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MO-Title-S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MO-Title-S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OAA Sat Conf_Keynote_DRAFT_July4-2017" id="{4B8FB68A-230B-4145-86EF-01E8B6E1068B}" vid="{545080C5-D007-E44E-A953-EE27C08BF7D6}"/>
    </a:ext>
  </a:extLst>
</a:theme>
</file>

<file path=ppt/theme/theme2.xml><?xml version="1.0" encoding="utf-8"?>
<a:theme xmlns:a="http://schemas.openxmlformats.org/drawingml/2006/main" name="Closing slide">
  <a:themeElements>
    <a:clrScheme name="1_SmallLog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mallLogo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1_SmallLog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allLog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allLog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allLog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allLog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allLog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allLog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allLog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allLog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allLog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allLog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allLog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OAA Sat Conf_Keynote_DRAFT_July4-2017" id="{4B8FB68A-230B-4145-86EF-01E8B6E1068B}" vid="{F784101B-2101-654A-A52C-C748ED4C9BF6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LongProperties xmlns="http://schemas.microsoft.com/office/2006/metadata/longPropertie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4594d9d-f8c1-42a8-9b7d-85dcf97c812f"/>
    <Item_x0020_Language xmlns="9cb421be-7364-40e3-a033-a9831e103d78" xsi:nil="true"/>
    <TaxKeywordTaxHTField xmlns="54594d9d-f8c1-42a8-9b7d-85dcf97c812f">
      <Terms xmlns="http://schemas.microsoft.com/office/infopath/2007/PartnerControls"/>
    </TaxKeywordTaxHTFiel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A1F3472FE95940832E3CD615FC9A60" ma:contentTypeVersion="8" ma:contentTypeDescription="Create a new document." ma:contentTypeScope="" ma:versionID="b608036d83406bbb8ef67350d1bdc98d">
  <xsd:schema xmlns:xsd="http://www.w3.org/2001/XMLSchema" xmlns:xs="http://www.w3.org/2001/XMLSchema" xmlns:p="http://schemas.microsoft.com/office/2006/metadata/properties" xmlns:ns3="9cb421be-7364-40e3-a033-a9831e103d78" xmlns:ns4="54594d9d-f8c1-42a8-9b7d-85dcf97c812f" targetNamespace="http://schemas.microsoft.com/office/2006/metadata/properties" ma:root="true" ma:fieldsID="7b7484a16f2de35167d8bc8b0cc2811f" ns3:_="" ns4:_="">
    <xsd:import namespace="9cb421be-7364-40e3-a033-a9831e103d78"/>
    <xsd:import namespace="54594d9d-f8c1-42a8-9b7d-85dcf97c812f"/>
    <xsd:element name="properties">
      <xsd:complexType>
        <xsd:sequence>
          <xsd:element name="documentManagement">
            <xsd:complexType>
              <xsd:all>
                <xsd:element ref="ns3:Item_x0020_Language" minOccurs="0"/>
                <xsd:element ref="ns4:TaxCatchAll" minOccurs="0"/>
                <xsd:element ref="ns4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421be-7364-40e3-a033-a9831e103d78" elementFormDefault="qualified">
    <xsd:import namespace="http://schemas.microsoft.com/office/2006/documentManagement/types"/>
    <xsd:import namespace="http://schemas.microsoft.com/office/infopath/2007/PartnerControls"/>
    <xsd:element name="Item_x0020_Language" ma:index="9" nillable="true" ma:displayName="Item Language" ma:internalName="Item_x0020_Language">
      <xsd:simpleType>
        <xsd:restriction base="dms:Choice">
          <xsd:enumeration value="English"/>
          <xsd:enumeration value="French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594d9d-f8c1-42a8-9b7d-85dcf97c812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B7836AA8-87A9-462D-82A2-0FC9337A3156}" ma:internalName="TaxCatchAll" ma:showField="CatchAllData" ma:web="{9ec47095-3c99-4b10-8ff0-0463d79e3d12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2" nillable="true" ma:taxonomy="true" ma:internalName="TaxKeywordTaxHTField" ma:taxonomyFieldName="TaxKeyword" ma:displayName="Enterprise Keywords" ma:fieldId="{23f27201-bee3-471e-b2e7-b64fd8b7ca38}" ma:taxonomyMulti="true" ma:sspId="e2243cbc-e1b7-4ed6-ba37-9fa81e283771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9A9E3A-C13D-4023-85F6-522DCDE98F41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189E8B66-EC8D-47C9-AB01-40CD75F8A685}">
  <ds:schemaRefs>
    <ds:schemaRef ds:uri="http://purl.org/dc/dcmitype/"/>
    <ds:schemaRef ds:uri="9cb421be-7364-40e3-a033-a9831e103d78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54594d9d-f8c1-42a8-9b7d-85dcf97c812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7BBA75A-1FC0-4468-B7BD-BA53CCB2713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9cb421be-7364-40e3-a033-a9831e103d78"/>
    <ds:schemaRef ds:uri="54594d9d-f8c1-42a8-9b7d-85dcf97c812f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WMO template</Template>
  <TotalTime>13979</TotalTime>
  <Words>821</Words>
  <Application>Microsoft Office PowerPoint</Application>
  <PresentationFormat>Экран (4:3)</PresentationFormat>
  <Paragraphs>136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Arial Narrow</vt:lpstr>
      <vt:lpstr>Times</vt:lpstr>
      <vt:lpstr>Wingdings</vt:lpstr>
      <vt:lpstr>WMO template</vt:lpstr>
      <vt:lpstr>Closing slide</vt:lpstr>
      <vt:lpstr>Презентация PowerPoint</vt:lpstr>
      <vt:lpstr>New information sources, techniques and variables</vt:lpstr>
      <vt:lpstr>Atmosphere</vt:lpstr>
      <vt:lpstr>Atmosphere: SAT ERA5</vt:lpstr>
      <vt:lpstr>Atmosphere: Prec ERA5</vt:lpstr>
      <vt:lpstr>Atmosphere: Wind gust ERA5</vt:lpstr>
      <vt:lpstr>Sea ice</vt:lpstr>
      <vt:lpstr>Ice conditions: 17-21 Jan 2020</vt:lpstr>
      <vt:lpstr>Sea ice: maximum ice thickness</vt:lpstr>
      <vt:lpstr>Sea ice: extent, area</vt:lpstr>
      <vt:lpstr>Snow</vt:lpstr>
      <vt:lpstr>Snow: height ERA5</vt:lpstr>
      <vt:lpstr>Rivers</vt:lpstr>
      <vt:lpstr>River: surface run-off ERA5</vt:lpstr>
      <vt:lpstr>Ocean</vt:lpstr>
      <vt:lpstr>Ocean: wind+swell height ERA5</vt:lpstr>
      <vt:lpstr>Ocean: SST ERA5</vt:lpstr>
      <vt:lpstr>Ocean: heat content upper 20 m, MERCATOR</vt:lpstr>
      <vt:lpstr>Permafrost</vt:lpstr>
      <vt:lpstr>Questions to be answered</vt:lpstr>
    </vt:vector>
  </TitlesOfParts>
  <Company>Environment Canada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 David Grimes President, WMO</dc:title>
  <dc:creator>deGraaf,Shannon [Burlington]</dc:creator>
  <cp:lastModifiedBy>vms</cp:lastModifiedBy>
  <cp:revision>512</cp:revision>
  <cp:lastPrinted>2018-04-17T11:56:26Z</cp:lastPrinted>
  <dcterms:created xsi:type="dcterms:W3CDTF">2017-08-04T20:22:04Z</dcterms:created>
  <dcterms:modified xsi:type="dcterms:W3CDTF">2020-01-28T12:56:56Z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TaxHTField">
    <vt:lpwstr/>
  </property>
  <property fmtid="{D5CDD505-2E9C-101B-9397-08002B2CF9AE}" pid="3" name="TaxKeyword">
    <vt:lpwstr/>
  </property>
  <property fmtid="{D5CDD505-2E9C-101B-9397-08002B2CF9AE}" pid="4" name="Item Language">
    <vt:lpwstr/>
  </property>
  <property fmtid="{D5CDD505-2E9C-101B-9397-08002B2CF9AE}" pid="5" name="TaxCatchAll">
    <vt:lpwstr/>
  </property>
</Properties>
</file>