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56" r:id="rId3"/>
    <p:sldId id="281" r:id="rId4"/>
    <p:sldId id="282" r:id="rId5"/>
    <p:sldId id="283" r:id="rId6"/>
    <p:sldId id="284" r:id="rId7"/>
    <p:sldId id="285" r:id="rId8"/>
    <p:sldId id="286" r:id="rId9"/>
    <p:sldId id="288" r:id="rId10"/>
    <p:sldId id="290" r:id="rId11"/>
    <p:sldId id="287" r:id="rId12"/>
    <p:sldId id="293" r:id="rId13"/>
    <p:sldId id="294" r:id="rId14"/>
    <p:sldId id="295" r:id="rId15"/>
    <p:sldId id="296" r:id="rId16"/>
    <p:sldId id="301" r:id="rId17"/>
    <p:sldId id="297" r:id="rId18"/>
    <p:sldId id="298" r:id="rId19"/>
    <p:sldId id="304" r:id="rId20"/>
    <p:sldId id="299" r:id="rId21"/>
    <p:sldId id="300" r:id="rId22"/>
    <p:sldId id="303" r:id="rId23"/>
    <p:sldId id="302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5819" autoAdjust="0"/>
  </p:normalViewPr>
  <p:slideViewPr>
    <p:cSldViewPr>
      <p:cViewPr varScale="1">
        <p:scale>
          <a:sx n="72" d="100"/>
          <a:sy n="72" d="100"/>
        </p:scale>
        <p:origin x="-912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BBB76-AB63-4596-A17E-3F91A0248737}" type="datetimeFigureOut">
              <a:rPr lang="en-CA" smtClean="0"/>
              <a:t>23/04/2018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1D772-CDD6-40E2-ABE3-2F4C547B756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380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Roc score tell us that seasonal forecast</a:t>
            </a:r>
            <a:r>
              <a:rPr lang="en-CA" baseline="0" dirty="0" smtClean="0"/>
              <a:t> for summer is very skillful over the Tropic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D772-CDD6-40E2-ABE3-2F4C547B7560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8590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E1D772-CDD6-40E2-ABE3-2F4C547B7560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199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3C33-0DD5-45F1-9C22-989CC41D7E8A}" type="datetime1">
              <a:rPr lang="en-CA" smtClean="0"/>
              <a:t>23/04/2018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extBox 6"/>
          <p:cNvSpPr txBox="1"/>
          <p:nvPr userDrawn="1"/>
        </p:nvSpPr>
        <p:spPr>
          <a:xfrm rot="-2580000">
            <a:off x="1820027" y="1975079"/>
            <a:ext cx="5429742" cy="2092881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CA" sz="130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DRAFT</a:t>
            </a:r>
            <a:endParaRPr lang="en-CA" sz="13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5073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2242F-8CF5-45AE-B0FC-13CD7ACFF746}" type="datetime1">
              <a:rPr lang="en-CA" smtClean="0"/>
              <a:t>23/04/2018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361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F2D37-8F65-4391-BDD4-C5C6C5B2E689}" type="datetime1">
              <a:rPr lang="en-CA" smtClean="0"/>
              <a:t>23/04/2018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990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AA1B8-13F0-4FD6-8EA1-314C9305BB9D}" type="datetime1">
              <a:rPr lang="en-CA" smtClean="0"/>
              <a:t>23/04/2018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895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6566B-4E2A-4E5D-8552-A7681F9C4D07}" type="datetime1">
              <a:rPr lang="en-CA" smtClean="0"/>
              <a:t>23/04/2018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332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6DE19-EA18-46A8-A632-4FEC2FB9ECAF}" type="datetime1">
              <a:rPr lang="en-CA" smtClean="0"/>
              <a:t>23/04/2018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5624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505DC-DE67-4F08-A250-AF9880DF083B}" type="datetime1">
              <a:rPr lang="en-CA" smtClean="0"/>
              <a:t>23/04/2018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54907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D16-A207-4DB1-BA2D-C5DAA7D51BAE}" type="datetime1">
              <a:rPr lang="en-CA" smtClean="0"/>
              <a:t>23/04/2018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324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F5458-9FAB-4B21-9A11-2035569F1096}" type="datetime1">
              <a:rPr lang="en-CA" smtClean="0"/>
              <a:t>23/04/2018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59004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46AC9-26A2-468F-83AD-926E6D224086}" type="datetime1">
              <a:rPr lang="en-CA" smtClean="0"/>
              <a:t>23/04/2018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66211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0C55-8808-4C2F-8C68-03E49DD1348D}" type="datetime1">
              <a:rPr lang="en-CA" smtClean="0"/>
              <a:t>23/04/2018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09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3D42F-0C85-4E2F-9E5D-59701DD4D1E4}" type="datetime1">
              <a:rPr lang="en-CA" smtClean="0"/>
              <a:t>23/04/2018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A1878-C850-4409-A8AC-EFBCF45E8D4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4816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gif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375514"/>
            <a:ext cx="7772400" cy="1470025"/>
          </a:xfrm>
        </p:spPr>
        <p:txBody>
          <a:bodyPr>
            <a:normAutofit fontScale="90000"/>
          </a:bodyPr>
          <a:lstStyle/>
          <a:p>
            <a:pPr lvl="0"/>
            <a:r>
              <a:rPr lang="en-CA" b="1" dirty="0" smtClean="0"/>
              <a:t>PARCOF: </a:t>
            </a:r>
            <a:r>
              <a:rPr lang="en-CA" b="1" dirty="0"/>
              <a:t>Temperature and Precipitation Outlooks Presentation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3933056"/>
            <a:ext cx="9036496" cy="1752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000" dirty="0" smtClean="0">
                <a:solidFill>
                  <a:schemeClr val="tx1"/>
                </a:solidFill>
              </a:rPr>
              <a:t>Marko Markovic, Bertrand Denis and Gabrielle Gascon</a:t>
            </a:r>
          </a:p>
          <a:p>
            <a:pPr marL="0" indent="0" algn="ctr">
              <a:buNone/>
            </a:pPr>
            <a:r>
              <a:rPr lang="en-CA" sz="3000" dirty="0" smtClean="0">
                <a:solidFill>
                  <a:schemeClr val="tx1"/>
                </a:solidFill>
              </a:rPr>
              <a:t>With support from: Adrienne Tivy and Arun Kumar</a:t>
            </a:r>
            <a:endParaRPr lang="en-CA" sz="3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0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10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79512" y="7306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Introduction to Seasonal Forecasting</a:t>
            </a:r>
            <a:endParaRPr lang="en-CA" sz="2800" dirty="0"/>
          </a:p>
          <a:p>
            <a:pPr algn="ctr"/>
            <a:r>
              <a:rPr lang="en-CA" sz="2800" dirty="0" smtClean="0"/>
              <a:t>How do we communicate seasonal forecast results?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2040" y="2132856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 smtClean="0"/>
              <a:t>If we have ensemble forecast with </a:t>
            </a:r>
          </a:p>
          <a:p>
            <a:pPr algn="just"/>
            <a:r>
              <a:rPr lang="en-CA" dirty="0" smtClean="0"/>
              <a:t>60 members and…..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36511" y="1988840"/>
            <a:ext cx="4392488" cy="2304256"/>
            <a:chOff x="-36511" y="1772816"/>
            <a:chExt cx="4392488" cy="2304256"/>
          </a:xfrm>
        </p:grpSpPr>
        <p:sp>
          <p:nvSpPr>
            <p:cNvPr id="22" name="TextBox 21"/>
            <p:cNvSpPr txBox="1"/>
            <p:nvPr/>
          </p:nvSpPr>
          <p:spPr>
            <a:xfrm>
              <a:off x="2998929" y="2628201"/>
              <a:ext cx="7809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a</a:t>
              </a:r>
              <a:r>
                <a:rPr lang="en-CA" sz="1600" dirty="0" smtClean="0"/>
                <a:t>bove </a:t>
              </a:r>
            </a:p>
            <a:p>
              <a:r>
                <a:rPr lang="en-CA" sz="1600" dirty="0" smtClean="0"/>
                <a:t>normal</a:t>
              </a:r>
              <a:endParaRPr lang="en-CA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59601" y="2628201"/>
              <a:ext cx="7809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below </a:t>
              </a:r>
            </a:p>
            <a:p>
              <a:r>
                <a:rPr lang="en-CA" sz="1600" dirty="0" smtClean="0"/>
                <a:t>normal</a:t>
              </a:r>
              <a:endParaRPr lang="en-CA" sz="16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36511" y="1772816"/>
              <a:ext cx="4392488" cy="2304256"/>
              <a:chOff x="-36512" y="1177007"/>
              <a:chExt cx="4867659" cy="261203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721248" y="320368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30</a:t>
                </a:r>
                <a:endParaRPr lang="en-CA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-36512" y="1177007"/>
                <a:ext cx="4867659" cy="2612033"/>
                <a:chOff x="-36512" y="4221088"/>
                <a:chExt cx="4867659" cy="2612033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1173970" y="630002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5</a:t>
                  </a:r>
                  <a:endParaRPr lang="en-CA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-36512" y="4221088"/>
                  <a:ext cx="4867659" cy="2612033"/>
                  <a:chOff x="-36512" y="4204007"/>
                  <a:chExt cx="3670373" cy="2612033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1809565" y="4869160"/>
                    <a:ext cx="0" cy="158417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352528" y="4869160"/>
                    <a:ext cx="0" cy="158417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-36512" y="4204007"/>
                    <a:ext cx="3670373" cy="2612033"/>
                    <a:chOff x="15751" y="4204007"/>
                    <a:chExt cx="3670373" cy="2612033"/>
                  </a:xfrm>
                </p:grpSpPr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323528" y="4437112"/>
                      <a:ext cx="3362596" cy="2143159"/>
                      <a:chOff x="323528" y="4149080"/>
                      <a:chExt cx="3362596" cy="2143159"/>
                    </a:xfrm>
                  </p:grpSpPr>
                  <p:sp>
                    <p:nvSpPr>
                      <p:cNvPr id="10" name="Right Arrow 9"/>
                      <p:cNvSpPr/>
                      <p:nvPr/>
                    </p:nvSpPr>
                    <p:spPr>
                      <a:xfrm>
                        <a:off x="450122" y="6004207"/>
                        <a:ext cx="3236002" cy="288032"/>
                      </a:xfrm>
                      <a:prstGeom prst="rightArrow">
                        <a:avLst/>
                      </a:prstGeom>
                      <a:solidFill>
                        <a:schemeClr val="accent1">
                          <a:alpha val="3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A"/>
                      </a:p>
                    </p:txBody>
                  </p:sp>
                  <p:sp>
                    <p:nvSpPr>
                      <p:cNvPr id="11" name="Right Arrow 10"/>
                      <p:cNvSpPr/>
                      <p:nvPr/>
                    </p:nvSpPr>
                    <p:spPr>
                      <a:xfrm rot="16200000">
                        <a:off x="-576572" y="5049180"/>
                        <a:ext cx="2016224" cy="216024"/>
                      </a:xfrm>
                      <a:prstGeom prst="rightArrow">
                        <a:avLst/>
                      </a:prstGeom>
                      <a:solidFill>
                        <a:schemeClr val="accent1">
                          <a:alpha val="3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A"/>
                      </a:p>
                    </p:txBody>
                  </p:sp>
                  <p:sp>
                    <p:nvSpPr>
                      <p:cNvPr id="15" name="Freeform 14"/>
                      <p:cNvSpPr/>
                      <p:nvPr/>
                    </p:nvSpPr>
                    <p:spPr>
                      <a:xfrm>
                        <a:off x="539552" y="4581128"/>
                        <a:ext cx="2576528" cy="1535063"/>
                      </a:xfrm>
                      <a:custGeom>
                        <a:avLst/>
                        <a:gdLst>
                          <a:gd name="connsiteX0" fmla="*/ 0 w 1945758"/>
                          <a:gd name="connsiteY0" fmla="*/ 1945846 h 1967111"/>
                          <a:gd name="connsiteX1" fmla="*/ 765544 w 1945758"/>
                          <a:gd name="connsiteY1" fmla="*/ 1616236 h 1967111"/>
                          <a:gd name="connsiteX2" fmla="*/ 1212112 w 1945758"/>
                          <a:gd name="connsiteY2" fmla="*/ 87 h 1967111"/>
                          <a:gd name="connsiteX3" fmla="*/ 1616149 w 1945758"/>
                          <a:gd name="connsiteY3" fmla="*/ 1690664 h 1967111"/>
                          <a:gd name="connsiteX4" fmla="*/ 1945758 w 1945758"/>
                          <a:gd name="connsiteY4" fmla="*/ 1967111 h 19671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45758" h="1967111">
                            <a:moveTo>
                              <a:pt x="0" y="1945846"/>
                            </a:moveTo>
                            <a:cubicBezTo>
                              <a:pt x="281762" y="1943187"/>
                              <a:pt x="563525" y="1940529"/>
                              <a:pt x="765544" y="1616236"/>
                            </a:cubicBezTo>
                            <a:cubicBezTo>
                              <a:pt x="967563" y="1291943"/>
                              <a:pt x="1070344" y="-12318"/>
                              <a:pt x="1212112" y="87"/>
                            </a:cubicBezTo>
                            <a:cubicBezTo>
                              <a:pt x="1353880" y="12492"/>
                              <a:pt x="1493875" y="1362827"/>
                              <a:pt x="1616149" y="1690664"/>
                            </a:cubicBezTo>
                            <a:cubicBezTo>
                              <a:pt x="1738423" y="2018501"/>
                              <a:pt x="1881963" y="1921036"/>
                              <a:pt x="1945758" y="1967111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A"/>
                      </a:p>
                    </p:txBody>
                  </p:sp>
                </p:grp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15751" y="4204007"/>
                      <a:ext cx="3203486" cy="2612033"/>
                      <a:chOff x="15751" y="4204007"/>
                      <a:chExt cx="3203486" cy="2612033"/>
                    </a:xfrm>
                  </p:grpSpPr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1375078" y="6508263"/>
                        <a:ext cx="184415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1400" dirty="0" smtClean="0"/>
                          <a:t>Temperature in Celsius</a:t>
                        </a:r>
                        <a:endParaRPr lang="en-CA" sz="1400" dirty="0"/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 rot="16200000">
                        <a:off x="-1135045" y="5354803"/>
                        <a:ext cx="26093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1400" dirty="0" smtClean="0"/>
                          <a:t>Temp occasion (how many times)</a:t>
                        </a:r>
                        <a:endParaRPr lang="en-CA" sz="1400" dirty="0"/>
                      </a:p>
                    </p:txBody>
                  </p:sp>
                </p:grpSp>
              </p:grp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2545089" y="623663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20</a:t>
                  </a:r>
                  <a:endParaRPr lang="en-CA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843808" y="4715852"/>
                  <a:ext cx="593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20.5</a:t>
                  </a:r>
                  <a:endParaRPr lang="en-CA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106360" y="4715852"/>
                  <a:ext cx="593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19.5</a:t>
                  </a:r>
                  <a:endParaRPr lang="en-CA" dirty="0"/>
                </a:p>
              </p:txBody>
            </p:sp>
          </p:grpSp>
        </p:grp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2932602"/>
              </p:ext>
            </p:extLst>
          </p:nvPr>
        </p:nvGraphicFramePr>
        <p:xfrm>
          <a:off x="4674408" y="2777480"/>
          <a:ext cx="443409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032"/>
                <a:gridCol w="1478032"/>
                <a:gridCol w="1478032"/>
              </a:tblGrid>
              <a:tr h="26030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Below</a:t>
                      </a:r>
                      <a:r>
                        <a:rPr lang="en-CA" baseline="0" dirty="0" smtClean="0"/>
                        <a:t> normal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Near normal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Above</a:t>
                      </a:r>
                      <a:r>
                        <a:rPr lang="en-CA" baseline="0" dirty="0" smtClean="0"/>
                        <a:t> normal</a:t>
                      </a:r>
                      <a:endParaRPr lang="en-CA" dirty="0"/>
                    </a:p>
                  </a:txBody>
                  <a:tcPr/>
                </a:tc>
              </a:tr>
              <a:tr h="26030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35</a:t>
                      </a:r>
                      <a:endParaRPr lang="en-CA" dirty="0"/>
                    </a:p>
                  </a:txBody>
                  <a:tcPr/>
                </a:tc>
              </a:tr>
              <a:tr h="26030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17%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58%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5496" y="1412776"/>
            <a:ext cx="519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Climatology for Ottawa JJA (records for 30 summers)</a:t>
            </a:r>
            <a:endParaRPr lang="en-CA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76056" y="1835532"/>
            <a:ext cx="38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Seasonal Forecast for Ottawa JJA 2018</a:t>
            </a:r>
            <a:endParaRPr lang="en-CA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72008" y="4725144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Another way to think about it.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In Ottawa this summer, it is possible that we have all three predefined categories  for temperature, </a:t>
            </a:r>
            <a:r>
              <a:rPr lang="en-CA" b="1" i="1" dirty="0" smtClean="0"/>
              <a:t>but the highest confidence (~60%) we have in the Above Normal category</a:t>
            </a:r>
            <a:r>
              <a:rPr lang="en-CA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If our forecast is lower than 33% we will not have confidence since it is inferior than a pure chance. If the forecast is : 40-60%  -&gt; low confidence ; 60-80 -&gt; moderate to high confidence;  larger than 80% -&gt; high confidence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3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11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79512" y="7306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Introduction to Seasonal Forecasting</a:t>
            </a:r>
          </a:p>
          <a:p>
            <a:pPr algn="ctr"/>
            <a:r>
              <a:rPr lang="en-CA" sz="2800" dirty="0" smtClean="0"/>
              <a:t>How skillful are seasonal </a:t>
            </a:r>
            <a:r>
              <a:rPr lang="en-CA" sz="2800" dirty="0" smtClean="0"/>
              <a:t>forecasts in general?</a:t>
            </a:r>
            <a:endParaRPr lang="en-C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1196752"/>
            <a:ext cx="89644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b="1" dirty="0" smtClean="0"/>
              <a:t>To </a:t>
            </a:r>
            <a:r>
              <a:rPr lang="en-CA" b="1" dirty="0" smtClean="0"/>
              <a:t>asses real-time </a:t>
            </a:r>
            <a:r>
              <a:rPr lang="en-CA" b="1" dirty="0" smtClean="0"/>
              <a:t>seasonal forecast </a:t>
            </a:r>
            <a:r>
              <a:rPr lang="en-CA" b="1" dirty="0" smtClean="0"/>
              <a:t>of the multi-model ensemble, first we need to evaluate its historical performance: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dirty="0" smtClean="0"/>
              <a:t>If MME historical forecasts were skillful it is very likely that they will be skillful in real time too!</a:t>
            </a:r>
          </a:p>
          <a:p>
            <a:pPr>
              <a:spcAft>
                <a:spcPts val="1200"/>
              </a:spcAft>
            </a:pPr>
            <a:endParaRPr lang="en-C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9612" y="2348880"/>
            <a:ext cx="88028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i="1" dirty="0" smtClean="0"/>
              <a:t>			Historical </a:t>
            </a:r>
            <a:r>
              <a:rPr lang="en-CA" i="1" dirty="0" smtClean="0"/>
              <a:t>forecasts (e.g.)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i="1" dirty="0" smtClean="0"/>
              <a:t>Forecasts for every summer between e.g. 1981-2010 -&gt; 30 summers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i="1" dirty="0" smtClean="0"/>
              <a:t>All models all ensemble </a:t>
            </a:r>
            <a:r>
              <a:rPr lang="en-CA" i="1" dirty="0" smtClean="0"/>
              <a:t>members</a:t>
            </a:r>
            <a:endParaRPr lang="en-CA" i="1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i="1" dirty="0" smtClean="0"/>
              <a:t>We calculate a score (e.g. </a:t>
            </a:r>
            <a:r>
              <a:rPr lang="en-CA" i="1" dirty="0" smtClean="0"/>
              <a:t>correlation coefficient) </a:t>
            </a:r>
            <a:r>
              <a:rPr lang="en-CA" i="1" dirty="0" smtClean="0"/>
              <a:t>for 30 </a:t>
            </a:r>
            <a:r>
              <a:rPr lang="en-CA" i="1" dirty="0" smtClean="0"/>
              <a:t>summers for temperature and </a:t>
            </a:r>
            <a:r>
              <a:rPr lang="en-CA" i="1" dirty="0" err="1" smtClean="0"/>
              <a:t>precip</a:t>
            </a:r>
            <a:r>
              <a:rPr lang="en-CA" i="1" dirty="0" smtClean="0"/>
              <a:t>.</a:t>
            </a:r>
            <a:endParaRPr lang="en-CA" i="1" dirty="0" smtClean="0"/>
          </a:p>
        </p:txBody>
      </p:sp>
      <p:sp>
        <p:nvSpPr>
          <p:cNvPr id="3" name="AutoShape 2" descr="https://www.wmolc.org/modules/data/plot/veri_image.php?filename=/VRFY/PROB/DAGR/HIND/JJA_global/ROC_map/roc_map_HIND_pmme_TMP2m_JJA.gif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3" name="Picture 4" descr="C:\Users\markovicm\Desktop\veri_imag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3" t="58311" b="4851"/>
          <a:stretch/>
        </p:blipFill>
        <p:spPr bwMode="auto">
          <a:xfrm>
            <a:off x="4716015" y="4287759"/>
            <a:ext cx="4411078" cy="25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markovicm\Desktop\veri_imag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9" t="59068" b="5415"/>
          <a:stretch/>
        </p:blipFill>
        <p:spPr bwMode="auto">
          <a:xfrm>
            <a:off x="5128" y="4365104"/>
            <a:ext cx="4352820" cy="244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markovicm\Desktop\veri_image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1" t="25180" r="49692" b="47635"/>
          <a:stretch/>
        </p:blipFill>
        <p:spPr bwMode="auto">
          <a:xfrm>
            <a:off x="4234716" y="4509120"/>
            <a:ext cx="534463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59934" y="4211796"/>
            <a:ext cx="927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JJA T2m</a:t>
            </a:r>
            <a:endParaRPr lang="en-CA" dirty="0"/>
          </a:p>
        </p:txBody>
      </p:sp>
      <p:sp>
        <p:nvSpPr>
          <p:cNvPr id="17" name="TextBox 16"/>
          <p:cNvSpPr txBox="1"/>
          <p:nvPr/>
        </p:nvSpPr>
        <p:spPr>
          <a:xfrm>
            <a:off x="5004048" y="4221088"/>
            <a:ext cx="1706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JJA Precipitation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467544" y="3933056"/>
            <a:ext cx="871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Anomaly Correlation Coefficient </a:t>
            </a:r>
            <a:r>
              <a:rPr lang="en-CA" dirty="0" smtClean="0"/>
              <a:t>score </a:t>
            </a:r>
            <a:r>
              <a:rPr lang="en-CA" dirty="0" smtClean="0"/>
              <a:t>: </a:t>
            </a:r>
            <a:r>
              <a:rPr lang="en-CA" dirty="0" smtClean="0"/>
              <a:t>based on 17 </a:t>
            </a:r>
            <a:r>
              <a:rPr lang="en-CA" dirty="0" smtClean="0"/>
              <a:t>years, MME mean of WMOLFC models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17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markovicm\Desktop\veri_imag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3" t="58860" b="5288"/>
          <a:stretch/>
        </p:blipFill>
        <p:spPr bwMode="auto">
          <a:xfrm>
            <a:off x="4769179" y="1810303"/>
            <a:ext cx="4357914" cy="24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markovicm\Desktop\veri_imag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0" t="58405" b="2824"/>
          <a:stretch/>
        </p:blipFill>
        <p:spPr bwMode="auto">
          <a:xfrm>
            <a:off x="-1" y="1793066"/>
            <a:ext cx="4357949" cy="271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12</a:t>
            </a:fld>
            <a:endParaRPr lang="en-CA"/>
          </a:p>
        </p:txBody>
      </p:sp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22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TextBox 1"/>
          <p:cNvSpPr txBox="1"/>
          <p:nvPr/>
        </p:nvSpPr>
        <p:spPr>
          <a:xfrm>
            <a:off x="1485935" y="1403484"/>
            <a:ext cx="559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Anomaly Correlation Coefficient </a:t>
            </a:r>
            <a:r>
              <a:rPr lang="en-CA" dirty="0" smtClean="0"/>
              <a:t>score </a:t>
            </a:r>
            <a:r>
              <a:rPr lang="en-CA" dirty="0" smtClean="0"/>
              <a:t>: </a:t>
            </a:r>
            <a:r>
              <a:rPr lang="en-CA" dirty="0" smtClean="0"/>
              <a:t>based on 17 years</a:t>
            </a:r>
            <a:endParaRPr lang="en-CA" dirty="0"/>
          </a:p>
        </p:txBody>
      </p:sp>
      <p:sp>
        <p:nvSpPr>
          <p:cNvPr id="13" name="TextBox 12"/>
          <p:cNvSpPr txBox="1"/>
          <p:nvPr/>
        </p:nvSpPr>
        <p:spPr>
          <a:xfrm>
            <a:off x="155575" y="1763524"/>
            <a:ext cx="970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DJF T2m</a:t>
            </a:r>
            <a:endParaRPr lang="en-CA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1698440"/>
            <a:ext cx="1749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DJF Precipitation</a:t>
            </a:r>
            <a:endParaRPr lang="en-CA" dirty="0"/>
          </a:p>
        </p:txBody>
      </p:sp>
      <p:pic>
        <p:nvPicPr>
          <p:cNvPr id="6146" name="Picture 2" descr="C:\Users\markovicm\Desktop\veri_imag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41" t="25180" r="49692" b="47635"/>
          <a:stretch/>
        </p:blipFill>
        <p:spPr bwMode="auto">
          <a:xfrm>
            <a:off x="4234716" y="1978583"/>
            <a:ext cx="534463" cy="224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179512" y="7306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Introduction to Seasonal Forecasting</a:t>
            </a:r>
          </a:p>
          <a:p>
            <a:pPr algn="ctr"/>
            <a:r>
              <a:rPr lang="en-CA" sz="2800" dirty="0" smtClean="0"/>
              <a:t>How skillful are seasonal </a:t>
            </a:r>
            <a:r>
              <a:rPr lang="en-CA" sz="2800" dirty="0" smtClean="0"/>
              <a:t>forecasts in general?</a:t>
            </a:r>
            <a:endParaRPr lang="en-CA" sz="2800" dirty="0"/>
          </a:p>
        </p:txBody>
      </p:sp>
      <p:sp>
        <p:nvSpPr>
          <p:cNvPr id="21" name="Rectangle 20"/>
          <p:cNvSpPr/>
          <p:nvPr/>
        </p:nvSpPr>
        <p:spPr>
          <a:xfrm>
            <a:off x="107504" y="4638615"/>
            <a:ext cx="90915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Some facts about skill: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In winters better than in summers (more oscillations present).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Every season (e.g. MAM, AMJ,…) has a different skill.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Temperature is much better than </a:t>
            </a:r>
            <a:r>
              <a:rPr lang="en-CA" sz="2000" dirty="0" err="1" smtClean="0"/>
              <a:t>precip</a:t>
            </a:r>
            <a:r>
              <a:rPr lang="en-CA" sz="2000" dirty="0" smtClean="0"/>
              <a:t> (warming trend, not much </a:t>
            </a:r>
            <a:r>
              <a:rPr lang="en-CA" sz="2000" dirty="0" err="1" smtClean="0"/>
              <a:t>precip</a:t>
            </a:r>
            <a:r>
              <a:rPr lang="en-CA" sz="2000" dirty="0" smtClean="0"/>
              <a:t> in high latitudes).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Skill is very good in tropics, limited over extra-tropics and very restricted over the Arctic.</a:t>
            </a:r>
            <a:r>
              <a:rPr lang="en-CA" sz="2000" dirty="0" smtClean="0"/>
              <a:t> </a:t>
            </a:r>
            <a:endParaRPr lang="en-CA" sz="2000" dirty="0"/>
          </a:p>
          <a:p>
            <a:endParaRPr lang="en-CA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13</a:t>
            </a:fld>
            <a:endParaRPr lang="en-CA"/>
          </a:p>
        </p:txBody>
      </p:sp>
      <p:sp>
        <p:nvSpPr>
          <p:cNvPr id="3" name="AutoShape 2" descr="https://www.wmolc.org/modules/data/plot/veri_image.php?filename=/VRFY/PROB/DAGR/HIND/JJA_global/ROC_map/roc_map_HIND_pmme_TMP2m_JJA.gif"/>
          <p:cNvSpPr>
            <a:spLocks noChangeAspect="1" noChangeArrowheads="1"/>
          </p:cNvSpPr>
          <p:nvPr/>
        </p:nvSpPr>
        <p:spPr bwMode="auto">
          <a:xfrm>
            <a:off x="155575" y="-27432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155575" y="1997839"/>
            <a:ext cx="89884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dirty="0"/>
              <a:t>T2m and </a:t>
            </a:r>
            <a:r>
              <a:rPr lang="en-CA" dirty="0" err="1"/>
              <a:t>precip</a:t>
            </a:r>
            <a:r>
              <a:rPr lang="en-CA" dirty="0"/>
              <a:t> seasonal real time seasonal forecasting over the Arctic:</a:t>
            </a:r>
          </a:p>
          <a:p>
            <a:r>
              <a:rPr lang="en-CA" dirty="0">
                <a:solidFill>
                  <a:srgbClr val="FF0000"/>
                </a:solidFill>
              </a:rPr>
              <a:t>	</a:t>
            </a:r>
            <a:r>
              <a:rPr lang="en-CA" dirty="0"/>
              <a:t>- Temperature outlook over the Arctic</a:t>
            </a:r>
          </a:p>
          <a:p>
            <a:r>
              <a:rPr lang="en-CA" dirty="0"/>
              <a:t>	- How to use real-time outlooks combined with the historical skill </a:t>
            </a:r>
          </a:p>
          <a:p>
            <a:r>
              <a:rPr lang="en-CA" dirty="0"/>
              <a:t>	- Precipitation outlook over the Arctic.</a:t>
            </a:r>
          </a:p>
          <a:p>
            <a:r>
              <a:rPr lang="en-CA" dirty="0"/>
              <a:t>	- what can we do more with the Arctic Regional Climate Center (</a:t>
            </a:r>
            <a:r>
              <a:rPr lang="en-CA" dirty="0" err="1"/>
              <a:t>ArcRCC</a:t>
            </a:r>
            <a:r>
              <a:rPr lang="en-C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999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929468" y="-27384"/>
            <a:ext cx="5661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Temperature outlook over the Arctic: </a:t>
            </a:r>
          </a:p>
          <a:p>
            <a:pPr algn="ctr"/>
            <a:r>
              <a:rPr lang="en-CA" sz="2800" dirty="0" smtClean="0"/>
              <a:t>May-June </a:t>
            </a:r>
            <a:r>
              <a:rPr lang="en-CA" sz="2800" dirty="0" smtClean="0"/>
              <a:t>July </a:t>
            </a:r>
            <a:r>
              <a:rPr lang="en-CA" sz="2800" dirty="0" smtClean="0"/>
              <a:t>2018</a:t>
            </a:r>
            <a:endParaRPr lang="en-CA" sz="2800" dirty="0"/>
          </a:p>
        </p:txBody>
      </p:sp>
      <p:pic>
        <p:nvPicPr>
          <p:cNvPr id="2051" name="Picture 3" descr="C:\Users\markovicm\Desktop\download_PMM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76" t="-20" r="-325" b="-2386"/>
          <a:stretch/>
        </p:blipFill>
        <p:spPr bwMode="auto">
          <a:xfrm>
            <a:off x="277262" y="926723"/>
            <a:ext cx="8111162" cy="6030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99470" y="2311712"/>
            <a:ext cx="2309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dirty="0" smtClean="0"/>
              <a:t>North America</a:t>
            </a:r>
          </a:p>
          <a:p>
            <a:pPr marL="342900" indent="-342900">
              <a:buAutoNum type="arabicPeriod"/>
            </a:pPr>
            <a:r>
              <a:rPr lang="en-CA" dirty="0" smtClean="0"/>
              <a:t>European Arctic</a:t>
            </a:r>
          </a:p>
          <a:p>
            <a:pPr marL="342900" indent="-342900">
              <a:buFontTx/>
              <a:buAutoNum type="arabicPeriod"/>
            </a:pPr>
            <a:r>
              <a:rPr lang="en-CA" dirty="0"/>
              <a:t>Wester </a:t>
            </a:r>
            <a:r>
              <a:rPr lang="en-CA" dirty="0" smtClean="0"/>
              <a:t>Russia</a:t>
            </a:r>
          </a:p>
          <a:p>
            <a:pPr marL="342900" indent="-342900">
              <a:buAutoNum type="arabicPeriod"/>
            </a:pPr>
            <a:r>
              <a:rPr lang="en-CA" dirty="0" smtClean="0"/>
              <a:t>Central Russia</a:t>
            </a:r>
          </a:p>
          <a:p>
            <a:r>
              <a:rPr lang="en-CA" dirty="0" smtClean="0"/>
              <a:t>5.    Eastern Russia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044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652120" y="1065510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ROC score for T2m in MJJ based on 19 years of historical data (1983-2001)</a:t>
            </a:r>
            <a:endParaRPr lang="en-CA" dirty="0"/>
          </a:p>
        </p:txBody>
      </p:sp>
      <p:grpSp>
        <p:nvGrpSpPr>
          <p:cNvPr id="2" name="Group 1"/>
          <p:cNvGrpSpPr/>
          <p:nvPr/>
        </p:nvGrpSpPr>
        <p:grpSpPr>
          <a:xfrm>
            <a:off x="4482128" y="2036594"/>
            <a:ext cx="4770392" cy="4272726"/>
            <a:chOff x="-36512" y="3678452"/>
            <a:chExt cx="5833790" cy="2990908"/>
          </a:xfrm>
        </p:grpSpPr>
        <p:pic>
          <p:nvPicPr>
            <p:cNvPr id="17" name="Picture 2" descr="C:\Users\markovicm\Desktop\veri_imag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32" t="16358" b="72095"/>
            <a:stretch/>
          </p:blipFill>
          <p:spPr bwMode="auto">
            <a:xfrm>
              <a:off x="107504" y="5640561"/>
              <a:ext cx="5588397" cy="10287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C:\Users\markovicm\Desktop\veri_imag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757" r="50000" b="29973"/>
            <a:stretch/>
          </p:blipFill>
          <p:spPr bwMode="auto">
            <a:xfrm>
              <a:off x="-36512" y="4653136"/>
              <a:ext cx="5760640" cy="10033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markovicm\Desktop\veri_imag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068" r="50000" b="72368"/>
            <a:stretch/>
          </p:blipFill>
          <p:spPr bwMode="auto">
            <a:xfrm>
              <a:off x="-23028" y="3678452"/>
              <a:ext cx="5735855" cy="102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 descr="C:\Users\markovicm\Desktop\veri_image.g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00" t="31061" b="47611"/>
            <a:stretch/>
          </p:blipFill>
          <p:spPr bwMode="auto">
            <a:xfrm>
              <a:off x="5364088" y="4367923"/>
              <a:ext cx="433190" cy="1939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51" name="Picture 3" descr="C:\Users\markovicm\Desktop\download_PMM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14321" r="21151" b="14351"/>
          <a:stretch/>
        </p:blipFill>
        <p:spPr bwMode="auto">
          <a:xfrm>
            <a:off x="35496" y="1959223"/>
            <a:ext cx="4564396" cy="435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58"/>
          <a:stretch/>
        </p:blipFill>
        <p:spPr>
          <a:xfrm>
            <a:off x="28600" y="6365314"/>
            <a:ext cx="4579595" cy="4480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9468" y="-27384"/>
            <a:ext cx="5661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Temperature outlook over the Arctic: </a:t>
            </a:r>
          </a:p>
          <a:p>
            <a:pPr algn="ctr"/>
            <a:r>
              <a:rPr lang="en-CA" sz="2800" dirty="0" smtClean="0"/>
              <a:t>May-June </a:t>
            </a:r>
            <a:r>
              <a:rPr lang="en-CA" sz="2800" dirty="0" smtClean="0"/>
              <a:t>July </a:t>
            </a:r>
            <a:r>
              <a:rPr lang="en-CA" sz="2800" dirty="0" smtClean="0"/>
              <a:t>2018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6044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51" name="Picture 3" descr="C:\Users\markovicm\Desktop\download_PMME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8" t="14321" r="21151" b="31574"/>
          <a:stretch/>
        </p:blipFill>
        <p:spPr bwMode="auto">
          <a:xfrm>
            <a:off x="201276" y="1704083"/>
            <a:ext cx="3456384" cy="245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58"/>
          <a:stretch/>
        </p:blipFill>
        <p:spPr>
          <a:xfrm>
            <a:off x="-7595" y="1268760"/>
            <a:ext cx="3787507" cy="44806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29468" y="-27384"/>
            <a:ext cx="56618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Temperature outlook over the Arctic: </a:t>
            </a:r>
          </a:p>
          <a:p>
            <a:pPr algn="ctr"/>
            <a:r>
              <a:rPr lang="en-CA" sz="2800" dirty="0" smtClean="0"/>
              <a:t>May-June </a:t>
            </a:r>
            <a:r>
              <a:rPr lang="en-CA" sz="2800" dirty="0" smtClean="0"/>
              <a:t>July </a:t>
            </a:r>
            <a:r>
              <a:rPr lang="en-CA" sz="2800" dirty="0" smtClean="0"/>
              <a:t>2018</a:t>
            </a:r>
            <a:endParaRPr lang="en-CA" sz="2800" dirty="0"/>
          </a:p>
        </p:txBody>
      </p:sp>
      <p:sp>
        <p:nvSpPr>
          <p:cNvPr id="19" name="Oval 18"/>
          <p:cNvSpPr/>
          <p:nvPr/>
        </p:nvSpPr>
        <p:spPr>
          <a:xfrm>
            <a:off x="2195736" y="3068960"/>
            <a:ext cx="576064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Oval 20"/>
          <p:cNvSpPr/>
          <p:nvPr/>
        </p:nvSpPr>
        <p:spPr>
          <a:xfrm>
            <a:off x="611560" y="2924944"/>
            <a:ext cx="576064" cy="360040"/>
          </a:xfrm>
          <a:prstGeom prst="ellipse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2" name="TextBox 21"/>
          <p:cNvSpPr txBox="1"/>
          <p:nvPr/>
        </p:nvSpPr>
        <p:spPr>
          <a:xfrm>
            <a:off x="191487" y="4293096"/>
            <a:ext cx="531661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b="1" i="1" dirty="0" smtClean="0"/>
              <a:t>Real time </a:t>
            </a:r>
            <a:r>
              <a:rPr lang="en-CA" sz="1700" dirty="0" smtClean="0"/>
              <a:t>forecasts:</a:t>
            </a:r>
          </a:p>
          <a:p>
            <a:pPr marL="342900" indent="-342900">
              <a:buAutoNum type="arabicPeriod"/>
            </a:pPr>
            <a:r>
              <a:rPr lang="en-CA" sz="1700" dirty="0" smtClean="0"/>
              <a:t>Taymyr: ~40% chance for above normal</a:t>
            </a:r>
          </a:p>
          <a:p>
            <a:pPr marL="342900" indent="-342900">
              <a:buAutoNum type="arabicPeriod"/>
            </a:pPr>
            <a:r>
              <a:rPr lang="en-CA" sz="1700" dirty="0" smtClean="0"/>
              <a:t>Nunavut: ~60% chance for above normal</a:t>
            </a:r>
            <a:endParaRPr lang="en-CA" sz="1700" dirty="0"/>
          </a:p>
        </p:txBody>
      </p:sp>
      <p:sp>
        <p:nvSpPr>
          <p:cNvPr id="23" name="TextBox 22"/>
          <p:cNvSpPr txBox="1"/>
          <p:nvPr/>
        </p:nvSpPr>
        <p:spPr>
          <a:xfrm>
            <a:off x="4932040" y="4280029"/>
            <a:ext cx="41822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b="1" i="1" dirty="0" smtClean="0"/>
              <a:t>Historical skill </a:t>
            </a:r>
            <a:r>
              <a:rPr lang="en-CA" sz="1700" dirty="0" smtClean="0"/>
              <a:t>according to the ROC score:</a:t>
            </a:r>
          </a:p>
          <a:p>
            <a:pPr marL="342900" indent="-342900">
              <a:buAutoNum type="arabicPeriod"/>
            </a:pPr>
            <a:r>
              <a:rPr lang="en-CA" sz="1700" dirty="0" smtClean="0"/>
              <a:t>Taymyr: 60-70% (moderate skill)</a:t>
            </a:r>
          </a:p>
          <a:p>
            <a:pPr marL="342900" indent="-342900">
              <a:buAutoNum type="arabicPeriod"/>
            </a:pPr>
            <a:r>
              <a:rPr lang="en-CA" sz="1700" dirty="0" smtClean="0"/>
              <a:t>Nunavut: &lt;50% (no skill) </a:t>
            </a:r>
            <a:endParaRPr lang="en-CA" sz="1700" dirty="0"/>
          </a:p>
        </p:txBody>
      </p:sp>
      <p:sp>
        <p:nvSpPr>
          <p:cNvPr id="6" name="TextBox 5"/>
          <p:cNvSpPr txBox="1"/>
          <p:nvPr/>
        </p:nvSpPr>
        <p:spPr>
          <a:xfrm>
            <a:off x="53622" y="5386571"/>
            <a:ext cx="9060715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 smtClean="0"/>
              <a:t>What would we expect for the MJJ: </a:t>
            </a:r>
          </a:p>
          <a:p>
            <a:r>
              <a:rPr lang="en-CA" sz="1700" dirty="0"/>
              <a:t>	</a:t>
            </a:r>
            <a:r>
              <a:rPr lang="en-CA" sz="1700" dirty="0" smtClean="0"/>
              <a:t>1. Taymyr : We expect above normal temp, but we don’t have high confidence (40%), 	we can make decisions based on seas forecast due to the presence of the historical skill.</a:t>
            </a:r>
          </a:p>
          <a:p>
            <a:r>
              <a:rPr lang="en-CA" sz="1700" dirty="0"/>
              <a:t>	</a:t>
            </a:r>
            <a:r>
              <a:rPr lang="en-CA" sz="1700" dirty="0" smtClean="0"/>
              <a:t>2. </a:t>
            </a:r>
            <a:r>
              <a:rPr lang="en-CA" sz="1700" dirty="0"/>
              <a:t>N</a:t>
            </a:r>
            <a:r>
              <a:rPr lang="en-CA" sz="1700" dirty="0" smtClean="0"/>
              <a:t>unavut: We don’t make decisions, no historical skill. However the forecast of above 	normal temp is still possible.  </a:t>
            </a:r>
            <a:endParaRPr lang="en-CA" sz="17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3563888" y="1340768"/>
            <a:ext cx="5400600" cy="1834684"/>
            <a:chOff x="3563888" y="1340768"/>
            <a:chExt cx="5400600" cy="1834684"/>
          </a:xfrm>
        </p:grpSpPr>
        <p:grpSp>
          <p:nvGrpSpPr>
            <p:cNvPr id="7" name="Group 6"/>
            <p:cNvGrpSpPr/>
            <p:nvPr/>
          </p:nvGrpSpPr>
          <p:grpSpPr>
            <a:xfrm>
              <a:off x="3563888" y="1438328"/>
              <a:ext cx="5400600" cy="1737124"/>
              <a:chOff x="4283968" y="1763883"/>
              <a:chExt cx="4759366" cy="1737124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4283968" y="1763883"/>
                <a:ext cx="4759366" cy="1737124"/>
                <a:chOff x="-23028" y="3763729"/>
                <a:chExt cx="5820306" cy="1215988"/>
              </a:xfrm>
            </p:grpSpPr>
            <p:pic>
              <p:nvPicPr>
                <p:cNvPr id="13" name="Picture 2" descr="C:\Users\markovicm\Desktop\veri_image.gif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7030" r="50000" b="72368"/>
                <a:stretch/>
              </p:blipFill>
              <p:spPr bwMode="auto">
                <a:xfrm>
                  <a:off x="-23028" y="3763729"/>
                  <a:ext cx="5735855" cy="93981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3" descr="C:\Users\markovicm\Desktop\veri_image.gif"/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5900" t="31061" b="47611"/>
                <a:stretch/>
              </p:blipFill>
              <p:spPr bwMode="auto">
                <a:xfrm>
                  <a:off x="5364088" y="3801853"/>
                  <a:ext cx="433190" cy="11778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" name="Oval 3"/>
              <p:cNvSpPr/>
              <p:nvPr/>
            </p:nvSpPr>
            <p:spPr>
              <a:xfrm>
                <a:off x="5508104" y="2276872"/>
                <a:ext cx="576064" cy="360040"/>
              </a:xfrm>
              <a:prstGeom prst="ellipse">
                <a:avLst/>
              </a:prstGeom>
              <a:solidFill>
                <a:schemeClr val="accent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308304" y="2492896"/>
                <a:ext cx="432048" cy="360040"/>
              </a:xfrm>
              <a:prstGeom prst="ellipse">
                <a:avLst/>
              </a:prstGeom>
              <a:solidFill>
                <a:schemeClr val="tx1">
                  <a:alpha val="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6995696" y="1340768"/>
              <a:ext cx="816664" cy="363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067944" y="1052736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smtClean="0"/>
              <a:t>ROC score for T2m in MJJ based on 19 years of historical data (1983-2001)</a:t>
            </a: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657660" y="2924944"/>
            <a:ext cx="53166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700" dirty="0" smtClean="0"/>
              <a:t>Two examples of how to use historical ROC score with the actual real time forecasts:</a:t>
            </a:r>
          </a:p>
          <a:p>
            <a:pPr marL="342900" indent="-342900">
              <a:buAutoNum type="arabicPeriod"/>
            </a:pPr>
            <a:r>
              <a:rPr lang="en-CA" sz="1700" dirty="0" smtClean="0"/>
              <a:t>Forecast over the Taymyr peninsula (Russia) </a:t>
            </a:r>
          </a:p>
          <a:p>
            <a:pPr marL="342900" indent="-342900">
              <a:buAutoNum type="arabicPeriod"/>
            </a:pPr>
            <a:r>
              <a:rPr lang="en-CA" sz="1700" dirty="0" smtClean="0"/>
              <a:t>Forecast over the continental Nunavut (Canada) </a:t>
            </a:r>
            <a:endParaRPr lang="en-CA" sz="1700" dirty="0"/>
          </a:p>
        </p:txBody>
      </p:sp>
    </p:spTree>
    <p:extLst>
      <p:ext uri="{BB962C8B-B14F-4D97-AF65-F5344CB8AC3E}">
        <p14:creationId xmlns:p14="http://schemas.microsoft.com/office/powerpoint/2010/main" val="46459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929468" y="-27384"/>
            <a:ext cx="5636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Precipitation</a:t>
            </a:r>
            <a:r>
              <a:rPr lang="en-CA" sz="2800" dirty="0" smtClean="0"/>
              <a:t> outlook over the Arctic: </a:t>
            </a:r>
          </a:p>
          <a:p>
            <a:pPr algn="ctr"/>
            <a:r>
              <a:rPr lang="en-CA" sz="2800" dirty="0" smtClean="0"/>
              <a:t>May-June </a:t>
            </a:r>
            <a:r>
              <a:rPr lang="en-CA" sz="2800" dirty="0" smtClean="0"/>
              <a:t>July </a:t>
            </a:r>
            <a:r>
              <a:rPr lang="en-CA" sz="2800" dirty="0" smtClean="0"/>
              <a:t>2018</a:t>
            </a:r>
            <a:endParaRPr lang="en-CA" sz="2800" dirty="0"/>
          </a:p>
        </p:txBody>
      </p:sp>
      <p:pic>
        <p:nvPicPr>
          <p:cNvPr id="1026" name="Picture 2" descr="C:\Users\markovicm\Desktop\download_PMM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1052736"/>
            <a:ext cx="7640017" cy="573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27193" y="2671752"/>
            <a:ext cx="2309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CA" dirty="0" smtClean="0"/>
              <a:t>North America</a:t>
            </a:r>
          </a:p>
          <a:p>
            <a:pPr marL="342900" indent="-342900">
              <a:buAutoNum type="arabicPeriod"/>
            </a:pPr>
            <a:r>
              <a:rPr lang="en-CA" dirty="0" smtClean="0"/>
              <a:t>European Arctic</a:t>
            </a:r>
          </a:p>
          <a:p>
            <a:pPr marL="342900" indent="-342900">
              <a:buFontTx/>
              <a:buAutoNum type="arabicPeriod"/>
            </a:pPr>
            <a:r>
              <a:rPr lang="en-CA" dirty="0"/>
              <a:t>Wester </a:t>
            </a:r>
            <a:r>
              <a:rPr lang="en-CA" dirty="0" smtClean="0"/>
              <a:t>Russia</a:t>
            </a:r>
          </a:p>
          <a:p>
            <a:pPr marL="342900" indent="-342900">
              <a:buAutoNum type="arabicPeriod"/>
            </a:pPr>
            <a:r>
              <a:rPr lang="en-CA" dirty="0" smtClean="0"/>
              <a:t>Central Russia</a:t>
            </a:r>
          </a:p>
          <a:p>
            <a:r>
              <a:rPr lang="en-CA" dirty="0" smtClean="0"/>
              <a:t>5.    Eastern Russia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598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572000" y="1772816"/>
            <a:ext cx="4659200" cy="4331364"/>
            <a:chOff x="460799" y="3965732"/>
            <a:chExt cx="3461519" cy="1945394"/>
          </a:xfrm>
        </p:grpSpPr>
        <p:pic>
          <p:nvPicPr>
            <p:cNvPr id="12" name="Picture 3" descr="C:\Users\markovicm\Desktop\veri_imag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731" t="16723" b="71681"/>
            <a:stretch/>
          </p:blipFill>
          <p:spPr bwMode="auto">
            <a:xfrm>
              <a:off x="619235" y="4619233"/>
              <a:ext cx="3301742" cy="625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3" descr="C:\Users\markovicm\Desktop\veri_imag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" t="16723" r="53314" b="71681"/>
            <a:stretch/>
          </p:blipFill>
          <p:spPr bwMode="auto">
            <a:xfrm>
              <a:off x="530271" y="3965732"/>
              <a:ext cx="3159228" cy="625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markovicm\Desktop\veri_imag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" t="59149" r="53357" b="28744"/>
            <a:stretch/>
          </p:blipFill>
          <p:spPr bwMode="auto">
            <a:xfrm>
              <a:off x="460799" y="5257626"/>
              <a:ext cx="3228699" cy="65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 descr="C:\Users\markovicm\Desktop\veri_image.gif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00" t="31061" b="47611"/>
            <a:stretch/>
          </p:blipFill>
          <p:spPr bwMode="auto">
            <a:xfrm>
              <a:off x="3635896" y="4433200"/>
              <a:ext cx="286422" cy="1151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929468" y="-27384"/>
            <a:ext cx="56360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dirty="0" smtClean="0"/>
              <a:t>Precipitation</a:t>
            </a:r>
            <a:r>
              <a:rPr lang="en-CA" sz="2800" dirty="0" smtClean="0"/>
              <a:t> outlook over the Arctic: </a:t>
            </a:r>
          </a:p>
          <a:p>
            <a:pPr algn="ctr"/>
            <a:r>
              <a:rPr lang="en-CA" sz="2800" dirty="0" smtClean="0"/>
              <a:t>May-June </a:t>
            </a:r>
            <a:r>
              <a:rPr lang="en-CA" sz="2800" dirty="0" smtClean="0"/>
              <a:t>July </a:t>
            </a:r>
            <a:r>
              <a:rPr lang="en-CA" sz="2800" dirty="0" smtClean="0"/>
              <a:t>2018</a:t>
            </a:r>
            <a:endParaRPr lang="en-CA" sz="2800" dirty="0"/>
          </a:p>
        </p:txBody>
      </p:sp>
      <p:pic>
        <p:nvPicPr>
          <p:cNvPr id="1026" name="Picture 2" descr="C:\Users\markovicm\Desktop\download_PMM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4" t="15700" r="22632" b="13858"/>
          <a:stretch/>
        </p:blipFill>
        <p:spPr bwMode="auto">
          <a:xfrm>
            <a:off x="-76" y="1746645"/>
            <a:ext cx="4644083" cy="444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markovicm\Desktop\download_PMME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9" t="89473" r="15938"/>
          <a:stretch/>
        </p:blipFill>
        <p:spPr bwMode="auto">
          <a:xfrm>
            <a:off x="155574" y="6220496"/>
            <a:ext cx="6086237" cy="6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466357" y="931065"/>
            <a:ext cx="3225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ROC score for Precipitation in MJJ based on 19 years of historical data (1983-2001)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934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19</a:t>
            </a:fld>
            <a:endParaRPr lang="en-CA"/>
          </a:p>
        </p:txBody>
      </p:sp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2297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827584" y="327775"/>
            <a:ext cx="742729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dirty="0" smtClean="0"/>
              <a:t>So, what can we conclude for the MJJ 2018 </a:t>
            </a:r>
          </a:p>
          <a:p>
            <a:pPr algn="ctr"/>
            <a:r>
              <a:rPr lang="en-CA" sz="3200" dirty="0" smtClean="0"/>
              <a:t>seasonal forecast over the Arctic? </a:t>
            </a:r>
            <a:endParaRPr lang="en-CA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1" b="63963"/>
          <a:stretch/>
        </p:blipFill>
        <p:spPr>
          <a:xfrm>
            <a:off x="460375" y="1772816"/>
            <a:ext cx="3885803" cy="1036831"/>
          </a:xfrm>
          <a:prstGeom prst="rect">
            <a:avLst/>
          </a:prstGeom>
        </p:spPr>
      </p:pic>
      <p:pic>
        <p:nvPicPr>
          <p:cNvPr id="21" name="Picture 2" descr="C:\Users\markovicm\Desktop\download_PMME.g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2" b="65334"/>
          <a:stretch/>
        </p:blipFill>
        <p:spPr bwMode="auto">
          <a:xfrm>
            <a:off x="4932040" y="1772816"/>
            <a:ext cx="3950457" cy="1036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2973" y="3140968"/>
            <a:ext cx="8111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Considering multi-model ensemble forecast and a limited model skill over the Arctic: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165780" y="3717031"/>
            <a:ext cx="8574522" cy="147732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T2m: There is probability of 50% or more that the temperature will be above normal in the Northwestern and northern Alaska and north western Canada. Over the European Arctic  there is low probability ~40% for below normal temperature in the southwestern Norway. </a:t>
            </a:r>
            <a:r>
              <a:rPr lang="en-CA" dirty="0"/>
              <a:t>W</a:t>
            </a:r>
            <a:r>
              <a:rPr lang="en-CA" dirty="0" smtClean="0"/>
              <a:t>e expect low probability of ~40% for above average temperature in the eastern Europe and central and northern Russia.</a:t>
            </a:r>
            <a:endParaRPr lang="en-CA" dirty="0"/>
          </a:p>
        </p:txBody>
      </p:sp>
      <p:sp>
        <p:nvSpPr>
          <p:cNvPr id="23" name="TextBox 22"/>
          <p:cNvSpPr txBox="1"/>
          <p:nvPr/>
        </p:nvSpPr>
        <p:spPr>
          <a:xfrm>
            <a:off x="165780" y="5457998"/>
            <a:ext cx="8662710" cy="92333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CA" dirty="0" smtClean="0"/>
              <a:t>Precipitation: there is a low probability of 40 or more for above average precipitation over Alaska an easternmost parts of Russia. Otherwise, there is an equal chances for above, below </a:t>
            </a:r>
            <a:r>
              <a:rPr lang="en-CA" dirty="0" smtClean="0"/>
              <a:t>or </a:t>
            </a:r>
            <a:r>
              <a:rPr lang="en-CA" dirty="0" smtClean="0"/>
              <a:t>near normal temperatures over the Arctic belt.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93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052736"/>
            <a:ext cx="90364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Introductory Part on the seasonal forecasting</a:t>
            </a:r>
          </a:p>
          <a:p>
            <a:r>
              <a:rPr lang="en-CA" sz="2000" dirty="0"/>
              <a:t>	</a:t>
            </a:r>
            <a:r>
              <a:rPr lang="en-CA" sz="2000" dirty="0" smtClean="0"/>
              <a:t>- what is seasonal forecast (outlook)</a:t>
            </a:r>
          </a:p>
          <a:p>
            <a:r>
              <a:rPr lang="en-CA" sz="2000" dirty="0"/>
              <a:t>	</a:t>
            </a:r>
            <a:r>
              <a:rPr lang="en-CA" sz="2000" dirty="0" smtClean="0"/>
              <a:t>- </a:t>
            </a:r>
            <a:r>
              <a:rPr lang="en-CA" sz="2000" dirty="0" smtClean="0"/>
              <a:t>timescales, </a:t>
            </a:r>
            <a:r>
              <a:rPr lang="en-CA" sz="2000" dirty="0" smtClean="0"/>
              <a:t>sources of </a:t>
            </a:r>
            <a:r>
              <a:rPr lang="en-CA" sz="2000" dirty="0" smtClean="0"/>
              <a:t>predictability and skill</a:t>
            </a:r>
            <a:endParaRPr lang="en-CA" sz="2000" dirty="0" smtClean="0"/>
          </a:p>
          <a:p>
            <a:r>
              <a:rPr lang="en-CA" sz="2000" dirty="0"/>
              <a:t>	</a:t>
            </a:r>
            <a:r>
              <a:rPr lang="en-CA" sz="2000" dirty="0" smtClean="0"/>
              <a:t>- why do we need ensembles an multi-model ensembles</a:t>
            </a:r>
          </a:p>
          <a:p>
            <a:r>
              <a:rPr lang="en-CA" sz="2000" dirty="0">
                <a:solidFill>
                  <a:srgbClr val="FF0000"/>
                </a:solidFill>
              </a:rPr>
              <a:t>	</a:t>
            </a:r>
            <a:r>
              <a:rPr lang="en-CA" sz="2000" dirty="0" smtClean="0"/>
              <a:t>- </a:t>
            </a:r>
            <a:r>
              <a:rPr lang="en-CA" sz="2000" dirty="0" smtClean="0"/>
              <a:t>how skillful are seasonal forecast in general</a:t>
            </a:r>
            <a:endParaRPr lang="en-CA" sz="2000" dirty="0" smtClean="0"/>
          </a:p>
          <a:p>
            <a:endParaRPr lang="en-C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T2m and </a:t>
            </a:r>
            <a:r>
              <a:rPr lang="en-CA" sz="2000" dirty="0" err="1" smtClean="0"/>
              <a:t>precip</a:t>
            </a:r>
            <a:r>
              <a:rPr lang="en-CA" sz="2000" dirty="0" smtClean="0"/>
              <a:t> seasonal real time seasonal forecasting </a:t>
            </a:r>
            <a:r>
              <a:rPr lang="en-CA" sz="2000" dirty="0" smtClean="0"/>
              <a:t>over the </a:t>
            </a:r>
            <a:r>
              <a:rPr lang="en-CA" sz="2000" dirty="0" smtClean="0"/>
              <a:t>Arctic:</a:t>
            </a:r>
          </a:p>
          <a:p>
            <a:r>
              <a:rPr lang="en-CA" sz="2000" dirty="0">
                <a:solidFill>
                  <a:srgbClr val="FF0000"/>
                </a:solidFill>
                <a:effectLst/>
              </a:rPr>
              <a:t>	</a:t>
            </a:r>
            <a:r>
              <a:rPr lang="en-CA" sz="2000" dirty="0" smtClean="0">
                <a:effectLst/>
              </a:rPr>
              <a:t>- </a:t>
            </a:r>
            <a:r>
              <a:rPr lang="en-CA" sz="2000" dirty="0" smtClean="0">
                <a:effectLst/>
              </a:rPr>
              <a:t>Temperature outlook over the Arctic</a:t>
            </a:r>
            <a:endParaRPr lang="en-CA" sz="2000" dirty="0" smtClean="0">
              <a:effectLst/>
            </a:endParaRPr>
          </a:p>
          <a:p>
            <a:r>
              <a:rPr lang="en-CA" sz="2000" dirty="0"/>
              <a:t>	</a:t>
            </a:r>
            <a:r>
              <a:rPr lang="en-CA" sz="2000" dirty="0" smtClean="0"/>
              <a:t>- </a:t>
            </a:r>
            <a:r>
              <a:rPr lang="en-CA" sz="2000" dirty="0" smtClean="0"/>
              <a:t>How to use real-time outlooks combined with the historical skill </a:t>
            </a:r>
            <a:endParaRPr lang="en-CA" sz="2000" dirty="0" smtClean="0"/>
          </a:p>
          <a:p>
            <a:r>
              <a:rPr lang="en-CA" sz="2000" dirty="0">
                <a:effectLst/>
              </a:rPr>
              <a:t>	</a:t>
            </a:r>
            <a:r>
              <a:rPr lang="en-CA" sz="2000" dirty="0" smtClean="0">
                <a:effectLst/>
              </a:rPr>
              <a:t>- </a:t>
            </a:r>
            <a:r>
              <a:rPr lang="en-CA" sz="2000" dirty="0" smtClean="0">
                <a:effectLst/>
              </a:rPr>
              <a:t>Precipitation outlook over the Arctic.</a:t>
            </a:r>
            <a:endParaRPr lang="en-CA" sz="2000" dirty="0" smtClean="0">
              <a:effectLst/>
            </a:endParaRPr>
          </a:p>
          <a:p>
            <a:r>
              <a:rPr lang="en-CA" sz="2000" dirty="0"/>
              <a:t>	</a:t>
            </a:r>
            <a:r>
              <a:rPr lang="en-CA" sz="2000" dirty="0" smtClean="0"/>
              <a:t>- what can we do more with </a:t>
            </a:r>
            <a:r>
              <a:rPr lang="en-CA" sz="2000" dirty="0" smtClean="0"/>
              <a:t>the Arctic Regional Climate Center (</a:t>
            </a:r>
            <a:r>
              <a:rPr lang="en-CA" sz="2000" dirty="0" err="1" smtClean="0"/>
              <a:t>ArcRCC</a:t>
            </a:r>
            <a:r>
              <a:rPr lang="en-CA" sz="2000" dirty="0" smtClean="0"/>
              <a:t>)</a:t>
            </a:r>
            <a:endParaRPr lang="en-CA" sz="2000" dirty="0" smtClean="0"/>
          </a:p>
          <a:p>
            <a:pPr lvl="0"/>
            <a:endParaRPr lang="en-CA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CA" sz="2000" dirty="0" smtClean="0">
                <a:solidFill>
                  <a:srgbClr val="FF0000"/>
                </a:solidFill>
              </a:rPr>
              <a:t>Example on decision making : cost/lost ratio</a:t>
            </a:r>
            <a:endParaRPr lang="en-CA" sz="2000" dirty="0">
              <a:solidFill>
                <a:srgbClr val="FF0000"/>
              </a:solidFill>
            </a:endParaRPr>
          </a:p>
          <a:p>
            <a:endParaRPr lang="en-CA" sz="2000" dirty="0">
              <a:effectLst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2</a:t>
            </a:fld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3598148" y="-27384"/>
            <a:ext cx="12618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800" dirty="0" smtClean="0"/>
              <a:t>Plan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341103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TextBox 5"/>
          <p:cNvSpPr txBox="1"/>
          <p:nvPr/>
        </p:nvSpPr>
        <p:spPr>
          <a:xfrm>
            <a:off x="1929468" y="-27384"/>
            <a:ext cx="59452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What </a:t>
            </a:r>
            <a:r>
              <a:rPr lang="en-CA" sz="2800" dirty="0"/>
              <a:t>can we do more with the </a:t>
            </a:r>
            <a:endParaRPr lang="en-CA" sz="2800" dirty="0" smtClean="0"/>
          </a:p>
          <a:p>
            <a:pPr algn="ctr"/>
            <a:r>
              <a:rPr lang="en-CA" sz="2800" dirty="0" smtClean="0"/>
              <a:t>Arctic </a:t>
            </a:r>
            <a:r>
              <a:rPr lang="en-CA" sz="2800" dirty="0"/>
              <a:t>Regional Climate Center (</a:t>
            </a:r>
            <a:r>
              <a:rPr lang="en-CA" sz="2800" dirty="0" err="1"/>
              <a:t>ArcRCC</a:t>
            </a:r>
            <a:r>
              <a:rPr lang="en-CA" sz="2800" dirty="0"/>
              <a:t>)</a:t>
            </a:r>
            <a:endParaRPr lang="en-CA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2008" y="1196752"/>
            <a:ext cx="90719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200" b="1" dirty="0" err="1" smtClean="0"/>
              <a:t>ArcRCC</a:t>
            </a:r>
            <a:endParaRPr lang="en-CA" sz="2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Regional Climate Center founded by the World </a:t>
            </a:r>
            <a:r>
              <a:rPr lang="en-CA" sz="2200" dirty="0" smtClean="0"/>
              <a:t>M</a:t>
            </a:r>
            <a:r>
              <a:rPr lang="en-CA" sz="2200" dirty="0" smtClean="0"/>
              <a:t>eteorological Organisation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Promote climate monitoring over the Arctic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Promote seasonal and sub-seasonal forecasting over the Arctic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Promote climate research over the Arctic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Promote climate services over the Arctic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2200" dirty="0" smtClean="0"/>
              <a:t>Promote operational data to for better long range forecasts</a:t>
            </a:r>
            <a:endParaRPr lang="en-CA" sz="22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CA" sz="2200" dirty="0" smtClean="0"/>
              <a:t>Met Service of Norway is working towards a platform (a web page) to enables all this goals to the users.</a:t>
            </a: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215889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935548" y="-27384"/>
            <a:ext cx="3933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Breakout-group questions</a:t>
            </a:r>
            <a:endParaRPr lang="en-CA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7975" y="1268760"/>
            <a:ext cx="872852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en-CA" sz="2200" dirty="0" smtClean="0"/>
              <a:t>What are seasonal forecast, seasonal forecast outlook and how we communicate it?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CA" sz="2200" dirty="0"/>
              <a:t>Are seasonal outlooks useful to </a:t>
            </a:r>
            <a:r>
              <a:rPr lang="en-CA" sz="2200" dirty="0" smtClean="0"/>
              <a:t>you?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CA" sz="2200" dirty="0" smtClean="0"/>
              <a:t>Which forecasting timescales (e.g. a week, a few weeks, a month, a season) are you interested in?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CA" sz="2200" dirty="0" smtClean="0"/>
              <a:t>What regions or which season (e.g. spring, summer,..) are the most important to you?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CA" sz="2200" dirty="0" smtClean="0"/>
              <a:t>How much skill you need in order to make a decision (real-time versus historical forecast)?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CA" sz="2200" dirty="0" smtClean="0"/>
              <a:t>Do you think we should present this in a different way (to complex)? 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en-CA" sz="2200" dirty="0" smtClean="0"/>
              <a:t>Would you like to have a training session about using the seasonal forecast products in decision making?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200" dirty="0"/>
          </a:p>
        </p:txBody>
      </p:sp>
    </p:spTree>
    <p:extLst>
      <p:ext uri="{BB962C8B-B14F-4D97-AF65-F5344CB8AC3E}">
        <p14:creationId xmlns:p14="http://schemas.microsoft.com/office/powerpoint/2010/main" val="164128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2411760" y="25460"/>
            <a:ext cx="4790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dirty="0" smtClean="0"/>
              <a:t>More questions, if time permits</a:t>
            </a:r>
            <a:endParaRPr lang="en-CA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307975" y="1268760"/>
            <a:ext cx="3379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smtClean="0"/>
              <a:t>………………………………….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7468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" name="AutoShape 4" descr="https://www.wmolc.org/modules/data/plot/autograds4/download_PMME.php?filename=data/PMME205.211.133.12864785.gi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" name="Rectangle 1"/>
          <p:cNvSpPr/>
          <p:nvPr/>
        </p:nvSpPr>
        <p:spPr>
          <a:xfrm>
            <a:off x="2267744" y="160338"/>
            <a:ext cx="48245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2800" dirty="0"/>
              <a:t>Example on decision </a:t>
            </a:r>
            <a:r>
              <a:rPr lang="en-CA" sz="2800" dirty="0" smtClean="0"/>
              <a:t>making: </a:t>
            </a:r>
            <a:r>
              <a:rPr lang="en-CA" sz="2800" dirty="0"/>
              <a:t>cost/lost ratio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10999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24</a:t>
            </a:fld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2267744" y="160338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CA" sz="2800" dirty="0" smtClean="0"/>
              <a:t>Take home messages</a:t>
            </a:r>
            <a:endParaRPr lang="en-CA" sz="2800" dirty="0"/>
          </a:p>
        </p:txBody>
      </p:sp>
      <p:sp>
        <p:nvSpPr>
          <p:cNvPr id="2" name="Rectangle 1"/>
          <p:cNvSpPr/>
          <p:nvPr/>
        </p:nvSpPr>
        <p:spPr>
          <a:xfrm>
            <a:off x="251520" y="1124744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Seasonal forecast has limited skill over the arctic region (contrary to the tropics)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C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…..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 smtClean="0"/>
              <a:t>….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0838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kovicm\Desktop\Untitle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0"/>
          <a:stretch/>
        </p:blipFill>
        <p:spPr bwMode="auto">
          <a:xfrm>
            <a:off x="371412" y="2309246"/>
            <a:ext cx="8377052" cy="16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3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79512" y="7306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Introduction to Seasonal Forecasting</a:t>
            </a:r>
            <a:endParaRPr lang="en-CA" sz="2800" dirty="0"/>
          </a:p>
          <a:p>
            <a:pPr algn="ctr"/>
            <a:r>
              <a:rPr lang="en-CA" sz="2800" dirty="0" smtClean="0"/>
              <a:t>What is </a:t>
            </a:r>
            <a:r>
              <a:rPr lang="en-CA" sz="2800" dirty="0"/>
              <a:t>S</a:t>
            </a:r>
            <a:r>
              <a:rPr lang="en-CA" sz="2800" dirty="0" smtClean="0"/>
              <a:t>easonal </a:t>
            </a:r>
            <a:r>
              <a:rPr lang="en-CA" sz="2800" dirty="0"/>
              <a:t>F</a:t>
            </a:r>
            <a:r>
              <a:rPr lang="en-CA" sz="2800" dirty="0" smtClean="0"/>
              <a:t>orecast?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1" y="1124744"/>
            <a:ext cx="88332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2000" dirty="0" smtClean="0"/>
              <a:t>Probably all are familiar with the weather forecasts.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Range of the weather forecast can be from 6h (now casting) to up the two weeks in advance (long range weather forecast). On the figure we have ECCC 7-day (mid range ) forecast for the city of Montreal.</a:t>
            </a:r>
          </a:p>
          <a:p>
            <a:pPr marL="342900" indent="-342900">
              <a:buFontTx/>
              <a:buChar char="-"/>
            </a:pPr>
            <a:endParaRPr lang="en-CA" sz="2000" dirty="0"/>
          </a:p>
          <a:p>
            <a:pPr marL="342900" indent="-342900">
              <a:buFontTx/>
              <a:buChar char="-"/>
            </a:pPr>
            <a:endParaRPr lang="en-CA" sz="2000" dirty="0" smtClean="0"/>
          </a:p>
          <a:p>
            <a:pPr marL="342900" indent="-342900">
              <a:buFontTx/>
              <a:buChar char="-"/>
            </a:pPr>
            <a:endParaRPr lang="en-CA" sz="2000" dirty="0"/>
          </a:p>
          <a:p>
            <a:pPr marL="342900" indent="-342900">
              <a:buFontTx/>
              <a:buChar char="-"/>
            </a:pPr>
            <a:endParaRPr lang="en-CA" sz="2000" dirty="0" smtClean="0"/>
          </a:p>
          <a:p>
            <a:pPr marL="342900" indent="-342900">
              <a:buFontTx/>
              <a:buChar char="-"/>
            </a:pPr>
            <a:endParaRPr lang="en-CA" sz="2000" dirty="0"/>
          </a:p>
          <a:p>
            <a:pPr marL="342900" indent="-342900">
              <a:buFontTx/>
              <a:buChar char="-"/>
            </a:pPr>
            <a:endParaRPr lang="en-CA" sz="2000" dirty="0" smtClean="0"/>
          </a:p>
          <a:p>
            <a:pPr marL="342900" indent="-342900">
              <a:buFontTx/>
              <a:buChar char="-"/>
            </a:pPr>
            <a:endParaRPr lang="en-CA" sz="2000" dirty="0"/>
          </a:p>
        </p:txBody>
      </p:sp>
      <p:sp>
        <p:nvSpPr>
          <p:cNvPr id="7" name="Rectangle 6"/>
          <p:cNvSpPr/>
          <p:nvPr/>
        </p:nvSpPr>
        <p:spPr>
          <a:xfrm>
            <a:off x="179511" y="414908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Tx/>
              <a:buChar char="-"/>
            </a:pPr>
            <a:r>
              <a:rPr lang="en-CA" dirty="0"/>
              <a:t>How do we do it? We have a tool</a:t>
            </a:r>
            <a:r>
              <a:rPr lang="en-CA" dirty="0" smtClean="0"/>
              <a:t>, </a:t>
            </a:r>
            <a:r>
              <a:rPr lang="en-CA" b="1" i="1" dirty="0" smtClean="0"/>
              <a:t>a weather forecasting model</a:t>
            </a:r>
            <a:r>
              <a:rPr lang="en-CA" dirty="0" smtClean="0"/>
              <a:t>, </a:t>
            </a:r>
            <a:r>
              <a:rPr lang="en-CA" dirty="0"/>
              <a:t>which is a set of mathematical </a:t>
            </a:r>
            <a:r>
              <a:rPr lang="en-CA" dirty="0" smtClean="0"/>
              <a:t>equations. </a:t>
            </a:r>
            <a:r>
              <a:rPr lang="en-CA" dirty="0"/>
              <a:t>We also need </a:t>
            </a:r>
            <a:r>
              <a:rPr lang="en-CA" dirty="0" smtClean="0"/>
              <a:t>the current/initial </a:t>
            </a:r>
            <a:r>
              <a:rPr lang="en-CA" dirty="0"/>
              <a:t>state of the atmosphere (e.g. temperature, pressure, humidity) at the time we want to perform the forecast.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545542" y="4297031"/>
            <a:ext cx="3451459" cy="2507040"/>
            <a:chOff x="5545542" y="4297031"/>
            <a:chExt cx="3451459" cy="2507040"/>
          </a:xfrm>
        </p:grpSpPr>
        <p:pic>
          <p:nvPicPr>
            <p:cNvPr id="8" name="Picture 2" descr="Composite Plot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53" t="18245" r="7337" b="5758"/>
            <a:stretch/>
          </p:blipFill>
          <p:spPr bwMode="auto">
            <a:xfrm>
              <a:off x="5545542" y="4297031"/>
              <a:ext cx="3451459" cy="25070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6156176" y="6267065"/>
              <a:ext cx="1449436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900" dirty="0"/>
                <a:t>https://www.esrl.noaa.gov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360040" y="60230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/>
              <a:t>- </a:t>
            </a:r>
            <a:r>
              <a:rPr lang="en-CA" b="1" dirty="0"/>
              <a:t>On the figure</a:t>
            </a:r>
            <a:r>
              <a:rPr lang="en-CA" dirty="0"/>
              <a:t>: near surface temperature state on the 16</a:t>
            </a:r>
            <a:r>
              <a:rPr lang="en-CA" baseline="30000" dirty="0"/>
              <a:t>th</a:t>
            </a:r>
            <a:r>
              <a:rPr lang="en-CA" dirty="0"/>
              <a:t> April </a:t>
            </a:r>
            <a:r>
              <a:rPr lang="en-CA" dirty="0" smtClean="0"/>
              <a:t>2018 (</a:t>
            </a:r>
            <a:r>
              <a:rPr lang="en-CA" dirty="0" smtClean="0">
                <a:solidFill>
                  <a:srgbClr val="FF0000"/>
                </a:solidFill>
              </a:rPr>
              <a:t>takes into account storm tracks…..)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7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3804" y="4437112"/>
            <a:ext cx="9121283" cy="609534"/>
            <a:chOff x="-108520" y="2574107"/>
            <a:chExt cx="9121283" cy="609534"/>
          </a:xfrm>
        </p:grpSpPr>
        <p:sp>
          <p:nvSpPr>
            <p:cNvPr id="15" name="Right Arrow 14"/>
            <p:cNvSpPr/>
            <p:nvPr/>
          </p:nvSpPr>
          <p:spPr>
            <a:xfrm>
              <a:off x="301404" y="2574107"/>
              <a:ext cx="8352928" cy="432048"/>
            </a:xfrm>
            <a:prstGeom prst="rightArrow">
              <a:avLst/>
            </a:prstGeom>
            <a:solidFill>
              <a:schemeClr val="bg2">
                <a:alpha val="4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-108520" y="2894747"/>
              <a:ext cx="9121283" cy="288894"/>
              <a:chOff x="-108520" y="2894747"/>
              <a:chExt cx="9121283" cy="288894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-108520" y="2924944"/>
                <a:ext cx="86433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15 May 2018</a:t>
                </a:r>
                <a:endParaRPr lang="en-CA" sz="10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295900" y="2909885"/>
                <a:ext cx="71686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June 2019</a:t>
                </a:r>
                <a:endParaRPr lang="en-CA" sz="10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827584" y="2924944"/>
                <a:ext cx="42511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June</a:t>
                </a:r>
                <a:endParaRPr lang="en-CA" sz="10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331640" y="2924944"/>
                <a:ext cx="38023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July</a:t>
                </a:r>
                <a:endParaRPr lang="en-CA" sz="10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792807" y="2924944"/>
                <a:ext cx="54694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August</a:t>
                </a:r>
                <a:endParaRPr lang="en-CA" sz="10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339752" y="2924944"/>
                <a:ext cx="76174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September</a:t>
                </a:r>
                <a:endParaRPr lang="en-CA" sz="10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131840" y="2934198"/>
                <a:ext cx="61106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October</a:t>
                </a:r>
                <a:endParaRPr lang="en-CA" sz="10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763893" y="2924944"/>
                <a:ext cx="73609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November</a:t>
                </a:r>
                <a:endParaRPr lang="en-CA" sz="10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99992" y="2894747"/>
                <a:ext cx="724878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December</a:t>
                </a:r>
                <a:endParaRPr lang="en-CA" sz="10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292080" y="2894747"/>
                <a:ext cx="58541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January</a:t>
                </a:r>
                <a:endParaRPr lang="en-CA" sz="10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868144" y="2924944"/>
                <a:ext cx="65114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February</a:t>
                </a:r>
                <a:endParaRPr lang="en-CA" sz="10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6570983" y="2937420"/>
                <a:ext cx="52129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March</a:t>
                </a:r>
                <a:endParaRPr lang="en-CA" sz="10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140829" y="2924944"/>
                <a:ext cx="42832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April</a:t>
                </a:r>
                <a:endParaRPr lang="en-CA" sz="10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641565" y="2924944"/>
                <a:ext cx="41229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sz="1000" dirty="0" smtClean="0"/>
                  <a:t>May</a:t>
                </a:r>
                <a:endParaRPr lang="en-CA" sz="1000" dirty="0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179511" y="1124744"/>
            <a:ext cx="8833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2000" dirty="0" smtClean="0"/>
              <a:t>If we take a </a:t>
            </a:r>
            <a:r>
              <a:rPr lang="en-CA" sz="2000" b="1" i="1" dirty="0" smtClean="0"/>
              <a:t>weather forecasting </a:t>
            </a:r>
            <a:r>
              <a:rPr lang="en-CA" sz="2000" dirty="0" smtClean="0"/>
              <a:t>model (set of mathematical equations) and we add to it an </a:t>
            </a:r>
            <a:r>
              <a:rPr lang="en-CA" sz="2000" b="1" i="1" dirty="0" smtClean="0"/>
              <a:t>ocean forecasting </a:t>
            </a:r>
            <a:r>
              <a:rPr lang="en-CA" sz="2000" dirty="0" smtClean="0"/>
              <a:t>model we will obtain a </a:t>
            </a:r>
            <a:r>
              <a:rPr lang="en-CA" sz="2000" b="1" i="1" dirty="0" smtClean="0"/>
              <a:t>climate forecasting </a:t>
            </a:r>
            <a:r>
              <a:rPr lang="en-CA" sz="2000" dirty="0" smtClean="0"/>
              <a:t>model</a:t>
            </a:r>
            <a:r>
              <a:rPr lang="en-CA" sz="2000" dirty="0" smtClean="0"/>
              <a:t>. </a:t>
            </a:r>
            <a:r>
              <a:rPr lang="en-CA" sz="2000" dirty="0" smtClean="0">
                <a:solidFill>
                  <a:srgbClr val="FF0000"/>
                </a:solidFill>
              </a:rPr>
              <a:t>First day we can forecast the weather but not after one month.</a:t>
            </a:r>
            <a:endParaRPr lang="en-CA" sz="2000" dirty="0" smtClean="0"/>
          </a:p>
          <a:p>
            <a:pPr marL="342900" indent="-342900">
              <a:buFontTx/>
              <a:buChar char="-"/>
            </a:pPr>
            <a:r>
              <a:rPr lang="en-CA" sz="2000" dirty="0" smtClean="0"/>
              <a:t>Capable to give us set of weather realisations for one year and even far beyond.</a:t>
            </a:r>
            <a:endParaRPr lang="en-CA" sz="2000" dirty="0"/>
          </a:p>
        </p:txBody>
      </p:sp>
      <p:pic>
        <p:nvPicPr>
          <p:cNvPr id="3074" name="Picture 2" descr="C:\Users\markovicm\Desktop\Untitl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0"/>
          <a:stretch/>
        </p:blipFill>
        <p:spPr bwMode="auto">
          <a:xfrm>
            <a:off x="179512" y="2521639"/>
            <a:ext cx="5795416" cy="112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4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79512" y="7306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Introduction to Seasonal Forecasting</a:t>
            </a:r>
            <a:endParaRPr lang="en-CA" sz="2800" dirty="0"/>
          </a:p>
          <a:p>
            <a:pPr algn="ctr"/>
            <a:r>
              <a:rPr lang="en-CA" sz="2800" dirty="0" smtClean="0"/>
              <a:t>What is </a:t>
            </a:r>
            <a:r>
              <a:rPr lang="en-CA" sz="2800" dirty="0"/>
              <a:t>S</a:t>
            </a:r>
            <a:r>
              <a:rPr lang="en-CA" sz="2800" dirty="0" smtClean="0"/>
              <a:t>easonal </a:t>
            </a:r>
            <a:r>
              <a:rPr lang="en-CA" sz="2800" dirty="0"/>
              <a:t>F</a:t>
            </a:r>
            <a:r>
              <a:rPr lang="en-CA" sz="2800" dirty="0" smtClean="0"/>
              <a:t>orecast?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084168" y="2924944"/>
            <a:ext cx="187220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8100392" y="2780928"/>
            <a:ext cx="953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1 year</a:t>
            </a:r>
            <a:endParaRPr lang="en-CA" sz="2400" dirty="0"/>
          </a:p>
        </p:txBody>
      </p:sp>
      <p:sp>
        <p:nvSpPr>
          <p:cNvPr id="12" name="Rectangle 11"/>
          <p:cNvSpPr/>
          <p:nvPr/>
        </p:nvSpPr>
        <p:spPr>
          <a:xfrm>
            <a:off x="24136" y="3717032"/>
            <a:ext cx="85083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2000" b="1" dirty="0" smtClean="0"/>
              <a:t>Seasonal Forecast  </a:t>
            </a:r>
            <a:r>
              <a:rPr lang="en-CA" sz="2000" dirty="0" smtClean="0"/>
              <a:t>is a climate forecast ranging up to 1 year ahead.</a:t>
            </a:r>
            <a:endParaRPr lang="en-CA" sz="2000" dirty="0"/>
          </a:p>
        </p:txBody>
      </p:sp>
      <p:sp>
        <p:nvSpPr>
          <p:cNvPr id="31" name="Oval 30"/>
          <p:cNvSpPr/>
          <p:nvPr/>
        </p:nvSpPr>
        <p:spPr>
          <a:xfrm>
            <a:off x="902543" y="4653136"/>
            <a:ext cx="1583933" cy="4864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176535" y="5157192"/>
            <a:ext cx="891094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2000" b="1" dirty="0" smtClean="0"/>
              <a:t>Seasonal Outlook </a:t>
            </a:r>
            <a:r>
              <a:rPr lang="en-CA" sz="2000" dirty="0" smtClean="0"/>
              <a:t>represents a 90-day average of the seasonal forecast’s daily realisations.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We can also construct a </a:t>
            </a:r>
            <a:r>
              <a:rPr lang="en-CA" sz="2000" b="1" dirty="0" smtClean="0"/>
              <a:t>monthly outlook </a:t>
            </a:r>
            <a:r>
              <a:rPr lang="en-CA" sz="2000" dirty="0" smtClean="0"/>
              <a:t>which is a 30 day averaged daily realisation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In this talk we will focus on seasonal outlooks!</a:t>
            </a:r>
            <a:endParaRPr lang="en-CA" sz="2000" dirty="0"/>
          </a:p>
        </p:txBody>
      </p:sp>
      <p:sp>
        <p:nvSpPr>
          <p:cNvPr id="33" name="Oval 32"/>
          <p:cNvSpPr/>
          <p:nvPr/>
        </p:nvSpPr>
        <p:spPr>
          <a:xfrm>
            <a:off x="1475899" y="4653136"/>
            <a:ext cx="1583933" cy="48642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830359" y="4211796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Season 1</a:t>
            </a:r>
            <a:endParaRPr lang="en-CA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2771800" y="4221088"/>
            <a:ext cx="8338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Season 2</a:t>
            </a:r>
            <a:endParaRPr lang="en-CA" sz="1400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15816" y="4437112"/>
            <a:ext cx="218732" cy="258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15616" y="4437112"/>
            <a:ext cx="24016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7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1" y="1124744"/>
            <a:ext cx="88332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CA" sz="2000" dirty="0" smtClean="0"/>
              <a:t>Skill is a measure of the forecast’s accuracy. </a:t>
            </a:r>
          </a:p>
          <a:p>
            <a:pPr marL="342900" indent="-342900">
              <a:buFontTx/>
              <a:buChar char="-"/>
            </a:pPr>
            <a:r>
              <a:rPr lang="en-CA" sz="2000" dirty="0" smtClean="0"/>
              <a:t>We use historical observations (e.g. temp, </a:t>
            </a:r>
            <a:r>
              <a:rPr lang="en-CA" sz="2000" dirty="0" err="1" smtClean="0"/>
              <a:t>precip</a:t>
            </a:r>
            <a:r>
              <a:rPr lang="en-CA" sz="2000" dirty="0" smtClean="0"/>
              <a:t>) to compare our forecasts to. </a:t>
            </a:r>
            <a:endParaRPr lang="en-CA" sz="2000" dirty="0"/>
          </a:p>
        </p:txBody>
      </p:sp>
      <p:pic>
        <p:nvPicPr>
          <p:cNvPr id="3074" name="Picture 2" descr="C:\Users\markovicm\Desktop\Untitle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890"/>
          <a:stretch/>
        </p:blipFill>
        <p:spPr bwMode="auto">
          <a:xfrm>
            <a:off x="179511" y="1988840"/>
            <a:ext cx="7036034" cy="136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5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79512" y="7306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Introduction to Seasonal Forecasting</a:t>
            </a:r>
            <a:endParaRPr lang="en-CA" sz="2800" dirty="0"/>
          </a:p>
          <a:p>
            <a:pPr algn="ctr"/>
            <a:r>
              <a:rPr lang="en-CA" sz="2800" dirty="0" smtClean="0"/>
              <a:t>Seasonal Forecast Skill?</a:t>
            </a:r>
          </a:p>
        </p:txBody>
      </p:sp>
      <p:sp>
        <p:nvSpPr>
          <p:cNvPr id="4" name="Right Arrow 3"/>
          <p:cNvSpPr/>
          <p:nvPr/>
        </p:nvSpPr>
        <p:spPr>
          <a:xfrm>
            <a:off x="6906346" y="2492896"/>
            <a:ext cx="1050029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7956376" y="2409972"/>
            <a:ext cx="119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/>
              <a:t>2</a:t>
            </a:r>
            <a:r>
              <a:rPr lang="en-CA" sz="2400" dirty="0" smtClean="0"/>
              <a:t> weeks</a:t>
            </a:r>
            <a:endParaRPr lang="en-CA" sz="2400" dirty="0"/>
          </a:p>
        </p:txBody>
      </p:sp>
      <p:cxnSp>
        <p:nvCxnSpPr>
          <p:cNvPr id="7" name="Straight Arrow Connector 6"/>
          <p:cNvCxnSpPr>
            <a:stCxn id="11" idx="2"/>
          </p:cNvCxnSpPr>
          <p:nvPr/>
        </p:nvCxnSpPr>
        <p:spPr>
          <a:xfrm flipH="1">
            <a:off x="8532440" y="2871637"/>
            <a:ext cx="19227" cy="2693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524328" y="2708920"/>
            <a:ext cx="19204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smtClean="0"/>
              <a:t>Very low skill</a:t>
            </a:r>
          </a:p>
          <a:p>
            <a:r>
              <a:rPr lang="en-CA" sz="1600" dirty="0" smtClean="0"/>
              <a:t>Not very useful in terms of daily forecasts</a:t>
            </a:r>
            <a:endParaRPr lang="en-CA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08682" y="321297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~95%</a:t>
            </a:r>
            <a:endParaRPr lang="en-CA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1368393" y="321297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~90%</a:t>
            </a:r>
            <a:endParaRPr lang="en-CA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6300192" y="3212976"/>
            <a:ext cx="755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/>
              <a:t>~65%</a:t>
            </a:r>
            <a:endParaRPr lang="en-CA" sz="2000" dirty="0"/>
          </a:p>
        </p:txBody>
      </p:sp>
      <p:sp>
        <p:nvSpPr>
          <p:cNvPr id="10" name="Rectangle 9"/>
          <p:cNvSpPr/>
          <p:nvPr/>
        </p:nvSpPr>
        <p:spPr>
          <a:xfrm>
            <a:off x="179512" y="371703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CA" dirty="0" smtClean="0"/>
              <a:t>Thus, how the seasonal outlook (90 day average) can be useful if we lose skill in weather forecast after two weeks?</a:t>
            </a:r>
            <a:endParaRPr lang="en-CA" dirty="0"/>
          </a:p>
        </p:txBody>
      </p:sp>
      <p:sp>
        <p:nvSpPr>
          <p:cNvPr id="13" name="Rectangle 12"/>
          <p:cNvSpPr/>
          <p:nvPr/>
        </p:nvSpPr>
        <p:spPr>
          <a:xfrm>
            <a:off x="288032" y="45091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CA" b="1" i="1" dirty="0" smtClean="0"/>
              <a:t>weather </a:t>
            </a:r>
            <a:r>
              <a:rPr lang="en-CA" b="1" i="1" dirty="0"/>
              <a:t>forecasting </a:t>
            </a:r>
            <a:r>
              <a:rPr lang="en-CA" b="1" i="1" dirty="0" smtClean="0"/>
              <a:t>model </a:t>
            </a:r>
            <a:r>
              <a:rPr lang="en-CA" dirty="0" smtClean="0"/>
              <a:t>depends on the current/initial </a:t>
            </a:r>
            <a:r>
              <a:rPr lang="en-CA" dirty="0"/>
              <a:t>state of the atmosphere (e.g. temperature, pressure, humidity) at the time we want to perform the </a:t>
            </a:r>
            <a:r>
              <a:rPr lang="en-CA" dirty="0" smtClean="0"/>
              <a:t>forecast.</a:t>
            </a:r>
          </a:p>
          <a:p>
            <a:pPr marL="285750" indent="-285750">
              <a:buFontTx/>
              <a:buChar char="-"/>
            </a:pPr>
            <a:r>
              <a:rPr lang="en-CA" dirty="0" smtClean="0"/>
              <a:t>After 2 weeks weather model “forgets” the initial condition state and starts to drift away from them. </a:t>
            </a:r>
            <a:endParaRPr lang="en-CA" dirty="0"/>
          </a:p>
        </p:txBody>
      </p:sp>
      <p:pic>
        <p:nvPicPr>
          <p:cNvPr id="36" name="Picture 2" descr="Composite Plo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3" t="18245" r="7337" b="5758"/>
          <a:stretch/>
        </p:blipFill>
        <p:spPr bwMode="auto">
          <a:xfrm>
            <a:off x="5585037" y="4293096"/>
            <a:ext cx="3451459" cy="250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6228991" y="4057327"/>
            <a:ext cx="2447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dirty="0" smtClean="0"/>
              <a:t>Surface air temp 4</a:t>
            </a:r>
            <a:r>
              <a:rPr lang="en-CA" sz="1400" baseline="30000" dirty="0" smtClean="0"/>
              <a:t>th</a:t>
            </a:r>
            <a:r>
              <a:rPr lang="en-CA" sz="1400" dirty="0" smtClean="0"/>
              <a:t> April 2018 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69788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504" y="1196752"/>
            <a:ext cx="921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Climate model (seas forecast) =  weather model + ocean model + boundary forcing description</a:t>
            </a:r>
            <a:endParaRPr lang="en-CA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6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79512" y="7306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Introduction to Seasonal Forecasting</a:t>
            </a:r>
            <a:endParaRPr lang="en-CA" sz="2800" dirty="0"/>
          </a:p>
          <a:p>
            <a:pPr algn="ctr"/>
            <a:r>
              <a:rPr lang="en-CA" sz="2800" dirty="0" smtClean="0"/>
              <a:t>Seasonal Forecast Skill?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12" y="1628800"/>
            <a:ext cx="847377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b="1" dirty="0" smtClean="0"/>
              <a:t>Weather Forecast </a:t>
            </a:r>
            <a:r>
              <a:rPr lang="en-CA" dirty="0" smtClean="0"/>
              <a:t>– up to two weeks</a:t>
            </a:r>
          </a:p>
          <a:p>
            <a:pPr lvl="1"/>
            <a:endParaRPr lang="en-CA" sz="800" dirty="0"/>
          </a:p>
          <a:p>
            <a:pPr marL="0" lvl="1" indent="-285750">
              <a:buFontTx/>
              <a:buChar char="-"/>
            </a:pPr>
            <a:r>
              <a:rPr lang="en-CA" b="1" dirty="0" smtClean="0"/>
              <a:t>Seasonal forecast </a:t>
            </a:r>
            <a:r>
              <a:rPr lang="en-CA" dirty="0" smtClean="0"/>
              <a:t>– 3 months,  depends on the slowly evolving boundary conditions and also on the initial state of the atmosphere. </a:t>
            </a:r>
          </a:p>
          <a:p>
            <a:pPr marL="0" lvl="1" indent="-285750">
              <a:buFontTx/>
              <a:buChar char="-"/>
            </a:pPr>
            <a:endParaRPr lang="en-CA" sz="800" dirty="0"/>
          </a:p>
          <a:p>
            <a:pPr marL="0" lvl="1" indent="-285750">
              <a:buFontTx/>
              <a:buChar char="-"/>
            </a:pPr>
            <a:r>
              <a:rPr lang="en-CA" b="1" dirty="0" smtClean="0"/>
              <a:t>Boundary conditions</a:t>
            </a:r>
            <a:r>
              <a:rPr lang="en-CA" dirty="0" smtClean="0"/>
              <a:t> influencing the seasonal forecasting skill:</a:t>
            </a:r>
          </a:p>
          <a:p>
            <a:pPr marL="171450" lvl="2"/>
            <a:r>
              <a:rPr lang="en-CA" dirty="0"/>
              <a:t>	</a:t>
            </a:r>
            <a:r>
              <a:rPr lang="en-CA" dirty="0" smtClean="0"/>
              <a:t>- Changes in the Ocean (e.g. El Nino, Pacific Decadal Oscillation)</a:t>
            </a:r>
          </a:p>
          <a:p>
            <a:pPr marL="171450" lvl="2"/>
            <a:r>
              <a:rPr lang="en-CA" dirty="0"/>
              <a:t>	</a:t>
            </a:r>
            <a:r>
              <a:rPr lang="en-CA" dirty="0" smtClean="0"/>
              <a:t>- Changes in the land (e.g. soil moisture, snow cover)</a:t>
            </a:r>
          </a:p>
          <a:p>
            <a:pPr marL="171450" lvl="2"/>
            <a:r>
              <a:rPr lang="en-CA" dirty="0"/>
              <a:t>	</a:t>
            </a:r>
            <a:r>
              <a:rPr lang="en-CA" dirty="0" smtClean="0"/>
              <a:t>- Changes in the Atmosphere (e.g. circulation patters NAO, PNA )</a:t>
            </a:r>
            <a:endParaRPr lang="en-CA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4005064"/>
            <a:ext cx="9360024" cy="2907573"/>
            <a:chOff x="0" y="3977811"/>
            <a:chExt cx="9360024" cy="2907573"/>
          </a:xfrm>
        </p:grpSpPr>
        <p:pic>
          <p:nvPicPr>
            <p:cNvPr id="19" name="Picture 2" descr="Image result for el nin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81"/>
            <a:stretch/>
          </p:blipFill>
          <p:spPr bwMode="auto">
            <a:xfrm>
              <a:off x="179512" y="4923400"/>
              <a:ext cx="2520280" cy="1673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283890" y="6544685"/>
              <a:ext cx="206428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1200" dirty="0"/>
                <a:t>https://www.metoffice.gov.uk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0" y="4345940"/>
              <a:ext cx="31318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El Nino, appears once in 3-5 years and influences seasonal climate for 9 months</a:t>
              </a:r>
              <a:endParaRPr lang="en-CA" sz="14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804248" y="3977811"/>
              <a:ext cx="25557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NAO, appears very often and influences seasonal climate for ~3 weeks</a:t>
              </a:r>
              <a:endParaRPr lang="en-CA" sz="1400" dirty="0"/>
            </a:p>
          </p:txBody>
        </p:sp>
        <p:pic>
          <p:nvPicPr>
            <p:cNvPr id="23" name="Ima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1051"/>
            <a:stretch/>
          </p:blipFill>
          <p:spPr>
            <a:xfrm>
              <a:off x="2802135" y="5517232"/>
              <a:ext cx="3930105" cy="1093944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8267" y="4446346"/>
              <a:ext cx="313184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/>
                <a:t>Snow depth (22 Feb 2016 source ECCC), appears every year and influences seasonal climate during its presence, depending on the region. </a:t>
              </a:r>
              <a:endParaRPr lang="en-CA" sz="1400" dirty="0"/>
            </a:p>
          </p:txBody>
        </p:sp>
        <p:pic>
          <p:nvPicPr>
            <p:cNvPr id="25" name="Ima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" t="92114" r="50488" b="650"/>
            <a:stretch/>
          </p:blipFill>
          <p:spPr>
            <a:xfrm>
              <a:off x="3131839" y="6500698"/>
              <a:ext cx="3262989" cy="343019"/>
            </a:xfrm>
            <a:prstGeom prst="rect">
              <a:avLst/>
            </a:prstGeom>
          </p:spPr>
        </p:pic>
        <p:grpSp>
          <p:nvGrpSpPr>
            <p:cNvPr id="26" name="Group 25"/>
            <p:cNvGrpSpPr/>
            <p:nvPr/>
          </p:nvGrpSpPr>
          <p:grpSpPr>
            <a:xfrm>
              <a:off x="6804248" y="4769467"/>
              <a:ext cx="2339752" cy="2115917"/>
              <a:chOff x="6804248" y="4769467"/>
              <a:chExt cx="2339752" cy="2115917"/>
            </a:xfrm>
          </p:grpSpPr>
          <p:pic>
            <p:nvPicPr>
              <p:cNvPr id="27" name="Picture 4" descr="Image result for North Atlantic Oscillation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077"/>
              <a:stretch/>
            </p:blipFill>
            <p:spPr bwMode="auto">
              <a:xfrm>
                <a:off x="6804248" y="4769467"/>
                <a:ext cx="2339752" cy="1827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4" descr="Image result for North Atlantic Oscillation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1" t="93835" r="-251" b="-10362"/>
              <a:stretch/>
            </p:blipFill>
            <p:spPr bwMode="auto">
              <a:xfrm>
                <a:off x="6804248" y="6502612"/>
                <a:ext cx="2339752" cy="3827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92694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7</a:t>
            </a:fld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79512" y="7306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Introduction to Seasonal Forecasting</a:t>
            </a:r>
            <a:endParaRPr lang="en-CA" sz="2800" dirty="0"/>
          </a:p>
          <a:p>
            <a:pPr algn="ctr"/>
            <a:r>
              <a:rPr lang="en-CA" sz="2800" dirty="0" smtClean="0"/>
              <a:t>Why do we need ensembles?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579968" y="1825660"/>
            <a:ext cx="6850373" cy="2035388"/>
            <a:chOff x="579968" y="2708920"/>
            <a:chExt cx="6850373" cy="2035388"/>
          </a:xfrm>
        </p:grpSpPr>
        <p:sp>
          <p:nvSpPr>
            <p:cNvPr id="8" name="TextBox 7"/>
            <p:cNvSpPr txBox="1"/>
            <p:nvPr/>
          </p:nvSpPr>
          <p:spPr>
            <a:xfrm>
              <a:off x="579968" y="4221088"/>
              <a:ext cx="13277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Initial condition</a:t>
              </a:r>
            </a:p>
            <a:p>
              <a:r>
                <a:rPr lang="en-CA" sz="1400" dirty="0" smtClean="0"/>
                <a:t>uncertainty</a:t>
              </a:r>
              <a:endParaRPr lang="en-CA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06343" y="3920814"/>
              <a:ext cx="10239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400" dirty="0" smtClean="0"/>
                <a:t>forecast</a:t>
              </a:r>
            </a:p>
            <a:p>
              <a:r>
                <a:rPr lang="en-CA" sz="1400" dirty="0" smtClean="0"/>
                <a:t>uncertainty</a:t>
              </a:r>
              <a:endParaRPr lang="en-CA" sz="14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899592" y="2708920"/>
              <a:ext cx="6120680" cy="1944216"/>
              <a:chOff x="539552" y="1628800"/>
              <a:chExt cx="6120680" cy="1944216"/>
            </a:xfrm>
          </p:grpSpPr>
          <p:sp>
            <p:nvSpPr>
              <p:cNvPr id="17" name="Freeform 16"/>
              <p:cNvSpPr/>
              <p:nvPr/>
            </p:nvSpPr>
            <p:spPr>
              <a:xfrm>
                <a:off x="988828" y="2494802"/>
                <a:ext cx="4848446" cy="574158"/>
              </a:xfrm>
              <a:custGeom>
                <a:avLst/>
                <a:gdLst>
                  <a:gd name="connsiteX0" fmla="*/ 0 w 4848446"/>
                  <a:gd name="connsiteY0" fmla="*/ 457200 h 574158"/>
                  <a:gd name="connsiteX1" fmla="*/ 53163 w 4848446"/>
                  <a:gd name="connsiteY1" fmla="*/ 478465 h 574158"/>
                  <a:gd name="connsiteX2" fmla="*/ 85060 w 4848446"/>
                  <a:gd name="connsiteY2" fmla="*/ 489098 h 574158"/>
                  <a:gd name="connsiteX3" fmla="*/ 116958 w 4848446"/>
                  <a:gd name="connsiteY3" fmla="*/ 510363 h 574158"/>
                  <a:gd name="connsiteX4" fmla="*/ 180753 w 4848446"/>
                  <a:gd name="connsiteY4" fmla="*/ 531628 h 574158"/>
                  <a:gd name="connsiteX5" fmla="*/ 329609 w 4848446"/>
                  <a:gd name="connsiteY5" fmla="*/ 520995 h 574158"/>
                  <a:gd name="connsiteX6" fmla="*/ 414670 w 4848446"/>
                  <a:gd name="connsiteY6" fmla="*/ 499730 h 574158"/>
                  <a:gd name="connsiteX7" fmla="*/ 446567 w 4848446"/>
                  <a:gd name="connsiteY7" fmla="*/ 478465 h 574158"/>
                  <a:gd name="connsiteX8" fmla="*/ 510363 w 4848446"/>
                  <a:gd name="connsiteY8" fmla="*/ 457200 h 574158"/>
                  <a:gd name="connsiteX9" fmla="*/ 584791 w 4848446"/>
                  <a:gd name="connsiteY9" fmla="*/ 435935 h 574158"/>
                  <a:gd name="connsiteX10" fmla="*/ 616688 w 4848446"/>
                  <a:gd name="connsiteY10" fmla="*/ 414670 h 574158"/>
                  <a:gd name="connsiteX11" fmla="*/ 659219 w 4848446"/>
                  <a:gd name="connsiteY11" fmla="*/ 404037 h 574158"/>
                  <a:gd name="connsiteX12" fmla="*/ 669851 w 4848446"/>
                  <a:gd name="connsiteY12" fmla="*/ 372140 h 574158"/>
                  <a:gd name="connsiteX13" fmla="*/ 754912 w 4848446"/>
                  <a:gd name="connsiteY13" fmla="*/ 297712 h 574158"/>
                  <a:gd name="connsiteX14" fmla="*/ 797442 w 4848446"/>
                  <a:gd name="connsiteY14" fmla="*/ 276447 h 574158"/>
                  <a:gd name="connsiteX15" fmla="*/ 893135 w 4848446"/>
                  <a:gd name="connsiteY15" fmla="*/ 255182 h 574158"/>
                  <a:gd name="connsiteX16" fmla="*/ 925032 w 4848446"/>
                  <a:gd name="connsiteY16" fmla="*/ 244549 h 574158"/>
                  <a:gd name="connsiteX17" fmla="*/ 1084521 w 4848446"/>
                  <a:gd name="connsiteY17" fmla="*/ 255182 h 574158"/>
                  <a:gd name="connsiteX18" fmla="*/ 1158949 w 4848446"/>
                  <a:gd name="connsiteY18" fmla="*/ 287079 h 574158"/>
                  <a:gd name="connsiteX19" fmla="*/ 1201479 w 4848446"/>
                  <a:gd name="connsiteY19" fmla="*/ 297712 h 574158"/>
                  <a:gd name="connsiteX20" fmla="*/ 1297172 w 4848446"/>
                  <a:gd name="connsiteY20" fmla="*/ 372140 h 574158"/>
                  <a:gd name="connsiteX21" fmla="*/ 1371600 w 4848446"/>
                  <a:gd name="connsiteY21" fmla="*/ 414670 h 574158"/>
                  <a:gd name="connsiteX22" fmla="*/ 1435395 w 4848446"/>
                  <a:gd name="connsiteY22" fmla="*/ 457200 h 574158"/>
                  <a:gd name="connsiteX23" fmla="*/ 1467293 w 4848446"/>
                  <a:gd name="connsiteY23" fmla="*/ 478465 h 574158"/>
                  <a:gd name="connsiteX24" fmla="*/ 1531088 w 4848446"/>
                  <a:gd name="connsiteY24" fmla="*/ 499730 h 574158"/>
                  <a:gd name="connsiteX25" fmla="*/ 1562986 w 4848446"/>
                  <a:gd name="connsiteY25" fmla="*/ 510363 h 574158"/>
                  <a:gd name="connsiteX26" fmla="*/ 1605516 w 4848446"/>
                  <a:gd name="connsiteY26" fmla="*/ 520995 h 574158"/>
                  <a:gd name="connsiteX27" fmla="*/ 1679944 w 4848446"/>
                  <a:gd name="connsiteY27" fmla="*/ 542261 h 574158"/>
                  <a:gd name="connsiteX28" fmla="*/ 1754372 w 4848446"/>
                  <a:gd name="connsiteY28" fmla="*/ 552893 h 574158"/>
                  <a:gd name="connsiteX29" fmla="*/ 1828800 w 4848446"/>
                  <a:gd name="connsiteY29" fmla="*/ 574158 h 574158"/>
                  <a:gd name="connsiteX30" fmla="*/ 1956391 w 4848446"/>
                  <a:gd name="connsiteY30" fmla="*/ 563526 h 574158"/>
                  <a:gd name="connsiteX31" fmla="*/ 1988288 w 4848446"/>
                  <a:gd name="connsiteY31" fmla="*/ 552893 h 574158"/>
                  <a:gd name="connsiteX32" fmla="*/ 2073349 w 4848446"/>
                  <a:gd name="connsiteY32" fmla="*/ 531628 h 574158"/>
                  <a:gd name="connsiteX33" fmla="*/ 2105246 w 4848446"/>
                  <a:gd name="connsiteY33" fmla="*/ 520995 h 574158"/>
                  <a:gd name="connsiteX34" fmla="*/ 2158409 w 4848446"/>
                  <a:gd name="connsiteY34" fmla="*/ 510363 h 574158"/>
                  <a:gd name="connsiteX35" fmla="*/ 2200939 w 4848446"/>
                  <a:gd name="connsiteY35" fmla="*/ 499730 h 574158"/>
                  <a:gd name="connsiteX36" fmla="*/ 2264735 w 4848446"/>
                  <a:gd name="connsiteY36" fmla="*/ 457200 h 574158"/>
                  <a:gd name="connsiteX37" fmla="*/ 2296632 w 4848446"/>
                  <a:gd name="connsiteY37" fmla="*/ 435935 h 574158"/>
                  <a:gd name="connsiteX38" fmla="*/ 2317898 w 4848446"/>
                  <a:gd name="connsiteY38" fmla="*/ 414670 h 574158"/>
                  <a:gd name="connsiteX39" fmla="*/ 2339163 w 4848446"/>
                  <a:gd name="connsiteY39" fmla="*/ 382772 h 574158"/>
                  <a:gd name="connsiteX40" fmla="*/ 2445488 w 4848446"/>
                  <a:gd name="connsiteY40" fmla="*/ 340242 h 574158"/>
                  <a:gd name="connsiteX41" fmla="*/ 2509284 w 4848446"/>
                  <a:gd name="connsiteY41" fmla="*/ 297712 h 574158"/>
                  <a:gd name="connsiteX42" fmla="*/ 2551814 w 4848446"/>
                  <a:gd name="connsiteY42" fmla="*/ 265814 h 574158"/>
                  <a:gd name="connsiteX43" fmla="*/ 2594344 w 4848446"/>
                  <a:gd name="connsiteY43" fmla="*/ 255182 h 574158"/>
                  <a:gd name="connsiteX44" fmla="*/ 2626242 w 4848446"/>
                  <a:gd name="connsiteY44" fmla="*/ 244549 h 574158"/>
                  <a:gd name="connsiteX45" fmla="*/ 2668772 w 4848446"/>
                  <a:gd name="connsiteY45" fmla="*/ 223284 h 574158"/>
                  <a:gd name="connsiteX46" fmla="*/ 2753832 w 4848446"/>
                  <a:gd name="connsiteY46" fmla="*/ 202019 h 574158"/>
                  <a:gd name="connsiteX47" fmla="*/ 2785730 w 4848446"/>
                  <a:gd name="connsiteY47" fmla="*/ 212651 h 574158"/>
                  <a:gd name="connsiteX48" fmla="*/ 3062177 w 4848446"/>
                  <a:gd name="connsiteY48" fmla="*/ 191386 h 574158"/>
                  <a:gd name="connsiteX49" fmla="*/ 3200400 w 4848446"/>
                  <a:gd name="connsiteY49" fmla="*/ 191386 h 574158"/>
                  <a:gd name="connsiteX50" fmla="*/ 3264195 w 4848446"/>
                  <a:gd name="connsiteY50" fmla="*/ 212651 h 574158"/>
                  <a:gd name="connsiteX51" fmla="*/ 3508744 w 4848446"/>
                  <a:gd name="connsiteY51" fmla="*/ 180754 h 574158"/>
                  <a:gd name="connsiteX52" fmla="*/ 3551274 w 4848446"/>
                  <a:gd name="connsiteY52" fmla="*/ 148856 h 574158"/>
                  <a:gd name="connsiteX53" fmla="*/ 3615070 w 4848446"/>
                  <a:gd name="connsiteY53" fmla="*/ 106326 h 574158"/>
                  <a:gd name="connsiteX54" fmla="*/ 3646967 w 4848446"/>
                  <a:gd name="connsiteY54" fmla="*/ 85061 h 574158"/>
                  <a:gd name="connsiteX55" fmla="*/ 3668232 w 4848446"/>
                  <a:gd name="connsiteY55" fmla="*/ 63795 h 574158"/>
                  <a:gd name="connsiteX56" fmla="*/ 3689498 w 4848446"/>
                  <a:gd name="connsiteY56" fmla="*/ 31898 h 574158"/>
                  <a:gd name="connsiteX57" fmla="*/ 3753293 w 4848446"/>
                  <a:gd name="connsiteY57" fmla="*/ 0 h 574158"/>
                  <a:gd name="connsiteX58" fmla="*/ 3965944 w 4848446"/>
                  <a:gd name="connsiteY58" fmla="*/ 10633 h 574158"/>
                  <a:gd name="connsiteX59" fmla="*/ 4008474 w 4848446"/>
                  <a:gd name="connsiteY59" fmla="*/ 21265 h 574158"/>
                  <a:gd name="connsiteX60" fmla="*/ 4072270 w 4848446"/>
                  <a:gd name="connsiteY60" fmla="*/ 31898 h 574158"/>
                  <a:gd name="connsiteX61" fmla="*/ 4114800 w 4848446"/>
                  <a:gd name="connsiteY61" fmla="*/ 42530 h 574158"/>
                  <a:gd name="connsiteX62" fmla="*/ 4295553 w 4848446"/>
                  <a:gd name="connsiteY62" fmla="*/ 74428 h 574158"/>
                  <a:gd name="connsiteX63" fmla="*/ 4391246 w 4848446"/>
                  <a:gd name="connsiteY63" fmla="*/ 116958 h 574158"/>
                  <a:gd name="connsiteX64" fmla="*/ 4433777 w 4848446"/>
                  <a:gd name="connsiteY64" fmla="*/ 170121 h 574158"/>
                  <a:gd name="connsiteX65" fmla="*/ 4465674 w 4848446"/>
                  <a:gd name="connsiteY65" fmla="*/ 202019 h 574158"/>
                  <a:gd name="connsiteX66" fmla="*/ 4540102 w 4848446"/>
                  <a:gd name="connsiteY66" fmla="*/ 255182 h 574158"/>
                  <a:gd name="connsiteX67" fmla="*/ 4635795 w 4848446"/>
                  <a:gd name="connsiteY67" fmla="*/ 340242 h 574158"/>
                  <a:gd name="connsiteX68" fmla="*/ 4720856 w 4848446"/>
                  <a:gd name="connsiteY68" fmla="*/ 329609 h 574158"/>
                  <a:gd name="connsiteX69" fmla="*/ 4752753 w 4848446"/>
                  <a:gd name="connsiteY69" fmla="*/ 308344 h 574158"/>
                  <a:gd name="connsiteX70" fmla="*/ 4795284 w 4848446"/>
                  <a:gd name="connsiteY70" fmla="*/ 287079 h 574158"/>
                  <a:gd name="connsiteX71" fmla="*/ 4848446 w 4848446"/>
                  <a:gd name="connsiteY71" fmla="*/ 265814 h 574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4848446" h="574158">
                    <a:moveTo>
                      <a:pt x="0" y="457200"/>
                    </a:moveTo>
                    <a:cubicBezTo>
                      <a:pt x="17721" y="464288"/>
                      <a:pt x="35292" y="471763"/>
                      <a:pt x="53163" y="478465"/>
                    </a:cubicBezTo>
                    <a:cubicBezTo>
                      <a:pt x="63657" y="482400"/>
                      <a:pt x="75036" y="484086"/>
                      <a:pt x="85060" y="489098"/>
                    </a:cubicBezTo>
                    <a:cubicBezTo>
                      <a:pt x="96490" y="494813"/>
                      <a:pt x="105281" y="505173"/>
                      <a:pt x="116958" y="510363"/>
                    </a:cubicBezTo>
                    <a:cubicBezTo>
                      <a:pt x="137441" y="519467"/>
                      <a:pt x="180753" y="531628"/>
                      <a:pt x="180753" y="531628"/>
                    </a:cubicBezTo>
                    <a:cubicBezTo>
                      <a:pt x="230372" y="528084"/>
                      <a:pt x="280320" y="527716"/>
                      <a:pt x="329609" y="520995"/>
                    </a:cubicBezTo>
                    <a:cubicBezTo>
                      <a:pt x="358567" y="517046"/>
                      <a:pt x="414670" y="499730"/>
                      <a:pt x="414670" y="499730"/>
                    </a:cubicBezTo>
                    <a:cubicBezTo>
                      <a:pt x="425302" y="492642"/>
                      <a:pt x="434890" y="483655"/>
                      <a:pt x="446567" y="478465"/>
                    </a:cubicBezTo>
                    <a:cubicBezTo>
                      <a:pt x="467051" y="469361"/>
                      <a:pt x="489098" y="464288"/>
                      <a:pt x="510363" y="457200"/>
                    </a:cubicBezTo>
                    <a:cubicBezTo>
                      <a:pt x="556122" y="441947"/>
                      <a:pt x="531390" y="449286"/>
                      <a:pt x="584791" y="435935"/>
                    </a:cubicBezTo>
                    <a:cubicBezTo>
                      <a:pt x="595423" y="428847"/>
                      <a:pt x="604943" y="419704"/>
                      <a:pt x="616688" y="414670"/>
                    </a:cubicBezTo>
                    <a:cubicBezTo>
                      <a:pt x="630120" y="408913"/>
                      <a:pt x="647808" y="413166"/>
                      <a:pt x="659219" y="404037"/>
                    </a:cubicBezTo>
                    <a:cubicBezTo>
                      <a:pt x="667971" y="397036"/>
                      <a:pt x="664839" y="382164"/>
                      <a:pt x="669851" y="372140"/>
                    </a:cubicBezTo>
                    <a:cubicBezTo>
                      <a:pt x="689344" y="333153"/>
                      <a:pt x="712380" y="318978"/>
                      <a:pt x="754912" y="297712"/>
                    </a:cubicBezTo>
                    <a:cubicBezTo>
                      <a:pt x="769089" y="290624"/>
                      <a:pt x="782601" y="282012"/>
                      <a:pt x="797442" y="276447"/>
                    </a:cubicBezTo>
                    <a:cubicBezTo>
                      <a:pt x="819281" y="268257"/>
                      <a:pt x="872913" y="260238"/>
                      <a:pt x="893135" y="255182"/>
                    </a:cubicBezTo>
                    <a:cubicBezTo>
                      <a:pt x="904008" y="252464"/>
                      <a:pt x="914400" y="248093"/>
                      <a:pt x="925032" y="244549"/>
                    </a:cubicBezTo>
                    <a:cubicBezTo>
                      <a:pt x="978195" y="248093"/>
                      <a:pt x="1031533" y="249604"/>
                      <a:pt x="1084521" y="255182"/>
                    </a:cubicBezTo>
                    <a:cubicBezTo>
                      <a:pt x="1151960" y="262281"/>
                      <a:pt x="1103951" y="263508"/>
                      <a:pt x="1158949" y="287079"/>
                    </a:cubicBezTo>
                    <a:cubicBezTo>
                      <a:pt x="1172380" y="292835"/>
                      <a:pt x="1187302" y="294168"/>
                      <a:pt x="1201479" y="297712"/>
                    </a:cubicBezTo>
                    <a:cubicBezTo>
                      <a:pt x="1362722" y="405207"/>
                      <a:pt x="1197229" y="288855"/>
                      <a:pt x="1297172" y="372140"/>
                    </a:cubicBezTo>
                    <a:cubicBezTo>
                      <a:pt x="1328697" y="398411"/>
                      <a:pt x="1334460" y="392386"/>
                      <a:pt x="1371600" y="414670"/>
                    </a:cubicBezTo>
                    <a:cubicBezTo>
                      <a:pt x="1393515" y="427819"/>
                      <a:pt x="1414130" y="443023"/>
                      <a:pt x="1435395" y="457200"/>
                    </a:cubicBezTo>
                    <a:cubicBezTo>
                      <a:pt x="1446028" y="464288"/>
                      <a:pt x="1455170" y="474424"/>
                      <a:pt x="1467293" y="478465"/>
                    </a:cubicBezTo>
                    <a:lnTo>
                      <a:pt x="1531088" y="499730"/>
                    </a:lnTo>
                    <a:cubicBezTo>
                      <a:pt x="1541721" y="503274"/>
                      <a:pt x="1552113" y="507645"/>
                      <a:pt x="1562986" y="510363"/>
                    </a:cubicBezTo>
                    <a:cubicBezTo>
                      <a:pt x="1577163" y="513907"/>
                      <a:pt x="1591465" y="516981"/>
                      <a:pt x="1605516" y="520995"/>
                    </a:cubicBezTo>
                    <a:cubicBezTo>
                      <a:pt x="1645372" y="532382"/>
                      <a:pt x="1634240" y="533951"/>
                      <a:pt x="1679944" y="542261"/>
                    </a:cubicBezTo>
                    <a:cubicBezTo>
                      <a:pt x="1704601" y="546744"/>
                      <a:pt x="1729715" y="548410"/>
                      <a:pt x="1754372" y="552893"/>
                    </a:cubicBezTo>
                    <a:cubicBezTo>
                      <a:pt x="1783736" y="558232"/>
                      <a:pt x="1801476" y="565051"/>
                      <a:pt x="1828800" y="574158"/>
                    </a:cubicBezTo>
                    <a:cubicBezTo>
                      <a:pt x="1871330" y="570614"/>
                      <a:pt x="1914088" y="569166"/>
                      <a:pt x="1956391" y="563526"/>
                    </a:cubicBezTo>
                    <a:cubicBezTo>
                      <a:pt x="1967500" y="562045"/>
                      <a:pt x="1977475" y="555842"/>
                      <a:pt x="1988288" y="552893"/>
                    </a:cubicBezTo>
                    <a:cubicBezTo>
                      <a:pt x="2016484" y="545203"/>
                      <a:pt x="2045623" y="540871"/>
                      <a:pt x="2073349" y="531628"/>
                    </a:cubicBezTo>
                    <a:cubicBezTo>
                      <a:pt x="2083981" y="528084"/>
                      <a:pt x="2094373" y="523713"/>
                      <a:pt x="2105246" y="520995"/>
                    </a:cubicBezTo>
                    <a:cubicBezTo>
                      <a:pt x="2122778" y="516612"/>
                      <a:pt x="2140767" y="514283"/>
                      <a:pt x="2158409" y="510363"/>
                    </a:cubicBezTo>
                    <a:cubicBezTo>
                      <a:pt x="2172674" y="507193"/>
                      <a:pt x="2186762" y="503274"/>
                      <a:pt x="2200939" y="499730"/>
                    </a:cubicBezTo>
                    <a:lnTo>
                      <a:pt x="2264735" y="457200"/>
                    </a:lnTo>
                    <a:cubicBezTo>
                      <a:pt x="2275367" y="450112"/>
                      <a:pt x="2287596" y="444971"/>
                      <a:pt x="2296632" y="435935"/>
                    </a:cubicBezTo>
                    <a:cubicBezTo>
                      <a:pt x="2303721" y="428847"/>
                      <a:pt x="2311636" y="422498"/>
                      <a:pt x="2317898" y="414670"/>
                    </a:cubicBezTo>
                    <a:cubicBezTo>
                      <a:pt x="2325881" y="404691"/>
                      <a:pt x="2329346" y="390953"/>
                      <a:pt x="2339163" y="382772"/>
                    </a:cubicBezTo>
                    <a:cubicBezTo>
                      <a:pt x="2388064" y="342021"/>
                      <a:pt x="2386000" y="379900"/>
                      <a:pt x="2445488" y="340242"/>
                    </a:cubicBezTo>
                    <a:cubicBezTo>
                      <a:pt x="2466753" y="326065"/>
                      <a:pt x="2488838" y="313047"/>
                      <a:pt x="2509284" y="297712"/>
                    </a:cubicBezTo>
                    <a:cubicBezTo>
                      <a:pt x="2523461" y="287079"/>
                      <a:pt x="2535964" y="273739"/>
                      <a:pt x="2551814" y="265814"/>
                    </a:cubicBezTo>
                    <a:cubicBezTo>
                      <a:pt x="2564884" y="259279"/>
                      <a:pt x="2580293" y="259196"/>
                      <a:pt x="2594344" y="255182"/>
                    </a:cubicBezTo>
                    <a:cubicBezTo>
                      <a:pt x="2605121" y="252103"/>
                      <a:pt x="2615940" y="248964"/>
                      <a:pt x="2626242" y="244549"/>
                    </a:cubicBezTo>
                    <a:cubicBezTo>
                      <a:pt x="2640810" y="238305"/>
                      <a:pt x="2654204" y="229528"/>
                      <a:pt x="2668772" y="223284"/>
                    </a:cubicBezTo>
                    <a:cubicBezTo>
                      <a:pt x="2697382" y="211022"/>
                      <a:pt x="2722624" y="208260"/>
                      <a:pt x="2753832" y="202019"/>
                    </a:cubicBezTo>
                    <a:cubicBezTo>
                      <a:pt x="2764465" y="205563"/>
                      <a:pt x="2774522" y="212651"/>
                      <a:pt x="2785730" y="212651"/>
                    </a:cubicBezTo>
                    <a:cubicBezTo>
                      <a:pt x="2929135" y="212651"/>
                      <a:pt x="2952079" y="207115"/>
                      <a:pt x="3062177" y="191386"/>
                    </a:cubicBezTo>
                    <a:cubicBezTo>
                      <a:pt x="3121655" y="171561"/>
                      <a:pt x="3102659" y="173060"/>
                      <a:pt x="3200400" y="191386"/>
                    </a:cubicBezTo>
                    <a:cubicBezTo>
                      <a:pt x="3222431" y="195517"/>
                      <a:pt x="3264195" y="212651"/>
                      <a:pt x="3264195" y="212651"/>
                    </a:cubicBezTo>
                    <a:cubicBezTo>
                      <a:pt x="3357480" y="207469"/>
                      <a:pt x="3431254" y="223804"/>
                      <a:pt x="3508744" y="180754"/>
                    </a:cubicBezTo>
                    <a:cubicBezTo>
                      <a:pt x="3524235" y="172148"/>
                      <a:pt x="3536756" y="159018"/>
                      <a:pt x="3551274" y="148856"/>
                    </a:cubicBezTo>
                    <a:cubicBezTo>
                      <a:pt x="3572212" y="134200"/>
                      <a:pt x="3593805" y="120503"/>
                      <a:pt x="3615070" y="106326"/>
                    </a:cubicBezTo>
                    <a:cubicBezTo>
                      <a:pt x="3625702" y="99238"/>
                      <a:pt x="3637931" y="94097"/>
                      <a:pt x="3646967" y="85061"/>
                    </a:cubicBezTo>
                    <a:cubicBezTo>
                      <a:pt x="3654055" y="77972"/>
                      <a:pt x="3661970" y="71623"/>
                      <a:pt x="3668232" y="63795"/>
                    </a:cubicBezTo>
                    <a:cubicBezTo>
                      <a:pt x="3676215" y="53817"/>
                      <a:pt x="3680462" y="40934"/>
                      <a:pt x="3689498" y="31898"/>
                    </a:cubicBezTo>
                    <a:cubicBezTo>
                      <a:pt x="3710110" y="11286"/>
                      <a:pt x="3727349" y="8648"/>
                      <a:pt x="3753293" y="0"/>
                    </a:cubicBezTo>
                    <a:cubicBezTo>
                      <a:pt x="3824177" y="3544"/>
                      <a:pt x="3895217" y="4739"/>
                      <a:pt x="3965944" y="10633"/>
                    </a:cubicBezTo>
                    <a:cubicBezTo>
                      <a:pt x="3980506" y="11847"/>
                      <a:pt x="3994145" y="18399"/>
                      <a:pt x="4008474" y="21265"/>
                    </a:cubicBezTo>
                    <a:cubicBezTo>
                      <a:pt x="4029614" y="25493"/>
                      <a:pt x="4051130" y="27670"/>
                      <a:pt x="4072270" y="31898"/>
                    </a:cubicBezTo>
                    <a:cubicBezTo>
                      <a:pt x="4086599" y="34764"/>
                      <a:pt x="4100511" y="39468"/>
                      <a:pt x="4114800" y="42530"/>
                    </a:cubicBezTo>
                    <a:cubicBezTo>
                      <a:pt x="4219522" y="64970"/>
                      <a:pt x="4203495" y="61276"/>
                      <a:pt x="4295553" y="74428"/>
                    </a:cubicBezTo>
                    <a:cubicBezTo>
                      <a:pt x="4346141" y="91290"/>
                      <a:pt x="4355139" y="88072"/>
                      <a:pt x="4391246" y="116958"/>
                    </a:cubicBezTo>
                    <a:cubicBezTo>
                      <a:pt x="4422183" y="141707"/>
                      <a:pt x="4406143" y="136959"/>
                      <a:pt x="4433777" y="170121"/>
                    </a:cubicBezTo>
                    <a:cubicBezTo>
                      <a:pt x="4443403" y="181673"/>
                      <a:pt x="4454123" y="192393"/>
                      <a:pt x="4465674" y="202019"/>
                    </a:cubicBezTo>
                    <a:cubicBezTo>
                      <a:pt x="4543359" y="266757"/>
                      <a:pt x="4444302" y="168962"/>
                      <a:pt x="4540102" y="255182"/>
                    </a:cubicBezTo>
                    <a:cubicBezTo>
                      <a:pt x="4644146" y="348821"/>
                      <a:pt x="4565613" y="293453"/>
                      <a:pt x="4635795" y="340242"/>
                    </a:cubicBezTo>
                    <a:cubicBezTo>
                      <a:pt x="4664149" y="336698"/>
                      <a:pt x="4693289" y="337127"/>
                      <a:pt x="4720856" y="329609"/>
                    </a:cubicBezTo>
                    <a:cubicBezTo>
                      <a:pt x="4733184" y="326247"/>
                      <a:pt x="4741658" y="314684"/>
                      <a:pt x="4752753" y="308344"/>
                    </a:cubicBezTo>
                    <a:cubicBezTo>
                      <a:pt x="4766515" y="300480"/>
                      <a:pt x="4780715" y="293323"/>
                      <a:pt x="4795284" y="287079"/>
                    </a:cubicBezTo>
                    <a:cubicBezTo>
                      <a:pt x="4887229" y="247675"/>
                      <a:pt x="4780012" y="300033"/>
                      <a:pt x="4848446" y="265814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9552" y="1628800"/>
                <a:ext cx="6120680" cy="1944216"/>
                <a:chOff x="539552" y="1124744"/>
                <a:chExt cx="6120680" cy="1944216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539552" y="1985655"/>
                  <a:ext cx="684076" cy="651257"/>
                </a:xfrm>
                <a:prstGeom prst="ellipse">
                  <a:avLst/>
                </a:prstGeom>
                <a:solidFill>
                  <a:schemeClr val="accent1">
                    <a:alpha val="19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5432374" y="1124744"/>
                  <a:ext cx="1227858" cy="1944216"/>
                </a:xfrm>
                <a:custGeom>
                  <a:avLst/>
                  <a:gdLst>
                    <a:gd name="connsiteX0" fmla="*/ 314092 w 1059220"/>
                    <a:gd name="connsiteY0" fmla="*/ 225608 h 1707398"/>
                    <a:gd name="connsiteX1" fmla="*/ 16380 w 1059220"/>
                    <a:gd name="connsiteY1" fmla="*/ 416994 h 1707398"/>
                    <a:gd name="connsiteX2" fmla="*/ 37645 w 1059220"/>
                    <a:gd name="connsiteY2" fmla="*/ 725338 h 1707398"/>
                    <a:gd name="connsiteX3" fmla="*/ 27013 w 1059220"/>
                    <a:gd name="connsiteY3" fmla="*/ 980519 h 1707398"/>
                    <a:gd name="connsiteX4" fmla="*/ 48278 w 1059220"/>
                    <a:gd name="connsiteY4" fmla="*/ 1214436 h 1707398"/>
                    <a:gd name="connsiteX5" fmla="*/ 133338 w 1059220"/>
                    <a:gd name="connsiteY5" fmla="*/ 1373924 h 1707398"/>
                    <a:gd name="connsiteX6" fmla="*/ 197134 w 1059220"/>
                    <a:gd name="connsiteY6" fmla="*/ 1512147 h 1707398"/>
                    <a:gd name="connsiteX7" fmla="*/ 324725 w 1059220"/>
                    <a:gd name="connsiteY7" fmla="*/ 1639738 h 1707398"/>
                    <a:gd name="connsiteX8" fmla="*/ 399152 w 1059220"/>
                    <a:gd name="connsiteY8" fmla="*/ 1692901 h 1707398"/>
                    <a:gd name="connsiteX9" fmla="*/ 664966 w 1059220"/>
                    <a:gd name="connsiteY9" fmla="*/ 1692901 h 1707398"/>
                    <a:gd name="connsiteX10" fmla="*/ 824455 w 1059220"/>
                    <a:gd name="connsiteY10" fmla="*/ 1703533 h 1707398"/>
                    <a:gd name="connsiteX11" fmla="*/ 930780 w 1059220"/>
                    <a:gd name="connsiteY11" fmla="*/ 1618473 h 1707398"/>
                    <a:gd name="connsiteX12" fmla="*/ 1005208 w 1059220"/>
                    <a:gd name="connsiteY12" fmla="*/ 1533412 h 1707398"/>
                    <a:gd name="connsiteX13" fmla="*/ 1058371 w 1059220"/>
                    <a:gd name="connsiteY13" fmla="*/ 1384556 h 1707398"/>
                    <a:gd name="connsiteX14" fmla="*/ 962678 w 1059220"/>
                    <a:gd name="connsiteY14" fmla="*/ 1161273 h 1707398"/>
                    <a:gd name="connsiteX15" fmla="*/ 888250 w 1059220"/>
                    <a:gd name="connsiteY15" fmla="*/ 852929 h 1707398"/>
                    <a:gd name="connsiteX16" fmla="*/ 824455 w 1059220"/>
                    <a:gd name="connsiteY16" fmla="*/ 597747 h 1707398"/>
                    <a:gd name="connsiteX17" fmla="*/ 930780 w 1059220"/>
                    <a:gd name="connsiteY17" fmla="*/ 183077 h 1707398"/>
                    <a:gd name="connsiteX18" fmla="*/ 898883 w 1059220"/>
                    <a:gd name="connsiteY18" fmla="*/ 140547 h 1707398"/>
                    <a:gd name="connsiteX19" fmla="*/ 728762 w 1059220"/>
                    <a:gd name="connsiteY19" fmla="*/ 34222 h 1707398"/>
                    <a:gd name="connsiteX20" fmla="*/ 622436 w 1059220"/>
                    <a:gd name="connsiteY20" fmla="*/ 2324 h 1707398"/>
                    <a:gd name="connsiteX21" fmla="*/ 462948 w 1059220"/>
                    <a:gd name="connsiteY21" fmla="*/ 87384 h 1707398"/>
                    <a:gd name="connsiteX22" fmla="*/ 420418 w 1059220"/>
                    <a:gd name="connsiteY22" fmla="*/ 129915 h 1707398"/>
                    <a:gd name="connsiteX23" fmla="*/ 314092 w 1059220"/>
                    <a:gd name="connsiteY23" fmla="*/ 225608 h 17073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059220" h="1707398">
                      <a:moveTo>
                        <a:pt x="314092" y="225608"/>
                      </a:moveTo>
                      <a:cubicBezTo>
                        <a:pt x="246752" y="273454"/>
                        <a:pt x="62454" y="333706"/>
                        <a:pt x="16380" y="416994"/>
                      </a:cubicBezTo>
                      <a:cubicBezTo>
                        <a:pt x="-29694" y="500282"/>
                        <a:pt x="35873" y="631417"/>
                        <a:pt x="37645" y="725338"/>
                      </a:cubicBezTo>
                      <a:cubicBezTo>
                        <a:pt x="39417" y="819259"/>
                        <a:pt x="25241" y="899003"/>
                        <a:pt x="27013" y="980519"/>
                      </a:cubicBezTo>
                      <a:cubicBezTo>
                        <a:pt x="28785" y="1062035"/>
                        <a:pt x="30557" y="1148869"/>
                        <a:pt x="48278" y="1214436"/>
                      </a:cubicBezTo>
                      <a:cubicBezTo>
                        <a:pt x="65999" y="1280004"/>
                        <a:pt x="108529" y="1324306"/>
                        <a:pt x="133338" y="1373924"/>
                      </a:cubicBezTo>
                      <a:cubicBezTo>
                        <a:pt x="158147" y="1423542"/>
                        <a:pt x="165236" y="1467845"/>
                        <a:pt x="197134" y="1512147"/>
                      </a:cubicBezTo>
                      <a:cubicBezTo>
                        <a:pt x="229032" y="1556449"/>
                        <a:pt x="291055" y="1609612"/>
                        <a:pt x="324725" y="1639738"/>
                      </a:cubicBezTo>
                      <a:cubicBezTo>
                        <a:pt x="358395" y="1669864"/>
                        <a:pt x="342445" y="1684041"/>
                        <a:pt x="399152" y="1692901"/>
                      </a:cubicBezTo>
                      <a:cubicBezTo>
                        <a:pt x="455859" y="1701761"/>
                        <a:pt x="594082" y="1691129"/>
                        <a:pt x="664966" y="1692901"/>
                      </a:cubicBezTo>
                      <a:cubicBezTo>
                        <a:pt x="735850" y="1694673"/>
                        <a:pt x="780153" y="1715938"/>
                        <a:pt x="824455" y="1703533"/>
                      </a:cubicBezTo>
                      <a:cubicBezTo>
                        <a:pt x="868757" y="1691128"/>
                        <a:pt x="900655" y="1646826"/>
                        <a:pt x="930780" y="1618473"/>
                      </a:cubicBezTo>
                      <a:cubicBezTo>
                        <a:pt x="960905" y="1590120"/>
                        <a:pt x="983943" y="1572398"/>
                        <a:pt x="1005208" y="1533412"/>
                      </a:cubicBezTo>
                      <a:cubicBezTo>
                        <a:pt x="1026473" y="1494426"/>
                        <a:pt x="1065459" y="1446579"/>
                        <a:pt x="1058371" y="1384556"/>
                      </a:cubicBezTo>
                      <a:cubicBezTo>
                        <a:pt x="1051283" y="1322533"/>
                        <a:pt x="991031" y="1249877"/>
                        <a:pt x="962678" y="1161273"/>
                      </a:cubicBezTo>
                      <a:cubicBezTo>
                        <a:pt x="934325" y="1072669"/>
                        <a:pt x="911287" y="946850"/>
                        <a:pt x="888250" y="852929"/>
                      </a:cubicBezTo>
                      <a:cubicBezTo>
                        <a:pt x="865213" y="759008"/>
                        <a:pt x="817367" y="709389"/>
                        <a:pt x="824455" y="597747"/>
                      </a:cubicBezTo>
                      <a:cubicBezTo>
                        <a:pt x="831543" y="486105"/>
                        <a:pt x="918375" y="259277"/>
                        <a:pt x="930780" y="183077"/>
                      </a:cubicBezTo>
                      <a:cubicBezTo>
                        <a:pt x="943185" y="106877"/>
                        <a:pt x="932553" y="165356"/>
                        <a:pt x="898883" y="140547"/>
                      </a:cubicBezTo>
                      <a:cubicBezTo>
                        <a:pt x="865213" y="115738"/>
                        <a:pt x="774836" y="57259"/>
                        <a:pt x="728762" y="34222"/>
                      </a:cubicBezTo>
                      <a:cubicBezTo>
                        <a:pt x="682688" y="11185"/>
                        <a:pt x="666738" y="-6536"/>
                        <a:pt x="622436" y="2324"/>
                      </a:cubicBezTo>
                      <a:cubicBezTo>
                        <a:pt x="578134" y="11184"/>
                        <a:pt x="496618" y="66119"/>
                        <a:pt x="462948" y="87384"/>
                      </a:cubicBezTo>
                      <a:cubicBezTo>
                        <a:pt x="429278" y="108649"/>
                        <a:pt x="443455" y="105106"/>
                        <a:pt x="420418" y="129915"/>
                      </a:cubicBezTo>
                      <a:cubicBezTo>
                        <a:pt x="397381" y="154724"/>
                        <a:pt x="381432" y="177762"/>
                        <a:pt x="314092" y="225608"/>
                      </a:cubicBezTo>
                      <a:close/>
                    </a:path>
                  </a:pathLst>
                </a:custGeom>
                <a:solidFill>
                  <a:schemeClr val="accent1">
                    <a:alpha val="31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925033" y="1666069"/>
                  <a:ext cx="5125832" cy="662461"/>
                </a:xfrm>
                <a:custGeom>
                  <a:avLst/>
                  <a:gdLst>
                    <a:gd name="connsiteX0" fmla="*/ 0 w 5125832"/>
                    <a:gd name="connsiteY0" fmla="*/ 662461 h 662461"/>
                    <a:gd name="connsiteX1" fmla="*/ 808074 w 5125832"/>
                    <a:gd name="connsiteY1" fmla="*/ 247791 h 662461"/>
                    <a:gd name="connsiteX2" fmla="*/ 1010093 w 5125832"/>
                    <a:gd name="connsiteY2" fmla="*/ 120201 h 662461"/>
                    <a:gd name="connsiteX3" fmla="*/ 1307804 w 5125832"/>
                    <a:gd name="connsiteY3" fmla="*/ 237159 h 662461"/>
                    <a:gd name="connsiteX4" fmla="*/ 1477925 w 5125832"/>
                    <a:gd name="connsiteY4" fmla="*/ 364750 h 662461"/>
                    <a:gd name="connsiteX5" fmla="*/ 1658679 w 5125832"/>
                    <a:gd name="connsiteY5" fmla="*/ 449810 h 662461"/>
                    <a:gd name="connsiteX6" fmla="*/ 2243469 w 5125832"/>
                    <a:gd name="connsiteY6" fmla="*/ 524238 h 662461"/>
                    <a:gd name="connsiteX7" fmla="*/ 2456120 w 5125832"/>
                    <a:gd name="connsiteY7" fmla="*/ 300954 h 662461"/>
                    <a:gd name="connsiteX8" fmla="*/ 2626241 w 5125832"/>
                    <a:gd name="connsiteY8" fmla="*/ 194629 h 662461"/>
                    <a:gd name="connsiteX9" fmla="*/ 3115339 w 5125832"/>
                    <a:gd name="connsiteY9" fmla="*/ 88303 h 662461"/>
                    <a:gd name="connsiteX10" fmla="*/ 3455581 w 5125832"/>
                    <a:gd name="connsiteY10" fmla="*/ 24508 h 662461"/>
                    <a:gd name="connsiteX11" fmla="*/ 3817088 w 5125832"/>
                    <a:gd name="connsiteY11" fmla="*/ 3243 h 662461"/>
                    <a:gd name="connsiteX12" fmla="*/ 4263655 w 5125832"/>
                    <a:gd name="connsiteY12" fmla="*/ 88303 h 662461"/>
                    <a:gd name="connsiteX13" fmla="*/ 4582632 w 5125832"/>
                    <a:gd name="connsiteY13" fmla="*/ 173364 h 662461"/>
                    <a:gd name="connsiteX14" fmla="*/ 4933507 w 5125832"/>
                    <a:gd name="connsiteY14" fmla="*/ 226526 h 662461"/>
                    <a:gd name="connsiteX15" fmla="*/ 5103627 w 5125832"/>
                    <a:gd name="connsiteY15" fmla="*/ 152098 h 662461"/>
                    <a:gd name="connsiteX16" fmla="*/ 5124893 w 5125832"/>
                    <a:gd name="connsiteY16" fmla="*/ 130833 h 662461"/>
                    <a:gd name="connsiteX17" fmla="*/ 5114260 w 5125832"/>
                    <a:gd name="connsiteY17" fmla="*/ 120201 h 662461"/>
                    <a:gd name="connsiteX18" fmla="*/ 5114260 w 5125832"/>
                    <a:gd name="connsiteY18" fmla="*/ 120201 h 662461"/>
                    <a:gd name="connsiteX19" fmla="*/ 5114260 w 5125832"/>
                    <a:gd name="connsiteY19" fmla="*/ 120201 h 6624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125832" h="662461">
                      <a:moveTo>
                        <a:pt x="0" y="662461"/>
                      </a:moveTo>
                      <a:lnTo>
                        <a:pt x="808074" y="247791"/>
                      </a:lnTo>
                      <a:cubicBezTo>
                        <a:pt x="976423" y="157414"/>
                        <a:pt x="926805" y="121973"/>
                        <a:pt x="1010093" y="120201"/>
                      </a:cubicBezTo>
                      <a:cubicBezTo>
                        <a:pt x="1093381" y="118429"/>
                        <a:pt x="1229832" y="196401"/>
                        <a:pt x="1307804" y="237159"/>
                      </a:cubicBezTo>
                      <a:cubicBezTo>
                        <a:pt x="1385776" y="277917"/>
                        <a:pt x="1419446" y="329308"/>
                        <a:pt x="1477925" y="364750"/>
                      </a:cubicBezTo>
                      <a:cubicBezTo>
                        <a:pt x="1536404" y="400192"/>
                        <a:pt x="1531088" y="423229"/>
                        <a:pt x="1658679" y="449810"/>
                      </a:cubicBezTo>
                      <a:cubicBezTo>
                        <a:pt x="1786270" y="476391"/>
                        <a:pt x="2110562" y="549047"/>
                        <a:pt x="2243469" y="524238"/>
                      </a:cubicBezTo>
                      <a:cubicBezTo>
                        <a:pt x="2376376" y="499429"/>
                        <a:pt x="2392325" y="355889"/>
                        <a:pt x="2456120" y="300954"/>
                      </a:cubicBezTo>
                      <a:cubicBezTo>
                        <a:pt x="2519915" y="246019"/>
                        <a:pt x="2516371" y="230071"/>
                        <a:pt x="2626241" y="194629"/>
                      </a:cubicBezTo>
                      <a:cubicBezTo>
                        <a:pt x="2736111" y="159187"/>
                        <a:pt x="2977116" y="116657"/>
                        <a:pt x="3115339" y="88303"/>
                      </a:cubicBezTo>
                      <a:cubicBezTo>
                        <a:pt x="3253562" y="59949"/>
                        <a:pt x="3338623" y="38685"/>
                        <a:pt x="3455581" y="24508"/>
                      </a:cubicBezTo>
                      <a:cubicBezTo>
                        <a:pt x="3572539" y="10331"/>
                        <a:pt x="3682409" y="-7389"/>
                        <a:pt x="3817088" y="3243"/>
                      </a:cubicBezTo>
                      <a:cubicBezTo>
                        <a:pt x="3951767" y="13875"/>
                        <a:pt x="4136064" y="59950"/>
                        <a:pt x="4263655" y="88303"/>
                      </a:cubicBezTo>
                      <a:cubicBezTo>
                        <a:pt x="4391246" y="116656"/>
                        <a:pt x="4470990" y="150327"/>
                        <a:pt x="4582632" y="173364"/>
                      </a:cubicBezTo>
                      <a:cubicBezTo>
                        <a:pt x="4694274" y="196401"/>
                        <a:pt x="4846675" y="230070"/>
                        <a:pt x="4933507" y="226526"/>
                      </a:cubicBezTo>
                      <a:cubicBezTo>
                        <a:pt x="5020339" y="222982"/>
                        <a:pt x="5071729" y="168047"/>
                        <a:pt x="5103627" y="152098"/>
                      </a:cubicBezTo>
                      <a:cubicBezTo>
                        <a:pt x="5135525" y="136149"/>
                        <a:pt x="5123121" y="136149"/>
                        <a:pt x="5124893" y="130833"/>
                      </a:cubicBezTo>
                      <a:cubicBezTo>
                        <a:pt x="5126665" y="125517"/>
                        <a:pt x="5114260" y="120201"/>
                        <a:pt x="5114260" y="120201"/>
                      </a:cubicBezTo>
                      <a:lnTo>
                        <a:pt x="5114260" y="120201"/>
                      </a:lnTo>
                      <a:lnTo>
                        <a:pt x="5114260" y="120201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914400" y="1733107"/>
                  <a:ext cx="4944140" cy="861237"/>
                </a:xfrm>
                <a:custGeom>
                  <a:avLst/>
                  <a:gdLst>
                    <a:gd name="connsiteX0" fmla="*/ 0 w 4944140"/>
                    <a:gd name="connsiteY0" fmla="*/ 691116 h 861237"/>
                    <a:gd name="connsiteX1" fmla="*/ 53163 w 4944140"/>
                    <a:gd name="connsiteY1" fmla="*/ 669851 h 861237"/>
                    <a:gd name="connsiteX2" fmla="*/ 116958 w 4944140"/>
                    <a:gd name="connsiteY2" fmla="*/ 659219 h 861237"/>
                    <a:gd name="connsiteX3" fmla="*/ 148856 w 4944140"/>
                    <a:gd name="connsiteY3" fmla="*/ 648586 h 861237"/>
                    <a:gd name="connsiteX4" fmla="*/ 202019 w 4944140"/>
                    <a:gd name="connsiteY4" fmla="*/ 637953 h 861237"/>
                    <a:gd name="connsiteX5" fmla="*/ 265814 w 4944140"/>
                    <a:gd name="connsiteY5" fmla="*/ 616688 h 861237"/>
                    <a:gd name="connsiteX6" fmla="*/ 297712 w 4944140"/>
                    <a:gd name="connsiteY6" fmla="*/ 606056 h 861237"/>
                    <a:gd name="connsiteX7" fmla="*/ 372140 w 4944140"/>
                    <a:gd name="connsiteY7" fmla="*/ 595423 h 861237"/>
                    <a:gd name="connsiteX8" fmla="*/ 478465 w 4944140"/>
                    <a:gd name="connsiteY8" fmla="*/ 574158 h 861237"/>
                    <a:gd name="connsiteX9" fmla="*/ 520995 w 4944140"/>
                    <a:gd name="connsiteY9" fmla="*/ 552893 h 861237"/>
                    <a:gd name="connsiteX10" fmla="*/ 552893 w 4944140"/>
                    <a:gd name="connsiteY10" fmla="*/ 542260 h 861237"/>
                    <a:gd name="connsiteX11" fmla="*/ 616688 w 4944140"/>
                    <a:gd name="connsiteY11" fmla="*/ 499730 h 861237"/>
                    <a:gd name="connsiteX12" fmla="*/ 637953 w 4944140"/>
                    <a:gd name="connsiteY12" fmla="*/ 467833 h 861237"/>
                    <a:gd name="connsiteX13" fmla="*/ 723014 w 4944140"/>
                    <a:gd name="connsiteY13" fmla="*/ 393405 h 861237"/>
                    <a:gd name="connsiteX14" fmla="*/ 808074 w 4944140"/>
                    <a:gd name="connsiteY14" fmla="*/ 318977 h 861237"/>
                    <a:gd name="connsiteX15" fmla="*/ 829340 w 4944140"/>
                    <a:gd name="connsiteY15" fmla="*/ 297712 h 861237"/>
                    <a:gd name="connsiteX16" fmla="*/ 893135 w 4944140"/>
                    <a:gd name="connsiteY16" fmla="*/ 276446 h 861237"/>
                    <a:gd name="connsiteX17" fmla="*/ 946298 w 4944140"/>
                    <a:gd name="connsiteY17" fmla="*/ 287079 h 861237"/>
                    <a:gd name="connsiteX18" fmla="*/ 978195 w 4944140"/>
                    <a:gd name="connsiteY18" fmla="*/ 297712 h 861237"/>
                    <a:gd name="connsiteX19" fmla="*/ 1084521 w 4944140"/>
                    <a:gd name="connsiteY19" fmla="*/ 318977 h 861237"/>
                    <a:gd name="connsiteX20" fmla="*/ 1148316 w 4944140"/>
                    <a:gd name="connsiteY20" fmla="*/ 340242 h 861237"/>
                    <a:gd name="connsiteX21" fmla="*/ 1212112 w 4944140"/>
                    <a:gd name="connsiteY21" fmla="*/ 393405 h 861237"/>
                    <a:gd name="connsiteX22" fmla="*/ 1244009 w 4944140"/>
                    <a:gd name="connsiteY22" fmla="*/ 425302 h 861237"/>
                    <a:gd name="connsiteX23" fmla="*/ 1297172 w 4944140"/>
                    <a:gd name="connsiteY23" fmla="*/ 467833 h 861237"/>
                    <a:gd name="connsiteX24" fmla="*/ 1329070 w 4944140"/>
                    <a:gd name="connsiteY24" fmla="*/ 531628 h 861237"/>
                    <a:gd name="connsiteX25" fmla="*/ 1350335 w 4944140"/>
                    <a:gd name="connsiteY25" fmla="*/ 563526 h 861237"/>
                    <a:gd name="connsiteX26" fmla="*/ 1414130 w 4944140"/>
                    <a:gd name="connsiteY26" fmla="*/ 627321 h 861237"/>
                    <a:gd name="connsiteX27" fmla="*/ 1424763 w 4944140"/>
                    <a:gd name="connsiteY27" fmla="*/ 659219 h 861237"/>
                    <a:gd name="connsiteX28" fmla="*/ 1456660 w 4944140"/>
                    <a:gd name="connsiteY28" fmla="*/ 680484 h 861237"/>
                    <a:gd name="connsiteX29" fmla="*/ 1477926 w 4944140"/>
                    <a:gd name="connsiteY29" fmla="*/ 701749 h 861237"/>
                    <a:gd name="connsiteX30" fmla="*/ 1552353 w 4944140"/>
                    <a:gd name="connsiteY30" fmla="*/ 786809 h 861237"/>
                    <a:gd name="connsiteX31" fmla="*/ 1573619 w 4944140"/>
                    <a:gd name="connsiteY31" fmla="*/ 808074 h 861237"/>
                    <a:gd name="connsiteX32" fmla="*/ 1594884 w 4944140"/>
                    <a:gd name="connsiteY32" fmla="*/ 829340 h 861237"/>
                    <a:gd name="connsiteX33" fmla="*/ 1669312 w 4944140"/>
                    <a:gd name="connsiteY33" fmla="*/ 861237 h 861237"/>
                    <a:gd name="connsiteX34" fmla="*/ 1850065 w 4944140"/>
                    <a:gd name="connsiteY34" fmla="*/ 850605 h 861237"/>
                    <a:gd name="connsiteX35" fmla="*/ 1913860 w 4944140"/>
                    <a:gd name="connsiteY35" fmla="*/ 829340 h 861237"/>
                    <a:gd name="connsiteX36" fmla="*/ 1945758 w 4944140"/>
                    <a:gd name="connsiteY36" fmla="*/ 818707 h 861237"/>
                    <a:gd name="connsiteX37" fmla="*/ 2020186 w 4944140"/>
                    <a:gd name="connsiteY37" fmla="*/ 797442 h 861237"/>
                    <a:gd name="connsiteX38" fmla="*/ 2062716 w 4944140"/>
                    <a:gd name="connsiteY38" fmla="*/ 776177 h 861237"/>
                    <a:gd name="connsiteX39" fmla="*/ 2115879 w 4944140"/>
                    <a:gd name="connsiteY39" fmla="*/ 733646 h 861237"/>
                    <a:gd name="connsiteX40" fmla="*/ 2179674 w 4944140"/>
                    <a:gd name="connsiteY40" fmla="*/ 691116 h 861237"/>
                    <a:gd name="connsiteX41" fmla="*/ 2243470 w 4944140"/>
                    <a:gd name="connsiteY41" fmla="*/ 627321 h 861237"/>
                    <a:gd name="connsiteX42" fmla="*/ 2275367 w 4944140"/>
                    <a:gd name="connsiteY42" fmla="*/ 595423 h 861237"/>
                    <a:gd name="connsiteX43" fmla="*/ 2307265 w 4944140"/>
                    <a:gd name="connsiteY43" fmla="*/ 574158 h 861237"/>
                    <a:gd name="connsiteX44" fmla="*/ 2328530 w 4944140"/>
                    <a:gd name="connsiteY44" fmla="*/ 542260 h 861237"/>
                    <a:gd name="connsiteX45" fmla="*/ 2360428 w 4944140"/>
                    <a:gd name="connsiteY45" fmla="*/ 531628 h 861237"/>
                    <a:gd name="connsiteX46" fmla="*/ 2402958 w 4944140"/>
                    <a:gd name="connsiteY46" fmla="*/ 510363 h 861237"/>
                    <a:gd name="connsiteX47" fmla="*/ 2466753 w 4944140"/>
                    <a:gd name="connsiteY47" fmla="*/ 489098 h 861237"/>
                    <a:gd name="connsiteX48" fmla="*/ 2498651 w 4944140"/>
                    <a:gd name="connsiteY48" fmla="*/ 478465 h 861237"/>
                    <a:gd name="connsiteX49" fmla="*/ 2519916 w 4944140"/>
                    <a:gd name="connsiteY49" fmla="*/ 446567 h 861237"/>
                    <a:gd name="connsiteX50" fmla="*/ 2551814 w 4944140"/>
                    <a:gd name="connsiteY50" fmla="*/ 435935 h 861237"/>
                    <a:gd name="connsiteX51" fmla="*/ 2583712 w 4944140"/>
                    <a:gd name="connsiteY51" fmla="*/ 414670 h 861237"/>
                    <a:gd name="connsiteX52" fmla="*/ 2615609 w 4944140"/>
                    <a:gd name="connsiteY52" fmla="*/ 404037 h 861237"/>
                    <a:gd name="connsiteX53" fmla="*/ 2647507 w 4944140"/>
                    <a:gd name="connsiteY53" fmla="*/ 382772 h 861237"/>
                    <a:gd name="connsiteX54" fmla="*/ 2690037 w 4944140"/>
                    <a:gd name="connsiteY54" fmla="*/ 361507 h 861237"/>
                    <a:gd name="connsiteX55" fmla="*/ 2817628 w 4944140"/>
                    <a:gd name="connsiteY55" fmla="*/ 255181 h 861237"/>
                    <a:gd name="connsiteX56" fmla="*/ 2860158 w 4944140"/>
                    <a:gd name="connsiteY56" fmla="*/ 244549 h 861237"/>
                    <a:gd name="connsiteX57" fmla="*/ 2892056 w 4944140"/>
                    <a:gd name="connsiteY57" fmla="*/ 223284 h 861237"/>
                    <a:gd name="connsiteX58" fmla="*/ 2998381 w 4944140"/>
                    <a:gd name="connsiteY58" fmla="*/ 191386 h 861237"/>
                    <a:gd name="connsiteX59" fmla="*/ 3030279 w 4944140"/>
                    <a:gd name="connsiteY59" fmla="*/ 180753 h 861237"/>
                    <a:gd name="connsiteX60" fmla="*/ 3444949 w 4944140"/>
                    <a:gd name="connsiteY60" fmla="*/ 191386 h 861237"/>
                    <a:gd name="connsiteX61" fmla="*/ 3636335 w 4944140"/>
                    <a:gd name="connsiteY61" fmla="*/ 170121 h 861237"/>
                    <a:gd name="connsiteX62" fmla="*/ 3700130 w 4944140"/>
                    <a:gd name="connsiteY62" fmla="*/ 159488 h 861237"/>
                    <a:gd name="connsiteX63" fmla="*/ 3732028 w 4944140"/>
                    <a:gd name="connsiteY63" fmla="*/ 148856 h 861237"/>
                    <a:gd name="connsiteX64" fmla="*/ 3795823 w 4944140"/>
                    <a:gd name="connsiteY64" fmla="*/ 138223 h 861237"/>
                    <a:gd name="connsiteX65" fmla="*/ 3827721 w 4944140"/>
                    <a:gd name="connsiteY65" fmla="*/ 127591 h 861237"/>
                    <a:gd name="connsiteX66" fmla="*/ 3923414 w 4944140"/>
                    <a:gd name="connsiteY66" fmla="*/ 106326 h 861237"/>
                    <a:gd name="connsiteX67" fmla="*/ 3987209 w 4944140"/>
                    <a:gd name="connsiteY67" fmla="*/ 85060 h 861237"/>
                    <a:gd name="connsiteX68" fmla="*/ 4019107 w 4944140"/>
                    <a:gd name="connsiteY68" fmla="*/ 63795 h 861237"/>
                    <a:gd name="connsiteX69" fmla="*/ 4093535 w 4944140"/>
                    <a:gd name="connsiteY69" fmla="*/ 42530 h 861237"/>
                    <a:gd name="connsiteX70" fmla="*/ 4189228 w 4944140"/>
                    <a:gd name="connsiteY70" fmla="*/ 21265 h 861237"/>
                    <a:gd name="connsiteX71" fmla="*/ 4253023 w 4944140"/>
                    <a:gd name="connsiteY71" fmla="*/ 0 h 861237"/>
                    <a:gd name="connsiteX72" fmla="*/ 4284921 w 4944140"/>
                    <a:gd name="connsiteY72" fmla="*/ 10633 h 861237"/>
                    <a:gd name="connsiteX73" fmla="*/ 4401879 w 4944140"/>
                    <a:gd name="connsiteY73" fmla="*/ 31898 h 861237"/>
                    <a:gd name="connsiteX74" fmla="*/ 4444409 w 4944140"/>
                    <a:gd name="connsiteY74" fmla="*/ 42530 h 861237"/>
                    <a:gd name="connsiteX75" fmla="*/ 4486940 w 4944140"/>
                    <a:gd name="connsiteY75" fmla="*/ 63795 h 861237"/>
                    <a:gd name="connsiteX76" fmla="*/ 4529470 w 4944140"/>
                    <a:gd name="connsiteY76" fmla="*/ 74428 h 861237"/>
                    <a:gd name="connsiteX77" fmla="*/ 4625163 w 4944140"/>
                    <a:gd name="connsiteY77" fmla="*/ 127591 h 861237"/>
                    <a:gd name="connsiteX78" fmla="*/ 4688958 w 4944140"/>
                    <a:gd name="connsiteY78" fmla="*/ 170121 h 861237"/>
                    <a:gd name="connsiteX79" fmla="*/ 4752753 w 4944140"/>
                    <a:gd name="connsiteY79" fmla="*/ 202019 h 861237"/>
                    <a:gd name="connsiteX80" fmla="*/ 4805916 w 4944140"/>
                    <a:gd name="connsiteY80" fmla="*/ 244549 h 861237"/>
                    <a:gd name="connsiteX81" fmla="*/ 4837814 w 4944140"/>
                    <a:gd name="connsiteY81" fmla="*/ 255181 h 861237"/>
                    <a:gd name="connsiteX82" fmla="*/ 4869712 w 4944140"/>
                    <a:gd name="connsiteY82" fmla="*/ 276446 h 861237"/>
                    <a:gd name="connsiteX83" fmla="*/ 4922874 w 4944140"/>
                    <a:gd name="connsiteY83" fmla="*/ 318977 h 861237"/>
                    <a:gd name="connsiteX84" fmla="*/ 4944140 w 4944140"/>
                    <a:gd name="connsiteY84" fmla="*/ 361507 h 8612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</a:cxnLst>
                  <a:rect l="l" t="t" r="r" b="b"/>
                  <a:pathLst>
                    <a:path w="4944140" h="861237">
                      <a:moveTo>
                        <a:pt x="0" y="691116"/>
                      </a:moveTo>
                      <a:cubicBezTo>
                        <a:pt x="17721" y="684028"/>
                        <a:pt x="34749" y="674873"/>
                        <a:pt x="53163" y="669851"/>
                      </a:cubicBezTo>
                      <a:cubicBezTo>
                        <a:pt x="73962" y="664179"/>
                        <a:pt x="95913" y="663896"/>
                        <a:pt x="116958" y="659219"/>
                      </a:cubicBezTo>
                      <a:cubicBezTo>
                        <a:pt x="127899" y="656788"/>
                        <a:pt x="137983" y="651304"/>
                        <a:pt x="148856" y="648586"/>
                      </a:cubicBezTo>
                      <a:cubicBezTo>
                        <a:pt x="166388" y="644203"/>
                        <a:pt x="184584" y="642708"/>
                        <a:pt x="202019" y="637953"/>
                      </a:cubicBezTo>
                      <a:cubicBezTo>
                        <a:pt x="223644" y="632055"/>
                        <a:pt x="244549" y="623776"/>
                        <a:pt x="265814" y="616688"/>
                      </a:cubicBezTo>
                      <a:cubicBezTo>
                        <a:pt x="276447" y="613144"/>
                        <a:pt x="286617" y="607641"/>
                        <a:pt x="297712" y="606056"/>
                      </a:cubicBezTo>
                      <a:cubicBezTo>
                        <a:pt x="322521" y="602512"/>
                        <a:pt x="347460" y="599778"/>
                        <a:pt x="372140" y="595423"/>
                      </a:cubicBezTo>
                      <a:cubicBezTo>
                        <a:pt x="407734" y="589142"/>
                        <a:pt x="478465" y="574158"/>
                        <a:pt x="478465" y="574158"/>
                      </a:cubicBezTo>
                      <a:cubicBezTo>
                        <a:pt x="492642" y="567070"/>
                        <a:pt x="506427" y="559137"/>
                        <a:pt x="520995" y="552893"/>
                      </a:cubicBezTo>
                      <a:cubicBezTo>
                        <a:pt x="531297" y="548478"/>
                        <a:pt x="543096" y="547703"/>
                        <a:pt x="552893" y="542260"/>
                      </a:cubicBezTo>
                      <a:cubicBezTo>
                        <a:pt x="575234" y="529848"/>
                        <a:pt x="616688" y="499730"/>
                        <a:pt x="616688" y="499730"/>
                      </a:cubicBezTo>
                      <a:cubicBezTo>
                        <a:pt x="623776" y="489098"/>
                        <a:pt x="629538" y="477450"/>
                        <a:pt x="637953" y="467833"/>
                      </a:cubicBezTo>
                      <a:cubicBezTo>
                        <a:pt x="681493" y="418073"/>
                        <a:pt x="679778" y="422229"/>
                        <a:pt x="723014" y="393405"/>
                      </a:cubicBezTo>
                      <a:cubicBezTo>
                        <a:pt x="783258" y="303038"/>
                        <a:pt x="684042" y="443003"/>
                        <a:pt x="808074" y="318977"/>
                      </a:cubicBezTo>
                      <a:cubicBezTo>
                        <a:pt x="815163" y="311889"/>
                        <a:pt x="820374" y="302195"/>
                        <a:pt x="829340" y="297712"/>
                      </a:cubicBezTo>
                      <a:cubicBezTo>
                        <a:pt x="849389" y="287687"/>
                        <a:pt x="893135" y="276446"/>
                        <a:pt x="893135" y="276446"/>
                      </a:cubicBezTo>
                      <a:cubicBezTo>
                        <a:pt x="910856" y="279990"/>
                        <a:pt x="928766" y="282696"/>
                        <a:pt x="946298" y="287079"/>
                      </a:cubicBezTo>
                      <a:cubicBezTo>
                        <a:pt x="957171" y="289797"/>
                        <a:pt x="967254" y="295281"/>
                        <a:pt x="978195" y="297712"/>
                      </a:cubicBezTo>
                      <a:cubicBezTo>
                        <a:pt x="1052116" y="314139"/>
                        <a:pt x="1023983" y="300815"/>
                        <a:pt x="1084521" y="318977"/>
                      </a:cubicBezTo>
                      <a:cubicBezTo>
                        <a:pt x="1105991" y="325418"/>
                        <a:pt x="1148316" y="340242"/>
                        <a:pt x="1148316" y="340242"/>
                      </a:cubicBezTo>
                      <a:cubicBezTo>
                        <a:pt x="1241505" y="433431"/>
                        <a:pt x="1123294" y="319391"/>
                        <a:pt x="1212112" y="393405"/>
                      </a:cubicBezTo>
                      <a:cubicBezTo>
                        <a:pt x="1223663" y="403031"/>
                        <a:pt x="1232458" y="415676"/>
                        <a:pt x="1244009" y="425302"/>
                      </a:cubicBezTo>
                      <a:cubicBezTo>
                        <a:pt x="1277172" y="452938"/>
                        <a:pt x="1272422" y="436895"/>
                        <a:pt x="1297172" y="467833"/>
                      </a:cubicBezTo>
                      <a:cubicBezTo>
                        <a:pt x="1337800" y="518619"/>
                        <a:pt x="1302866" y="479220"/>
                        <a:pt x="1329070" y="531628"/>
                      </a:cubicBezTo>
                      <a:cubicBezTo>
                        <a:pt x="1334785" y="543058"/>
                        <a:pt x="1341845" y="553975"/>
                        <a:pt x="1350335" y="563526"/>
                      </a:cubicBezTo>
                      <a:cubicBezTo>
                        <a:pt x="1370315" y="586003"/>
                        <a:pt x="1414130" y="627321"/>
                        <a:pt x="1414130" y="627321"/>
                      </a:cubicBezTo>
                      <a:cubicBezTo>
                        <a:pt x="1417674" y="637954"/>
                        <a:pt x="1417762" y="650467"/>
                        <a:pt x="1424763" y="659219"/>
                      </a:cubicBezTo>
                      <a:cubicBezTo>
                        <a:pt x="1432746" y="669197"/>
                        <a:pt x="1446682" y="672501"/>
                        <a:pt x="1456660" y="680484"/>
                      </a:cubicBezTo>
                      <a:cubicBezTo>
                        <a:pt x="1464488" y="686746"/>
                        <a:pt x="1471664" y="693921"/>
                        <a:pt x="1477926" y="701749"/>
                      </a:cubicBezTo>
                      <a:cubicBezTo>
                        <a:pt x="1548265" y="789670"/>
                        <a:pt x="1421176" y="655632"/>
                        <a:pt x="1552353" y="786809"/>
                      </a:cubicBezTo>
                      <a:lnTo>
                        <a:pt x="1573619" y="808074"/>
                      </a:lnTo>
                      <a:cubicBezTo>
                        <a:pt x="1580708" y="815163"/>
                        <a:pt x="1585374" y="826170"/>
                        <a:pt x="1594884" y="829340"/>
                      </a:cubicBezTo>
                      <a:cubicBezTo>
                        <a:pt x="1641818" y="844984"/>
                        <a:pt x="1616757" y="834960"/>
                        <a:pt x="1669312" y="861237"/>
                      </a:cubicBezTo>
                      <a:cubicBezTo>
                        <a:pt x="1729563" y="857693"/>
                        <a:pt x="1790217" y="858411"/>
                        <a:pt x="1850065" y="850605"/>
                      </a:cubicBezTo>
                      <a:cubicBezTo>
                        <a:pt x="1872292" y="847706"/>
                        <a:pt x="1892595" y="836428"/>
                        <a:pt x="1913860" y="829340"/>
                      </a:cubicBezTo>
                      <a:cubicBezTo>
                        <a:pt x="1924493" y="825796"/>
                        <a:pt x="1934885" y="821425"/>
                        <a:pt x="1945758" y="818707"/>
                      </a:cubicBezTo>
                      <a:cubicBezTo>
                        <a:pt x="1967332" y="813313"/>
                        <a:pt x="1998837" y="806592"/>
                        <a:pt x="2020186" y="797442"/>
                      </a:cubicBezTo>
                      <a:cubicBezTo>
                        <a:pt x="2034754" y="791198"/>
                        <a:pt x="2048954" y="784041"/>
                        <a:pt x="2062716" y="776177"/>
                      </a:cubicBezTo>
                      <a:cubicBezTo>
                        <a:pt x="2135576" y="734543"/>
                        <a:pt x="2059988" y="775565"/>
                        <a:pt x="2115879" y="733646"/>
                      </a:cubicBezTo>
                      <a:cubicBezTo>
                        <a:pt x="2136325" y="718311"/>
                        <a:pt x="2161602" y="709188"/>
                        <a:pt x="2179674" y="691116"/>
                      </a:cubicBezTo>
                      <a:lnTo>
                        <a:pt x="2243470" y="627321"/>
                      </a:lnTo>
                      <a:cubicBezTo>
                        <a:pt x="2254103" y="616688"/>
                        <a:pt x="2262856" y="603764"/>
                        <a:pt x="2275367" y="595423"/>
                      </a:cubicBezTo>
                      <a:lnTo>
                        <a:pt x="2307265" y="574158"/>
                      </a:lnTo>
                      <a:cubicBezTo>
                        <a:pt x="2314353" y="563525"/>
                        <a:pt x="2318551" y="550243"/>
                        <a:pt x="2328530" y="542260"/>
                      </a:cubicBezTo>
                      <a:cubicBezTo>
                        <a:pt x="2337282" y="535259"/>
                        <a:pt x="2350126" y="536043"/>
                        <a:pt x="2360428" y="531628"/>
                      </a:cubicBezTo>
                      <a:cubicBezTo>
                        <a:pt x="2374996" y="525384"/>
                        <a:pt x="2388242" y="516250"/>
                        <a:pt x="2402958" y="510363"/>
                      </a:cubicBezTo>
                      <a:cubicBezTo>
                        <a:pt x="2423770" y="502038"/>
                        <a:pt x="2445488" y="496186"/>
                        <a:pt x="2466753" y="489098"/>
                      </a:cubicBezTo>
                      <a:lnTo>
                        <a:pt x="2498651" y="478465"/>
                      </a:lnTo>
                      <a:cubicBezTo>
                        <a:pt x="2505739" y="467832"/>
                        <a:pt x="2509937" y="454550"/>
                        <a:pt x="2519916" y="446567"/>
                      </a:cubicBezTo>
                      <a:cubicBezTo>
                        <a:pt x="2528668" y="439566"/>
                        <a:pt x="2541789" y="440947"/>
                        <a:pt x="2551814" y="435935"/>
                      </a:cubicBezTo>
                      <a:cubicBezTo>
                        <a:pt x="2563244" y="430220"/>
                        <a:pt x="2572282" y="420385"/>
                        <a:pt x="2583712" y="414670"/>
                      </a:cubicBezTo>
                      <a:cubicBezTo>
                        <a:pt x="2593736" y="409658"/>
                        <a:pt x="2605585" y="409049"/>
                        <a:pt x="2615609" y="404037"/>
                      </a:cubicBezTo>
                      <a:cubicBezTo>
                        <a:pt x="2627039" y="398322"/>
                        <a:pt x="2636412" y="389112"/>
                        <a:pt x="2647507" y="382772"/>
                      </a:cubicBezTo>
                      <a:cubicBezTo>
                        <a:pt x="2661269" y="374908"/>
                        <a:pt x="2677660" y="371408"/>
                        <a:pt x="2690037" y="361507"/>
                      </a:cubicBezTo>
                      <a:cubicBezTo>
                        <a:pt x="2722494" y="335542"/>
                        <a:pt x="2770802" y="266887"/>
                        <a:pt x="2817628" y="255181"/>
                      </a:cubicBezTo>
                      <a:lnTo>
                        <a:pt x="2860158" y="244549"/>
                      </a:lnTo>
                      <a:cubicBezTo>
                        <a:pt x="2870791" y="237461"/>
                        <a:pt x="2880379" y="228474"/>
                        <a:pt x="2892056" y="223284"/>
                      </a:cubicBezTo>
                      <a:cubicBezTo>
                        <a:pt x="2937535" y="203071"/>
                        <a:pt x="2955083" y="203757"/>
                        <a:pt x="2998381" y="191386"/>
                      </a:cubicBezTo>
                      <a:cubicBezTo>
                        <a:pt x="3009158" y="188307"/>
                        <a:pt x="3019646" y="184297"/>
                        <a:pt x="3030279" y="180753"/>
                      </a:cubicBezTo>
                      <a:cubicBezTo>
                        <a:pt x="3168502" y="184297"/>
                        <a:pt x="3306680" y="191386"/>
                        <a:pt x="3444949" y="191386"/>
                      </a:cubicBezTo>
                      <a:cubicBezTo>
                        <a:pt x="3560252" y="191386"/>
                        <a:pt x="3553869" y="185115"/>
                        <a:pt x="3636335" y="170121"/>
                      </a:cubicBezTo>
                      <a:cubicBezTo>
                        <a:pt x="3657546" y="166265"/>
                        <a:pt x="3679085" y="164165"/>
                        <a:pt x="3700130" y="159488"/>
                      </a:cubicBezTo>
                      <a:cubicBezTo>
                        <a:pt x="3711071" y="157057"/>
                        <a:pt x="3721087" y="151287"/>
                        <a:pt x="3732028" y="148856"/>
                      </a:cubicBezTo>
                      <a:cubicBezTo>
                        <a:pt x="3753073" y="144179"/>
                        <a:pt x="3774778" y="142900"/>
                        <a:pt x="3795823" y="138223"/>
                      </a:cubicBezTo>
                      <a:cubicBezTo>
                        <a:pt x="3806764" y="135792"/>
                        <a:pt x="3816848" y="130309"/>
                        <a:pt x="3827721" y="127591"/>
                      </a:cubicBezTo>
                      <a:cubicBezTo>
                        <a:pt x="3888388" y="112424"/>
                        <a:pt x="3868870" y="122689"/>
                        <a:pt x="3923414" y="106326"/>
                      </a:cubicBezTo>
                      <a:cubicBezTo>
                        <a:pt x="3944884" y="99885"/>
                        <a:pt x="3968558" y="97494"/>
                        <a:pt x="3987209" y="85060"/>
                      </a:cubicBezTo>
                      <a:cubicBezTo>
                        <a:pt x="3997842" y="77972"/>
                        <a:pt x="4007677" y="69510"/>
                        <a:pt x="4019107" y="63795"/>
                      </a:cubicBezTo>
                      <a:cubicBezTo>
                        <a:pt x="4033311" y="56693"/>
                        <a:pt x="4081277" y="45254"/>
                        <a:pt x="4093535" y="42530"/>
                      </a:cubicBezTo>
                      <a:cubicBezTo>
                        <a:pt x="4132578" y="33854"/>
                        <a:pt x="4152170" y="32383"/>
                        <a:pt x="4189228" y="21265"/>
                      </a:cubicBezTo>
                      <a:cubicBezTo>
                        <a:pt x="4210698" y="14824"/>
                        <a:pt x="4253023" y="0"/>
                        <a:pt x="4253023" y="0"/>
                      </a:cubicBezTo>
                      <a:cubicBezTo>
                        <a:pt x="4263656" y="3544"/>
                        <a:pt x="4274048" y="7915"/>
                        <a:pt x="4284921" y="10633"/>
                      </a:cubicBezTo>
                      <a:cubicBezTo>
                        <a:pt x="4330510" y="22030"/>
                        <a:pt x="4354511" y="22424"/>
                        <a:pt x="4401879" y="31898"/>
                      </a:cubicBezTo>
                      <a:cubicBezTo>
                        <a:pt x="4416208" y="34764"/>
                        <a:pt x="4430232" y="38986"/>
                        <a:pt x="4444409" y="42530"/>
                      </a:cubicBezTo>
                      <a:cubicBezTo>
                        <a:pt x="4458586" y="49618"/>
                        <a:pt x="4472099" y="58230"/>
                        <a:pt x="4486940" y="63795"/>
                      </a:cubicBezTo>
                      <a:cubicBezTo>
                        <a:pt x="4500623" y="68926"/>
                        <a:pt x="4516400" y="67893"/>
                        <a:pt x="4529470" y="74428"/>
                      </a:cubicBezTo>
                      <a:cubicBezTo>
                        <a:pt x="4675711" y="147549"/>
                        <a:pt x="4536953" y="98187"/>
                        <a:pt x="4625163" y="127591"/>
                      </a:cubicBezTo>
                      <a:cubicBezTo>
                        <a:pt x="4685628" y="188056"/>
                        <a:pt x="4627409" y="139346"/>
                        <a:pt x="4688958" y="170121"/>
                      </a:cubicBezTo>
                      <a:cubicBezTo>
                        <a:pt x="4771407" y="211346"/>
                        <a:pt x="4672576" y="175292"/>
                        <a:pt x="4752753" y="202019"/>
                      </a:cubicBezTo>
                      <a:cubicBezTo>
                        <a:pt x="4772531" y="221796"/>
                        <a:pt x="4779093" y="231138"/>
                        <a:pt x="4805916" y="244549"/>
                      </a:cubicBezTo>
                      <a:cubicBezTo>
                        <a:pt x="4815941" y="249561"/>
                        <a:pt x="4827181" y="251637"/>
                        <a:pt x="4837814" y="255181"/>
                      </a:cubicBezTo>
                      <a:cubicBezTo>
                        <a:pt x="4848447" y="262269"/>
                        <a:pt x="4859733" y="268463"/>
                        <a:pt x="4869712" y="276446"/>
                      </a:cubicBezTo>
                      <a:cubicBezTo>
                        <a:pt x="4945471" y="337054"/>
                        <a:pt x="4824689" y="253520"/>
                        <a:pt x="4922874" y="318977"/>
                      </a:cubicBezTo>
                      <a:cubicBezTo>
                        <a:pt x="4935092" y="355629"/>
                        <a:pt x="4925582" y="342949"/>
                        <a:pt x="4944140" y="36150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925033" y="1339702"/>
                  <a:ext cx="4880344" cy="882503"/>
                </a:xfrm>
                <a:custGeom>
                  <a:avLst/>
                  <a:gdLst>
                    <a:gd name="connsiteX0" fmla="*/ 0 w 4880344"/>
                    <a:gd name="connsiteY0" fmla="*/ 882503 h 882503"/>
                    <a:gd name="connsiteX1" fmla="*/ 116958 w 4880344"/>
                    <a:gd name="connsiteY1" fmla="*/ 839972 h 882503"/>
                    <a:gd name="connsiteX2" fmla="*/ 148855 w 4880344"/>
                    <a:gd name="connsiteY2" fmla="*/ 829340 h 882503"/>
                    <a:gd name="connsiteX3" fmla="*/ 191386 w 4880344"/>
                    <a:gd name="connsiteY3" fmla="*/ 797442 h 882503"/>
                    <a:gd name="connsiteX4" fmla="*/ 223283 w 4880344"/>
                    <a:gd name="connsiteY4" fmla="*/ 765545 h 882503"/>
                    <a:gd name="connsiteX5" fmla="*/ 297711 w 4880344"/>
                    <a:gd name="connsiteY5" fmla="*/ 733647 h 882503"/>
                    <a:gd name="connsiteX6" fmla="*/ 404037 w 4880344"/>
                    <a:gd name="connsiteY6" fmla="*/ 680484 h 882503"/>
                    <a:gd name="connsiteX7" fmla="*/ 520995 w 4880344"/>
                    <a:gd name="connsiteY7" fmla="*/ 648586 h 882503"/>
                    <a:gd name="connsiteX8" fmla="*/ 574158 w 4880344"/>
                    <a:gd name="connsiteY8" fmla="*/ 637954 h 882503"/>
                    <a:gd name="connsiteX9" fmla="*/ 616688 w 4880344"/>
                    <a:gd name="connsiteY9" fmla="*/ 616689 h 882503"/>
                    <a:gd name="connsiteX10" fmla="*/ 723014 w 4880344"/>
                    <a:gd name="connsiteY10" fmla="*/ 584791 h 882503"/>
                    <a:gd name="connsiteX11" fmla="*/ 818707 w 4880344"/>
                    <a:gd name="connsiteY11" fmla="*/ 499731 h 882503"/>
                    <a:gd name="connsiteX12" fmla="*/ 903767 w 4880344"/>
                    <a:gd name="connsiteY12" fmla="*/ 435935 h 882503"/>
                    <a:gd name="connsiteX13" fmla="*/ 935665 w 4880344"/>
                    <a:gd name="connsiteY13" fmla="*/ 393405 h 882503"/>
                    <a:gd name="connsiteX14" fmla="*/ 999460 w 4880344"/>
                    <a:gd name="connsiteY14" fmla="*/ 329610 h 882503"/>
                    <a:gd name="connsiteX15" fmla="*/ 1020725 w 4880344"/>
                    <a:gd name="connsiteY15" fmla="*/ 297712 h 882503"/>
                    <a:gd name="connsiteX16" fmla="*/ 1031358 w 4880344"/>
                    <a:gd name="connsiteY16" fmla="*/ 265814 h 882503"/>
                    <a:gd name="connsiteX17" fmla="*/ 1063255 w 4880344"/>
                    <a:gd name="connsiteY17" fmla="*/ 255182 h 882503"/>
                    <a:gd name="connsiteX18" fmla="*/ 1095153 w 4880344"/>
                    <a:gd name="connsiteY18" fmla="*/ 223284 h 882503"/>
                    <a:gd name="connsiteX19" fmla="*/ 1158948 w 4880344"/>
                    <a:gd name="connsiteY19" fmla="*/ 202019 h 882503"/>
                    <a:gd name="connsiteX20" fmla="*/ 1297172 w 4880344"/>
                    <a:gd name="connsiteY20" fmla="*/ 223284 h 882503"/>
                    <a:gd name="connsiteX21" fmla="*/ 1382232 w 4880344"/>
                    <a:gd name="connsiteY21" fmla="*/ 265814 h 882503"/>
                    <a:gd name="connsiteX22" fmla="*/ 1435395 w 4880344"/>
                    <a:gd name="connsiteY22" fmla="*/ 329610 h 882503"/>
                    <a:gd name="connsiteX23" fmla="*/ 1499190 w 4880344"/>
                    <a:gd name="connsiteY23" fmla="*/ 382772 h 882503"/>
                    <a:gd name="connsiteX24" fmla="*/ 1520455 w 4880344"/>
                    <a:gd name="connsiteY24" fmla="*/ 404038 h 882503"/>
                    <a:gd name="connsiteX25" fmla="*/ 1584251 w 4880344"/>
                    <a:gd name="connsiteY25" fmla="*/ 435935 h 882503"/>
                    <a:gd name="connsiteX26" fmla="*/ 1616148 w 4880344"/>
                    <a:gd name="connsiteY26" fmla="*/ 457200 h 882503"/>
                    <a:gd name="connsiteX27" fmla="*/ 1679944 w 4880344"/>
                    <a:gd name="connsiteY27" fmla="*/ 478465 h 882503"/>
                    <a:gd name="connsiteX28" fmla="*/ 1711841 w 4880344"/>
                    <a:gd name="connsiteY28" fmla="*/ 489098 h 882503"/>
                    <a:gd name="connsiteX29" fmla="*/ 1754372 w 4880344"/>
                    <a:gd name="connsiteY29" fmla="*/ 499731 h 882503"/>
                    <a:gd name="connsiteX30" fmla="*/ 1818167 w 4880344"/>
                    <a:gd name="connsiteY30" fmla="*/ 520996 h 882503"/>
                    <a:gd name="connsiteX31" fmla="*/ 1913860 w 4880344"/>
                    <a:gd name="connsiteY31" fmla="*/ 542261 h 882503"/>
                    <a:gd name="connsiteX32" fmla="*/ 2126511 w 4880344"/>
                    <a:gd name="connsiteY32" fmla="*/ 531628 h 882503"/>
                    <a:gd name="connsiteX33" fmla="*/ 2243469 w 4880344"/>
                    <a:gd name="connsiteY33" fmla="*/ 510363 h 882503"/>
                    <a:gd name="connsiteX34" fmla="*/ 2275367 w 4880344"/>
                    <a:gd name="connsiteY34" fmla="*/ 478465 h 882503"/>
                    <a:gd name="connsiteX35" fmla="*/ 2349795 w 4880344"/>
                    <a:gd name="connsiteY35" fmla="*/ 425303 h 882503"/>
                    <a:gd name="connsiteX36" fmla="*/ 2434855 w 4880344"/>
                    <a:gd name="connsiteY36" fmla="*/ 382772 h 882503"/>
                    <a:gd name="connsiteX37" fmla="*/ 2530548 w 4880344"/>
                    <a:gd name="connsiteY37" fmla="*/ 361507 h 882503"/>
                    <a:gd name="connsiteX38" fmla="*/ 2604976 w 4880344"/>
                    <a:gd name="connsiteY38" fmla="*/ 340242 h 882503"/>
                    <a:gd name="connsiteX39" fmla="*/ 2668772 w 4880344"/>
                    <a:gd name="connsiteY39" fmla="*/ 308345 h 882503"/>
                    <a:gd name="connsiteX40" fmla="*/ 2785730 w 4880344"/>
                    <a:gd name="connsiteY40" fmla="*/ 244549 h 882503"/>
                    <a:gd name="connsiteX41" fmla="*/ 2860158 w 4880344"/>
                    <a:gd name="connsiteY41" fmla="*/ 223284 h 882503"/>
                    <a:gd name="connsiteX42" fmla="*/ 2913320 w 4880344"/>
                    <a:gd name="connsiteY42" fmla="*/ 212651 h 882503"/>
                    <a:gd name="connsiteX43" fmla="*/ 2945218 w 4880344"/>
                    <a:gd name="connsiteY43" fmla="*/ 202019 h 882503"/>
                    <a:gd name="connsiteX44" fmla="*/ 3094074 w 4880344"/>
                    <a:gd name="connsiteY44" fmla="*/ 170121 h 882503"/>
                    <a:gd name="connsiteX45" fmla="*/ 3147237 w 4880344"/>
                    <a:gd name="connsiteY45" fmla="*/ 159489 h 882503"/>
                    <a:gd name="connsiteX46" fmla="*/ 3242930 w 4880344"/>
                    <a:gd name="connsiteY46" fmla="*/ 127591 h 882503"/>
                    <a:gd name="connsiteX47" fmla="*/ 3296093 w 4880344"/>
                    <a:gd name="connsiteY47" fmla="*/ 106326 h 882503"/>
                    <a:gd name="connsiteX48" fmla="*/ 3402418 w 4880344"/>
                    <a:gd name="connsiteY48" fmla="*/ 85061 h 882503"/>
                    <a:gd name="connsiteX49" fmla="*/ 3434316 w 4880344"/>
                    <a:gd name="connsiteY49" fmla="*/ 74428 h 882503"/>
                    <a:gd name="connsiteX50" fmla="*/ 3551274 w 4880344"/>
                    <a:gd name="connsiteY50" fmla="*/ 53163 h 882503"/>
                    <a:gd name="connsiteX51" fmla="*/ 3636334 w 4880344"/>
                    <a:gd name="connsiteY51" fmla="*/ 31898 h 882503"/>
                    <a:gd name="connsiteX52" fmla="*/ 3710762 w 4880344"/>
                    <a:gd name="connsiteY52" fmla="*/ 21265 h 882503"/>
                    <a:gd name="connsiteX53" fmla="*/ 3795823 w 4880344"/>
                    <a:gd name="connsiteY53" fmla="*/ 0 h 882503"/>
                    <a:gd name="connsiteX54" fmla="*/ 3944679 w 4880344"/>
                    <a:gd name="connsiteY54" fmla="*/ 21265 h 882503"/>
                    <a:gd name="connsiteX55" fmla="*/ 4029739 w 4880344"/>
                    <a:gd name="connsiteY55" fmla="*/ 42531 h 882503"/>
                    <a:gd name="connsiteX56" fmla="*/ 4072269 w 4880344"/>
                    <a:gd name="connsiteY56" fmla="*/ 53163 h 882503"/>
                    <a:gd name="connsiteX57" fmla="*/ 4114800 w 4880344"/>
                    <a:gd name="connsiteY57" fmla="*/ 63796 h 882503"/>
                    <a:gd name="connsiteX58" fmla="*/ 4189227 w 4880344"/>
                    <a:gd name="connsiteY58" fmla="*/ 106326 h 882503"/>
                    <a:gd name="connsiteX59" fmla="*/ 4231758 w 4880344"/>
                    <a:gd name="connsiteY59" fmla="*/ 116958 h 882503"/>
                    <a:gd name="connsiteX60" fmla="*/ 4295553 w 4880344"/>
                    <a:gd name="connsiteY60" fmla="*/ 138224 h 882503"/>
                    <a:gd name="connsiteX61" fmla="*/ 4327451 w 4880344"/>
                    <a:gd name="connsiteY61" fmla="*/ 148856 h 882503"/>
                    <a:gd name="connsiteX62" fmla="*/ 4401879 w 4880344"/>
                    <a:gd name="connsiteY62" fmla="*/ 180754 h 882503"/>
                    <a:gd name="connsiteX63" fmla="*/ 4561367 w 4880344"/>
                    <a:gd name="connsiteY63" fmla="*/ 212651 h 882503"/>
                    <a:gd name="connsiteX64" fmla="*/ 4593265 w 4880344"/>
                    <a:gd name="connsiteY64" fmla="*/ 223284 h 882503"/>
                    <a:gd name="connsiteX65" fmla="*/ 4710223 w 4880344"/>
                    <a:gd name="connsiteY65" fmla="*/ 244549 h 882503"/>
                    <a:gd name="connsiteX66" fmla="*/ 4774018 w 4880344"/>
                    <a:gd name="connsiteY66" fmla="*/ 265814 h 882503"/>
                    <a:gd name="connsiteX67" fmla="*/ 4805916 w 4880344"/>
                    <a:gd name="connsiteY67" fmla="*/ 287079 h 882503"/>
                    <a:gd name="connsiteX68" fmla="*/ 4880344 w 4880344"/>
                    <a:gd name="connsiteY68" fmla="*/ 361507 h 8825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</a:cxnLst>
                  <a:rect l="l" t="t" r="r" b="b"/>
                  <a:pathLst>
                    <a:path w="4880344" h="882503">
                      <a:moveTo>
                        <a:pt x="0" y="882503"/>
                      </a:moveTo>
                      <a:cubicBezTo>
                        <a:pt x="73967" y="852916"/>
                        <a:pt x="35064" y="867270"/>
                        <a:pt x="116958" y="839972"/>
                      </a:cubicBezTo>
                      <a:lnTo>
                        <a:pt x="148855" y="829340"/>
                      </a:lnTo>
                      <a:cubicBezTo>
                        <a:pt x="163032" y="818707"/>
                        <a:pt x="177931" y="808975"/>
                        <a:pt x="191386" y="797442"/>
                      </a:cubicBezTo>
                      <a:cubicBezTo>
                        <a:pt x="202803" y="787656"/>
                        <a:pt x="211047" y="774285"/>
                        <a:pt x="223283" y="765545"/>
                      </a:cubicBezTo>
                      <a:cubicBezTo>
                        <a:pt x="264955" y="735779"/>
                        <a:pt x="258472" y="751757"/>
                        <a:pt x="297711" y="733647"/>
                      </a:cubicBezTo>
                      <a:cubicBezTo>
                        <a:pt x="333689" y="717042"/>
                        <a:pt x="365181" y="688255"/>
                        <a:pt x="404037" y="680484"/>
                      </a:cubicBezTo>
                      <a:cubicBezTo>
                        <a:pt x="533575" y="654575"/>
                        <a:pt x="372588" y="689060"/>
                        <a:pt x="520995" y="648586"/>
                      </a:cubicBezTo>
                      <a:cubicBezTo>
                        <a:pt x="538430" y="643831"/>
                        <a:pt x="556437" y="641498"/>
                        <a:pt x="574158" y="637954"/>
                      </a:cubicBezTo>
                      <a:cubicBezTo>
                        <a:pt x="588335" y="630866"/>
                        <a:pt x="601651" y="621701"/>
                        <a:pt x="616688" y="616689"/>
                      </a:cubicBezTo>
                      <a:cubicBezTo>
                        <a:pt x="706331" y="586808"/>
                        <a:pt x="634311" y="629143"/>
                        <a:pt x="723014" y="584791"/>
                      </a:cubicBezTo>
                      <a:cubicBezTo>
                        <a:pt x="772929" y="559834"/>
                        <a:pt x="762360" y="541992"/>
                        <a:pt x="818707" y="499731"/>
                      </a:cubicBezTo>
                      <a:cubicBezTo>
                        <a:pt x="847060" y="478466"/>
                        <a:pt x="882502" y="464288"/>
                        <a:pt x="903767" y="435935"/>
                      </a:cubicBezTo>
                      <a:cubicBezTo>
                        <a:pt x="914400" y="421758"/>
                        <a:pt x="923810" y="406577"/>
                        <a:pt x="935665" y="393405"/>
                      </a:cubicBezTo>
                      <a:cubicBezTo>
                        <a:pt x="955783" y="371052"/>
                        <a:pt x="982779" y="354633"/>
                        <a:pt x="999460" y="329610"/>
                      </a:cubicBezTo>
                      <a:cubicBezTo>
                        <a:pt x="1006548" y="318977"/>
                        <a:pt x="1015010" y="309142"/>
                        <a:pt x="1020725" y="297712"/>
                      </a:cubicBezTo>
                      <a:cubicBezTo>
                        <a:pt x="1025737" y="287687"/>
                        <a:pt x="1023433" y="273739"/>
                        <a:pt x="1031358" y="265814"/>
                      </a:cubicBezTo>
                      <a:cubicBezTo>
                        <a:pt x="1039283" y="257889"/>
                        <a:pt x="1052623" y="258726"/>
                        <a:pt x="1063255" y="255182"/>
                      </a:cubicBezTo>
                      <a:cubicBezTo>
                        <a:pt x="1073888" y="244549"/>
                        <a:pt x="1082008" y="230587"/>
                        <a:pt x="1095153" y="223284"/>
                      </a:cubicBezTo>
                      <a:cubicBezTo>
                        <a:pt x="1114747" y="212398"/>
                        <a:pt x="1158948" y="202019"/>
                        <a:pt x="1158948" y="202019"/>
                      </a:cubicBezTo>
                      <a:cubicBezTo>
                        <a:pt x="1205062" y="206630"/>
                        <a:pt x="1253939" y="203632"/>
                        <a:pt x="1297172" y="223284"/>
                      </a:cubicBezTo>
                      <a:cubicBezTo>
                        <a:pt x="1326031" y="236402"/>
                        <a:pt x="1359817" y="243399"/>
                        <a:pt x="1382232" y="265814"/>
                      </a:cubicBezTo>
                      <a:cubicBezTo>
                        <a:pt x="1475431" y="359013"/>
                        <a:pt x="1361373" y="240784"/>
                        <a:pt x="1435395" y="329610"/>
                      </a:cubicBezTo>
                      <a:cubicBezTo>
                        <a:pt x="1473280" y="375072"/>
                        <a:pt x="1457373" y="349317"/>
                        <a:pt x="1499190" y="382772"/>
                      </a:cubicBezTo>
                      <a:cubicBezTo>
                        <a:pt x="1507018" y="389034"/>
                        <a:pt x="1512627" y="397776"/>
                        <a:pt x="1520455" y="404038"/>
                      </a:cubicBezTo>
                      <a:cubicBezTo>
                        <a:pt x="1549899" y="427594"/>
                        <a:pt x="1550561" y="424706"/>
                        <a:pt x="1584251" y="435935"/>
                      </a:cubicBezTo>
                      <a:cubicBezTo>
                        <a:pt x="1594883" y="443023"/>
                        <a:pt x="1604471" y="452010"/>
                        <a:pt x="1616148" y="457200"/>
                      </a:cubicBezTo>
                      <a:cubicBezTo>
                        <a:pt x="1636632" y="466304"/>
                        <a:pt x="1658679" y="471376"/>
                        <a:pt x="1679944" y="478465"/>
                      </a:cubicBezTo>
                      <a:cubicBezTo>
                        <a:pt x="1690576" y="482009"/>
                        <a:pt x="1700968" y="486380"/>
                        <a:pt x="1711841" y="489098"/>
                      </a:cubicBezTo>
                      <a:cubicBezTo>
                        <a:pt x="1726018" y="492642"/>
                        <a:pt x="1740375" y="495532"/>
                        <a:pt x="1754372" y="499731"/>
                      </a:cubicBezTo>
                      <a:cubicBezTo>
                        <a:pt x="1775842" y="506172"/>
                        <a:pt x="1796187" y="516600"/>
                        <a:pt x="1818167" y="520996"/>
                      </a:cubicBezTo>
                      <a:cubicBezTo>
                        <a:pt x="1885659" y="534494"/>
                        <a:pt x="1853798" y="527245"/>
                        <a:pt x="1913860" y="542261"/>
                      </a:cubicBezTo>
                      <a:cubicBezTo>
                        <a:pt x="1984744" y="538717"/>
                        <a:pt x="2055719" y="536685"/>
                        <a:pt x="2126511" y="531628"/>
                      </a:cubicBezTo>
                      <a:cubicBezTo>
                        <a:pt x="2203024" y="526163"/>
                        <a:pt x="2192179" y="527461"/>
                        <a:pt x="2243469" y="510363"/>
                      </a:cubicBezTo>
                      <a:cubicBezTo>
                        <a:pt x="2254102" y="499730"/>
                        <a:pt x="2263950" y="488251"/>
                        <a:pt x="2275367" y="478465"/>
                      </a:cubicBezTo>
                      <a:cubicBezTo>
                        <a:pt x="2284833" y="470351"/>
                        <a:pt x="2334367" y="433718"/>
                        <a:pt x="2349795" y="425303"/>
                      </a:cubicBezTo>
                      <a:cubicBezTo>
                        <a:pt x="2377624" y="410123"/>
                        <a:pt x="2403770" y="388989"/>
                        <a:pt x="2434855" y="382772"/>
                      </a:cubicBezTo>
                      <a:cubicBezTo>
                        <a:pt x="2471413" y="375461"/>
                        <a:pt x="2495499" y="371521"/>
                        <a:pt x="2530548" y="361507"/>
                      </a:cubicBezTo>
                      <a:cubicBezTo>
                        <a:pt x="2637323" y="331000"/>
                        <a:pt x="2472021" y="373482"/>
                        <a:pt x="2604976" y="340242"/>
                      </a:cubicBezTo>
                      <a:cubicBezTo>
                        <a:pt x="2696405" y="279290"/>
                        <a:pt x="2580717" y="352373"/>
                        <a:pt x="2668772" y="308345"/>
                      </a:cubicBezTo>
                      <a:cubicBezTo>
                        <a:pt x="2746430" y="269516"/>
                        <a:pt x="2641151" y="292741"/>
                        <a:pt x="2785730" y="244549"/>
                      </a:cubicBezTo>
                      <a:cubicBezTo>
                        <a:pt x="2821251" y="232709"/>
                        <a:pt x="2820106" y="232185"/>
                        <a:pt x="2860158" y="223284"/>
                      </a:cubicBezTo>
                      <a:cubicBezTo>
                        <a:pt x="2877799" y="219364"/>
                        <a:pt x="2895788" y="217034"/>
                        <a:pt x="2913320" y="212651"/>
                      </a:cubicBezTo>
                      <a:cubicBezTo>
                        <a:pt x="2924193" y="209933"/>
                        <a:pt x="2934441" y="205098"/>
                        <a:pt x="2945218" y="202019"/>
                      </a:cubicBezTo>
                      <a:cubicBezTo>
                        <a:pt x="2990493" y="189083"/>
                        <a:pt x="3053357" y="178264"/>
                        <a:pt x="3094074" y="170121"/>
                      </a:cubicBezTo>
                      <a:lnTo>
                        <a:pt x="3147237" y="159489"/>
                      </a:lnTo>
                      <a:cubicBezTo>
                        <a:pt x="3236059" y="115078"/>
                        <a:pt x="3139874" y="158508"/>
                        <a:pt x="3242930" y="127591"/>
                      </a:cubicBezTo>
                      <a:cubicBezTo>
                        <a:pt x="3261211" y="122107"/>
                        <a:pt x="3277651" y="111244"/>
                        <a:pt x="3296093" y="106326"/>
                      </a:cubicBezTo>
                      <a:cubicBezTo>
                        <a:pt x="3331016" y="97013"/>
                        <a:pt x="3368129" y="96491"/>
                        <a:pt x="3402418" y="85061"/>
                      </a:cubicBezTo>
                      <a:cubicBezTo>
                        <a:pt x="3413051" y="81517"/>
                        <a:pt x="3423443" y="77146"/>
                        <a:pt x="3434316" y="74428"/>
                      </a:cubicBezTo>
                      <a:cubicBezTo>
                        <a:pt x="3495795" y="59058"/>
                        <a:pt x="3484951" y="67375"/>
                        <a:pt x="3551274" y="53163"/>
                      </a:cubicBezTo>
                      <a:cubicBezTo>
                        <a:pt x="3579851" y="47039"/>
                        <a:pt x="3607402" y="36031"/>
                        <a:pt x="3636334" y="31898"/>
                      </a:cubicBezTo>
                      <a:cubicBezTo>
                        <a:pt x="3661143" y="28354"/>
                        <a:pt x="3686187" y="26180"/>
                        <a:pt x="3710762" y="21265"/>
                      </a:cubicBezTo>
                      <a:cubicBezTo>
                        <a:pt x="3739421" y="15533"/>
                        <a:pt x="3795823" y="0"/>
                        <a:pt x="3795823" y="0"/>
                      </a:cubicBezTo>
                      <a:cubicBezTo>
                        <a:pt x="3837235" y="5177"/>
                        <a:pt x="3901769" y="12070"/>
                        <a:pt x="3944679" y="21265"/>
                      </a:cubicBezTo>
                      <a:cubicBezTo>
                        <a:pt x="3973256" y="27389"/>
                        <a:pt x="4001386" y="35443"/>
                        <a:pt x="4029739" y="42531"/>
                      </a:cubicBezTo>
                      <a:lnTo>
                        <a:pt x="4072269" y="53163"/>
                      </a:lnTo>
                      <a:lnTo>
                        <a:pt x="4114800" y="63796"/>
                      </a:lnTo>
                      <a:cubicBezTo>
                        <a:pt x="4141241" y="81423"/>
                        <a:pt x="4158393" y="94764"/>
                        <a:pt x="4189227" y="106326"/>
                      </a:cubicBezTo>
                      <a:cubicBezTo>
                        <a:pt x="4202910" y="111457"/>
                        <a:pt x="4217761" y="112759"/>
                        <a:pt x="4231758" y="116958"/>
                      </a:cubicBezTo>
                      <a:cubicBezTo>
                        <a:pt x="4253228" y="123399"/>
                        <a:pt x="4274288" y="131136"/>
                        <a:pt x="4295553" y="138224"/>
                      </a:cubicBezTo>
                      <a:cubicBezTo>
                        <a:pt x="4306186" y="141768"/>
                        <a:pt x="4317426" y="143844"/>
                        <a:pt x="4327451" y="148856"/>
                      </a:cubicBezTo>
                      <a:cubicBezTo>
                        <a:pt x="4362303" y="166282"/>
                        <a:pt x="4367462" y="171367"/>
                        <a:pt x="4401879" y="180754"/>
                      </a:cubicBezTo>
                      <a:cubicBezTo>
                        <a:pt x="4492111" y="205363"/>
                        <a:pt x="4474420" y="200231"/>
                        <a:pt x="4561367" y="212651"/>
                      </a:cubicBezTo>
                      <a:cubicBezTo>
                        <a:pt x="4572000" y="216195"/>
                        <a:pt x="4582275" y="221086"/>
                        <a:pt x="4593265" y="223284"/>
                      </a:cubicBezTo>
                      <a:cubicBezTo>
                        <a:pt x="4675630" y="239758"/>
                        <a:pt x="4647187" y="225638"/>
                        <a:pt x="4710223" y="244549"/>
                      </a:cubicBezTo>
                      <a:cubicBezTo>
                        <a:pt x="4731693" y="250990"/>
                        <a:pt x="4774018" y="265814"/>
                        <a:pt x="4774018" y="265814"/>
                      </a:cubicBezTo>
                      <a:cubicBezTo>
                        <a:pt x="4784651" y="272902"/>
                        <a:pt x="4796299" y="278664"/>
                        <a:pt x="4805916" y="287079"/>
                      </a:cubicBezTo>
                      <a:lnTo>
                        <a:pt x="4880344" y="36150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0" name="Freeform 19"/>
                <p:cNvSpPr/>
                <p:nvPr/>
              </p:nvSpPr>
              <p:spPr>
                <a:xfrm>
                  <a:off x="871870" y="1998921"/>
                  <a:ext cx="5241851" cy="701749"/>
                </a:xfrm>
                <a:custGeom>
                  <a:avLst/>
                  <a:gdLst>
                    <a:gd name="connsiteX0" fmla="*/ 0 w 5241851"/>
                    <a:gd name="connsiteY0" fmla="*/ 510363 h 701749"/>
                    <a:gd name="connsiteX1" fmla="*/ 53163 w 5241851"/>
                    <a:gd name="connsiteY1" fmla="*/ 531628 h 701749"/>
                    <a:gd name="connsiteX2" fmla="*/ 127590 w 5241851"/>
                    <a:gd name="connsiteY2" fmla="*/ 574158 h 701749"/>
                    <a:gd name="connsiteX3" fmla="*/ 170121 w 5241851"/>
                    <a:gd name="connsiteY3" fmla="*/ 584791 h 701749"/>
                    <a:gd name="connsiteX4" fmla="*/ 244549 w 5241851"/>
                    <a:gd name="connsiteY4" fmla="*/ 616688 h 701749"/>
                    <a:gd name="connsiteX5" fmla="*/ 308344 w 5241851"/>
                    <a:gd name="connsiteY5" fmla="*/ 637953 h 701749"/>
                    <a:gd name="connsiteX6" fmla="*/ 340242 w 5241851"/>
                    <a:gd name="connsiteY6" fmla="*/ 659219 h 701749"/>
                    <a:gd name="connsiteX7" fmla="*/ 414670 w 5241851"/>
                    <a:gd name="connsiteY7" fmla="*/ 680484 h 701749"/>
                    <a:gd name="connsiteX8" fmla="*/ 531628 w 5241851"/>
                    <a:gd name="connsiteY8" fmla="*/ 701749 h 701749"/>
                    <a:gd name="connsiteX9" fmla="*/ 754911 w 5241851"/>
                    <a:gd name="connsiteY9" fmla="*/ 691116 h 701749"/>
                    <a:gd name="connsiteX10" fmla="*/ 818707 w 5241851"/>
                    <a:gd name="connsiteY10" fmla="*/ 669851 h 701749"/>
                    <a:gd name="connsiteX11" fmla="*/ 925032 w 5241851"/>
                    <a:gd name="connsiteY11" fmla="*/ 637953 h 701749"/>
                    <a:gd name="connsiteX12" fmla="*/ 999460 w 5241851"/>
                    <a:gd name="connsiteY12" fmla="*/ 606056 h 701749"/>
                    <a:gd name="connsiteX13" fmla="*/ 1041990 w 5241851"/>
                    <a:gd name="connsiteY13" fmla="*/ 574158 h 701749"/>
                    <a:gd name="connsiteX14" fmla="*/ 1084521 w 5241851"/>
                    <a:gd name="connsiteY14" fmla="*/ 563526 h 701749"/>
                    <a:gd name="connsiteX15" fmla="*/ 1158949 w 5241851"/>
                    <a:gd name="connsiteY15" fmla="*/ 542260 h 701749"/>
                    <a:gd name="connsiteX16" fmla="*/ 1233377 w 5241851"/>
                    <a:gd name="connsiteY16" fmla="*/ 510363 h 701749"/>
                    <a:gd name="connsiteX17" fmla="*/ 1297172 w 5241851"/>
                    <a:gd name="connsiteY17" fmla="*/ 489098 h 701749"/>
                    <a:gd name="connsiteX18" fmla="*/ 1382232 w 5241851"/>
                    <a:gd name="connsiteY18" fmla="*/ 446567 h 701749"/>
                    <a:gd name="connsiteX19" fmla="*/ 1414130 w 5241851"/>
                    <a:gd name="connsiteY19" fmla="*/ 435935 h 701749"/>
                    <a:gd name="connsiteX20" fmla="*/ 1488558 w 5241851"/>
                    <a:gd name="connsiteY20" fmla="*/ 404037 h 701749"/>
                    <a:gd name="connsiteX21" fmla="*/ 1562986 w 5241851"/>
                    <a:gd name="connsiteY21" fmla="*/ 382772 h 701749"/>
                    <a:gd name="connsiteX22" fmla="*/ 1594883 w 5241851"/>
                    <a:gd name="connsiteY22" fmla="*/ 361507 h 701749"/>
                    <a:gd name="connsiteX23" fmla="*/ 1626781 w 5241851"/>
                    <a:gd name="connsiteY23" fmla="*/ 350874 h 701749"/>
                    <a:gd name="connsiteX24" fmla="*/ 1690577 w 5241851"/>
                    <a:gd name="connsiteY24" fmla="*/ 308344 h 701749"/>
                    <a:gd name="connsiteX25" fmla="*/ 1754372 w 5241851"/>
                    <a:gd name="connsiteY25" fmla="*/ 287079 h 701749"/>
                    <a:gd name="connsiteX26" fmla="*/ 1807535 w 5241851"/>
                    <a:gd name="connsiteY26" fmla="*/ 276446 h 701749"/>
                    <a:gd name="connsiteX27" fmla="*/ 1871330 w 5241851"/>
                    <a:gd name="connsiteY27" fmla="*/ 265814 h 701749"/>
                    <a:gd name="connsiteX28" fmla="*/ 2030818 w 5241851"/>
                    <a:gd name="connsiteY28" fmla="*/ 233916 h 701749"/>
                    <a:gd name="connsiteX29" fmla="*/ 2286000 w 5241851"/>
                    <a:gd name="connsiteY29" fmla="*/ 244549 h 701749"/>
                    <a:gd name="connsiteX30" fmla="*/ 2317897 w 5241851"/>
                    <a:gd name="connsiteY30" fmla="*/ 255181 h 701749"/>
                    <a:gd name="connsiteX31" fmla="*/ 2413590 w 5241851"/>
                    <a:gd name="connsiteY31" fmla="*/ 265814 h 701749"/>
                    <a:gd name="connsiteX32" fmla="*/ 2477386 w 5241851"/>
                    <a:gd name="connsiteY32" fmla="*/ 287079 h 701749"/>
                    <a:gd name="connsiteX33" fmla="*/ 2509283 w 5241851"/>
                    <a:gd name="connsiteY33" fmla="*/ 308344 h 701749"/>
                    <a:gd name="connsiteX34" fmla="*/ 2562446 w 5241851"/>
                    <a:gd name="connsiteY34" fmla="*/ 318977 h 701749"/>
                    <a:gd name="connsiteX35" fmla="*/ 2604977 w 5241851"/>
                    <a:gd name="connsiteY35" fmla="*/ 340242 h 701749"/>
                    <a:gd name="connsiteX36" fmla="*/ 2668772 w 5241851"/>
                    <a:gd name="connsiteY36" fmla="*/ 350874 h 701749"/>
                    <a:gd name="connsiteX37" fmla="*/ 2721935 w 5241851"/>
                    <a:gd name="connsiteY37" fmla="*/ 361507 h 701749"/>
                    <a:gd name="connsiteX38" fmla="*/ 2806995 w 5241851"/>
                    <a:gd name="connsiteY38" fmla="*/ 382772 h 701749"/>
                    <a:gd name="connsiteX39" fmla="*/ 2923953 w 5241851"/>
                    <a:gd name="connsiteY39" fmla="*/ 425302 h 701749"/>
                    <a:gd name="connsiteX40" fmla="*/ 2955851 w 5241851"/>
                    <a:gd name="connsiteY40" fmla="*/ 435935 h 701749"/>
                    <a:gd name="connsiteX41" fmla="*/ 3306725 w 5241851"/>
                    <a:gd name="connsiteY41" fmla="*/ 457200 h 701749"/>
                    <a:gd name="connsiteX42" fmla="*/ 3434316 w 5241851"/>
                    <a:gd name="connsiteY42" fmla="*/ 446567 h 701749"/>
                    <a:gd name="connsiteX43" fmla="*/ 3530009 w 5241851"/>
                    <a:gd name="connsiteY43" fmla="*/ 404037 h 701749"/>
                    <a:gd name="connsiteX44" fmla="*/ 3615070 w 5241851"/>
                    <a:gd name="connsiteY44" fmla="*/ 382772 h 701749"/>
                    <a:gd name="connsiteX45" fmla="*/ 3678865 w 5241851"/>
                    <a:gd name="connsiteY45" fmla="*/ 361507 h 701749"/>
                    <a:gd name="connsiteX46" fmla="*/ 3721395 w 5241851"/>
                    <a:gd name="connsiteY46" fmla="*/ 350874 h 701749"/>
                    <a:gd name="connsiteX47" fmla="*/ 3763925 w 5241851"/>
                    <a:gd name="connsiteY47" fmla="*/ 329609 h 701749"/>
                    <a:gd name="connsiteX48" fmla="*/ 3795823 w 5241851"/>
                    <a:gd name="connsiteY48" fmla="*/ 318977 h 701749"/>
                    <a:gd name="connsiteX49" fmla="*/ 3902149 w 5241851"/>
                    <a:gd name="connsiteY49" fmla="*/ 287079 h 701749"/>
                    <a:gd name="connsiteX50" fmla="*/ 3944679 w 5241851"/>
                    <a:gd name="connsiteY50" fmla="*/ 265814 h 701749"/>
                    <a:gd name="connsiteX51" fmla="*/ 3976577 w 5241851"/>
                    <a:gd name="connsiteY51" fmla="*/ 255181 h 701749"/>
                    <a:gd name="connsiteX52" fmla="*/ 4040372 w 5241851"/>
                    <a:gd name="connsiteY52" fmla="*/ 212651 h 701749"/>
                    <a:gd name="connsiteX53" fmla="*/ 4114800 w 5241851"/>
                    <a:gd name="connsiteY53" fmla="*/ 191386 h 701749"/>
                    <a:gd name="connsiteX54" fmla="*/ 4157330 w 5241851"/>
                    <a:gd name="connsiteY54" fmla="*/ 159488 h 701749"/>
                    <a:gd name="connsiteX55" fmla="*/ 4221125 w 5241851"/>
                    <a:gd name="connsiteY55" fmla="*/ 138223 h 701749"/>
                    <a:gd name="connsiteX56" fmla="*/ 4327451 w 5241851"/>
                    <a:gd name="connsiteY56" fmla="*/ 85060 h 701749"/>
                    <a:gd name="connsiteX57" fmla="*/ 4401879 w 5241851"/>
                    <a:gd name="connsiteY57" fmla="*/ 42530 h 701749"/>
                    <a:gd name="connsiteX58" fmla="*/ 4486939 w 5241851"/>
                    <a:gd name="connsiteY58" fmla="*/ 21265 h 701749"/>
                    <a:gd name="connsiteX59" fmla="*/ 4550735 w 5241851"/>
                    <a:gd name="connsiteY59" fmla="*/ 0 h 701749"/>
                    <a:gd name="connsiteX60" fmla="*/ 4859079 w 5241851"/>
                    <a:gd name="connsiteY60" fmla="*/ 21265 h 701749"/>
                    <a:gd name="connsiteX61" fmla="*/ 4912242 w 5241851"/>
                    <a:gd name="connsiteY61" fmla="*/ 31898 h 701749"/>
                    <a:gd name="connsiteX62" fmla="*/ 4954772 w 5241851"/>
                    <a:gd name="connsiteY62" fmla="*/ 53163 h 701749"/>
                    <a:gd name="connsiteX63" fmla="*/ 4986670 w 5241851"/>
                    <a:gd name="connsiteY63" fmla="*/ 63795 h 701749"/>
                    <a:gd name="connsiteX64" fmla="*/ 5007935 w 5241851"/>
                    <a:gd name="connsiteY64" fmla="*/ 95693 h 701749"/>
                    <a:gd name="connsiteX65" fmla="*/ 5039832 w 5241851"/>
                    <a:gd name="connsiteY65" fmla="*/ 106326 h 701749"/>
                    <a:gd name="connsiteX66" fmla="*/ 5103628 w 5241851"/>
                    <a:gd name="connsiteY66" fmla="*/ 138223 h 701749"/>
                    <a:gd name="connsiteX67" fmla="*/ 5241851 w 5241851"/>
                    <a:gd name="connsiteY67" fmla="*/ 148856 h 701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</a:cxnLst>
                  <a:rect l="l" t="t" r="r" b="b"/>
                  <a:pathLst>
                    <a:path w="5241851" h="701749">
                      <a:moveTo>
                        <a:pt x="0" y="510363"/>
                      </a:moveTo>
                      <a:cubicBezTo>
                        <a:pt x="17721" y="517451"/>
                        <a:pt x="36092" y="523092"/>
                        <a:pt x="53163" y="531628"/>
                      </a:cubicBezTo>
                      <a:cubicBezTo>
                        <a:pt x="114863" y="562478"/>
                        <a:pt x="53022" y="546195"/>
                        <a:pt x="127590" y="574158"/>
                      </a:cubicBezTo>
                      <a:cubicBezTo>
                        <a:pt x="141273" y="579289"/>
                        <a:pt x="155944" y="581247"/>
                        <a:pt x="170121" y="584791"/>
                      </a:cubicBezTo>
                      <a:cubicBezTo>
                        <a:pt x="220728" y="618529"/>
                        <a:pt x="182130" y="597963"/>
                        <a:pt x="244549" y="616688"/>
                      </a:cubicBezTo>
                      <a:cubicBezTo>
                        <a:pt x="266019" y="623129"/>
                        <a:pt x="308344" y="637953"/>
                        <a:pt x="308344" y="637953"/>
                      </a:cubicBezTo>
                      <a:cubicBezTo>
                        <a:pt x="318977" y="645042"/>
                        <a:pt x="328812" y="653504"/>
                        <a:pt x="340242" y="659219"/>
                      </a:cubicBezTo>
                      <a:cubicBezTo>
                        <a:pt x="357233" y="667715"/>
                        <a:pt x="398779" y="675944"/>
                        <a:pt x="414670" y="680484"/>
                      </a:cubicBezTo>
                      <a:cubicBezTo>
                        <a:pt x="491156" y="702337"/>
                        <a:pt x="390878" y="684155"/>
                        <a:pt x="531628" y="701749"/>
                      </a:cubicBezTo>
                      <a:cubicBezTo>
                        <a:pt x="606056" y="698205"/>
                        <a:pt x="680855" y="699345"/>
                        <a:pt x="754911" y="691116"/>
                      </a:cubicBezTo>
                      <a:cubicBezTo>
                        <a:pt x="777189" y="688641"/>
                        <a:pt x="796961" y="675287"/>
                        <a:pt x="818707" y="669851"/>
                      </a:cubicBezTo>
                      <a:cubicBezTo>
                        <a:pt x="849238" y="662219"/>
                        <a:pt x="899137" y="650900"/>
                        <a:pt x="925032" y="637953"/>
                      </a:cubicBezTo>
                      <a:cubicBezTo>
                        <a:pt x="977587" y="611676"/>
                        <a:pt x="952526" y="621700"/>
                        <a:pt x="999460" y="606056"/>
                      </a:cubicBezTo>
                      <a:cubicBezTo>
                        <a:pt x="1013637" y="595423"/>
                        <a:pt x="1026140" y="582083"/>
                        <a:pt x="1041990" y="574158"/>
                      </a:cubicBezTo>
                      <a:cubicBezTo>
                        <a:pt x="1055061" y="567623"/>
                        <a:pt x="1070470" y="567541"/>
                        <a:pt x="1084521" y="563526"/>
                      </a:cubicBezTo>
                      <a:cubicBezTo>
                        <a:pt x="1191338" y="533007"/>
                        <a:pt x="1025935" y="575514"/>
                        <a:pt x="1158949" y="542260"/>
                      </a:cubicBezTo>
                      <a:cubicBezTo>
                        <a:pt x="1209556" y="508522"/>
                        <a:pt x="1170958" y="529088"/>
                        <a:pt x="1233377" y="510363"/>
                      </a:cubicBezTo>
                      <a:cubicBezTo>
                        <a:pt x="1254847" y="503922"/>
                        <a:pt x="1297172" y="489098"/>
                        <a:pt x="1297172" y="489098"/>
                      </a:cubicBezTo>
                      <a:cubicBezTo>
                        <a:pt x="1334286" y="451982"/>
                        <a:pt x="1308928" y="471001"/>
                        <a:pt x="1382232" y="446567"/>
                      </a:cubicBezTo>
                      <a:cubicBezTo>
                        <a:pt x="1392865" y="443023"/>
                        <a:pt x="1404105" y="440947"/>
                        <a:pt x="1414130" y="435935"/>
                      </a:cubicBezTo>
                      <a:cubicBezTo>
                        <a:pt x="1451931" y="417034"/>
                        <a:pt x="1452056" y="414466"/>
                        <a:pt x="1488558" y="404037"/>
                      </a:cubicBezTo>
                      <a:cubicBezTo>
                        <a:pt x="1504462" y="399493"/>
                        <a:pt x="1545987" y="391272"/>
                        <a:pt x="1562986" y="382772"/>
                      </a:cubicBezTo>
                      <a:cubicBezTo>
                        <a:pt x="1574415" y="377057"/>
                        <a:pt x="1583454" y="367222"/>
                        <a:pt x="1594883" y="361507"/>
                      </a:cubicBezTo>
                      <a:cubicBezTo>
                        <a:pt x="1604908" y="356495"/>
                        <a:pt x="1616984" y="356317"/>
                        <a:pt x="1626781" y="350874"/>
                      </a:cubicBezTo>
                      <a:cubicBezTo>
                        <a:pt x="1649122" y="338462"/>
                        <a:pt x="1666331" y="316426"/>
                        <a:pt x="1690577" y="308344"/>
                      </a:cubicBezTo>
                      <a:cubicBezTo>
                        <a:pt x="1711842" y="301256"/>
                        <a:pt x="1732392" y="291475"/>
                        <a:pt x="1754372" y="287079"/>
                      </a:cubicBezTo>
                      <a:lnTo>
                        <a:pt x="1807535" y="276446"/>
                      </a:lnTo>
                      <a:cubicBezTo>
                        <a:pt x="1828746" y="272590"/>
                        <a:pt x="1850250" y="270331"/>
                        <a:pt x="1871330" y="265814"/>
                      </a:cubicBezTo>
                      <a:cubicBezTo>
                        <a:pt x="2035402" y="230656"/>
                        <a:pt x="1880554" y="255383"/>
                        <a:pt x="2030818" y="233916"/>
                      </a:cubicBezTo>
                      <a:cubicBezTo>
                        <a:pt x="2115879" y="237460"/>
                        <a:pt x="2201098" y="238260"/>
                        <a:pt x="2286000" y="244549"/>
                      </a:cubicBezTo>
                      <a:cubicBezTo>
                        <a:pt x="2297177" y="245377"/>
                        <a:pt x="2306842" y="253339"/>
                        <a:pt x="2317897" y="255181"/>
                      </a:cubicBezTo>
                      <a:cubicBezTo>
                        <a:pt x="2349554" y="260457"/>
                        <a:pt x="2381692" y="262270"/>
                        <a:pt x="2413590" y="265814"/>
                      </a:cubicBezTo>
                      <a:cubicBezTo>
                        <a:pt x="2434855" y="272902"/>
                        <a:pt x="2458735" y="274645"/>
                        <a:pt x="2477386" y="287079"/>
                      </a:cubicBezTo>
                      <a:cubicBezTo>
                        <a:pt x="2488018" y="294167"/>
                        <a:pt x="2497318" y="303857"/>
                        <a:pt x="2509283" y="308344"/>
                      </a:cubicBezTo>
                      <a:cubicBezTo>
                        <a:pt x="2526204" y="314690"/>
                        <a:pt x="2544725" y="315433"/>
                        <a:pt x="2562446" y="318977"/>
                      </a:cubicBezTo>
                      <a:cubicBezTo>
                        <a:pt x="2576623" y="326065"/>
                        <a:pt x="2589795" y="335688"/>
                        <a:pt x="2604977" y="340242"/>
                      </a:cubicBezTo>
                      <a:cubicBezTo>
                        <a:pt x="2625626" y="346437"/>
                        <a:pt x="2647561" y="347018"/>
                        <a:pt x="2668772" y="350874"/>
                      </a:cubicBezTo>
                      <a:cubicBezTo>
                        <a:pt x="2686552" y="354107"/>
                        <a:pt x="2704326" y="357443"/>
                        <a:pt x="2721935" y="361507"/>
                      </a:cubicBezTo>
                      <a:cubicBezTo>
                        <a:pt x="2750412" y="368079"/>
                        <a:pt x="2806995" y="382772"/>
                        <a:pt x="2806995" y="382772"/>
                      </a:cubicBezTo>
                      <a:cubicBezTo>
                        <a:pt x="2873866" y="427352"/>
                        <a:pt x="2802127" y="384692"/>
                        <a:pt x="2923953" y="425302"/>
                      </a:cubicBezTo>
                      <a:cubicBezTo>
                        <a:pt x="2934586" y="428846"/>
                        <a:pt x="2944978" y="433217"/>
                        <a:pt x="2955851" y="435935"/>
                      </a:cubicBezTo>
                      <a:cubicBezTo>
                        <a:pt x="3071255" y="464786"/>
                        <a:pt x="3183992" y="452816"/>
                        <a:pt x="3306725" y="457200"/>
                      </a:cubicBezTo>
                      <a:cubicBezTo>
                        <a:pt x="3349255" y="453656"/>
                        <a:pt x="3392219" y="453583"/>
                        <a:pt x="3434316" y="446567"/>
                      </a:cubicBezTo>
                      <a:cubicBezTo>
                        <a:pt x="3582407" y="421885"/>
                        <a:pt x="3438315" y="437380"/>
                        <a:pt x="3530009" y="404037"/>
                      </a:cubicBezTo>
                      <a:cubicBezTo>
                        <a:pt x="3557476" y="394049"/>
                        <a:pt x="3587344" y="392014"/>
                        <a:pt x="3615070" y="382772"/>
                      </a:cubicBezTo>
                      <a:cubicBezTo>
                        <a:pt x="3636335" y="375684"/>
                        <a:pt x="3657119" y="366944"/>
                        <a:pt x="3678865" y="361507"/>
                      </a:cubicBezTo>
                      <a:cubicBezTo>
                        <a:pt x="3693042" y="357963"/>
                        <a:pt x="3707712" y="356005"/>
                        <a:pt x="3721395" y="350874"/>
                      </a:cubicBezTo>
                      <a:cubicBezTo>
                        <a:pt x="3736236" y="345309"/>
                        <a:pt x="3749357" y="335853"/>
                        <a:pt x="3763925" y="329609"/>
                      </a:cubicBezTo>
                      <a:cubicBezTo>
                        <a:pt x="3774227" y="325194"/>
                        <a:pt x="3785046" y="322056"/>
                        <a:pt x="3795823" y="318977"/>
                      </a:cubicBezTo>
                      <a:cubicBezTo>
                        <a:pt x="3831430" y="308804"/>
                        <a:pt x="3868466" y="303920"/>
                        <a:pt x="3902149" y="287079"/>
                      </a:cubicBezTo>
                      <a:cubicBezTo>
                        <a:pt x="3916326" y="279991"/>
                        <a:pt x="3930111" y="272058"/>
                        <a:pt x="3944679" y="265814"/>
                      </a:cubicBezTo>
                      <a:cubicBezTo>
                        <a:pt x="3954981" y="261399"/>
                        <a:pt x="3966780" y="260624"/>
                        <a:pt x="3976577" y="255181"/>
                      </a:cubicBezTo>
                      <a:cubicBezTo>
                        <a:pt x="3998918" y="242769"/>
                        <a:pt x="4015578" y="218849"/>
                        <a:pt x="4040372" y="212651"/>
                      </a:cubicBezTo>
                      <a:cubicBezTo>
                        <a:pt x="4093775" y="199301"/>
                        <a:pt x="4069039" y="206640"/>
                        <a:pt x="4114800" y="191386"/>
                      </a:cubicBezTo>
                      <a:cubicBezTo>
                        <a:pt x="4128977" y="180753"/>
                        <a:pt x="4141480" y="167413"/>
                        <a:pt x="4157330" y="159488"/>
                      </a:cubicBezTo>
                      <a:cubicBezTo>
                        <a:pt x="4177379" y="149464"/>
                        <a:pt x="4202474" y="150657"/>
                        <a:pt x="4221125" y="138223"/>
                      </a:cubicBezTo>
                      <a:cubicBezTo>
                        <a:pt x="4297080" y="87587"/>
                        <a:pt x="4260127" y="101892"/>
                        <a:pt x="4327451" y="85060"/>
                      </a:cubicBezTo>
                      <a:cubicBezTo>
                        <a:pt x="4350784" y="69505"/>
                        <a:pt x="4374900" y="51523"/>
                        <a:pt x="4401879" y="42530"/>
                      </a:cubicBezTo>
                      <a:cubicBezTo>
                        <a:pt x="4429605" y="33288"/>
                        <a:pt x="4459213" y="30507"/>
                        <a:pt x="4486939" y="21265"/>
                      </a:cubicBezTo>
                      <a:lnTo>
                        <a:pt x="4550735" y="0"/>
                      </a:lnTo>
                      <a:cubicBezTo>
                        <a:pt x="4636523" y="4766"/>
                        <a:pt x="4767136" y="9772"/>
                        <a:pt x="4859079" y="21265"/>
                      </a:cubicBezTo>
                      <a:cubicBezTo>
                        <a:pt x="4877011" y="23507"/>
                        <a:pt x="4894521" y="28354"/>
                        <a:pt x="4912242" y="31898"/>
                      </a:cubicBezTo>
                      <a:cubicBezTo>
                        <a:pt x="4926419" y="38986"/>
                        <a:pt x="4940204" y="46919"/>
                        <a:pt x="4954772" y="53163"/>
                      </a:cubicBezTo>
                      <a:cubicBezTo>
                        <a:pt x="4965074" y="57578"/>
                        <a:pt x="4977918" y="56794"/>
                        <a:pt x="4986670" y="63795"/>
                      </a:cubicBezTo>
                      <a:cubicBezTo>
                        <a:pt x="4996649" y="71778"/>
                        <a:pt x="4997957" y="87710"/>
                        <a:pt x="5007935" y="95693"/>
                      </a:cubicBezTo>
                      <a:cubicBezTo>
                        <a:pt x="5016687" y="102694"/>
                        <a:pt x="5029808" y="101314"/>
                        <a:pt x="5039832" y="106326"/>
                      </a:cubicBezTo>
                      <a:cubicBezTo>
                        <a:pt x="5071494" y="122157"/>
                        <a:pt x="5067993" y="133769"/>
                        <a:pt x="5103628" y="138223"/>
                      </a:cubicBezTo>
                      <a:cubicBezTo>
                        <a:pt x="5149482" y="143955"/>
                        <a:pt x="5241851" y="148856"/>
                        <a:pt x="5241851" y="14885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850605" y="1467293"/>
                  <a:ext cx="5220586" cy="669851"/>
                </a:xfrm>
                <a:custGeom>
                  <a:avLst/>
                  <a:gdLst>
                    <a:gd name="connsiteX0" fmla="*/ 0 w 5220586"/>
                    <a:gd name="connsiteY0" fmla="*/ 669851 h 669851"/>
                    <a:gd name="connsiteX1" fmla="*/ 95693 w 5220586"/>
                    <a:gd name="connsiteY1" fmla="*/ 659219 h 669851"/>
                    <a:gd name="connsiteX2" fmla="*/ 191386 w 5220586"/>
                    <a:gd name="connsiteY2" fmla="*/ 627321 h 669851"/>
                    <a:gd name="connsiteX3" fmla="*/ 223283 w 5220586"/>
                    <a:gd name="connsiteY3" fmla="*/ 616688 h 669851"/>
                    <a:gd name="connsiteX4" fmla="*/ 287079 w 5220586"/>
                    <a:gd name="connsiteY4" fmla="*/ 574158 h 669851"/>
                    <a:gd name="connsiteX5" fmla="*/ 329609 w 5220586"/>
                    <a:gd name="connsiteY5" fmla="*/ 510363 h 669851"/>
                    <a:gd name="connsiteX6" fmla="*/ 350874 w 5220586"/>
                    <a:gd name="connsiteY6" fmla="*/ 478465 h 669851"/>
                    <a:gd name="connsiteX7" fmla="*/ 435935 w 5220586"/>
                    <a:gd name="connsiteY7" fmla="*/ 414670 h 669851"/>
                    <a:gd name="connsiteX8" fmla="*/ 457200 w 5220586"/>
                    <a:gd name="connsiteY8" fmla="*/ 382772 h 669851"/>
                    <a:gd name="connsiteX9" fmla="*/ 489097 w 5220586"/>
                    <a:gd name="connsiteY9" fmla="*/ 361507 h 669851"/>
                    <a:gd name="connsiteX10" fmla="*/ 520995 w 5220586"/>
                    <a:gd name="connsiteY10" fmla="*/ 329609 h 669851"/>
                    <a:gd name="connsiteX11" fmla="*/ 584790 w 5220586"/>
                    <a:gd name="connsiteY11" fmla="*/ 287079 h 669851"/>
                    <a:gd name="connsiteX12" fmla="*/ 648586 w 5220586"/>
                    <a:gd name="connsiteY12" fmla="*/ 233916 h 669851"/>
                    <a:gd name="connsiteX13" fmla="*/ 765544 w 5220586"/>
                    <a:gd name="connsiteY13" fmla="*/ 191386 h 669851"/>
                    <a:gd name="connsiteX14" fmla="*/ 871869 w 5220586"/>
                    <a:gd name="connsiteY14" fmla="*/ 138223 h 669851"/>
                    <a:gd name="connsiteX15" fmla="*/ 967562 w 5220586"/>
                    <a:gd name="connsiteY15" fmla="*/ 116958 h 669851"/>
                    <a:gd name="connsiteX16" fmla="*/ 999460 w 5220586"/>
                    <a:gd name="connsiteY16" fmla="*/ 106326 h 669851"/>
                    <a:gd name="connsiteX17" fmla="*/ 1063255 w 5220586"/>
                    <a:gd name="connsiteY17" fmla="*/ 95693 h 669851"/>
                    <a:gd name="connsiteX18" fmla="*/ 1095153 w 5220586"/>
                    <a:gd name="connsiteY18" fmla="*/ 85060 h 669851"/>
                    <a:gd name="connsiteX19" fmla="*/ 1180214 w 5220586"/>
                    <a:gd name="connsiteY19" fmla="*/ 63795 h 669851"/>
                    <a:gd name="connsiteX20" fmla="*/ 1265274 w 5220586"/>
                    <a:gd name="connsiteY20" fmla="*/ 42530 h 669851"/>
                    <a:gd name="connsiteX21" fmla="*/ 1307804 w 5220586"/>
                    <a:gd name="connsiteY21" fmla="*/ 31898 h 669851"/>
                    <a:gd name="connsiteX22" fmla="*/ 1339702 w 5220586"/>
                    <a:gd name="connsiteY22" fmla="*/ 21265 h 669851"/>
                    <a:gd name="connsiteX23" fmla="*/ 1392865 w 5220586"/>
                    <a:gd name="connsiteY23" fmla="*/ 10633 h 669851"/>
                    <a:gd name="connsiteX24" fmla="*/ 1435395 w 5220586"/>
                    <a:gd name="connsiteY24" fmla="*/ 0 h 669851"/>
                    <a:gd name="connsiteX25" fmla="*/ 1637414 w 5220586"/>
                    <a:gd name="connsiteY25" fmla="*/ 10633 h 669851"/>
                    <a:gd name="connsiteX26" fmla="*/ 1743739 w 5220586"/>
                    <a:gd name="connsiteY26" fmla="*/ 42530 h 669851"/>
                    <a:gd name="connsiteX27" fmla="*/ 1775637 w 5220586"/>
                    <a:gd name="connsiteY27" fmla="*/ 53163 h 669851"/>
                    <a:gd name="connsiteX28" fmla="*/ 1839432 w 5220586"/>
                    <a:gd name="connsiteY28" fmla="*/ 95693 h 669851"/>
                    <a:gd name="connsiteX29" fmla="*/ 1913860 w 5220586"/>
                    <a:gd name="connsiteY29" fmla="*/ 127591 h 669851"/>
                    <a:gd name="connsiteX30" fmla="*/ 1977655 w 5220586"/>
                    <a:gd name="connsiteY30" fmla="*/ 148856 h 669851"/>
                    <a:gd name="connsiteX31" fmla="*/ 2009553 w 5220586"/>
                    <a:gd name="connsiteY31" fmla="*/ 159488 h 669851"/>
                    <a:gd name="connsiteX32" fmla="*/ 2052083 w 5220586"/>
                    <a:gd name="connsiteY32" fmla="*/ 170121 h 669851"/>
                    <a:gd name="connsiteX33" fmla="*/ 2115879 w 5220586"/>
                    <a:gd name="connsiteY33" fmla="*/ 191386 h 669851"/>
                    <a:gd name="connsiteX34" fmla="*/ 2158409 w 5220586"/>
                    <a:gd name="connsiteY34" fmla="*/ 202019 h 669851"/>
                    <a:gd name="connsiteX35" fmla="*/ 2200939 w 5220586"/>
                    <a:gd name="connsiteY35" fmla="*/ 223284 h 669851"/>
                    <a:gd name="connsiteX36" fmla="*/ 2349795 w 5220586"/>
                    <a:gd name="connsiteY36" fmla="*/ 265814 h 669851"/>
                    <a:gd name="connsiteX37" fmla="*/ 2402958 w 5220586"/>
                    <a:gd name="connsiteY37" fmla="*/ 276447 h 669851"/>
                    <a:gd name="connsiteX38" fmla="*/ 2434855 w 5220586"/>
                    <a:gd name="connsiteY38" fmla="*/ 287079 h 669851"/>
                    <a:gd name="connsiteX39" fmla="*/ 2477386 w 5220586"/>
                    <a:gd name="connsiteY39" fmla="*/ 297712 h 669851"/>
                    <a:gd name="connsiteX40" fmla="*/ 2509283 w 5220586"/>
                    <a:gd name="connsiteY40" fmla="*/ 308344 h 669851"/>
                    <a:gd name="connsiteX41" fmla="*/ 2658139 w 5220586"/>
                    <a:gd name="connsiteY41" fmla="*/ 329609 h 669851"/>
                    <a:gd name="connsiteX42" fmla="*/ 2743200 w 5220586"/>
                    <a:gd name="connsiteY42" fmla="*/ 350874 h 669851"/>
                    <a:gd name="connsiteX43" fmla="*/ 2902688 w 5220586"/>
                    <a:gd name="connsiteY43" fmla="*/ 372140 h 669851"/>
                    <a:gd name="connsiteX44" fmla="*/ 2934586 w 5220586"/>
                    <a:gd name="connsiteY44" fmla="*/ 382772 h 669851"/>
                    <a:gd name="connsiteX45" fmla="*/ 3476846 w 5220586"/>
                    <a:gd name="connsiteY45" fmla="*/ 382772 h 669851"/>
                    <a:gd name="connsiteX46" fmla="*/ 3700130 w 5220586"/>
                    <a:gd name="connsiteY46" fmla="*/ 372140 h 669851"/>
                    <a:gd name="connsiteX47" fmla="*/ 3732028 w 5220586"/>
                    <a:gd name="connsiteY47" fmla="*/ 361507 h 669851"/>
                    <a:gd name="connsiteX48" fmla="*/ 3817088 w 5220586"/>
                    <a:gd name="connsiteY48" fmla="*/ 340242 h 669851"/>
                    <a:gd name="connsiteX49" fmla="*/ 3870251 w 5220586"/>
                    <a:gd name="connsiteY49" fmla="*/ 329609 h 669851"/>
                    <a:gd name="connsiteX50" fmla="*/ 3934046 w 5220586"/>
                    <a:gd name="connsiteY50" fmla="*/ 308344 h 669851"/>
                    <a:gd name="connsiteX51" fmla="*/ 4061637 w 5220586"/>
                    <a:gd name="connsiteY51" fmla="*/ 287079 h 669851"/>
                    <a:gd name="connsiteX52" fmla="*/ 4167962 w 5220586"/>
                    <a:gd name="connsiteY52" fmla="*/ 265814 h 669851"/>
                    <a:gd name="connsiteX53" fmla="*/ 4295553 w 5220586"/>
                    <a:gd name="connsiteY53" fmla="*/ 244549 h 669851"/>
                    <a:gd name="connsiteX54" fmla="*/ 4359348 w 5220586"/>
                    <a:gd name="connsiteY54" fmla="*/ 223284 h 669851"/>
                    <a:gd name="connsiteX55" fmla="*/ 4401879 w 5220586"/>
                    <a:gd name="connsiteY55" fmla="*/ 212651 h 669851"/>
                    <a:gd name="connsiteX56" fmla="*/ 4465674 w 5220586"/>
                    <a:gd name="connsiteY56" fmla="*/ 191386 h 669851"/>
                    <a:gd name="connsiteX57" fmla="*/ 4497572 w 5220586"/>
                    <a:gd name="connsiteY57" fmla="*/ 170121 h 669851"/>
                    <a:gd name="connsiteX58" fmla="*/ 4603897 w 5220586"/>
                    <a:gd name="connsiteY58" fmla="*/ 148856 h 669851"/>
                    <a:gd name="connsiteX59" fmla="*/ 4699590 w 5220586"/>
                    <a:gd name="connsiteY59" fmla="*/ 127591 h 669851"/>
                    <a:gd name="connsiteX60" fmla="*/ 4731488 w 5220586"/>
                    <a:gd name="connsiteY60" fmla="*/ 116958 h 669851"/>
                    <a:gd name="connsiteX61" fmla="*/ 5092995 w 5220586"/>
                    <a:gd name="connsiteY61" fmla="*/ 127591 h 669851"/>
                    <a:gd name="connsiteX62" fmla="*/ 5156790 w 5220586"/>
                    <a:gd name="connsiteY62" fmla="*/ 159488 h 669851"/>
                    <a:gd name="connsiteX63" fmla="*/ 5188688 w 5220586"/>
                    <a:gd name="connsiteY63" fmla="*/ 170121 h 669851"/>
                    <a:gd name="connsiteX64" fmla="*/ 5220586 w 5220586"/>
                    <a:gd name="connsiteY64" fmla="*/ 191386 h 6698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</a:cxnLst>
                  <a:rect l="l" t="t" r="r" b="b"/>
                  <a:pathLst>
                    <a:path w="5220586" h="669851">
                      <a:moveTo>
                        <a:pt x="0" y="669851"/>
                      </a:moveTo>
                      <a:cubicBezTo>
                        <a:pt x="31898" y="666307"/>
                        <a:pt x="64222" y="665513"/>
                        <a:pt x="95693" y="659219"/>
                      </a:cubicBezTo>
                      <a:cubicBezTo>
                        <a:pt x="95698" y="659218"/>
                        <a:pt x="175435" y="632638"/>
                        <a:pt x="191386" y="627321"/>
                      </a:cubicBezTo>
                      <a:cubicBezTo>
                        <a:pt x="202018" y="623777"/>
                        <a:pt x="213958" y="622905"/>
                        <a:pt x="223283" y="616688"/>
                      </a:cubicBezTo>
                      <a:lnTo>
                        <a:pt x="287079" y="574158"/>
                      </a:lnTo>
                      <a:lnTo>
                        <a:pt x="329609" y="510363"/>
                      </a:lnTo>
                      <a:cubicBezTo>
                        <a:pt x="336697" y="499730"/>
                        <a:pt x="340241" y="485553"/>
                        <a:pt x="350874" y="478465"/>
                      </a:cubicBezTo>
                      <a:cubicBezTo>
                        <a:pt x="380022" y="459033"/>
                        <a:pt x="413459" y="442765"/>
                        <a:pt x="435935" y="414670"/>
                      </a:cubicBezTo>
                      <a:cubicBezTo>
                        <a:pt x="443918" y="404691"/>
                        <a:pt x="448164" y="391808"/>
                        <a:pt x="457200" y="382772"/>
                      </a:cubicBezTo>
                      <a:cubicBezTo>
                        <a:pt x="466236" y="373736"/>
                        <a:pt x="479280" y="369688"/>
                        <a:pt x="489097" y="361507"/>
                      </a:cubicBezTo>
                      <a:cubicBezTo>
                        <a:pt x="500649" y="351881"/>
                        <a:pt x="509126" y="338841"/>
                        <a:pt x="520995" y="329609"/>
                      </a:cubicBezTo>
                      <a:cubicBezTo>
                        <a:pt x="541169" y="313918"/>
                        <a:pt x="566718" y="305151"/>
                        <a:pt x="584790" y="287079"/>
                      </a:cubicBezTo>
                      <a:cubicBezTo>
                        <a:pt x="604822" y="267047"/>
                        <a:pt x="621940" y="245759"/>
                        <a:pt x="648586" y="233916"/>
                      </a:cubicBezTo>
                      <a:cubicBezTo>
                        <a:pt x="737900" y="194221"/>
                        <a:pt x="685258" y="231529"/>
                        <a:pt x="765544" y="191386"/>
                      </a:cubicBezTo>
                      <a:cubicBezTo>
                        <a:pt x="845450" y="151433"/>
                        <a:pt x="789935" y="165534"/>
                        <a:pt x="871869" y="138223"/>
                      </a:cubicBezTo>
                      <a:cubicBezTo>
                        <a:pt x="904597" y="127314"/>
                        <a:pt x="933875" y="125380"/>
                        <a:pt x="967562" y="116958"/>
                      </a:cubicBezTo>
                      <a:cubicBezTo>
                        <a:pt x="978435" y="114240"/>
                        <a:pt x="988519" y="108757"/>
                        <a:pt x="999460" y="106326"/>
                      </a:cubicBezTo>
                      <a:cubicBezTo>
                        <a:pt x="1020505" y="101649"/>
                        <a:pt x="1042210" y="100370"/>
                        <a:pt x="1063255" y="95693"/>
                      </a:cubicBezTo>
                      <a:cubicBezTo>
                        <a:pt x="1074196" y="93262"/>
                        <a:pt x="1084340" y="88009"/>
                        <a:pt x="1095153" y="85060"/>
                      </a:cubicBezTo>
                      <a:cubicBezTo>
                        <a:pt x="1123349" y="77370"/>
                        <a:pt x="1151860" y="70883"/>
                        <a:pt x="1180214" y="63795"/>
                      </a:cubicBezTo>
                      <a:lnTo>
                        <a:pt x="1265274" y="42530"/>
                      </a:lnTo>
                      <a:cubicBezTo>
                        <a:pt x="1279451" y="38986"/>
                        <a:pt x="1293941" y="36519"/>
                        <a:pt x="1307804" y="31898"/>
                      </a:cubicBezTo>
                      <a:cubicBezTo>
                        <a:pt x="1318437" y="28354"/>
                        <a:pt x="1328829" y="23983"/>
                        <a:pt x="1339702" y="21265"/>
                      </a:cubicBezTo>
                      <a:cubicBezTo>
                        <a:pt x="1357234" y="16882"/>
                        <a:pt x="1375223" y="14553"/>
                        <a:pt x="1392865" y="10633"/>
                      </a:cubicBezTo>
                      <a:cubicBezTo>
                        <a:pt x="1407130" y="7463"/>
                        <a:pt x="1421218" y="3544"/>
                        <a:pt x="1435395" y="0"/>
                      </a:cubicBezTo>
                      <a:cubicBezTo>
                        <a:pt x="1502735" y="3544"/>
                        <a:pt x="1570235" y="4791"/>
                        <a:pt x="1637414" y="10633"/>
                      </a:cubicBezTo>
                      <a:cubicBezTo>
                        <a:pt x="1659157" y="12524"/>
                        <a:pt x="1731323" y="38391"/>
                        <a:pt x="1743739" y="42530"/>
                      </a:cubicBezTo>
                      <a:cubicBezTo>
                        <a:pt x="1754372" y="46074"/>
                        <a:pt x="1766312" y="46946"/>
                        <a:pt x="1775637" y="53163"/>
                      </a:cubicBezTo>
                      <a:cubicBezTo>
                        <a:pt x="1796902" y="67340"/>
                        <a:pt x="1815186" y="87611"/>
                        <a:pt x="1839432" y="95693"/>
                      </a:cubicBezTo>
                      <a:cubicBezTo>
                        <a:pt x="1942119" y="129923"/>
                        <a:pt x="1782461" y="75031"/>
                        <a:pt x="1913860" y="127591"/>
                      </a:cubicBezTo>
                      <a:cubicBezTo>
                        <a:pt x="1934672" y="135916"/>
                        <a:pt x="1956390" y="141768"/>
                        <a:pt x="1977655" y="148856"/>
                      </a:cubicBezTo>
                      <a:cubicBezTo>
                        <a:pt x="1988288" y="152400"/>
                        <a:pt x="1998680" y="156770"/>
                        <a:pt x="2009553" y="159488"/>
                      </a:cubicBezTo>
                      <a:cubicBezTo>
                        <a:pt x="2023730" y="163032"/>
                        <a:pt x="2038086" y="165922"/>
                        <a:pt x="2052083" y="170121"/>
                      </a:cubicBezTo>
                      <a:cubicBezTo>
                        <a:pt x="2073553" y="176562"/>
                        <a:pt x="2094133" y="185949"/>
                        <a:pt x="2115879" y="191386"/>
                      </a:cubicBezTo>
                      <a:cubicBezTo>
                        <a:pt x="2130056" y="194930"/>
                        <a:pt x="2144726" y="196888"/>
                        <a:pt x="2158409" y="202019"/>
                      </a:cubicBezTo>
                      <a:cubicBezTo>
                        <a:pt x="2173250" y="207584"/>
                        <a:pt x="2186223" y="217398"/>
                        <a:pt x="2200939" y="223284"/>
                      </a:cubicBezTo>
                      <a:cubicBezTo>
                        <a:pt x="2241474" y="239498"/>
                        <a:pt x="2309467" y="257748"/>
                        <a:pt x="2349795" y="265814"/>
                      </a:cubicBezTo>
                      <a:cubicBezTo>
                        <a:pt x="2367516" y="269358"/>
                        <a:pt x="2385426" y="272064"/>
                        <a:pt x="2402958" y="276447"/>
                      </a:cubicBezTo>
                      <a:cubicBezTo>
                        <a:pt x="2413831" y="279165"/>
                        <a:pt x="2424079" y="284000"/>
                        <a:pt x="2434855" y="287079"/>
                      </a:cubicBezTo>
                      <a:cubicBezTo>
                        <a:pt x="2448906" y="291094"/>
                        <a:pt x="2463335" y="293697"/>
                        <a:pt x="2477386" y="297712"/>
                      </a:cubicBezTo>
                      <a:cubicBezTo>
                        <a:pt x="2488162" y="300791"/>
                        <a:pt x="2498246" y="306396"/>
                        <a:pt x="2509283" y="308344"/>
                      </a:cubicBezTo>
                      <a:cubicBezTo>
                        <a:pt x="2558643" y="317054"/>
                        <a:pt x="2609513" y="317453"/>
                        <a:pt x="2658139" y="329609"/>
                      </a:cubicBezTo>
                      <a:cubicBezTo>
                        <a:pt x="2686493" y="336697"/>
                        <a:pt x="2714199" y="347249"/>
                        <a:pt x="2743200" y="350874"/>
                      </a:cubicBezTo>
                      <a:cubicBezTo>
                        <a:pt x="2853128" y="364616"/>
                        <a:pt x="2799973" y="357466"/>
                        <a:pt x="2902688" y="372140"/>
                      </a:cubicBezTo>
                      <a:cubicBezTo>
                        <a:pt x="2913321" y="375684"/>
                        <a:pt x="2923713" y="380054"/>
                        <a:pt x="2934586" y="382772"/>
                      </a:cubicBezTo>
                      <a:cubicBezTo>
                        <a:pt x="3108457" y="426240"/>
                        <a:pt x="3323362" y="386109"/>
                        <a:pt x="3476846" y="382772"/>
                      </a:cubicBezTo>
                      <a:cubicBezTo>
                        <a:pt x="3551274" y="379228"/>
                        <a:pt x="3625875" y="378328"/>
                        <a:pt x="3700130" y="372140"/>
                      </a:cubicBezTo>
                      <a:cubicBezTo>
                        <a:pt x="3711299" y="371209"/>
                        <a:pt x="3721215" y="364456"/>
                        <a:pt x="3732028" y="361507"/>
                      </a:cubicBezTo>
                      <a:cubicBezTo>
                        <a:pt x="3760224" y="353817"/>
                        <a:pt x="3788430" y="345974"/>
                        <a:pt x="3817088" y="340242"/>
                      </a:cubicBezTo>
                      <a:cubicBezTo>
                        <a:pt x="3834809" y="336698"/>
                        <a:pt x="3852816" y="334364"/>
                        <a:pt x="3870251" y="329609"/>
                      </a:cubicBezTo>
                      <a:cubicBezTo>
                        <a:pt x="3891876" y="323711"/>
                        <a:pt x="3911936" y="312029"/>
                        <a:pt x="3934046" y="308344"/>
                      </a:cubicBezTo>
                      <a:cubicBezTo>
                        <a:pt x="3976576" y="301256"/>
                        <a:pt x="4019807" y="297536"/>
                        <a:pt x="4061637" y="287079"/>
                      </a:cubicBezTo>
                      <a:cubicBezTo>
                        <a:pt x="4136866" y="268273"/>
                        <a:pt x="4072368" y="283195"/>
                        <a:pt x="4167962" y="265814"/>
                      </a:cubicBezTo>
                      <a:cubicBezTo>
                        <a:pt x="4281962" y="245086"/>
                        <a:pt x="4152948" y="264920"/>
                        <a:pt x="4295553" y="244549"/>
                      </a:cubicBezTo>
                      <a:cubicBezTo>
                        <a:pt x="4316818" y="237461"/>
                        <a:pt x="4337602" y="228721"/>
                        <a:pt x="4359348" y="223284"/>
                      </a:cubicBezTo>
                      <a:cubicBezTo>
                        <a:pt x="4373525" y="219740"/>
                        <a:pt x="4387882" y="216850"/>
                        <a:pt x="4401879" y="212651"/>
                      </a:cubicBezTo>
                      <a:cubicBezTo>
                        <a:pt x="4423349" y="206210"/>
                        <a:pt x="4447023" y="203820"/>
                        <a:pt x="4465674" y="191386"/>
                      </a:cubicBezTo>
                      <a:cubicBezTo>
                        <a:pt x="4476307" y="184298"/>
                        <a:pt x="4485826" y="175155"/>
                        <a:pt x="4497572" y="170121"/>
                      </a:cubicBezTo>
                      <a:cubicBezTo>
                        <a:pt x="4518362" y="161211"/>
                        <a:pt x="4588615" y="151635"/>
                        <a:pt x="4603897" y="148856"/>
                      </a:cubicBezTo>
                      <a:cubicBezTo>
                        <a:pt x="4634031" y="143377"/>
                        <a:pt x="4669735" y="136121"/>
                        <a:pt x="4699590" y="127591"/>
                      </a:cubicBezTo>
                      <a:cubicBezTo>
                        <a:pt x="4710367" y="124512"/>
                        <a:pt x="4720855" y="120502"/>
                        <a:pt x="4731488" y="116958"/>
                      </a:cubicBezTo>
                      <a:cubicBezTo>
                        <a:pt x="4851990" y="120502"/>
                        <a:pt x="4972616" y="121084"/>
                        <a:pt x="5092995" y="127591"/>
                      </a:cubicBezTo>
                      <a:cubicBezTo>
                        <a:pt x="5122962" y="129211"/>
                        <a:pt x="5131591" y="146888"/>
                        <a:pt x="5156790" y="159488"/>
                      </a:cubicBezTo>
                      <a:cubicBezTo>
                        <a:pt x="5166815" y="164500"/>
                        <a:pt x="5178663" y="165109"/>
                        <a:pt x="5188688" y="170121"/>
                      </a:cubicBezTo>
                      <a:cubicBezTo>
                        <a:pt x="5200118" y="175836"/>
                        <a:pt x="5220586" y="191386"/>
                        <a:pt x="5220586" y="191386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25" name="Freeform 24"/>
                <p:cNvSpPr/>
                <p:nvPr/>
              </p:nvSpPr>
              <p:spPr>
                <a:xfrm>
                  <a:off x="956930" y="1743709"/>
                  <a:ext cx="5178056" cy="608803"/>
                </a:xfrm>
                <a:custGeom>
                  <a:avLst/>
                  <a:gdLst>
                    <a:gd name="connsiteX0" fmla="*/ 0 w 5178056"/>
                    <a:gd name="connsiteY0" fmla="*/ 584821 h 608803"/>
                    <a:gd name="connsiteX1" fmla="*/ 1828800 w 5178056"/>
                    <a:gd name="connsiteY1" fmla="*/ 31 h 608803"/>
                    <a:gd name="connsiteX2" fmla="*/ 3487479 w 5178056"/>
                    <a:gd name="connsiteY2" fmla="*/ 606086 h 608803"/>
                    <a:gd name="connsiteX3" fmla="*/ 5178056 w 5178056"/>
                    <a:gd name="connsiteY3" fmla="*/ 223314 h 608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78056" h="608803">
                      <a:moveTo>
                        <a:pt x="0" y="584821"/>
                      </a:moveTo>
                      <a:cubicBezTo>
                        <a:pt x="623777" y="290654"/>
                        <a:pt x="1247554" y="-3513"/>
                        <a:pt x="1828800" y="31"/>
                      </a:cubicBezTo>
                      <a:cubicBezTo>
                        <a:pt x="2410047" y="3575"/>
                        <a:pt x="2929270" y="568872"/>
                        <a:pt x="3487479" y="606086"/>
                      </a:cubicBezTo>
                      <a:cubicBezTo>
                        <a:pt x="4045688" y="643300"/>
                        <a:pt x="4899837" y="287109"/>
                        <a:pt x="5178056" y="223314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>
                    <a:solidFill>
                      <a:srgbClr val="FF0000"/>
                    </a:solidFill>
                  </a:endParaRPr>
                </a:p>
              </p:txBody>
            </p:sp>
          </p:grpSp>
        </p:grpSp>
      </p:grpSp>
      <p:sp>
        <p:nvSpPr>
          <p:cNvPr id="28" name="TextBox 27"/>
          <p:cNvSpPr txBox="1"/>
          <p:nvPr/>
        </p:nvSpPr>
        <p:spPr>
          <a:xfrm>
            <a:off x="107504" y="1414517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- Due to the uncertainty of the initial conditions, we are also not certain about the seasonal forecast results. </a:t>
            </a:r>
            <a:endParaRPr lang="en-CA" dirty="0"/>
          </a:p>
        </p:txBody>
      </p:sp>
      <p:sp>
        <p:nvSpPr>
          <p:cNvPr id="30" name="TextBox 29"/>
          <p:cNvSpPr txBox="1"/>
          <p:nvPr/>
        </p:nvSpPr>
        <p:spPr>
          <a:xfrm>
            <a:off x="107504" y="4060810"/>
            <a:ext cx="87129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dirty="0" smtClean="0"/>
              <a:t>Comparing to only one forecast, ensemble approach is always </a:t>
            </a:r>
            <a:r>
              <a:rPr lang="en-CA" dirty="0" smtClean="0"/>
              <a:t>preferred </a:t>
            </a:r>
            <a:r>
              <a:rPr lang="en-CA" dirty="0" smtClean="0"/>
              <a:t>because of:</a:t>
            </a:r>
          </a:p>
          <a:p>
            <a:pPr marL="285750" indent="-285750">
              <a:buFontTx/>
              <a:buChar char="-"/>
            </a:pPr>
            <a:endParaRPr lang="en-CA" sz="800" dirty="0" smtClean="0"/>
          </a:p>
          <a:p>
            <a:pPr marL="742950" lvl="1" indent="-285750">
              <a:buFontTx/>
              <a:buChar char="-"/>
            </a:pPr>
            <a:r>
              <a:rPr lang="en-CA" dirty="0" smtClean="0"/>
              <a:t>Model error annulation (average, red line), (e.g.  Ensemble 1 = 2, Ensemble 2 = -2)   -&gt; </a:t>
            </a:r>
            <a:r>
              <a:rPr lang="en-CA" b="1" dirty="0" smtClean="0"/>
              <a:t>deterministic approach (one value).</a:t>
            </a:r>
          </a:p>
          <a:p>
            <a:pPr marL="742950" lvl="1" indent="-285750">
              <a:buFontTx/>
              <a:buChar char="-"/>
            </a:pPr>
            <a:r>
              <a:rPr lang="en-CA" dirty="0" smtClean="0"/>
              <a:t>We can use ensembles to explore chances for potential forecast results - &gt; </a:t>
            </a:r>
            <a:r>
              <a:rPr lang="en-CA" b="1" dirty="0" smtClean="0"/>
              <a:t>probabilistic approach (chance for all possible values). </a:t>
            </a:r>
          </a:p>
          <a:p>
            <a:pPr marL="742950" lvl="1" indent="-285750">
              <a:buFontTx/>
              <a:buChar char="-"/>
            </a:pPr>
            <a:endParaRPr lang="en-CA" b="1" dirty="0"/>
          </a:p>
          <a:p>
            <a:pPr marL="742950" lvl="1" indent="-285750">
              <a:buFontTx/>
              <a:buChar char="-"/>
            </a:pPr>
            <a:r>
              <a:rPr lang="en-CA" b="1" dirty="0" smtClean="0"/>
              <a:t>Seasonal Forecast is even better if we have several climate models (multi model approach). This is because of even more ensemble members.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9429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8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79512" y="7306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Introduction to Seasonal Forecasting</a:t>
            </a:r>
            <a:endParaRPr lang="en-CA" sz="2800" dirty="0"/>
          </a:p>
          <a:p>
            <a:pPr algn="ctr"/>
            <a:r>
              <a:rPr lang="en-CA" sz="2800" dirty="0" smtClean="0"/>
              <a:t>How do we communicate seasonal forecast results?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7504" y="1340768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CA" dirty="0" smtClean="0"/>
              <a:t>Weather forecast communicate results in terms of numbers or events.	</a:t>
            </a:r>
          </a:p>
          <a:p>
            <a:pPr marL="742950" lvl="1" indent="-285750">
              <a:buFontTx/>
              <a:buChar char="-"/>
            </a:pPr>
            <a:r>
              <a:rPr lang="en-CA" dirty="0"/>
              <a:t>e</a:t>
            </a:r>
            <a:r>
              <a:rPr lang="en-CA" dirty="0" smtClean="0"/>
              <a:t>.g. On the 17</a:t>
            </a:r>
            <a:r>
              <a:rPr lang="en-CA" baseline="30000" dirty="0" smtClean="0"/>
              <a:t>th</a:t>
            </a:r>
            <a:r>
              <a:rPr lang="en-CA" dirty="0" smtClean="0"/>
              <a:t> May 2018 it will be 18 degrees Celsius</a:t>
            </a:r>
          </a:p>
          <a:p>
            <a:pPr marL="742950" lvl="1" indent="-285750">
              <a:buFontTx/>
              <a:buChar char="-"/>
            </a:pPr>
            <a:r>
              <a:rPr lang="en-CA" dirty="0"/>
              <a:t>e.g. On the 17</a:t>
            </a:r>
            <a:r>
              <a:rPr lang="en-CA" baseline="30000" dirty="0"/>
              <a:t>th</a:t>
            </a:r>
            <a:r>
              <a:rPr lang="en-CA" dirty="0"/>
              <a:t> May 2018 </a:t>
            </a:r>
            <a:r>
              <a:rPr lang="en-CA" dirty="0" smtClean="0"/>
              <a:t>light rain will start in the evening. </a:t>
            </a:r>
          </a:p>
          <a:p>
            <a:pPr lvl="1"/>
            <a:endParaRPr lang="en-CA" dirty="0"/>
          </a:p>
          <a:p>
            <a:pPr marL="0" lvl="1" indent="-285750">
              <a:buFontTx/>
              <a:buChar char="-"/>
            </a:pPr>
            <a:r>
              <a:rPr lang="en-CA" dirty="0" smtClean="0"/>
              <a:t>With seasonal forecasting this is not possible because the forecast error would be very large (remember that we have 90 days for seas forecast). </a:t>
            </a:r>
          </a:p>
          <a:p>
            <a:pPr marL="0" lvl="1" indent="-285750">
              <a:buFontTx/>
              <a:buChar char="-"/>
            </a:pPr>
            <a:r>
              <a:rPr lang="en-CA" dirty="0" smtClean="0"/>
              <a:t>So what do we do? We calculate if the 90-day average forecast (seasonal outlook) will be: </a:t>
            </a:r>
            <a:r>
              <a:rPr lang="en-CA" b="1" dirty="0" smtClean="0"/>
              <a:t>above, below or near normal</a:t>
            </a:r>
            <a:r>
              <a:rPr lang="en-CA" dirty="0" smtClean="0"/>
              <a:t>. We need to define the normal or the reference period.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843127" y="3789040"/>
            <a:ext cx="60042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Defining normal climate in JJA for Ottawa.</a:t>
            </a:r>
          </a:p>
          <a:p>
            <a:r>
              <a:rPr lang="en-CA" sz="1400" b="1" dirty="0" smtClean="0"/>
              <a:t>We have to take 30 years of  temp anomalies (thirty summers, thirty numbers)</a:t>
            </a:r>
          </a:p>
          <a:p>
            <a:r>
              <a:rPr lang="en-CA" sz="1400" b="1" dirty="0" smtClean="0"/>
              <a:t>Climatology: 20 </a:t>
            </a:r>
            <a:r>
              <a:rPr lang="en-CA" sz="1400" b="1" dirty="0" err="1" smtClean="0"/>
              <a:t>deg</a:t>
            </a:r>
            <a:r>
              <a:rPr lang="en-CA" sz="1400" b="1" dirty="0" smtClean="0"/>
              <a:t>, we select the threshold ~68% of all summers. </a:t>
            </a:r>
            <a:endParaRPr lang="en-CA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73970" y="63000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5</a:t>
            </a:r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3721248" y="623731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30</a:t>
            </a:r>
            <a:endParaRPr lang="en-CA" dirty="0"/>
          </a:p>
        </p:txBody>
      </p:sp>
      <p:grpSp>
        <p:nvGrpSpPr>
          <p:cNvPr id="20" name="Group 19"/>
          <p:cNvGrpSpPr/>
          <p:nvPr/>
        </p:nvGrpSpPr>
        <p:grpSpPr>
          <a:xfrm>
            <a:off x="-36512" y="4221088"/>
            <a:ext cx="4867659" cy="2612033"/>
            <a:chOff x="-36512" y="4204007"/>
            <a:chExt cx="3670373" cy="2612033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1809565" y="4869160"/>
              <a:ext cx="0" cy="1584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352528" y="4869160"/>
              <a:ext cx="0" cy="1584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" name="Group 18"/>
            <p:cNvGrpSpPr/>
            <p:nvPr/>
          </p:nvGrpSpPr>
          <p:grpSpPr>
            <a:xfrm>
              <a:off x="-36512" y="4204007"/>
              <a:ext cx="3670373" cy="2612033"/>
              <a:chOff x="15751" y="4204007"/>
              <a:chExt cx="3670373" cy="2612033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23528" y="4437112"/>
                <a:ext cx="3362596" cy="2143159"/>
                <a:chOff x="323528" y="4149080"/>
                <a:chExt cx="3362596" cy="2143159"/>
              </a:xfrm>
            </p:grpSpPr>
            <p:sp>
              <p:nvSpPr>
                <p:cNvPr id="10" name="Right Arrow 9"/>
                <p:cNvSpPr/>
                <p:nvPr/>
              </p:nvSpPr>
              <p:spPr>
                <a:xfrm>
                  <a:off x="450122" y="6004207"/>
                  <a:ext cx="3236002" cy="288032"/>
                </a:xfrm>
                <a:prstGeom prst="rightArrow">
                  <a:avLst/>
                </a:prstGeom>
                <a:solidFill>
                  <a:schemeClr val="accent1">
                    <a:alpha val="3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1" name="Right Arrow 10"/>
                <p:cNvSpPr/>
                <p:nvPr/>
              </p:nvSpPr>
              <p:spPr>
                <a:xfrm rot="16200000">
                  <a:off x="-576572" y="5049180"/>
                  <a:ext cx="2016224" cy="216024"/>
                </a:xfrm>
                <a:prstGeom prst="rightArrow">
                  <a:avLst/>
                </a:prstGeom>
                <a:solidFill>
                  <a:schemeClr val="accent1">
                    <a:alpha val="3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  <p:sp>
              <p:nvSpPr>
                <p:cNvPr id="15" name="Freeform 14"/>
                <p:cNvSpPr/>
                <p:nvPr/>
              </p:nvSpPr>
              <p:spPr>
                <a:xfrm>
                  <a:off x="539552" y="4581128"/>
                  <a:ext cx="2576528" cy="1535063"/>
                </a:xfrm>
                <a:custGeom>
                  <a:avLst/>
                  <a:gdLst>
                    <a:gd name="connsiteX0" fmla="*/ 0 w 1945758"/>
                    <a:gd name="connsiteY0" fmla="*/ 1945846 h 1967111"/>
                    <a:gd name="connsiteX1" fmla="*/ 765544 w 1945758"/>
                    <a:gd name="connsiteY1" fmla="*/ 1616236 h 1967111"/>
                    <a:gd name="connsiteX2" fmla="*/ 1212112 w 1945758"/>
                    <a:gd name="connsiteY2" fmla="*/ 87 h 1967111"/>
                    <a:gd name="connsiteX3" fmla="*/ 1616149 w 1945758"/>
                    <a:gd name="connsiteY3" fmla="*/ 1690664 h 1967111"/>
                    <a:gd name="connsiteX4" fmla="*/ 1945758 w 1945758"/>
                    <a:gd name="connsiteY4" fmla="*/ 1967111 h 19671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45758" h="1967111">
                      <a:moveTo>
                        <a:pt x="0" y="1945846"/>
                      </a:moveTo>
                      <a:cubicBezTo>
                        <a:pt x="281762" y="1943187"/>
                        <a:pt x="563525" y="1940529"/>
                        <a:pt x="765544" y="1616236"/>
                      </a:cubicBezTo>
                      <a:cubicBezTo>
                        <a:pt x="967563" y="1291943"/>
                        <a:pt x="1070344" y="-12318"/>
                        <a:pt x="1212112" y="87"/>
                      </a:cubicBezTo>
                      <a:cubicBezTo>
                        <a:pt x="1353880" y="12492"/>
                        <a:pt x="1493875" y="1362827"/>
                        <a:pt x="1616149" y="1690664"/>
                      </a:cubicBezTo>
                      <a:cubicBezTo>
                        <a:pt x="1738423" y="2018501"/>
                        <a:pt x="1881963" y="1921036"/>
                        <a:pt x="1945758" y="1967111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CA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15751" y="4204007"/>
                <a:ext cx="3203486" cy="2612033"/>
                <a:chOff x="15751" y="4204007"/>
                <a:chExt cx="3203486" cy="2612033"/>
              </a:xfrm>
            </p:grpSpPr>
            <p:sp>
              <p:nvSpPr>
                <p:cNvPr id="7" name="TextBox 6"/>
                <p:cNvSpPr txBox="1"/>
                <p:nvPr/>
              </p:nvSpPr>
              <p:spPr>
                <a:xfrm>
                  <a:off x="1375078" y="6508263"/>
                  <a:ext cx="184415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smtClean="0"/>
                    <a:t>Temperature in Celsius</a:t>
                  </a:r>
                  <a:endParaRPr lang="en-CA" sz="1400" dirty="0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 rot="16200000">
                  <a:off x="-1135045" y="5354803"/>
                  <a:ext cx="26093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sz="1400" dirty="0" smtClean="0"/>
                    <a:t>Temp occasion (how many times)</a:t>
                  </a:r>
                  <a:endParaRPr lang="en-CA" sz="1400" dirty="0"/>
                </a:p>
              </p:txBody>
            </p:sp>
          </p:grpSp>
        </p:grpSp>
      </p:grpSp>
      <p:sp>
        <p:nvSpPr>
          <p:cNvPr id="21" name="Rectangle 20"/>
          <p:cNvSpPr/>
          <p:nvPr/>
        </p:nvSpPr>
        <p:spPr>
          <a:xfrm>
            <a:off x="5436096" y="4892967"/>
            <a:ext cx="3707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 smtClean="0"/>
              <a:t>If the forecast for temp is higher than 20.5 we declare it </a:t>
            </a:r>
            <a:r>
              <a:rPr lang="en-CA" b="1" dirty="0" smtClean="0"/>
              <a:t>above normal.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 smtClean="0"/>
              <a:t>Lower 19.5 </a:t>
            </a:r>
            <a:r>
              <a:rPr lang="en-CA" dirty="0" err="1" smtClean="0"/>
              <a:t>deg</a:t>
            </a:r>
            <a:r>
              <a:rPr lang="en-CA" dirty="0" smtClean="0"/>
              <a:t> is </a:t>
            </a:r>
            <a:r>
              <a:rPr lang="en-CA" b="1" dirty="0" smtClean="0"/>
              <a:t>below normal.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 smtClean="0"/>
              <a:t>In between is </a:t>
            </a:r>
            <a:r>
              <a:rPr lang="en-CA" b="1" dirty="0" smtClean="0"/>
              <a:t>near normal.</a:t>
            </a:r>
            <a:endParaRPr lang="en-CA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623256" y="5301208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/>
              <a:t>a</a:t>
            </a:r>
            <a:r>
              <a:rPr lang="en-CA" sz="1600" dirty="0" smtClean="0"/>
              <a:t>bove </a:t>
            </a:r>
          </a:p>
          <a:p>
            <a:r>
              <a:rPr lang="en-CA" sz="1600" dirty="0" smtClean="0"/>
              <a:t>normal</a:t>
            </a:r>
            <a:endParaRPr lang="en-CA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1301906" y="5368860"/>
            <a:ext cx="7809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600" dirty="0" smtClean="0"/>
              <a:t>below </a:t>
            </a:r>
          </a:p>
          <a:p>
            <a:r>
              <a:rPr lang="en-CA" sz="1600" dirty="0" smtClean="0"/>
              <a:t>normal</a:t>
            </a:r>
            <a:endParaRPr lang="en-CA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545089" y="62366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2843808" y="47158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20.5</a:t>
            </a:r>
            <a:endParaRPr lang="en-CA" dirty="0"/>
          </a:p>
        </p:txBody>
      </p:sp>
      <p:sp>
        <p:nvSpPr>
          <p:cNvPr id="25" name="TextBox 24"/>
          <p:cNvSpPr txBox="1"/>
          <p:nvPr/>
        </p:nvSpPr>
        <p:spPr>
          <a:xfrm>
            <a:off x="2106360" y="471585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19.5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176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A1878-C850-4409-A8AC-EFBCF45E8D4A}" type="slidenum">
              <a:rPr lang="en-CA" smtClean="0"/>
              <a:t>9</a:t>
            </a:fld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79512" y="7306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dirty="0" smtClean="0"/>
              <a:t>Introduction to Seasonal Forecasting</a:t>
            </a:r>
            <a:endParaRPr lang="en-CA" sz="2800" dirty="0"/>
          </a:p>
          <a:p>
            <a:pPr algn="ctr"/>
            <a:r>
              <a:rPr lang="en-CA" sz="2800" dirty="0" smtClean="0"/>
              <a:t>How do we communicate seasonal forecast results?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32040" y="2132856"/>
            <a:ext cx="4211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dirty="0" smtClean="0"/>
              <a:t>If we have ensemble forecast with </a:t>
            </a:r>
          </a:p>
          <a:p>
            <a:pPr algn="just"/>
            <a:r>
              <a:rPr lang="en-CA" dirty="0" smtClean="0"/>
              <a:t>60 members and…..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-36511" y="1988840"/>
            <a:ext cx="4392488" cy="2304256"/>
            <a:chOff x="-36511" y="1772816"/>
            <a:chExt cx="4392488" cy="2304256"/>
          </a:xfrm>
        </p:grpSpPr>
        <p:sp>
          <p:nvSpPr>
            <p:cNvPr id="22" name="TextBox 21"/>
            <p:cNvSpPr txBox="1"/>
            <p:nvPr/>
          </p:nvSpPr>
          <p:spPr>
            <a:xfrm>
              <a:off x="2998929" y="2628201"/>
              <a:ext cx="7809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/>
                <a:t>a</a:t>
              </a:r>
              <a:r>
                <a:rPr lang="en-CA" sz="1600" dirty="0" smtClean="0"/>
                <a:t>bove </a:t>
              </a:r>
            </a:p>
            <a:p>
              <a:r>
                <a:rPr lang="en-CA" sz="1600" dirty="0" smtClean="0"/>
                <a:t>normal</a:t>
              </a:r>
              <a:endParaRPr lang="en-CA" sz="1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59601" y="2628201"/>
              <a:ext cx="7809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1600" dirty="0" smtClean="0"/>
                <a:t>below </a:t>
              </a:r>
            </a:p>
            <a:p>
              <a:r>
                <a:rPr lang="en-CA" sz="1600" dirty="0" smtClean="0"/>
                <a:t>normal</a:t>
              </a:r>
              <a:endParaRPr lang="en-CA" sz="16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-36511" y="1772816"/>
              <a:ext cx="4392488" cy="2304256"/>
              <a:chOff x="-36512" y="1177007"/>
              <a:chExt cx="4867659" cy="2612033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3721248" y="320368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 smtClean="0"/>
                  <a:t>30</a:t>
                </a:r>
                <a:endParaRPr lang="en-CA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-36512" y="1177007"/>
                <a:ext cx="4867659" cy="2612033"/>
                <a:chOff x="-36512" y="4221088"/>
                <a:chExt cx="4867659" cy="2612033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1173970" y="630002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5</a:t>
                  </a:r>
                  <a:endParaRPr lang="en-CA" dirty="0"/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-36512" y="4221088"/>
                  <a:ext cx="4867659" cy="2612033"/>
                  <a:chOff x="-36512" y="4204007"/>
                  <a:chExt cx="3670373" cy="2612033"/>
                </a:xfrm>
              </p:grpSpPr>
              <p:cxnSp>
                <p:nvCxnSpPr>
                  <p:cNvPr id="9" name="Straight Connector 8"/>
                  <p:cNvCxnSpPr/>
                  <p:nvPr/>
                </p:nvCxnSpPr>
                <p:spPr>
                  <a:xfrm>
                    <a:off x="1809565" y="4869160"/>
                    <a:ext cx="0" cy="158417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Straight Connector 12"/>
                  <p:cNvCxnSpPr/>
                  <p:nvPr/>
                </p:nvCxnSpPr>
                <p:spPr>
                  <a:xfrm>
                    <a:off x="2352528" y="4869160"/>
                    <a:ext cx="0" cy="1584176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9" name="Group 18"/>
                  <p:cNvGrpSpPr/>
                  <p:nvPr/>
                </p:nvGrpSpPr>
                <p:grpSpPr>
                  <a:xfrm>
                    <a:off x="-36512" y="4204007"/>
                    <a:ext cx="3670373" cy="2612033"/>
                    <a:chOff x="15751" y="4204007"/>
                    <a:chExt cx="3670373" cy="2612033"/>
                  </a:xfrm>
                </p:grpSpPr>
                <p:grpSp>
                  <p:nvGrpSpPr>
                    <p:cNvPr id="3" name="Group 2"/>
                    <p:cNvGrpSpPr/>
                    <p:nvPr/>
                  </p:nvGrpSpPr>
                  <p:grpSpPr>
                    <a:xfrm>
                      <a:off x="323528" y="4437112"/>
                      <a:ext cx="3362596" cy="2143159"/>
                      <a:chOff x="323528" y="4149080"/>
                      <a:chExt cx="3362596" cy="2143159"/>
                    </a:xfrm>
                  </p:grpSpPr>
                  <p:sp>
                    <p:nvSpPr>
                      <p:cNvPr id="10" name="Right Arrow 9"/>
                      <p:cNvSpPr/>
                      <p:nvPr/>
                    </p:nvSpPr>
                    <p:spPr>
                      <a:xfrm>
                        <a:off x="450122" y="6004207"/>
                        <a:ext cx="3236002" cy="288032"/>
                      </a:xfrm>
                      <a:prstGeom prst="rightArrow">
                        <a:avLst/>
                      </a:prstGeom>
                      <a:solidFill>
                        <a:schemeClr val="accent1">
                          <a:alpha val="3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A"/>
                      </a:p>
                    </p:txBody>
                  </p:sp>
                  <p:sp>
                    <p:nvSpPr>
                      <p:cNvPr id="11" name="Right Arrow 10"/>
                      <p:cNvSpPr/>
                      <p:nvPr/>
                    </p:nvSpPr>
                    <p:spPr>
                      <a:xfrm rot="16200000">
                        <a:off x="-576572" y="5049180"/>
                        <a:ext cx="2016224" cy="216024"/>
                      </a:xfrm>
                      <a:prstGeom prst="rightArrow">
                        <a:avLst/>
                      </a:prstGeom>
                      <a:solidFill>
                        <a:schemeClr val="accent1">
                          <a:alpha val="30000"/>
                        </a:schemeClr>
                      </a:solidFill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A"/>
                      </a:p>
                    </p:txBody>
                  </p:sp>
                  <p:sp>
                    <p:nvSpPr>
                      <p:cNvPr id="15" name="Freeform 14"/>
                      <p:cNvSpPr/>
                      <p:nvPr/>
                    </p:nvSpPr>
                    <p:spPr>
                      <a:xfrm>
                        <a:off x="539552" y="4581128"/>
                        <a:ext cx="2576528" cy="1535063"/>
                      </a:xfrm>
                      <a:custGeom>
                        <a:avLst/>
                        <a:gdLst>
                          <a:gd name="connsiteX0" fmla="*/ 0 w 1945758"/>
                          <a:gd name="connsiteY0" fmla="*/ 1945846 h 1967111"/>
                          <a:gd name="connsiteX1" fmla="*/ 765544 w 1945758"/>
                          <a:gd name="connsiteY1" fmla="*/ 1616236 h 1967111"/>
                          <a:gd name="connsiteX2" fmla="*/ 1212112 w 1945758"/>
                          <a:gd name="connsiteY2" fmla="*/ 87 h 1967111"/>
                          <a:gd name="connsiteX3" fmla="*/ 1616149 w 1945758"/>
                          <a:gd name="connsiteY3" fmla="*/ 1690664 h 1967111"/>
                          <a:gd name="connsiteX4" fmla="*/ 1945758 w 1945758"/>
                          <a:gd name="connsiteY4" fmla="*/ 1967111 h 196711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945758" h="1967111">
                            <a:moveTo>
                              <a:pt x="0" y="1945846"/>
                            </a:moveTo>
                            <a:cubicBezTo>
                              <a:pt x="281762" y="1943187"/>
                              <a:pt x="563525" y="1940529"/>
                              <a:pt x="765544" y="1616236"/>
                            </a:cubicBezTo>
                            <a:cubicBezTo>
                              <a:pt x="967563" y="1291943"/>
                              <a:pt x="1070344" y="-12318"/>
                              <a:pt x="1212112" y="87"/>
                            </a:cubicBezTo>
                            <a:cubicBezTo>
                              <a:pt x="1353880" y="12492"/>
                              <a:pt x="1493875" y="1362827"/>
                              <a:pt x="1616149" y="1690664"/>
                            </a:cubicBezTo>
                            <a:cubicBezTo>
                              <a:pt x="1738423" y="2018501"/>
                              <a:pt x="1881963" y="1921036"/>
                              <a:pt x="1945758" y="1967111"/>
                            </a:cubicBezTo>
                          </a:path>
                        </a:pathLst>
                      </a:custGeom>
                      <a:noFill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CA"/>
                      </a:p>
                    </p:txBody>
                  </p:sp>
                </p:grpSp>
                <p:grpSp>
                  <p:nvGrpSpPr>
                    <p:cNvPr id="14" name="Group 13"/>
                    <p:cNvGrpSpPr/>
                    <p:nvPr/>
                  </p:nvGrpSpPr>
                  <p:grpSpPr>
                    <a:xfrm>
                      <a:off x="15751" y="4204007"/>
                      <a:ext cx="3203486" cy="2612033"/>
                      <a:chOff x="15751" y="4204007"/>
                      <a:chExt cx="3203486" cy="2612033"/>
                    </a:xfrm>
                  </p:grpSpPr>
                  <p:sp>
                    <p:nvSpPr>
                      <p:cNvPr id="7" name="TextBox 6"/>
                      <p:cNvSpPr txBox="1"/>
                      <p:nvPr/>
                    </p:nvSpPr>
                    <p:spPr>
                      <a:xfrm>
                        <a:off x="1375078" y="6508263"/>
                        <a:ext cx="184415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1400" dirty="0" smtClean="0"/>
                          <a:t>Temperature in Celsius</a:t>
                        </a:r>
                        <a:endParaRPr lang="en-CA" sz="1400" dirty="0"/>
                      </a:p>
                    </p:txBody>
                  </p:sp>
                  <p:sp>
                    <p:nvSpPr>
                      <p:cNvPr id="18" name="TextBox 17"/>
                      <p:cNvSpPr txBox="1"/>
                      <p:nvPr/>
                    </p:nvSpPr>
                    <p:spPr>
                      <a:xfrm rot="16200000">
                        <a:off x="-1135045" y="5354803"/>
                        <a:ext cx="260936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CA" sz="1400" dirty="0" smtClean="0"/>
                          <a:t>Temp occasion (how many times)</a:t>
                        </a:r>
                        <a:endParaRPr lang="en-CA" sz="1400" dirty="0"/>
                      </a:p>
                    </p:txBody>
                  </p:sp>
                </p:grpSp>
              </p:grpSp>
            </p:grpSp>
            <p:sp>
              <p:nvSpPr>
                <p:cNvPr id="17" name="TextBox 16"/>
                <p:cNvSpPr txBox="1"/>
                <p:nvPr/>
              </p:nvSpPr>
              <p:spPr>
                <a:xfrm>
                  <a:off x="2545089" y="623663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20</a:t>
                  </a:r>
                  <a:endParaRPr lang="en-CA" dirty="0"/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843808" y="4715852"/>
                  <a:ext cx="593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20.5</a:t>
                  </a:r>
                  <a:endParaRPr lang="en-CA" dirty="0"/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106360" y="4715852"/>
                  <a:ext cx="5934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CA" dirty="0" smtClean="0"/>
                    <a:t>19.5</a:t>
                  </a:r>
                  <a:endParaRPr lang="en-CA" dirty="0"/>
                </a:p>
              </p:txBody>
            </p:sp>
          </p:grpSp>
        </p:grpSp>
      </p:grp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00047"/>
              </p:ext>
            </p:extLst>
          </p:nvPr>
        </p:nvGraphicFramePr>
        <p:xfrm>
          <a:off x="4674408" y="2777480"/>
          <a:ext cx="443409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032"/>
                <a:gridCol w="1478032"/>
                <a:gridCol w="1478032"/>
              </a:tblGrid>
              <a:tr h="26030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Below</a:t>
                      </a:r>
                      <a:r>
                        <a:rPr lang="en-CA" baseline="0" dirty="0" smtClean="0"/>
                        <a:t> normal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Near normal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Above</a:t>
                      </a:r>
                      <a:r>
                        <a:rPr lang="en-CA" baseline="0" dirty="0" smtClean="0"/>
                        <a:t> normal</a:t>
                      </a:r>
                      <a:endParaRPr lang="en-CA" dirty="0"/>
                    </a:p>
                  </a:txBody>
                  <a:tcPr/>
                </a:tc>
              </a:tr>
              <a:tr h="26030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35</a:t>
                      </a:r>
                      <a:endParaRPr lang="en-CA" dirty="0"/>
                    </a:p>
                  </a:txBody>
                  <a:tcPr/>
                </a:tc>
              </a:tr>
              <a:tr h="260301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</a:t>
                      </a:r>
                      <a:r>
                        <a:rPr lang="en-CA" dirty="0" smtClean="0"/>
                        <a:t>% (15/60)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17%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58%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5496" y="1412776"/>
            <a:ext cx="5192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Climatology for Ottawa JJA (records for 30 summers)</a:t>
            </a:r>
            <a:endParaRPr lang="en-CA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076056" y="1835532"/>
            <a:ext cx="3831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Seasonal Forecast for Ottawa JJA 2018</a:t>
            </a:r>
            <a:endParaRPr lang="en-CA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2008" y="4725144"/>
            <a:ext cx="89644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We will issue the following statement: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b="1" dirty="0" smtClean="0"/>
              <a:t> For the summer 2018 in Ottawa, there is a ~60% chance that the temperature will be above its normal values. </a:t>
            </a:r>
          </a:p>
          <a:p>
            <a:endParaRPr lang="en-CA" b="1" dirty="0"/>
          </a:p>
          <a:p>
            <a:r>
              <a:rPr lang="en-CA" b="1" dirty="0" smtClean="0"/>
              <a:t>Note</a:t>
            </a:r>
            <a:r>
              <a:rPr lang="en-CA" dirty="0" smtClean="0"/>
              <a:t>: This is much higher than a pure chance. Since we have 3 possible occasions, pure chance is 33% (compare with a coin flip where is 50%). Chance of 60% is much higher than the one of 33%. 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40353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7448</TotalTime>
  <Words>1900</Words>
  <Application>Microsoft Office PowerPoint</Application>
  <PresentationFormat>On-screen Show (4:3)</PresentationFormat>
  <Paragraphs>297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PARCOF: Temperature and Precipitation Outlooks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Environment Canada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Markovic,Marko [CMC-Dorval]</dc:creator>
  <cp:lastModifiedBy>Markovic,Marko [CMC-Dorval]</cp:lastModifiedBy>
  <cp:revision>229</cp:revision>
  <dcterms:created xsi:type="dcterms:W3CDTF">2018-04-10T19:09:54Z</dcterms:created>
  <dcterms:modified xsi:type="dcterms:W3CDTF">2018-04-25T14:16:27Z</dcterms:modified>
</cp:coreProperties>
</file>