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38F0-113F-428C-8AF7-BD80326A819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AE0D7-43A1-4FEC-BEC0-7255D1E28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Coupled sea ice models</a:t>
            </a:r>
            <a:r>
              <a:rPr lang="en-US" baseline="0" dirty="0" smtClean="0"/>
              <a:t> in seasonal forecast systems is a relatively new development – being studied extensively on the research side but only a few forecast centers have it implemented operationally  …. More coming on </a:t>
            </a:r>
            <a:endParaRPr lang="en-US" dirty="0" smtClean="0"/>
          </a:p>
          <a:p>
            <a:r>
              <a:rPr lang="en-US" dirty="0" smtClean="0"/>
              <a:t>Question – should</a:t>
            </a:r>
            <a:r>
              <a:rPr lang="en-US" baseline="0" dirty="0" smtClean="0"/>
              <a:t> we only use WMO forecast models?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Skill</a:t>
            </a:r>
            <a:r>
              <a:rPr lang="en-US" baseline="0" dirty="0" smtClean="0"/>
              <a:t> increases with calibration …. higher skill when both models are combined ..... slides that follow are calibrated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Note lack of skill in central arctic ocean, </a:t>
            </a:r>
            <a:r>
              <a:rPr lang="en-US" baseline="0" dirty="0" err="1" smtClean="0"/>
              <a:t>greenland</a:t>
            </a:r>
            <a:r>
              <a:rPr lang="en-US" baseline="0" dirty="0" smtClean="0"/>
              <a:t> sea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Note funny representation of the CAA because of coarse resolution – can’t use for NWP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Continuous rank </a:t>
            </a:r>
            <a:r>
              <a:rPr lang="en-US" baseline="0" dirty="0" err="1" smtClean="0"/>
              <a:t>probaiblity</a:t>
            </a:r>
            <a:r>
              <a:rPr lang="en-US" baseline="0" dirty="0" smtClean="0"/>
              <a:t> skill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Can be compared with CFSv2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Ensemble mean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Red line is NSIDC mean ice extent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be compared </a:t>
            </a:r>
            <a:r>
              <a:rPr lang="en-US" smtClean="0"/>
              <a:t>with CFSv2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E0D7-43A1-4FEC-BEC0-7255D1E286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24/04/2018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222" y="260648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Introductory slides on state of seasonal sea ice forecasting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inclusions of sea ice models to coupled forecast systems is a relatively new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hallenge of ice thickness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NAIS has been forecasting in the absence of models </a:t>
            </a:r>
            <a:r>
              <a:rPr lang="en-US" b="1" u="sng" dirty="0">
                <a:solidFill>
                  <a:srgbClr val="C00000"/>
                </a:solidFill>
              </a:rPr>
              <a:t>(other ice services</a:t>
            </a:r>
            <a:r>
              <a:rPr lang="en-US" b="1" u="sng" dirty="0" smtClean="0">
                <a:solidFill>
                  <a:srgbClr val="C00000"/>
                </a:solidFill>
              </a:rPr>
              <a:t>?</a:t>
            </a:r>
            <a:r>
              <a:rPr lang="en-US" dirty="0" smtClean="0"/>
              <a:t>)  and SIPN</a:t>
            </a:r>
          </a:p>
          <a:p>
            <a:endParaRPr lang="en-US" dirty="0" smtClean="0"/>
          </a:p>
          <a:p>
            <a:r>
              <a:rPr lang="en-US" dirty="0" smtClean="0"/>
              <a:t>2. WMO operational model forecasts (</a:t>
            </a:r>
            <a:r>
              <a:rPr lang="en-US" b="1" dirty="0" smtClean="0">
                <a:solidFill>
                  <a:srgbClr val="C00000"/>
                </a:solidFill>
              </a:rPr>
              <a:t>September or the whole summer?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CanSIPS</a:t>
            </a:r>
            <a:r>
              <a:rPr lang="en-US" dirty="0" smtClean="0"/>
              <a:t> (ECCC/Canada)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CFSv2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C00000"/>
                </a:solidFill>
              </a:rPr>
              <a:t>o</a:t>
            </a:r>
            <a:r>
              <a:rPr lang="en-US" b="1" u="sng" dirty="0" smtClean="0">
                <a:solidFill>
                  <a:srgbClr val="C00000"/>
                </a:solidFill>
              </a:rPr>
              <a:t>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3. SIPN Consensus statement</a:t>
            </a:r>
          </a:p>
          <a:p>
            <a:endParaRPr lang="en-US" dirty="0"/>
          </a:p>
          <a:p>
            <a:r>
              <a:rPr lang="en-US" dirty="0" smtClean="0"/>
              <a:t>4. </a:t>
            </a:r>
            <a:r>
              <a:rPr lang="en-US" b="1" dirty="0" smtClean="0">
                <a:solidFill>
                  <a:srgbClr val="C00000"/>
                </a:solidFill>
              </a:rPr>
              <a:t>Subjective input from the PARCOF team?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ex. presence of MYI in the CAA a potential indicator of </a:t>
            </a:r>
            <a:r>
              <a:rPr lang="en-US" dirty="0" err="1" smtClean="0"/>
              <a:t>trafficability</a:t>
            </a:r>
            <a:r>
              <a:rPr lang="en-US" dirty="0" smtClean="0"/>
              <a:t> in the NWP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5. </a:t>
            </a:r>
            <a:r>
              <a:rPr lang="en-US" b="1" dirty="0" smtClean="0">
                <a:solidFill>
                  <a:srgbClr val="C00000"/>
                </a:solidFill>
              </a:rPr>
              <a:t>Summary statements?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4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Other forecasts?  CIS? AARI?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037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 Statements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do we need a sea ice outlook / consensus statement for 2018 summer season?</a:t>
            </a:r>
          </a:p>
          <a:p>
            <a:endParaRPr lang="en-US" dirty="0" smtClean="0"/>
          </a:p>
          <a:p>
            <a:r>
              <a:rPr lang="en-US" dirty="0" smtClean="0"/>
              <a:t>If yes,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just based on WMO models or taking into consideration SIPN/others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 could be done regionally like the SIPN forecast with qualitative wording around uncertainty?</a:t>
            </a:r>
          </a:p>
          <a:p>
            <a:r>
              <a:rPr lang="en-US" dirty="0"/>
              <a:t>	</a:t>
            </a:r>
            <a:r>
              <a:rPr lang="en-US" dirty="0" smtClean="0"/>
              <a:t>likely, highly likely,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*  Do we do this at the meeting or before?  For timing, SIPN ends the Wednesday before the PARCOF</a:t>
            </a:r>
          </a:p>
        </p:txBody>
      </p:sp>
    </p:spTree>
    <p:extLst>
      <p:ext uri="{BB962C8B-B14F-4D97-AF65-F5344CB8AC3E}">
        <p14:creationId xmlns:p14="http://schemas.microsoft.com/office/powerpoint/2010/main" val="413075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Break-out Q’s for sea ice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86677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discussion on needs for sea ice outlooks: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are your needs for decision making?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here do you get information now?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hat’s the potential impact of good sea ice information; what skill do you need?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hat lead times are critical and do you need information as the season unfolds?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5" y="3325325"/>
            <a:ext cx="81163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 on PARCOF sea ice presentation: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information/products presented are useful and how would you use it?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Does it need to be presented in a different way?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would you like to see?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are critical gaps?  Scale, skill, etc..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Introductory slides on the s</a:t>
            </a:r>
            <a:r>
              <a:rPr lang="en-US" sz="3600" b="1" dirty="0" smtClean="0"/>
              <a:t>tate of seasonal forecasting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September 2018 ice concentration: CFSv2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59436"/>
            <a:ext cx="4362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50" y="1559436"/>
            <a:ext cx="406391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632063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couldn’t find skill maps – pull from literature?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9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September 2018 ice concentration: </a:t>
            </a:r>
            <a:r>
              <a:rPr lang="en-US" sz="2800" b="1" dirty="0" err="1" smtClean="0"/>
              <a:t>CanSIPS</a:t>
            </a:r>
            <a:r>
              <a:rPr lang="en-US" sz="2800" b="1" dirty="0" smtClean="0"/>
              <a:t> skill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2566"/>
            <a:ext cx="7596336" cy="537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21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September 2018 ice concentration: </a:t>
            </a:r>
            <a:r>
              <a:rPr lang="en-US" sz="2800" b="1" dirty="0" err="1" smtClean="0"/>
              <a:t>CanSIPS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0793"/>
            <a:ext cx="3888432" cy="3584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4799"/>
            <a:ext cx="4063990" cy="3584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878" y="140120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395467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2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42" y="-171400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September 2018 ice concentration: </a:t>
            </a:r>
            <a:r>
              <a:rPr lang="en-US" sz="2800" b="1" dirty="0" err="1" smtClean="0"/>
              <a:t>CanSIPS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* probabilistic forecast*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65642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ice conc. &gt; 15%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816424" cy="382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1621620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ice conc. &gt; 50%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28844"/>
            <a:ext cx="3838974" cy="381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988840"/>
            <a:ext cx="615395" cy="400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Summer 2018 break-up dates: </a:t>
            </a:r>
            <a:r>
              <a:rPr lang="en-US" sz="2800" b="1" dirty="0" err="1" smtClean="0"/>
              <a:t>CanSIPS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* need to add context for interpretation*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74365"/>
            <a:ext cx="3974916" cy="3974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54560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13" y="1914934"/>
            <a:ext cx="4067083" cy="4106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85209" y="150520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ulian</a:t>
            </a:r>
            <a:r>
              <a:rPr lang="en-US" dirty="0" smtClean="0"/>
              <a:t>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Fall 2018 freeze-up dates: </a:t>
            </a:r>
            <a:r>
              <a:rPr lang="en-US" sz="2800" b="1" dirty="0" err="1" smtClean="0"/>
              <a:t>CanSIPS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" y="1772816"/>
            <a:ext cx="4190503" cy="4243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497" y="141021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067944" cy="4200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4102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ulian</a:t>
            </a:r>
            <a:r>
              <a:rPr lang="en-US" dirty="0" smtClean="0"/>
              <a:t>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7459"/>
            <a:ext cx="8644064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SIPN Consensus Statement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692696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/>
              <a:t>any or all of the following </a:t>
            </a:r>
            <a:r>
              <a:rPr lang="en-US" i="1" dirty="0" err="1"/>
              <a:t>predictands</a:t>
            </a:r>
            <a:r>
              <a:rPr lang="en-US" dirty="0"/>
              <a:t>, rank expected September 2018 sea ice minimum conditions relative to those observed for the preceding 9 years 2009-2017 (Fig. 1), as follows: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Higher than average (upper </a:t>
            </a:r>
            <a:r>
              <a:rPr lang="en-US" dirty="0" err="1"/>
              <a:t>tercile</a:t>
            </a:r>
            <a:r>
              <a:rPr lang="en-US" dirty="0"/>
              <a:t> of 2009-2017)</a:t>
            </a:r>
          </a:p>
          <a:p>
            <a:pPr lvl="0"/>
            <a:r>
              <a:rPr lang="en-US" dirty="0"/>
              <a:t>Near average            (middle </a:t>
            </a:r>
            <a:r>
              <a:rPr lang="en-US" dirty="0" err="1"/>
              <a:t>tercile</a:t>
            </a:r>
            <a:r>
              <a:rPr lang="en-US" dirty="0"/>
              <a:t> of 2009-2017)</a:t>
            </a:r>
          </a:p>
          <a:p>
            <a:pPr lvl="0"/>
            <a:r>
              <a:rPr lang="en-US" dirty="0"/>
              <a:t>Lower than average  (lower </a:t>
            </a:r>
            <a:r>
              <a:rPr lang="en-US" dirty="0" err="1"/>
              <a:t>tercile</a:t>
            </a:r>
            <a:r>
              <a:rPr lang="en-US" dirty="0"/>
              <a:t> of 2009-2017)</a:t>
            </a:r>
          </a:p>
          <a:p>
            <a:pPr lvl="0"/>
            <a:r>
              <a:rPr lang="en-US" dirty="0"/>
              <a:t>Unprecedented low   (lower than all previous years in the satellite era)</a:t>
            </a:r>
          </a:p>
          <a:p>
            <a:r>
              <a:rPr lang="en-US" dirty="0"/>
              <a:t> </a:t>
            </a:r>
          </a:p>
          <a:p>
            <a:r>
              <a:rPr lang="en-US" b="1" u="sng" dirty="0" err="1"/>
              <a:t>Predictands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1) Pan-Arctic sea ice extent (or </a:t>
            </a:r>
            <a:r>
              <a:rPr lang="en-US" dirty="0" smtClean="0"/>
              <a:t>area)</a:t>
            </a:r>
            <a:endParaRPr lang="en-US" dirty="0"/>
          </a:p>
          <a:p>
            <a:r>
              <a:rPr lang="en-US" dirty="0" smtClean="0"/>
              <a:t>2) </a:t>
            </a:r>
            <a:r>
              <a:rPr lang="en-US" dirty="0"/>
              <a:t>Sea ice area* in the following Arctic sectors (see Fig. 2):</a:t>
            </a:r>
          </a:p>
          <a:p>
            <a:r>
              <a:rPr lang="en-US" dirty="0"/>
              <a:t>    (a) Beaufort/Chukchi Seas</a:t>
            </a:r>
          </a:p>
          <a:p>
            <a:r>
              <a:rPr lang="en-US" dirty="0"/>
              <a:t>    (b) Baffin Bay/Canadian Archipelago</a:t>
            </a:r>
          </a:p>
          <a:p>
            <a:r>
              <a:rPr lang="en-US" dirty="0"/>
              <a:t>    (c) Barents/Kara Seas</a:t>
            </a:r>
          </a:p>
          <a:p>
            <a:r>
              <a:rPr lang="en-US" dirty="0"/>
              <a:t>    (d) Laptev/East Siberian Seas</a:t>
            </a:r>
          </a:p>
          <a:p>
            <a:r>
              <a:rPr lang="en-US" dirty="0"/>
              <a:t> </a:t>
            </a:r>
            <a:r>
              <a:rPr lang="en-US" dirty="0" smtClean="0"/>
              <a:t>3</a:t>
            </a:r>
            <a:r>
              <a:rPr lang="en-US" dirty="0"/>
              <a:t>) Accessibility** of the following shipping routes (see Fig. 3):</a:t>
            </a:r>
          </a:p>
          <a:p>
            <a:r>
              <a:rPr lang="en-US" dirty="0"/>
              <a:t>    (a) Northern Sea Route</a:t>
            </a:r>
          </a:p>
          <a:p>
            <a:r>
              <a:rPr lang="en-US" dirty="0"/>
              <a:t>    (b) Northwest Passage</a:t>
            </a:r>
          </a:p>
          <a:p>
            <a:r>
              <a:rPr lang="en-US" dirty="0"/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676821" cy="3789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72203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1095</TotalTime>
  <Words>540</Words>
  <Application>Microsoft Office PowerPoint</Application>
  <PresentationFormat>On-screen Show (4:3)</PresentationFormat>
  <Paragraphs>102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PowerPoint Presentation</vt:lpstr>
      <vt:lpstr>Introductory slides on the state of seasonal forecasting  </vt:lpstr>
      <vt:lpstr>September 2018 ice concentration: CFSv2</vt:lpstr>
      <vt:lpstr>September 2018 ice concentration: CanSIPS skill</vt:lpstr>
      <vt:lpstr>September 2018 ice concentration: CanSIPS</vt:lpstr>
      <vt:lpstr>September 2018 ice concentration: CanSIPS * probabilistic forecast*</vt:lpstr>
      <vt:lpstr>Summer 2018 break-up dates: CanSIPS * need to add context for interpretation*</vt:lpstr>
      <vt:lpstr>Fall 2018 freeze-up dates: CanSIPS</vt:lpstr>
      <vt:lpstr>SIPN Consensus Statement</vt:lpstr>
      <vt:lpstr>Other forecasts?  CIS? AARI? </vt:lpstr>
      <vt:lpstr>Summary Statements</vt:lpstr>
      <vt:lpstr>Break-out Q’s for sea ice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forecast models producing operational seasonal sea ice forecasts  CanSIPS (Canada) CFS v2 (USA) others?</dc:title>
  <dc:creator>Tivy,Adrienne [NCR]</dc:creator>
  <cp:lastModifiedBy>Tivy,Adrienne [NCR]</cp:lastModifiedBy>
  <cp:revision>14</cp:revision>
  <dcterms:created xsi:type="dcterms:W3CDTF">2018-04-24T22:13:45Z</dcterms:created>
  <dcterms:modified xsi:type="dcterms:W3CDTF">2018-04-25T16:29:38Z</dcterms:modified>
</cp:coreProperties>
</file>