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19"/>
  </p:notesMasterIdLst>
  <p:handoutMasterIdLst>
    <p:handoutMasterId r:id="rId20"/>
  </p:handoutMasterIdLst>
  <p:sldIdLst>
    <p:sldId id="295" r:id="rId6"/>
    <p:sldId id="314" r:id="rId7"/>
    <p:sldId id="312" r:id="rId8"/>
    <p:sldId id="309" r:id="rId9"/>
    <p:sldId id="308" r:id="rId10"/>
    <p:sldId id="297" r:id="rId11"/>
    <p:sldId id="311" r:id="rId12"/>
    <p:sldId id="298" r:id="rId13"/>
    <p:sldId id="305" r:id="rId14"/>
    <p:sldId id="299" r:id="rId15"/>
    <p:sldId id="315" r:id="rId16"/>
    <p:sldId id="316" r:id="rId17"/>
    <p:sldId id="303" r:id="rId18"/>
  </p:sldIdLst>
  <p:sldSz cx="9144000" cy="6858000" type="screen4x3"/>
  <p:notesSz cx="6858000" cy="9144000"/>
  <p:embeddedFontLst>
    <p:embeddedFont>
      <p:font typeface="Arial Unicode MS" panose="020B0604020202020204" pitchFamily="34" charset="-128"/>
      <p:regular r:id="rId21"/>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003399"/>
    <a:srgbClr val="EABD00"/>
    <a:srgbClr val="CC3300"/>
    <a:srgbClr val="3366CC"/>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65851" autoAdjust="0"/>
  </p:normalViewPr>
  <p:slideViewPr>
    <p:cSldViewPr>
      <p:cViewPr varScale="1">
        <p:scale>
          <a:sx n="69" d="100"/>
          <a:sy n="69" d="100"/>
        </p:scale>
        <p:origin x="-208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54A411-3723-485C-90F4-36E6AF2F5616}" type="slidenum">
              <a:rPr lang="en-US"/>
              <a:pPr>
                <a:defRPr/>
              </a:pPr>
              <a:t>‹#›</a:t>
            </a:fld>
            <a:endParaRPr lang="en-US"/>
          </a:p>
        </p:txBody>
      </p:sp>
    </p:spTree>
    <p:extLst>
      <p:ext uri="{BB962C8B-B14F-4D97-AF65-F5344CB8AC3E}">
        <p14:creationId xmlns:p14="http://schemas.microsoft.com/office/powerpoint/2010/main" val="286706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E09455-7150-43D3-B1A4-2EC2734008E2}" type="slidenum">
              <a:rPr lang="en-US"/>
              <a:pPr>
                <a:defRPr/>
              </a:pPr>
              <a:t>‹#›</a:t>
            </a:fld>
            <a:endParaRPr lang="en-US"/>
          </a:p>
        </p:txBody>
      </p:sp>
    </p:spTree>
    <p:extLst>
      <p:ext uri="{BB962C8B-B14F-4D97-AF65-F5344CB8AC3E}">
        <p14:creationId xmlns:p14="http://schemas.microsoft.com/office/powerpoint/2010/main" val="2888416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1</a:t>
            </a:fld>
            <a:endParaRPr lang="en-US"/>
          </a:p>
        </p:txBody>
      </p:sp>
    </p:spTree>
    <p:extLst>
      <p:ext uri="{BB962C8B-B14F-4D97-AF65-F5344CB8AC3E}">
        <p14:creationId xmlns:p14="http://schemas.microsoft.com/office/powerpoint/2010/main" val="175396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Low sea ice </a:t>
            </a:r>
            <a:r>
              <a:rPr lang="en-CA" sz="1200" dirty="0" smtClean="0"/>
              <a:t>extent in the Bering Strait</a:t>
            </a:r>
            <a:r>
              <a:rPr lang="en-CA" sz="1200" baseline="0" dirty="0" smtClean="0"/>
              <a:t> was associated to a combination of </a:t>
            </a:r>
            <a:r>
              <a:rPr lang="en-CA" sz="1200" baseline="0" dirty="0" err="1" smtClean="0"/>
              <a:t>i</a:t>
            </a:r>
            <a:r>
              <a:rPr lang="en-CA" sz="1200" baseline="0" dirty="0" smtClean="0"/>
              <a:t>) much warmer than usual surface sea water in summer-fall 2017, and ii) more frequent storms in the region, breaking up ice, inhibiting the development of thick 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map average concentration of Arctic sea ice in February 2018 compared to the median February extent between 1981-2010 (gold line). Land is gray, ocean is navy blue, and sea ice appears in shades of white (higher sea ice concentration) and blue (lower concentration).</a:t>
            </a: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Here, could </a:t>
            </a:r>
            <a:r>
              <a:rPr lang="en-CA" dirty="0" smtClean="0"/>
              <a:t>be an</a:t>
            </a:r>
            <a:r>
              <a:rPr lang="en-CA" baseline="0" dirty="0" smtClean="0"/>
              <a:t> opportunity to segue </a:t>
            </a:r>
            <a:r>
              <a:rPr lang="en-CA" dirty="0" smtClean="0"/>
              <a:t>to </a:t>
            </a:r>
            <a:r>
              <a:rPr lang="en-CA" baseline="0" dirty="0" smtClean="0"/>
              <a:t>the </a:t>
            </a:r>
            <a:r>
              <a:rPr lang="en-CA" dirty="0" smtClean="0"/>
              <a:t>impacts of climate change on indigenous communities with examples of how low</a:t>
            </a:r>
            <a:r>
              <a:rPr lang="en-CA" baseline="0" dirty="0" smtClean="0"/>
              <a:t> </a:t>
            </a:r>
            <a:r>
              <a:rPr lang="en-CA" baseline="0" dirty="0" smtClean="0"/>
              <a:t>sea ice </a:t>
            </a:r>
            <a:r>
              <a:rPr lang="en-CA" baseline="0" dirty="0" smtClean="0"/>
              <a:t>in the Bering Strait affected the communities</a:t>
            </a:r>
            <a:r>
              <a:rPr lang="en-CA" baseline="0" dirty="0" smtClean="0"/>
              <a:t>.</a:t>
            </a:r>
          </a:p>
          <a:p>
            <a:pPr marL="285750" marR="0" indent="-285750" algn="l" defTabSz="914400" rtl="0" eaLnBrk="0" fontAlgn="base" latinLnBrk="0" hangingPunct="0">
              <a:lnSpc>
                <a:spcPct val="100000"/>
              </a:lnSpc>
              <a:spcBef>
                <a:spcPct val="30000"/>
              </a:spcBef>
              <a:spcAft>
                <a:spcPct val="0"/>
              </a:spcAft>
              <a:buClrTx/>
              <a:buSzTx/>
              <a:buFontTx/>
              <a:buAutoNum type="romanLcParenR"/>
              <a:tabLst/>
              <a:defRPr/>
            </a:pPr>
            <a:r>
              <a:rPr lang="en-CA" baseline="0" dirty="0" smtClean="0"/>
              <a:t>No sea ice to protect from storm surge caused lost of power and damage to du ice rubbles covering beaches at Little Diomede</a:t>
            </a:r>
          </a:p>
          <a:p>
            <a:pPr marL="285750" marR="0" indent="-285750" algn="l" defTabSz="914400" rtl="0" eaLnBrk="0" fontAlgn="base" latinLnBrk="0" hangingPunct="0">
              <a:lnSpc>
                <a:spcPct val="100000"/>
              </a:lnSpc>
              <a:spcBef>
                <a:spcPct val="30000"/>
              </a:spcBef>
              <a:spcAft>
                <a:spcPct val="0"/>
              </a:spcAft>
              <a:buClrTx/>
              <a:buSzTx/>
              <a:buFontTx/>
              <a:buAutoNum type="romanLcParenR"/>
              <a:tabLst/>
              <a:defRPr/>
            </a:pPr>
            <a:r>
              <a:rPr lang="en-CA" baseline="0" dirty="0" smtClean="0"/>
              <a:t>Local experts and Sea Ice for Walrus Outlook reported a lack of walrus in the </a:t>
            </a:r>
            <a:r>
              <a:rPr lang="en-CA" baseline="0" dirty="0" err="1" smtClean="0"/>
              <a:t>Gambell</a:t>
            </a:r>
            <a:r>
              <a:rPr lang="en-CA" baseline="0" dirty="0" smtClean="0"/>
              <a:t> area</a:t>
            </a: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Website source for average concentration of Arctic sea ice in February</a:t>
            </a:r>
            <a:r>
              <a:rPr lang="en-CA" baseline="0" dirty="0" smtClean="0"/>
              <a:t> 2018</a:t>
            </a:r>
            <a:r>
              <a:rPr lang="en-CA" dirty="0" smtClean="0"/>
              <a:t>: </a:t>
            </a:r>
            <a:r>
              <a:rPr lang="en-US" dirty="0" smtClean="0"/>
              <a:t>https://earthobservatory.nasa.gov/IOTD/view.php?id=91817</a:t>
            </a:r>
          </a:p>
          <a:p>
            <a:endParaRPr lang="en-US"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10</a:t>
            </a:fld>
            <a:endParaRPr lang="en-US"/>
          </a:p>
        </p:txBody>
      </p:sp>
    </p:spTree>
    <p:extLst>
      <p:ext uri="{BB962C8B-B14F-4D97-AF65-F5344CB8AC3E}">
        <p14:creationId xmlns:p14="http://schemas.microsoft.com/office/powerpoint/2010/main" val="34696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CA" sz="1200" b="0" i="0" kern="1200" baseline="0" dirty="0" smtClean="0">
                <a:solidFill>
                  <a:schemeClr val="tx1"/>
                </a:solidFill>
                <a:effectLst/>
                <a:latin typeface="Arial" charset="0"/>
                <a:ea typeface="Arial Unicode MS" pitchFamily="34" charset="-128"/>
                <a:cs typeface="Arial Unicode MS" pitchFamily="34" charset="-128"/>
              </a:rPr>
              <a:t>Stations part of the </a:t>
            </a:r>
            <a:r>
              <a:rPr kumimoji="1" lang="en-CA" sz="1200" b="0" i="0" kern="1200" dirty="0" smtClean="0">
                <a:solidFill>
                  <a:schemeClr val="tx1"/>
                </a:solidFill>
                <a:effectLst/>
                <a:latin typeface="Arial" charset="0"/>
                <a:ea typeface="Arial Unicode MS" pitchFamily="34" charset="-128"/>
                <a:cs typeface="Arial Unicode MS" pitchFamily="34" charset="-128"/>
              </a:rPr>
              <a:t>Arctic Atmospheric Observatory Program</a:t>
            </a:r>
            <a:endParaRPr kumimoji="1" lang="en-CA" sz="1200" b="0" i="0" kern="1200" baseline="0" dirty="0" smtClean="0">
              <a:solidFill>
                <a:schemeClr val="tx1"/>
              </a:solidFill>
              <a:effectLst/>
              <a:latin typeface="Arial" charset="0"/>
              <a:ea typeface="Arial Unicode MS" pitchFamily="34" charset="-128"/>
              <a:cs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CA" sz="1200" b="0" i="0" kern="1200" baseline="0" dirty="0" smtClean="0">
              <a:solidFill>
                <a:schemeClr val="tx1"/>
              </a:solidFill>
              <a:effectLst/>
              <a:latin typeface="Arial" charset="0"/>
              <a:ea typeface="Arial Unicode MS" pitchFamily="34" charset="-128"/>
              <a:cs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CA" sz="1200" b="0" i="0" kern="1200" baseline="0" dirty="0" smtClean="0">
                <a:solidFill>
                  <a:schemeClr val="tx1"/>
                </a:solidFill>
                <a:effectLst/>
                <a:latin typeface="Arial" charset="0"/>
                <a:ea typeface="Arial Unicode MS" pitchFamily="34" charset="-128"/>
                <a:cs typeface="Arial Unicode MS" pitchFamily="34" charset="-128"/>
              </a:rPr>
              <a:t>Examples of link between the different components of the climate system: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kumimoji="1" lang="en-CA" sz="1200" b="0" i="0" kern="1200" baseline="0" dirty="0" smtClean="0">
                <a:solidFill>
                  <a:schemeClr val="tx1"/>
                </a:solidFill>
                <a:effectLst/>
                <a:latin typeface="Arial" charset="0"/>
                <a:ea typeface="Arial Unicode MS" pitchFamily="34" charset="-128"/>
                <a:cs typeface="Arial Unicode MS" pitchFamily="34" charset="-128"/>
              </a:rPr>
              <a:t>Low </a:t>
            </a:r>
            <a:r>
              <a:rPr kumimoji="1" lang="en-CA" sz="1200" b="0" i="0" kern="1200" dirty="0" smtClean="0">
                <a:solidFill>
                  <a:schemeClr val="tx1"/>
                </a:solidFill>
                <a:effectLst/>
                <a:latin typeface="Arial" charset="0"/>
                <a:ea typeface="Arial Unicode MS" pitchFamily="34" charset="-128"/>
                <a:cs typeface="Arial Unicode MS" pitchFamily="34" charset="-128"/>
              </a:rPr>
              <a:t>sea ice (in</a:t>
            </a:r>
            <a:r>
              <a:rPr kumimoji="1" lang="en-CA" sz="1200" b="0" i="0" kern="1200" baseline="0" dirty="0" smtClean="0">
                <a:solidFill>
                  <a:schemeClr val="tx1"/>
                </a:solidFill>
                <a:effectLst/>
                <a:latin typeface="Arial" charset="0"/>
                <a:ea typeface="Arial Unicode MS" pitchFamily="34" charset="-128"/>
                <a:cs typeface="Arial Unicode MS" pitchFamily="34" charset="-128"/>
              </a:rPr>
              <a:t> the Bering Strait and the Arctic in general) </a:t>
            </a:r>
            <a:r>
              <a:rPr kumimoji="1" lang="en-CA" sz="1200" b="0" i="0" kern="1200" dirty="0" smtClean="0">
                <a:solidFill>
                  <a:schemeClr val="tx1"/>
                </a:solidFill>
                <a:effectLst/>
                <a:latin typeface="Arial" charset="0"/>
                <a:ea typeface="Arial Unicode MS" pitchFamily="34" charset="-128"/>
                <a:cs typeface="Arial Unicode MS" pitchFamily="34" charset="-128"/>
              </a:rPr>
              <a:t>has also been linked to increased temperatures near the North Pole in recent years</a:t>
            </a:r>
            <a:r>
              <a:rPr kumimoji="1" lang="en-CA" sz="1200" b="0" i="0" kern="1200" baseline="0" dirty="0" smtClean="0">
                <a:solidFill>
                  <a:schemeClr val="tx1"/>
                </a:solidFill>
                <a:effectLst/>
                <a:latin typeface="Arial" charset="0"/>
                <a:ea typeface="Arial Unicode MS" pitchFamily="34" charset="-128"/>
                <a:cs typeface="Arial Unicode MS" pitchFamily="34" charset="-128"/>
              </a:rPr>
              <a:t> (</a:t>
            </a:r>
            <a:r>
              <a:rPr kumimoji="1" lang="en-CA" sz="1200" b="0" i="0" kern="1200" dirty="0" smtClean="0">
                <a:solidFill>
                  <a:schemeClr val="tx1"/>
                </a:solidFill>
                <a:effectLst/>
                <a:latin typeface="Arial" charset="0"/>
                <a:ea typeface="Arial Unicode MS" pitchFamily="34" charset="-128"/>
                <a:cs typeface="Arial Unicode MS" pitchFamily="34" charset="-128"/>
              </a:rPr>
              <a:t>including</a:t>
            </a:r>
            <a:r>
              <a:rPr kumimoji="1" lang="en-CA" sz="1200" b="0" i="0" kern="1200" baseline="0" dirty="0" smtClean="0">
                <a:solidFill>
                  <a:schemeClr val="tx1"/>
                </a:solidFill>
                <a:effectLst/>
                <a:latin typeface="Arial" charset="0"/>
                <a:ea typeface="Arial Unicode MS" pitchFamily="34" charset="-128"/>
                <a:cs typeface="Arial Unicode MS" pitchFamily="34" charset="-128"/>
              </a:rPr>
              <a:t> this February 2018 warmth event); </a:t>
            </a:r>
            <a:r>
              <a:rPr kumimoji="1" lang="en-CA" sz="1200" b="0" i="0" kern="1200" dirty="0" smtClean="0">
                <a:solidFill>
                  <a:schemeClr val="tx1"/>
                </a:solidFill>
                <a:effectLst/>
                <a:latin typeface="Arial" charset="0"/>
                <a:ea typeface="Arial Unicode MS" pitchFamily="34" charset="-128"/>
                <a:cs typeface="Arial Unicode MS" pitchFamily="34" charset="-128"/>
              </a:rPr>
              <a:t> loss of sea ice “is making it easier” for weather systems to transport heat poleward.</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kumimoji="1" lang="en-CA" sz="1200" b="0" i="0" kern="1200" baseline="0" dirty="0" smtClean="0">
                <a:solidFill>
                  <a:schemeClr val="tx1"/>
                </a:solidFill>
                <a:effectLst/>
                <a:latin typeface="Arial" charset="0"/>
                <a:ea typeface="Arial Unicode MS" pitchFamily="34" charset="-128"/>
                <a:cs typeface="Arial Unicode MS" pitchFamily="34" charset="-128"/>
              </a:rPr>
              <a:t>Darkening of ocean and land: melting of glaciers and sea ice increases the amount of sunlight absorbed by the surface, further increasing the warming</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kumimoji="1" lang="en-CA" sz="1200" b="0" i="0" kern="1200" baseline="0" dirty="0" smtClean="0">
                <a:solidFill>
                  <a:schemeClr val="tx1"/>
                </a:solidFill>
                <a:effectLst/>
                <a:latin typeface="Arial" charset="0"/>
                <a:ea typeface="Arial Unicode MS" pitchFamily="34" charset="-128"/>
                <a:cs typeface="Arial Unicode MS" pitchFamily="34" charset="-128"/>
              </a:rPr>
              <a:t>Warming of the Arctic is not uniform: some regions are actually experiencing a cooling.</a:t>
            </a:r>
          </a:p>
          <a:p>
            <a:endParaRPr lang="en-CA" dirty="0" smtClean="0"/>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kern="1200" dirty="0" smtClean="0">
                <a:latin typeface="Arial" charset="0"/>
                <a:ea typeface="Arial Unicode MS" pitchFamily="34" charset="-128"/>
                <a:cs typeface="Arial Unicode MS" pitchFamily="34" charset="-128"/>
              </a:rPr>
              <a:t>“With increased interest in the Arctic, it is important develop regionally-focused climate monitoring and prediction tools.”</a:t>
            </a:r>
          </a:p>
          <a:p>
            <a:pPr marL="0" marR="0" indent="0" algn="l" defTabSz="914400" rtl="0" eaLnBrk="0" fontAlgn="base" latinLnBrk="0" hangingPunct="0">
              <a:lnSpc>
                <a:spcPct val="100000"/>
              </a:lnSpc>
              <a:spcBef>
                <a:spcPct val="30000"/>
              </a:spcBef>
              <a:spcAft>
                <a:spcPct val="0"/>
              </a:spcAft>
              <a:buClrTx/>
              <a:buSzTx/>
              <a:buFontTx/>
              <a:buNone/>
              <a:tabLst/>
              <a:defRPr/>
            </a:pPr>
            <a:r>
              <a:rPr lang="en-CA" kern="1200" dirty="0" smtClean="0">
                <a:latin typeface="Arial" charset="0"/>
                <a:ea typeface="Arial Unicode MS" pitchFamily="34" charset="-128"/>
                <a:cs typeface="Arial Unicode MS" pitchFamily="34" charset="-128"/>
              </a:rPr>
              <a:t>Interests:</a:t>
            </a:r>
            <a:r>
              <a:rPr lang="en-CA" kern="1200" baseline="0" dirty="0" smtClean="0">
                <a:latin typeface="Arial" charset="0"/>
                <a:ea typeface="Arial Unicode MS" pitchFamily="34" charset="-128"/>
                <a:cs typeface="Arial Unicode MS" pitchFamily="34" charset="-128"/>
              </a:rPr>
              <a:t> commercial, industrial, recreational, etc.</a:t>
            </a:r>
          </a:p>
          <a:p>
            <a:pPr marL="0" marR="0" indent="0" algn="l" defTabSz="914400" rtl="0" eaLnBrk="0" fontAlgn="base" latinLnBrk="0" hangingPunct="0">
              <a:lnSpc>
                <a:spcPct val="100000"/>
              </a:lnSpc>
              <a:spcBef>
                <a:spcPct val="30000"/>
              </a:spcBef>
              <a:spcAft>
                <a:spcPct val="0"/>
              </a:spcAft>
              <a:buClrTx/>
              <a:buSzTx/>
              <a:buFontTx/>
              <a:buNone/>
              <a:tabLst/>
              <a:defRPr/>
            </a:pPr>
            <a:r>
              <a:rPr lang="en-CA" kern="1200" baseline="0" dirty="0" smtClean="0">
                <a:latin typeface="Arial" charset="0"/>
                <a:ea typeface="Arial Unicode MS" pitchFamily="34" charset="-128"/>
                <a:cs typeface="Arial Unicode MS" pitchFamily="34" charset="-128"/>
              </a:rPr>
              <a:t>Through this workshop, we will learn about </a:t>
            </a:r>
            <a:r>
              <a:rPr lang="en-CA" kern="1200" dirty="0" smtClean="0">
                <a:latin typeface="Arial" charset="0"/>
                <a:ea typeface="Arial Unicode MS" pitchFamily="34" charset="-128"/>
                <a:cs typeface="Arial Unicode MS" pitchFamily="34" charset="-128"/>
              </a:rPr>
              <a:t>monitoring and predicting</a:t>
            </a:r>
            <a:r>
              <a:rPr lang="en-CA" kern="1200" baseline="0" dirty="0" smtClean="0">
                <a:latin typeface="Arial" charset="0"/>
                <a:ea typeface="Arial Unicode MS" pitchFamily="34" charset="-128"/>
                <a:cs typeface="Arial Unicode MS" pitchFamily="34" charset="-128"/>
              </a:rPr>
              <a:t> Arctic climate</a:t>
            </a:r>
            <a:r>
              <a:rPr lang="en-CA" kern="1200" dirty="0" smtClean="0">
                <a:latin typeface="Arial" charset="0"/>
                <a:ea typeface="Arial Unicode MS" pitchFamily="34" charset="-128"/>
                <a:cs typeface="Arial Unicode MS" pitchFamily="34" charset="-128"/>
              </a:rPr>
              <a:t>. We will also learn from users what factors</a:t>
            </a:r>
            <a:r>
              <a:rPr lang="en-CA" kern="1200" baseline="0" dirty="0" smtClean="0">
                <a:latin typeface="Arial" charset="0"/>
                <a:ea typeface="Arial Unicode MS" pitchFamily="34" charset="-128"/>
                <a:cs typeface="Arial Unicode MS" pitchFamily="34" charset="-128"/>
              </a:rPr>
              <a:t> and important in decision-making for Arctic activities.</a:t>
            </a:r>
            <a:endParaRPr lang="en-CA" kern="1200" dirty="0" smtClean="0">
              <a:latin typeface="Arial" charset="0"/>
              <a:ea typeface="Arial Unicode MS" pitchFamily="34" charset="-128"/>
              <a:cs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kern="1200" dirty="0" smtClean="0">
              <a:latin typeface="Arial" charset="0"/>
              <a:ea typeface="Arial Unicode MS" pitchFamily="34" charset="-128"/>
              <a:cs typeface="Arial Unicode MS" pitchFamily="34" charset="-128"/>
            </a:endParaRPr>
          </a:p>
          <a:p>
            <a:endParaRPr lang="en-CA"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13</a:t>
            </a:fld>
            <a:endParaRPr lang="en-US"/>
          </a:p>
        </p:txBody>
      </p:sp>
    </p:spTree>
    <p:extLst>
      <p:ext uri="{BB962C8B-B14F-4D97-AF65-F5344CB8AC3E}">
        <p14:creationId xmlns:p14="http://schemas.microsoft.com/office/powerpoint/2010/main" val="89559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Need to write speaker</a:t>
            </a:r>
            <a:r>
              <a:rPr lang="en-CA" baseline="0" dirty="0" smtClean="0"/>
              <a:t> notes for this slide.</a:t>
            </a:r>
          </a:p>
          <a:p>
            <a:r>
              <a:rPr lang="en-CA" baseline="0" dirty="0" smtClean="0"/>
              <a:t>Figure shoes Arctic shipping routes</a:t>
            </a:r>
          </a:p>
          <a:p>
            <a:endParaRPr lang="en-CA" baseline="0" dirty="0" smtClean="0"/>
          </a:p>
          <a:p>
            <a:endParaRPr lang="en-CA" baseline="0" dirty="0" smtClean="0"/>
          </a:p>
          <a:p>
            <a:r>
              <a:rPr lang="en-CA" baseline="0" dirty="0" smtClean="0"/>
              <a:t>The presentation is organized the following way:</a:t>
            </a:r>
          </a:p>
          <a:p>
            <a:pPr marL="228600" indent="-228600">
              <a:buAutoNum type="arabicParenR"/>
            </a:pPr>
            <a:r>
              <a:rPr lang="en-CA" baseline="0" dirty="0" smtClean="0"/>
              <a:t>This slide will provide an overview of the main spheres of interest for the Arctic region and briefly introduce why knowledge of the Arctic climate is important.</a:t>
            </a:r>
          </a:p>
          <a:p>
            <a:pPr marL="228600" indent="-228600">
              <a:buAutoNum type="arabicParenR"/>
            </a:pPr>
            <a:r>
              <a:rPr lang="en-CA" baseline="0" dirty="0" smtClean="0"/>
              <a:t>This will be followed by a short introduction of the different climates within the Arctic: dry/wet, cold/warm, coastal/continental, and different vegetation/ground cover (tundra, permafrost, glacier, ice sheet, ocean, sea ice, boreal forest). The following slide will also mention that monitoring and forecasting arctic climate is more challenging than other parts of the world due to the lower density of observations compared to mid-latitude and high population areas.</a:t>
            </a:r>
          </a:p>
          <a:p>
            <a:pPr marL="228600" indent="-228600">
              <a:buAutoNum type="arabicParenR"/>
            </a:pPr>
            <a:r>
              <a:rPr lang="en-CA" baseline="0" dirty="0" smtClean="0"/>
              <a:t>The bulk of the presentation focuses on three main parameters: temperature, precipitation, and sea ice. Each have two slides: </a:t>
            </a:r>
            <a:r>
              <a:rPr lang="en-CA" baseline="0" dirty="0" err="1" smtClean="0"/>
              <a:t>i</a:t>
            </a:r>
            <a:r>
              <a:rPr lang="en-CA" baseline="0" dirty="0" smtClean="0"/>
              <a:t>) general trend/pattern, and ii) a notable event from last season as example of climate variability</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CA" dirty="0" smtClean="0"/>
              <a:t>The last sea ice</a:t>
            </a:r>
            <a:r>
              <a:rPr lang="en-CA" baseline="0" dirty="0" smtClean="0"/>
              <a:t> slide will also be used as a transition to the last topic: </a:t>
            </a:r>
            <a:r>
              <a:rPr lang="en-CA" dirty="0" smtClean="0"/>
              <a:t>social aspects and impacts of climate change on indigenous communities</a:t>
            </a:r>
            <a:r>
              <a:rPr lang="en-CA" baseline="0" dirty="0"/>
              <a:t> </a:t>
            </a:r>
            <a:r>
              <a:rPr lang="en-CA" baseline="0" dirty="0" smtClean="0"/>
              <a:t>(1 or 2 slides)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CA" baseline="0" dirty="0" smtClean="0"/>
              <a:t>The last slide will provide concluding remarks linking to what will be covered during the workshop.</a:t>
            </a:r>
            <a:endParaRPr lang="en-US" dirty="0" smtClean="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2</a:t>
            </a:fld>
            <a:endParaRPr lang="en-US"/>
          </a:p>
        </p:txBody>
      </p:sp>
    </p:spTree>
    <p:extLst>
      <p:ext uri="{BB962C8B-B14F-4D97-AF65-F5344CB8AC3E}">
        <p14:creationId xmlns:p14="http://schemas.microsoft.com/office/powerpoint/2010/main" val="4435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800" dirty="0" smtClean="0"/>
              <a:t>Weather vs Climate</a:t>
            </a:r>
          </a:p>
          <a:p>
            <a:pPr lvl="1"/>
            <a:r>
              <a:rPr lang="en-CA" dirty="0" smtClean="0"/>
              <a:t>Weather: </a:t>
            </a:r>
            <a:r>
              <a:rPr lang="en-US" dirty="0" smtClean="0"/>
              <a:t>day-to-day state of the atmosphere, and its short-term variation in minutes to weeks. </a:t>
            </a:r>
          </a:p>
          <a:p>
            <a:pPr lvl="1"/>
            <a:r>
              <a:rPr lang="en-CA" dirty="0" smtClean="0"/>
              <a:t>Climate: </a:t>
            </a:r>
            <a:r>
              <a:rPr lang="en-US" dirty="0" smtClean="0"/>
              <a:t>weather of a place averaged over a period of time.</a:t>
            </a:r>
          </a:p>
          <a:p>
            <a:r>
              <a:rPr lang="en-CA" dirty="0" smtClean="0"/>
              <a:t> Plus, see next slide for what</a:t>
            </a:r>
            <a:r>
              <a:rPr lang="en-CA" baseline="0" dirty="0" smtClean="0"/>
              <a:t> could me mentioned for this slide.</a:t>
            </a:r>
          </a:p>
          <a:p>
            <a:endParaRPr lang="en-CA" baseline="0" dirty="0" smtClean="0"/>
          </a:p>
          <a:p>
            <a:endParaRPr lang="en-CA" dirty="0" smtClean="0"/>
          </a:p>
          <a:p>
            <a:r>
              <a:rPr lang="en-CA" dirty="0" smtClean="0"/>
              <a:t>Why is there so much variability in climate and</a:t>
            </a:r>
            <a:r>
              <a:rPr lang="en-CA" baseline="0" dirty="0" smtClean="0"/>
              <a:t> weather in Arctic? The Arctic covers a large area, and is characterized by several different climates. This presentation will provide an overview of the general characteristics of the Arctic climate, especially temperature, precipitation, and sea ice, as well as their changes currently observed, and a few highlights from the previous winter.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3</a:t>
            </a:fld>
            <a:endParaRPr lang="en-US"/>
          </a:p>
        </p:txBody>
      </p:sp>
    </p:spTree>
    <p:extLst>
      <p:ext uri="{BB962C8B-B14F-4D97-AF65-F5344CB8AC3E}">
        <p14:creationId xmlns:p14="http://schemas.microsoft.com/office/powerpoint/2010/main" val="175807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Speaker notes for</a:t>
            </a:r>
            <a:r>
              <a:rPr lang="en-CA" baseline="0" dirty="0" smtClean="0"/>
              <a:t> previous slide</a:t>
            </a:r>
            <a:endParaRPr lang="en-CA"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4</a:t>
            </a:fld>
            <a:endParaRPr lang="en-US"/>
          </a:p>
        </p:txBody>
      </p:sp>
    </p:spTree>
    <p:extLst>
      <p:ext uri="{BB962C8B-B14F-4D97-AF65-F5344CB8AC3E}">
        <p14:creationId xmlns:p14="http://schemas.microsoft.com/office/powerpoint/2010/main" val="276267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Figure caption from State of the Arctic</a:t>
            </a:r>
            <a:r>
              <a:rPr lang="en-CA" baseline="0" dirty="0" smtClean="0"/>
              <a:t> Report card 2017</a:t>
            </a:r>
            <a:r>
              <a:rPr lang="en-CA" dirty="0" smtClean="0"/>
              <a:t>: “</a:t>
            </a:r>
            <a:r>
              <a:rPr lang="en-US" dirty="0" smtClean="0">
                <a:effectLst/>
              </a:rPr>
              <a:t>Arctic (land stations north of 60° N) and global mean annual land surface air temperature (SAT) anomalies (in °C) for the period 1900-2016 relative to the 1981-2010 mean value. Note that there were few stations in the Arctic, particularly in northern Canada, before 1940. “</a:t>
            </a:r>
          </a:p>
          <a:p>
            <a:endParaRPr lang="en-CA" dirty="0" smtClean="0">
              <a:effectLst/>
            </a:endParaRPr>
          </a:p>
          <a:p>
            <a:r>
              <a:rPr lang="en-US" dirty="0" smtClean="0">
                <a:effectLst/>
              </a:rPr>
              <a:t>In 2017, average for the Arctic was +1.6 </a:t>
            </a:r>
            <a:r>
              <a:rPr lang="en-CA" dirty="0" smtClean="0"/>
              <a:t>°C , while</a:t>
            </a:r>
            <a:r>
              <a:rPr lang="en-CA" baseline="0" dirty="0" smtClean="0"/>
              <a:t> </a:t>
            </a:r>
            <a:r>
              <a:rPr lang="en-US" baseline="0" dirty="0" smtClean="0">
                <a:effectLst/>
              </a:rPr>
              <a:t>e</a:t>
            </a:r>
            <a:r>
              <a:rPr lang="en-US" dirty="0" smtClean="0">
                <a:effectLst/>
              </a:rPr>
              <a:t>xtensive regions over the central Arctic showed anomalies exceeding +5 °C.</a:t>
            </a:r>
          </a:p>
          <a:p>
            <a:endParaRPr lang="en-CA"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The +1.6 °C mean surface air temperature anomaly from October 2016 to September 2017 is the second highest value since 1900; the highest value was for October 2015-September 2016.</a:t>
            </a:r>
            <a:endParaRPr lang="en-US" sz="1200"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5</a:t>
            </a:fld>
            <a:endParaRPr lang="en-US"/>
          </a:p>
        </p:txBody>
      </p:sp>
    </p:spTree>
    <p:extLst>
      <p:ext uri="{BB962C8B-B14F-4D97-AF65-F5344CB8AC3E}">
        <p14:creationId xmlns:p14="http://schemas.microsoft.com/office/powerpoint/2010/main" val="428960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overall surface air temperature</a:t>
            </a:r>
            <a:r>
              <a:rPr lang="en-CA" baseline="0" dirty="0" smtClean="0"/>
              <a:t> in the Arctic during the</a:t>
            </a:r>
            <a:r>
              <a:rPr lang="en-CA" dirty="0" smtClean="0"/>
              <a:t> 2017-2018 winter was again above</a:t>
            </a:r>
            <a:r>
              <a:rPr lang="en-CA" baseline="0" dirty="0" smtClean="0"/>
              <a:t> average (positive anomaly). </a:t>
            </a:r>
          </a:p>
          <a:p>
            <a:r>
              <a:rPr lang="en-CA" baseline="0" dirty="0" smtClean="0"/>
              <a:t>Regional anomalies:</a:t>
            </a:r>
          </a:p>
          <a:p>
            <a:r>
              <a:rPr lang="en-CA" baseline="0" dirty="0" smtClean="0"/>
              <a:t>1) Temperatures at the North Pole event climbed above freezing levels in February 2018. </a:t>
            </a:r>
            <a:r>
              <a:rPr lang="en-CA" dirty="0" smtClean="0"/>
              <a:t>The anomaly was large and persistent,</a:t>
            </a:r>
            <a:r>
              <a:rPr lang="en-CA" baseline="0" dirty="0" smtClean="0"/>
              <a:t> and was reflected on the October 2017-March 2018 temperature anomaly graph. </a:t>
            </a:r>
          </a:p>
          <a:p>
            <a:r>
              <a:rPr lang="en-CA" baseline="0" dirty="0" smtClean="0"/>
              <a:t>2) Eurasia, on the other hand, experiences near-to-cooler-than average conditions, as seen in both images. Cooler temperatures were associated to a negative Arctic Oscillation (AO). Negative AO </a:t>
            </a:r>
            <a:r>
              <a:rPr lang="en-US" dirty="0" smtClean="0"/>
              <a:t>is characterized by a weakening of the circumpolar wind pattern, a pattern that favors cold air outbreaks over much of the United States as well as parts of Europe and Asia.</a:t>
            </a:r>
            <a:r>
              <a:rPr lang="en-CA" baseline="0" dirty="0" smtClean="0"/>
              <a:t> </a:t>
            </a:r>
          </a:p>
          <a:p>
            <a:r>
              <a:rPr lang="en-CA" baseline="0" dirty="0" smtClean="0"/>
              <a:t>3) Moderately warm conditions over the North American portion of the Arctic</a:t>
            </a:r>
          </a:p>
          <a:p>
            <a:endParaRPr lang="en-CA" baseline="0" dirty="0" smtClean="0"/>
          </a:p>
          <a:p>
            <a:r>
              <a:rPr lang="en-CA" baseline="0" dirty="0" smtClean="0"/>
              <a:t>Suggested additional speaker notes for this slide if willing to go into more details (or if there is a question on teleconnections between the Arctic and mid-latitudes): mention how changes in Arctic climate can lead to changes in mid-latitude weather through weakening of the Polar Vortex (warm at the poles, and colder at mid-latitudes)</a:t>
            </a:r>
          </a:p>
          <a:p>
            <a:endParaRPr lang="en-CA" baseline="0" dirty="0" smtClean="0"/>
          </a:p>
          <a:p>
            <a:endParaRPr lang="en-CA" baseline="0" dirty="0" smtClean="0"/>
          </a:p>
          <a:p>
            <a:endParaRPr lang="en-US"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6</a:t>
            </a:fld>
            <a:endParaRPr lang="en-US"/>
          </a:p>
        </p:txBody>
      </p:sp>
    </p:spTree>
    <p:extLst>
      <p:ext uri="{BB962C8B-B14F-4D97-AF65-F5344CB8AC3E}">
        <p14:creationId xmlns:p14="http://schemas.microsoft.com/office/powerpoint/2010/main" val="291206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High precipitation in mountainous areas (Rocky Mountains, southern Greenland, Scotland, Norway) is due to orography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7</a:t>
            </a:fld>
            <a:endParaRPr lang="en-US"/>
          </a:p>
        </p:txBody>
      </p:sp>
    </p:spTree>
    <p:extLst>
      <p:ext uri="{BB962C8B-B14F-4D97-AF65-F5344CB8AC3E}">
        <p14:creationId xmlns:p14="http://schemas.microsoft.com/office/powerpoint/2010/main" val="395553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High spatial variability in precipitation anomaly in the Arctic. </a:t>
            </a:r>
          </a:p>
          <a:p>
            <a:r>
              <a:rPr lang="en-CA" sz="1200" dirty="0" smtClean="0"/>
              <a:t>Whitehorse</a:t>
            </a:r>
            <a:r>
              <a:rPr lang="en-CA" sz="1200" baseline="0" dirty="0" smtClean="0"/>
              <a:t> is the green pixel surrounded by red.</a:t>
            </a:r>
            <a:endParaRPr lang="en-CA" sz="1200" dirty="0" smtClean="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8</a:t>
            </a:fld>
            <a:endParaRPr lang="en-US"/>
          </a:p>
        </p:txBody>
      </p:sp>
    </p:spTree>
    <p:extLst>
      <p:ext uri="{BB962C8B-B14F-4D97-AF65-F5344CB8AC3E}">
        <p14:creationId xmlns:p14="http://schemas.microsoft.com/office/powerpoint/2010/main" val="139376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Sea</a:t>
            </a:r>
            <a:r>
              <a:rPr lang="en-CA" baseline="0" dirty="0" smtClean="0"/>
              <a:t> ice extent: decrease is larger for minimum sea ice extent (Sept) than maximum sea ice extent (March)</a:t>
            </a:r>
            <a:endParaRPr lang="en-CA" dirty="0" smtClean="0"/>
          </a:p>
          <a:p>
            <a:endParaRPr lang="en-CA" dirty="0" smtClean="0"/>
          </a:p>
          <a:p>
            <a:r>
              <a:rPr lang="en-CA" dirty="0" smtClean="0"/>
              <a:t>Top figure: </a:t>
            </a:r>
            <a:r>
              <a:rPr lang="en-US" dirty="0" smtClean="0">
                <a:effectLst/>
              </a:rPr>
              <a:t>Time series of ice extent anomalies in March (the month of maximum ice extent) and September (the month of minimum ice extent). The anomaly value for each year is the difference (in %) in ice extent relative to the mean values for the period 1981-2010. The black and red dashed lines are least squares linear regression lines. The slopes of these lines indicate ice losses of -2.7% and -13.2% per decade in March and September, respectively. Both trends are significant at the 99% confidence level.</a:t>
            </a:r>
            <a:endParaRPr lang="en-US" dirty="0"/>
          </a:p>
        </p:txBody>
      </p:sp>
      <p:sp>
        <p:nvSpPr>
          <p:cNvPr id="4" name="Slide Number Placeholder 3"/>
          <p:cNvSpPr>
            <a:spLocks noGrp="1"/>
          </p:cNvSpPr>
          <p:nvPr>
            <p:ph type="sldNum" sz="quarter" idx="10"/>
          </p:nvPr>
        </p:nvSpPr>
        <p:spPr/>
        <p:txBody>
          <a:bodyPr/>
          <a:lstStyle/>
          <a:p>
            <a:pPr>
              <a:defRPr/>
            </a:pPr>
            <a:fld id="{ADE09455-7150-43D3-B1A4-2EC2734008E2}" type="slidenum">
              <a:rPr lang="en-US" smtClean="0"/>
              <a:pPr>
                <a:defRPr/>
              </a:pPr>
              <a:t>9</a:t>
            </a:fld>
            <a:endParaRPr lang="en-US"/>
          </a:p>
        </p:txBody>
      </p:sp>
    </p:spTree>
    <p:extLst>
      <p:ext uri="{BB962C8B-B14F-4D97-AF65-F5344CB8AC3E}">
        <p14:creationId xmlns:p14="http://schemas.microsoft.com/office/powerpoint/2010/main" val="363240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8815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622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67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5200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Box 3"/>
          <p:cNvSpPr txBox="1"/>
          <p:nvPr userDrawn="1"/>
        </p:nvSpPr>
        <p:spPr>
          <a:xfrm rot="19848313">
            <a:off x="662734" y="2594822"/>
            <a:ext cx="7488832" cy="1938992"/>
          </a:xfrm>
          <a:prstGeom prst="rect">
            <a:avLst/>
          </a:prstGeom>
          <a:noFill/>
        </p:spPr>
        <p:txBody>
          <a:bodyPr wrap="square" rtlCol="0">
            <a:spAutoFit/>
          </a:bodyPr>
          <a:lstStyle/>
          <a:p>
            <a:pPr algn="ctr"/>
            <a:r>
              <a:rPr lang="en-CA" sz="12000" b="0" i="0" baseline="0" dirty="0" smtClean="0">
                <a:solidFill>
                  <a:schemeClr val="accent3">
                    <a:lumMod val="85000"/>
                  </a:schemeClr>
                </a:solidFill>
              </a:rPr>
              <a:t>DRAFT</a:t>
            </a:r>
            <a:endParaRPr lang="en-US" sz="12000" b="0" i="0" baseline="0" dirty="0">
              <a:solidFill>
                <a:schemeClr val="accent3">
                  <a:lumMod val="85000"/>
                </a:schemeClr>
              </a:solidFill>
            </a:endParaRPr>
          </a:p>
        </p:txBody>
      </p:sp>
    </p:spTree>
    <p:extLst>
      <p:ext uri="{BB962C8B-B14F-4D97-AF65-F5344CB8AC3E}">
        <p14:creationId xmlns:p14="http://schemas.microsoft.com/office/powerpoint/2010/main" val="88256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626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7031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5113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57699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6793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8079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54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EED78F33-38D5-44D5-9697-7FE0D698D913}"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April-24-18</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9" r:id="rId8"/>
    <p:sldLayoutId id="2147483763" r:id="rId9"/>
    <p:sldLayoutId id="2147483764" r:id="rId10"/>
    <p:sldLayoutId id="2147483765" r:id="rId11"/>
    <p:sldLayoutId id="2147483766" r:id="rId12"/>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0" y="2390774"/>
            <a:ext cx="9143999" cy="2046337"/>
          </a:xfrm>
          <a:solidFill>
            <a:srgbClr val="FFFFFF"/>
          </a:solidFill>
        </p:spPr>
        <p:txBody>
          <a:bodyPr>
            <a:noAutofit/>
          </a:bodyPr>
          <a:lstStyle/>
          <a:p>
            <a:pPr algn="ctr"/>
            <a:r>
              <a:rPr lang="en-CA" sz="3500" dirty="0" smtClean="0"/>
              <a:t>State of the Arctic Climate</a:t>
            </a:r>
            <a:endParaRPr lang="en-US" sz="3500" dirty="0"/>
          </a:p>
        </p:txBody>
      </p:sp>
      <p:sp>
        <p:nvSpPr>
          <p:cNvPr id="4" name="Rectangle 10"/>
          <p:cNvSpPr txBox="1">
            <a:spLocks noChangeArrowheads="1"/>
          </p:cNvSpPr>
          <p:nvPr/>
        </p:nvSpPr>
        <p:spPr bwMode="auto">
          <a:xfrm>
            <a:off x="0" y="4365104"/>
            <a:ext cx="9144000" cy="18006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lgn="ctr" eaLnBrk="1" hangingPunct="1">
              <a:buFontTx/>
              <a:buNone/>
              <a:defRPr/>
            </a:pPr>
            <a:r>
              <a:rPr lang="it-IT" altLang="zh-TW" sz="1800" b="1" kern="0" dirty="0" smtClean="0"/>
              <a:t>To add on final version</a:t>
            </a:r>
            <a:endParaRPr lang="it-IT" altLang="zh-TW" sz="1800" b="1" kern="0" baseline="30000" dirty="0"/>
          </a:p>
          <a:p>
            <a:pPr marL="0" indent="0" algn="ctr" eaLnBrk="1" hangingPunct="1">
              <a:buFontTx/>
              <a:buNone/>
              <a:defRPr/>
            </a:pPr>
            <a:r>
              <a:rPr lang="en-CA" altLang="en-US" sz="1200" kern="0" dirty="0" smtClean="0"/>
              <a:t>Add affiliation on final version</a:t>
            </a:r>
          </a:p>
          <a:p>
            <a:pPr marL="0" indent="0" algn="ctr">
              <a:buFontTx/>
              <a:buNone/>
              <a:defRPr/>
            </a:pPr>
            <a:endParaRPr lang="en-US" altLang="en-US" sz="1200" kern="0" dirty="0" smtClean="0"/>
          </a:p>
          <a:p>
            <a:pPr marL="0" indent="0" algn="ctr" eaLnBrk="1" hangingPunct="1">
              <a:buFontTx/>
              <a:buNone/>
              <a:defRPr/>
            </a:pPr>
            <a:r>
              <a:rPr lang="en-GB" sz="1600" i="1" dirty="0" smtClean="0"/>
              <a:t>1st </a:t>
            </a:r>
            <a:r>
              <a:rPr lang="en-GB" sz="1600" i="1" dirty="0"/>
              <a:t>Pan-Arctic Climate Outlook </a:t>
            </a:r>
            <a:r>
              <a:rPr lang="en-GB" sz="1600" i="1" dirty="0" smtClean="0"/>
              <a:t>Forum (PARCOF-1)</a:t>
            </a:r>
            <a:endParaRPr lang="en-CA" altLang="zh-TW" sz="1500" i="1" kern="0" dirty="0" smtClean="0"/>
          </a:p>
          <a:p>
            <a:pPr marL="0" indent="0" algn="ctr" eaLnBrk="1" hangingPunct="1">
              <a:buFontTx/>
              <a:buNone/>
              <a:defRPr/>
            </a:pPr>
            <a:r>
              <a:rPr lang="en-CA" altLang="zh-TW" sz="1500" i="1" kern="0" dirty="0" smtClean="0"/>
              <a:t>May 15, 2018</a:t>
            </a:r>
            <a:endParaRPr lang="en-US" altLang="zh-TW" sz="1500" i="1" kern="0" dirty="0" smtClean="0"/>
          </a:p>
          <a:p>
            <a:pPr marL="0" indent="0" algn="ctr" eaLnBrk="1" hangingPunct="1">
              <a:buFontTx/>
              <a:buNone/>
              <a:defRPr/>
            </a:pPr>
            <a:endParaRPr lang="it-IT" altLang="zh-TW" sz="1800" b="1" kern="0" dirty="0" smtClean="0"/>
          </a:p>
        </p:txBody>
      </p:sp>
    </p:spTree>
    <p:extLst>
      <p:ext uri="{BB962C8B-B14F-4D97-AF65-F5344CB8AC3E}">
        <p14:creationId xmlns:p14="http://schemas.microsoft.com/office/powerpoint/2010/main" val="180001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1629" y="5707995"/>
            <a:ext cx="2605680" cy="338554"/>
          </a:xfrm>
          <a:prstGeom prst="rect">
            <a:avLst/>
          </a:prstGeom>
        </p:spPr>
        <p:txBody>
          <a:bodyPr wrap="square">
            <a:spAutoFit/>
          </a:bodyPr>
          <a:lstStyle/>
          <a:p>
            <a:r>
              <a:rPr lang="en-US" sz="800" dirty="0" smtClean="0"/>
              <a:t>Image by Joshua Stevens, NASA Earth Observatory. Data from the National Snow and Ice Data Centre.</a:t>
            </a:r>
            <a:endParaRPr lang="en-US" sz="800" dirty="0"/>
          </a:p>
        </p:txBody>
      </p:sp>
      <p:pic>
        <p:nvPicPr>
          <p:cNvPr id="6153" name="Picture 9" descr="C:\Users\GasconG\Documents\Planner\Climate_Outlook\Q1 2018\Graphs_figures\Gambell Clarence Irrigoo Feb 8 2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174" y="1775334"/>
            <a:ext cx="5146239" cy="323784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79912" y="1331476"/>
            <a:ext cx="5418897" cy="369332"/>
          </a:xfrm>
          <a:prstGeom prst="rect">
            <a:avLst/>
          </a:prstGeom>
        </p:spPr>
        <p:txBody>
          <a:bodyPr wrap="square">
            <a:spAutoFit/>
          </a:bodyPr>
          <a:lstStyle/>
          <a:p>
            <a:r>
              <a:rPr lang="en-US" dirty="0" smtClean="0"/>
              <a:t>Vast stretches of open water</a:t>
            </a:r>
            <a:r>
              <a:rPr lang="en-US" dirty="0"/>
              <a:t> </a:t>
            </a:r>
            <a:r>
              <a:rPr lang="en-US" dirty="0" smtClean="0"/>
              <a:t>near </a:t>
            </a:r>
            <a:r>
              <a:rPr lang="en-US" dirty="0" err="1" smtClean="0"/>
              <a:t>Gambell</a:t>
            </a:r>
            <a:r>
              <a:rPr lang="en-US" dirty="0" smtClean="0"/>
              <a:t>, Alaska</a:t>
            </a:r>
            <a:endParaRPr lang="en-US" dirty="0"/>
          </a:p>
        </p:txBody>
      </p:sp>
      <p:pic>
        <p:nvPicPr>
          <p:cNvPr id="6157" name="Picture 13" descr="C:\Users\GasconG\Documents\ArcRCC\PARCOF-May 2018\arctic_ssi_201805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155243"/>
            <a:ext cx="2825510" cy="2138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763688" y="5553136"/>
            <a:ext cx="369068" cy="36024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6" name="Content Placeholder 2"/>
          <p:cNvSpPr>
            <a:spLocks noGrp="1"/>
          </p:cNvSpPr>
          <p:nvPr>
            <p:ph idx="1"/>
          </p:nvPr>
        </p:nvSpPr>
        <p:spPr>
          <a:xfrm>
            <a:off x="697350" y="1052736"/>
            <a:ext cx="2781138" cy="3165834"/>
          </a:xfrm>
        </p:spPr>
        <p:txBody>
          <a:bodyPr/>
          <a:lstStyle/>
          <a:p>
            <a:endParaRPr lang="en-CA" sz="2000" dirty="0" smtClean="0"/>
          </a:p>
          <a:p>
            <a:pPr marL="0" indent="0">
              <a:buNone/>
            </a:pPr>
            <a:r>
              <a:rPr lang="en-CA" sz="2000" dirty="0" smtClean="0"/>
              <a:t>Highlights:</a:t>
            </a:r>
          </a:p>
          <a:p>
            <a:r>
              <a:rPr lang="en-CA" sz="2000" dirty="0" smtClean="0"/>
              <a:t>Smallest sea ice extent in January and February since 1979.</a:t>
            </a:r>
          </a:p>
          <a:p>
            <a:r>
              <a:rPr lang="en-CA" sz="2000" dirty="0" smtClean="0"/>
              <a:t>Persistently low sea ice extent in the Bering Strait.</a:t>
            </a:r>
            <a:endParaRPr lang="en-US" sz="2000" dirty="0"/>
          </a:p>
        </p:txBody>
      </p:sp>
      <p:sp>
        <p:nvSpPr>
          <p:cNvPr id="47"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Winter 2017-2018: </a:t>
            </a:r>
            <a:r>
              <a:rPr lang="en-CA" sz="3200" dirty="0" smtClean="0"/>
              <a:t/>
            </a:r>
            <a:br>
              <a:rPr lang="en-CA" sz="3200" dirty="0" smtClean="0"/>
            </a:br>
            <a:r>
              <a:rPr lang="en-US" sz="2700" dirty="0" smtClean="0"/>
              <a:t>2018 winter maximum was second smallest on record </a:t>
            </a:r>
            <a:endParaRPr lang="en-US" sz="2700" kern="0" dirty="0"/>
          </a:p>
        </p:txBody>
      </p:sp>
      <p:sp>
        <p:nvSpPr>
          <p:cNvPr id="14" name="Rectangle 13"/>
          <p:cNvSpPr/>
          <p:nvPr/>
        </p:nvSpPr>
        <p:spPr>
          <a:xfrm>
            <a:off x="5333128" y="5085184"/>
            <a:ext cx="3679323" cy="276999"/>
          </a:xfrm>
          <a:prstGeom prst="rect">
            <a:avLst/>
          </a:prstGeom>
        </p:spPr>
        <p:txBody>
          <a:bodyPr wrap="square">
            <a:spAutoFit/>
          </a:bodyPr>
          <a:lstStyle/>
          <a:p>
            <a:r>
              <a:rPr lang="en-US" sz="1200" dirty="0" smtClean="0"/>
              <a:t>Photo by Clarence </a:t>
            </a:r>
            <a:r>
              <a:rPr lang="en-US" sz="1200" dirty="0" err="1" smtClean="0"/>
              <a:t>Irrigoo</a:t>
            </a:r>
            <a:r>
              <a:rPr lang="en-US" sz="1200" dirty="0" smtClean="0"/>
              <a:t> Jr., February 8, 2018.</a:t>
            </a:r>
            <a:endParaRPr lang="en-US" sz="1200" dirty="0"/>
          </a:p>
        </p:txBody>
      </p:sp>
    </p:spTree>
    <p:extLst>
      <p:ext uri="{BB962C8B-B14F-4D97-AF65-F5344CB8AC3E}">
        <p14:creationId xmlns:p14="http://schemas.microsoft.com/office/powerpoint/2010/main" val="324946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social aspects and impacts of climate change on indigenous communities</a:t>
            </a:r>
            <a:endParaRPr lang="en-US" dirty="0"/>
          </a:p>
        </p:txBody>
      </p:sp>
      <p:sp>
        <p:nvSpPr>
          <p:cNvPr id="4"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Part 1 – impact on indigenous </a:t>
            </a:r>
            <a:r>
              <a:rPr lang="en-CA" dirty="0" smtClean="0"/>
              <a:t>communities</a:t>
            </a:r>
            <a:endParaRPr lang="en-US" sz="2700" kern="0" dirty="0"/>
          </a:p>
        </p:txBody>
      </p:sp>
    </p:spTree>
    <p:extLst>
      <p:ext uri="{BB962C8B-B14F-4D97-AF65-F5344CB8AC3E}">
        <p14:creationId xmlns:p14="http://schemas.microsoft.com/office/powerpoint/2010/main" val="65442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social aspects and impacts of climate change on indigenous communities</a:t>
            </a:r>
            <a:endParaRPr lang="en-US" dirty="0"/>
          </a:p>
        </p:txBody>
      </p:sp>
      <p:sp>
        <p:nvSpPr>
          <p:cNvPr id="5"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Part </a:t>
            </a:r>
            <a:r>
              <a:rPr lang="en-CA" dirty="0" smtClean="0"/>
              <a:t>2 </a:t>
            </a:r>
            <a:r>
              <a:rPr lang="en-CA" dirty="0"/>
              <a:t>– </a:t>
            </a:r>
            <a:r>
              <a:rPr lang="en-CA" dirty="0" smtClean="0"/>
              <a:t>if needed</a:t>
            </a:r>
            <a:endParaRPr lang="en-US" sz="2700" kern="0" dirty="0"/>
          </a:p>
        </p:txBody>
      </p:sp>
    </p:spTree>
    <p:extLst>
      <p:ext uri="{BB962C8B-B14F-4D97-AF65-F5344CB8AC3E}">
        <p14:creationId xmlns:p14="http://schemas.microsoft.com/office/powerpoint/2010/main" val="308380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pPr algn="ctr"/>
            <a:r>
              <a:rPr lang="en-CA" dirty="0" smtClean="0"/>
              <a:t>Concluding remarks</a:t>
            </a:r>
            <a:endParaRPr lang="en-US" dirty="0"/>
          </a:p>
        </p:txBody>
      </p:sp>
      <p:sp>
        <p:nvSpPr>
          <p:cNvPr id="3" name="Content Placeholder 2"/>
          <p:cNvSpPr>
            <a:spLocks noGrp="1"/>
          </p:cNvSpPr>
          <p:nvPr>
            <p:ph idx="1"/>
          </p:nvPr>
        </p:nvSpPr>
        <p:spPr>
          <a:xfrm>
            <a:off x="457200" y="1988840"/>
            <a:ext cx="8435280" cy="3773016"/>
          </a:xfrm>
        </p:spPr>
        <p:txBody>
          <a:bodyPr/>
          <a:lstStyle/>
          <a:p>
            <a:r>
              <a:rPr lang="en-US" dirty="0" smtClean="0"/>
              <a:t>Large variability of climate regimes in the Arctic</a:t>
            </a:r>
          </a:p>
          <a:p>
            <a:r>
              <a:rPr lang="en-US" dirty="0" smtClean="0"/>
              <a:t>Observational records of temperature, precipitation (amounts and type), and sea ice are common indicators of changes in the Arctic.</a:t>
            </a:r>
          </a:p>
          <a:p>
            <a:r>
              <a:rPr lang="en-CA" kern="1200" dirty="0" smtClean="0">
                <a:latin typeface="Arial" charset="0"/>
                <a:ea typeface="Arial Unicode MS" pitchFamily="34" charset="-128"/>
                <a:cs typeface="Arial Unicode MS" pitchFamily="34" charset="-128"/>
              </a:rPr>
              <a:t>Interconnectivity between the different components of the Arctic climate system</a:t>
            </a:r>
          </a:p>
          <a:p>
            <a:endParaRPr lang="en-CA" kern="1200" dirty="0">
              <a:latin typeface="Arial" charset="0"/>
              <a:ea typeface="Arial Unicode MS" pitchFamily="34" charset="-128"/>
              <a:cs typeface="Arial Unicode MS" pitchFamily="34" charset="-128"/>
            </a:endParaRPr>
          </a:p>
          <a:p>
            <a:r>
              <a:rPr lang="en-CA" kern="1200" dirty="0" smtClean="0">
                <a:latin typeface="Arial" charset="0"/>
                <a:ea typeface="Arial Unicode MS" pitchFamily="34" charset="-128"/>
                <a:cs typeface="Arial Unicode MS" pitchFamily="34" charset="-128"/>
              </a:rPr>
              <a:t>With increased interest in the Arctic, it is important develop regionally-focused climate monitoring and prediction tools.</a:t>
            </a:r>
          </a:p>
        </p:txBody>
      </p:sp>
    </p:spTree>
    <p:extLst>
      <p:ext uri="{BB962C8B-B14F-4D97-AF65-F5344CB8AC3E}">
        <p14:creationId xmlns:p14="http://schemas.microsoft.com/office/powerpoint/2010/main" val="355204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ctr"/>
            <a:r>
              <a:rPr lang="en-CA" dirty="0" smtClean="0"/>
              <a:t>The Arctic matters</a:t>
            </a:r>
            <a:endParaRPr lang="en-CA" dirty="0"/>
          </a:p>
        </p:txBody>
      </p:sp>
      <p:pic>
        <p:nvPicPr>
          <p:cNvPr id="4098" name="Picture 2" descr="C:\Users\Gabrielle\Desktop\Global_1986-2010_KG_5m.kmz\Map_of_the_Arctic_region_showing_the_Northeast_Passage,_the_Northern_Sea_Route_and_Northwest_Passage,_and_bathymet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948" y="1575121"/>
            <a:ext cx="3888540" cy="36905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700808"/>
            <a:ext cx="8435280" cy="4104456"/>
          </a:xfrm>
        </p:spPr>
        <p:txBody>
          <a:bodyPr/>
          <a:lstStyle/>
          <a:p>
            <a:r>
              <a:rPr lang="en-CA" sz="3200" kern="1200" dirty="0" smtClean="0">
                <a:latin typeface="Arial" charset="0"/>
                <a:ea typeface="Arial Unicode MS" pitchFamily="34" charset="-128"/>
                <a:cs typeface="Arial Unicode MS" pitchFamily="34" charset="-128"/>
              </a:rPr>
              <a:t>Shipping</a:t>
            </a:r>
          </a:p>
          <a:p>
            <a:r>
              <a:rPr lang="en-CA" sz="3200" kern="1200" dirty="0" smtClean="0">
                <a:latin typeface="Arial" charset="0"/>
                <a:ea typeface="Arial Unicode MS" pitchFamily="34" charset="-128"/>
                <a:cs typeface="Arial Unicode MS" pitchFamily="34" charset="-128"/>
              </a:rPr>
              <a:t>Transportation</a:t>
            </a:r>
          </a:p>
          <a:p>
            <a:r>
              <a:rPr lang="en-CA" sz="3200" kern="1200" dirty="0" smtClean="0">
                <a:latin typeface="Arial" charset="0"/>
                <a:ea typeface="Arial Unicode MS" pitchFamily="34" charset="-128"/>
                <a:cs typeface="Arial Unicode MS" pitchFamily="34" charset="-128"/>
              </a:rPr>
              <a:t>Tourism</a:t>
            </a:r>
          </a:p>
          <a:p>
            <a:r>
              <a:rPr lang="en-CA" sz="3200" kern="1200" dirty="0" smtClean="0">
                <a:latin typeface="Arial" charset="0"/>
                <a:ea typeface="Arial Unicode MS" pitchFamily="34" charset="-128"/>
                <a:cs typeface="Arial Unicode MS" pitchFamily="34" charset="-128"/>
              </a:rPr>
              <a:t>Hunting</a:t>
            </a:r>
          </a:p>
          <a:p>
            <a:r>
              <a:rPr lang="en-CA" sz="3200" kern="1200" dirty="0" smtClean="0">
                <a:latin typeface="Arial" charset="0"/>
                <a:ea typeface="Arial Unicode MS" pitchFamily="34" charset="-128"/>
                <a:cs typeface="Arial Unicode MS" pitchFamily="34" charset="-128"/>
              </a:rPr>
              <a:t>Economic development</a:t>
            </a:r>
          </a:p>
          <a:p>
            <a:r>
              <a:rPr lang="en-CA" sz="3200" kern="1200" dirty="0" smtClean="0">
                <a:latin typeface="Arial" charset="0"/>
                <a:ea typeface="Arial Unicode MS" pitchFamily="34" charset="-128"/>
                <a:cs typeface="Arial Unicode MS" pitchFamily="34" charset="-128"/>
              </a:rPr>
              <a:t>Resilient communities</a:t>
            </a:r>
          </a:p>
          <a:p>
            <a:r>
              <a:rPr lang="en-CA" sz="3200" kern="1200" dirty="0" smtClean="0">
                <a:latin typeface="Arial" charset="0"/>
                <a:ea typeface="Arial Unicode MS" pitchFamily="34" charset="-128"/>
                <a:cs typeface="Arial Unicode MS" pitchFamily="34" charset="-128"/>
              </a:rPr>
              <a:t>Climate adaptation</a:t>
            </a:r>
          </a:p>
        </p:txBody>
      </p:sp>
    </p:spTree>
    <p:extLst>
      <p:ext uri="{BB962C8B-B14F-4D97-AF65-F5344CB8AC3E}">
        <p14:creationId xmlns:p14="http://schemas.microsoft.com/office/powerpoint/2010/main" val="280518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le\Desktop\Global_1986-2010_KG_5m.kmz\Climate classification_for legend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365" y="2852936"/>
            <a:ext cx="1501213" cy="203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19643"/>
            <a:ext cx="6682432" cy="475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bwMode="auto">
          <a:xfrm>
            <a:off x="457200" y="116632"/>
            <a:ext cx="85792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Climate classification of the Arctic</a:t>
            </a:r>
            <a:endParaRPr lang="en-US" kern="0" dirty="0"/>
          </a:p>
        </p:txBody>
      </p:sp>
    </p:spTree>
    <p:extLst>
      <p:ext uri="{BB962C8B-B14F-4D97-AF65-F5344CB8AC3E}">
        <p14:creationId xmlns:p14="http://schemas.microsoft.com/office/powerpoint/2010/main" val="391893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274638"/>
            <a:ext cx="8229600" cy="1143000"/>
          </a:xfrm>
        </p:spPr>
        <p:txBody>
          <a:bodyPr/>
          <a:lstStyle/>
          <a:p>
            <a:r>
              <a:rPr lang="en-CA" dirty="0" smtClean="0"/>
              <a:t>Features of regional climate</a:t>
            </a:r>
            <a:endParaRPr lang="en-US" dirty="0"/>
          </a:p>
        </p:txBody>
      </p:sp>
      <p:sp>
        <p:nvSpPr>
          <p:cNvPr id="3" name="Content Placeholder 2"/>
          <p:cNvSpPr>
            <a:spLocks noGrp="1"/>
          </p:cNvSpPr>
          <p:nvPr>
            <p:ph idx="1"/>
          </p:nvPr>
        </p:nvSpPr>
        <p:spPr>
          <a:xfrm>
            <a:off x="827584" y="1467668"/>
            <a:ext cx="5328592" cy="1467668"/>
          </a:xfrm>
        </p:spPr>
        <p:txBody>
          <a:bodyPr/>
          <a:lstStyle/>
          <a:p>
            <a:pPr marL="0" indent="0">
              <a:buNone/>
            </a:pPr>
            <a:r>
              <a:rPr lang="en-CA" sz="2800" dirty="0" smtClean="0"/>
              <a:t>The Arctic is composed of different climatic zones.</a:t>
            </a:r>
          </a:p>
        </p:txBody>
      </p:sp>
      <p:sp>
        <p:nvSpPr>
          <p:cNvPr id="6" name="Content Placeholder 2"/>
          <p:cNvSpPr txBox="1">
            <a:spLocks/>
          </p:cNvSpPr>
          <p:nvPr/>
        </p:nvSpPr>
        <p:spPr bwMode="auto">
          <a:xfrm>
            <a:off x="747620" y="2852936"/>
            <a:ext cx="850490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buNone/>
            </a:pPr>
            <a:r>
              <a:rPr lang="en-CA" sz="2800" kern="0" dirty="0" smtClean="0"/>
              <a:t>Large amount of climate variability:</a:t>
            </a:r>
            <a:endParaRPr lang="en-US" sz="2800" kern="0" dirty="0" smtClean="0"/>
          </a:p>
          <a:p>
            <a:pPr lvl="1"/>
            <a:r>
              <a:rPr lang="en-US" sz="2200" kern="0" dirty="0"/>
              <a:t>Average January temperatures: -34 °C to 0 °C</a:t>
            </a:r>
          </a:p>
          <a:p>
            <a:pPr lvl="1"/>
            <a:r>
              <a:rPr lang="en-CA" sz="2200" kern="0" dirty="0"/>
              <a:t>Average July temperatures: -10 </a:t>
            </a:r>
            <a:r>
              <a:rPr lang="en-US" sz="2200" kern="0" dirty="0"/>
              <a:t>°C </a:t>
            </a:r>
            <a:r>
              <a:rPr lang="en-CA" sz="2200" kern="0" dirty="0"/>
              <a:t>to +10 </a:t>
            </a:r>
            <a:r>
              <a:rPr lang="en-US" sz="2200" kern="0" dirty="0"/>
              <a:t>°C</a:t>
            </a:r>
          </a:p>
          <a:p>
            <a:pPr lvl="1"/>
            <a:r>
              <a:rPr lang="en-CA" sz="2200" kern="0" dirty="0" smtClean="0"/>
              <a:t>Maritime (cool, moist) vs continental climate (dry, cold)</a:t>
            </a:r>
          </a:p>
          <a:p>
            <a:pPr lvl="1"/>
            <a:r>
              <a:rPr lang="en-CA" sz="2200" kern="0" dirty="0" smtClean="0"/>
              <a:t>Above/below the Arctic circle; affect the amount of sunlight</a:t>
            </a:r>
          </a:p>
          <a:p>
            <a:pPr lvl="1"/>
            <a:r>
              <a:rPr lang="en-CA" sz="2200" kern="0" dirty="0" smtClean="0"/>
              <a:t>Different vegetation/land type: sea ice, glacier, snow, tundra</a:t>
            </a:r>
            <a:endParaRPr lang="en-US" sz="2200" kern="0" dirty="0" smtClean="0"/>
          </a:p>
          <a:p>
            <a:pPr marL="0" indent="0">
              <a:buNone/>
            </a:pPr>
            <a:endParaRPr lang="en-CA" sz="1000" kern="0" dirty="0" smtClean="0"/>
          </a:p>
          <a:p>
            <a:pPr marL="0" indent="0">
              <a:buNone/>
            </a:pPr>
            <a:r>
              <a:rPr lang="en-CA" sz="2800" kern="0" dirty="0" smtClean="0"/>
              <a:t>Low density of observation</a:t>
            </a:r>
            <a:endParaRPr lang="en-US" sz="2800" kern="0" dirty="0"/>
          </a:p>
          <a:p>
            <a:pPr marL="0" indent="0">
              <a:buNone/>
            </a:pPr>
            <a:endParaRPr lang="en-CA" sz="1000" kern="0"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88640"/>
            <a:ext cx="2369155" cy="16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81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5576" y="1412776"/>
            <a:ext cx="8208912" cy="1388858"/>
          </a:xfrm>
        </p:spPr>
        <p:txBody>
          <a:bodyPr/>
          <a:lstStyle/>
          <a:p>
            <a:pPr algn="just"/>
            <a:r>
              <a:rPr lang="en-US" sz="2000" dirty="0" smtClean="0"/>
              <a:t>The </a:t>
            </a:r>
            <a:r>
              <a:rPr lang="en-US" sz="2000" dirty="0"/>
              <a:t>Arctic is </a:t>
            </a:r>
            <a:r>
              <a:rPr lang="en-US" sz="2000" dirty="0" smtClean="0"/>
              <a:t>currently warming </a:t>
            </a:r>
            <a:r>
              <a:rPr lang="en-US" sz="2000" dirty="0"/>
              <a:t>at more than twice the rate of global mean </a:t>
            </a:r>
            <a:r>
              <a:rPr lang="en-US" sz="2000" dirty="0" smtClean="0"/>
              <a:t>temperatures.</a:t>
            </a:r>
          </a:p>
          <a:p>
            <a:pPr algn="just"/>
            <a:r>
              <a:rPr lang="en-CA" sz="2000" dirty="0" smtClean="0"/>
              <a:t>Larger positive temperature trends north of 60 °N compared to other latitudes.</a:t>
            </a:r>
          </a:p>
          <a:p>
            <a:pPr lvl="1" algn="just"/>
            <a:endParaRPr lang="en-US" dirty="0"/>
          </a:p>
        </p:txBody>
      </p:sp>
      <p:sp>
        <p:nvSpPr>
          <p:cNvPr id="6" name="Title 1"/>
          <p:cNvSpPr txBox="1">
            <a:spLocks/>
          </p:cNvSpPr>
          <p:nvPr/>
        </p:nvSpPr>
        <p:spPr bwMode="auto">
          <a:xfrm>
            <a:off x="457200" y="116632"/>
            <a:ext cx="85792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smtClean="0"/>
              <a:t>Arctic surface air temperature trends</a:t>
            </a:r>
            <a:endParaRPr lang="en-US" kern="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801634"/>
            <a:ext cx="6696744" cy="3179369"/>
          </a:xfrm>
          <a:prstGeom prst="rect">
            <a:avLst/>
          </a:prstGeom>
        </p:spPr>
      </p:pic>
    </p:spTree>
    <p:extLst>
      <p:ext uri="{BB962C8B-B14F-4D97-AF65-F5344CB8AC3E}">
        <p14:creationId xmlns:p14="http://schemas.microsoft.com/office/powerpoint/2010/main" val="401466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722" y="1313782"/>
            <a:ext cx="4752528" cy="784830"/>
          </a:xfrm>
          <a:prstGeom prst="rect">
            <a:avLst/>
          </a:prstGeom>
          <a:noFill/>
        </p:spPr>
        <p:txBody>
          <a:bodyPr wrap="square" rtlCol="0">
            <a:spAutoFit/>
          </a:bodyPr>
          <a:lstStyle/>
          <a:p>
            <a:pPr algn="ctr"/>
            <a:r>
              <a:rPr lang="en-CA" sz="1500" dirty="0"/>
              <a:t>October 2017 – March 2018 </a:t>
            </a:r>
            <a:endParaRPr lang="en-CA" sz="1500" dirty="0" smtClean="0"/>
          </a:p>
          <a:p>
            <a:pPr algn="ctr"/>
            <a:r>
              <a:rPr lang="en-CA" sz="1500" dirty="0" smtClean="0"/>
              <a:t>925 </a:t>
            </a:r>
            <a:r>
              <a:rPr lang="en-CA" sz="1500" dirty="0" err="1" smtClean="0"/>
              <a:t>mb</a:t>
            </a:r>
            <a:r>
              <a:rPr lang="en-CA" sz="1500" dirty="0" smtClean="0"/>
              <a:t> air temperature anomaly (°C) compared to 1981-2010 climatology</a:t>
            </a:r>
            <a:endParaRPr lang="en-US" sz="1500" dirty="0"/>
          </a:p>
        </p:txBody>
      </p:sp>
      <p:pic>
        <p:nvPicPr>
          <p:cNvPr id="1028" name="Picture 4" descr="C:\Users\GasconG\Documents\ArcRCC\PARCOF-May 2018\T_Oct2017_Mar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08085"/>
            <a:ext cx="5256584" cy="4698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11860" y="6575901"/>
            <a:ext cx="2376264" cy="246221"/>
          </a:xfrm>
          <a:prstGeom prst="rect">
            <a:avLst/>
          </a:prstGeom>
          <a:noFill/>
        </p:spPr>
        <p:txBody>
          <a:bodyPr wrap="square" rtlCol="0">
            <a:spAutoFit/>
          </a:bodyPr>
          <a:lstStyle/>
          <a:p>
            <a:pPr algn="ctr"/>
            <a:r>
              <a:rPr lang="en-CA" sz="1000" dirty="0" smtClean="0"/>
              <a:t>NCEP/NCAR Reanalysis</a:t>
            </a:r>
            <a:endParaRPr lang="en-US" sz="1000" dirty="0"/>
          </a:p>
        </p:txBody>
      </p:sp>
      <p:sp>
        <p:nvSpPr>
          <p:cNvPr id="11" name="Title 1"/>
          <p:cNvSpPr txBox="1">
            <a:spLocks/>
          </p:cNvSpPr>
          <p:nvPr/>
        </p:nvSpPr>
        <p:spPr bwMode="auto">
          <a:xfrm>
            <a:off x="457200" y="1166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smtClean="0"/>
              <a:t>Winter 2017-2018: </a:t>
            </a:r>
          </a:p>
          <a:p>
            <a:pPr algn="ctr"/>
            <a:r>
              <a:rPr lang="en-CA" dirty="0"/>
              <a:t>W</a:t>
            </a:r>
            <a:r>
              <a:rPr lang="en-CA" dirty="0" smtClean="0"/>
              <a:t>armer than normal conditions</a:t>
            </a:r>
            <a:endParaRPr lang="en-US" kern="0" dirty="0"/>
          </a:p>
        </p:txBody>
      </p:sp>
      <p:pic>
        <p:nvPicPr>
          <p:cNvPr id="1030" name="Picture 6" descr="Temperature departures from average on Feb. 26, 2018, showing the red splotch of warmth across the Arc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493856"/>
            <a:ext cx="2448272" cy="219606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6012160" y="1487302"/>
            <a:ext cx="2952328" cy="3165834"/>
          </a:xfrm>
        </p:spPr>
        <p:txBody>
          <a:bodyPr/>
          <a:lstStyle/>
          <a:p>
            <a:pPr marL="0" indent="0">
              <a:buNone/>
            </a:pPr>
            <a:r>
              <a:rPr lang="en-CA" sz="2000" dirty="0" smtClean="0"/>
              <a:t>Highlights:</a:t>
            </a:r>
          </a:p>
          <a:p>
            <a:r>
              <a:rPr lang="en-CA" sz="2000" dirty="0" smtClean="0"/>
              <a:t>Above freezing temperatures at the North Pole in February 2018, while Europe experienced below normal conditions.</a:t>
            </a:r>
          </a:p>
        </p:txBody>
      </p:sp>
    </p:spTree>
    <p:extLst>
      <p:ext uri="{BB962C8B-B14F-4D97-AF65-F5344CB8AC3E}">
        <p14:creationId xmlns:p14="http://schemas.microsoft.com/office/powerpoint/2010/main" val="2075571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7" y="1636947"/>
            <a:ext cx="5040561" cy="3502387"/>
          </a:xfrm>
        </p:spPr>
        <p:txBody>
          <a:bodyPr/>
          <a:lstStyle/>
          <a:p>
            <a:r>
              <a:rPr lang="en-CA" dirty="0" smtClean="0"/>
              <a:t>Annual precipitation ranges between 0.28 mm/day to 6.32 mm/day</a:t>
            </a:r>
          </a:p>
          <a:p>
            <a:r>
              <a:rPr lang="en-CA" dirty="0" smtClean="0"/>
              <a:t>Precipitation in the Arctic is typically:</a:t>
            </a:r>
          </a:p>
          <a:p>
            <a:pPr lvl="1"/>
            <a:r>
              <a:rPr lang="en-US" dirty="0"/>
              <a:t>H</a:t>
            </a:r>
            <a:r>
              <a:rPr lang="en-US" dirty="0" smtClean="0"/>
              <a:t>igh </a:t>
            </a:r>
            <a:r>
              <a:rPr lang="en-US" dirty="0"/>
              <a:t>over </a:t>
            </a:r>
            <a:r>
              <a:rPr lang="en-US" dirty="0" smtClean="0"/>
              <a:t>oceans</a:t>
            </a:r>
          </a:p>
          <a:p>
            <a:pPr lvl="1"/>
            <a:r>
              <a:rPr lang="en-CA" dirty="0" smtClean="0"/>
              <a:t>High in mountainous area </a:t>
            </a:r>
            <a:endParaRPr lang="en-US" dirty="0" smtClean="0"/>
          </a:p>
          <a:p>
            <a:pPr lvl="1"/>
            <a:r>
              <a:rPr lang="en-CA" dirty="0" smtClean="0"/>
              <a:t>Low inland</a:t>
            </a:r>
          </a:p>
          <a:p>
            <a:pPr lvl="1"/>
            <a:r>
              <a:rPr lang="en-CA" dirty="0" smtClean="0"/>
              <a:t>Low over sea ice</a:t>
            </a:r>
          </a:p>
          <a:p>
            <a:endParaRPr lang="en-CA" dirty="0" smtClean="0"/>
          </a:p>
        </p:txBody>
      </p:sp>
      <p:sp>
        <p:nvSpPr>
          <p:cNvPr id="7"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Precipitation in the Arctic</a:t>
            </a:r>
            <a:br>
              <a:rPr lang="en-CA" dirty="0"/>
            </a:br>
            <a:r>
              <a:rPr lang="en-CA" sz="2800" dirty="0" smtClean="0"/>
              <a:t>1981-2010 annual precipitation (mm/day) climatology</a:t>
            </a:r>
            <a:endParaRPr lang="en-US" sz="2800" kern="0" dirty="0"/>
          </a:p>
        </p:txBody>
      </p:sp>
      <p:sp>
        <p:nvSpPr>
          <p:cNvPr id="10" name="TextBox 9"/>
          <p:cNvSpPr txBox="1"/>
          <p:nvPr/>
        </p:nvSpPr>
        <p:spPr>
          <a:xfrm>
            <a:off x="6767736" y="4999911"/>
            <a:ext cx="2376264" cy="246221"/>
          </a:xfrm>
          <a:prstGeom prst="rect">
            <a:avLst/>
          </a:prstGeom>
          <a:noFill/>
        </p:spPr>
        <p:txBody>
          <a:bodyPr wrap="square" rtlCol="0">
            <a:spAutoFit/>
          </a:bodyPr>
          <a:lstStyle/>
          <a:p>
            <a:pPr algn="ctr"/>
            <a:r>
              <a:rPr lang="en-CA" sz="1000" dirty="0" smtClean="0"/>
              <a:t>GCPC combined precipitation dataset</a:t>
            </a:r>
            <a:endParaRPr lang="en-US" sz="1000" dirty="0"/>
          </a:p>
        </p:txBody>
      </p:sp>
      <p:pic>
        <p:nvPicPr>
          <p:cNvPr id="1027" name="Picture 3" descr="C:\Users\Gabrielle\Desktop\Global_1986-2010_KG_5m.kmz\GPCP_precip_1981-2010_smoothed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636" y="1556792"/>
            <a:ext cx="3724275" cy="343852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685800" y="5301208"/>
            <a:ext cx="7504839" cy="136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r>
              <a:rPr lang="en-CA" kern="0" dirty="0" smtClean="0"/>
              <a:t>Low density of observation in the Arctic is especially challenging for monitoring of precipitation. </a:t>
            </a:r>
            <a:endParaRPr lang="en-US" kern="0" dirty="0" smtClean="0"/>
          </a:p>
          <a:p>
            <a:endParaRPr lang="en-CA" kern="0" dirty="0" smtClean="0"/>
          </a:p>
        </p:txBody>
      </p:sp>
      <p:sp>
        <p:nvSpPr>
          <p:cNvPr id="8" name="TextBox 7"/>
          <p:cNvSpPr txBox="1"/>
          <p:nvPr/>
        </p:nvSpPr>
        <p:spPr>
          <a:xfrm rot="5791187">
            <a:off x="5252929" y="3051716"/>
            <a:ext cx="1152128" cy="369332"/>
          </a:xfrm>
          <a:prstGeom prst="rect">
            <a:avLst/>
          </a:prstGeom>
          <a:noFill/>
        </p:spPr>
        <p:txBody>
          <a:bodyPr wrap="square" rtlCol="0">
            <a:spAutoFit/>
          </a:bodyPr>
          <a:lstStyle/>
          <a:p>
            <a:r>
              <a:rPr lang="en-CA" b="1" dirty="0" smtClean="0"/>
              <a:t>Russia</a:t>
            </a:r>
            <a:endParaRPr lang="en-CA" b="1" dirty="0"/>
          </a:p>
        </p:txBody>
      </p:sp>
      <p:sp>
        <p:nvSpPr>
          <p:cNvPr id="14" name="TextBox 13"/>
          <p:cNvSpPr txBox="1"/>
          <p:nvPr/>
        </p:nvSpPr>
        <p:spPr>
          <a:xfrm rot="16798592">
            <a:off x="6909113" y="2979584"/>
            <a:ext cx="1152128" cy="369332"/>
          </a:xfrm>
          <a:prstGeom prst="rect">
            <a:avLst/>
          </a:prstGeom>
          <a:noFill/>
        </p:spPr>
        <p:txBody>
          <a:bodyPr wrap="square" rtlCol="0">
            <a:spAutoFit/>
          </a:bodyPr>
          <a:lstStyle/>
          <a:p>
            <a:r>
              <a:rPr lang="en-CA" b="1" dirty="0" smtClean="0"/>
              <a:t>Canada</a:t>
            </a:r>
            <a:endParaRPr lang="en-CA" b="1" dirty="0"/>
          </a:p>
        </p:txBody>
      </p:sp>
      <p:sp>
        <p:nvSpPr>
          <p:cNvPr id="15" name="TextBox 14"/>
          <p:cNvSpPr txBox="1"/>
          <p:nvPr/>
        </p:nvSpPr>
        <p:spPr>
          <a:xfrm rot="18107733">
            <a:off x="6730310" y="3975264"/>
            <a:ext cx="1152128" cy="369332"/>
          </a:xfrm>
          <a:prstGeom prst="rect">
            <a:avLst/>
          </a:prstGeom>
          <a:noFill/>
        </p:spPr>
        <p:txBody>
          <a:bodyPr wrap="square" rtlCol="0">
            <a:spAutoFit/>
          </a:bodyPr>
          <a:lstStyle/>
          <a:p>
            <a:r>
              <a:rPr lang="en-CA" b="1" dirty="0" smtClean="0"/>
              <a:t>Alaska</a:t>
            </a:r>
            <a:endParaRPr lang="en-CA" b="1" dirty="0"/>
          </a:p>
        </p:txBody>
      </p:sp>
    </p:spTree>
    <p:extLst>
      <p:ext uri="{BB962C8B-B14F-4D97-AF65-F5344CB8AC3E}">
        <p14:creationId xmlns:p14="http://schemas.microsoft.com/office/powerpoint/2010/main" val="127474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 y="1290826"/>
            <a:ext cx="8949006" cy="556717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smtClean="0"/>
              <a:t>Winter 2017-2018: </a:t>
            </a:r>
          </a:p>
          <a:p>
            <a:pPr algn="ctr"/>
            <a:r>
              <a:rPr lang="en-CA" dirty="0" smtClean="0"/>
              <a:t>Dry and wet conditions</a:t>
            </a:r>
            <a:endParaRPr lang="en-US" kern="0" dirty="0"/>
          </a:p>
        </p:txBody>
      </p:sp>
      <p:sp>
        <p:nvSpPr>
          <p:cNvPr id="13" name="Content Placeholder 2"/>
          <p:cNvSpPr>
            <a:spLocks noGrp="1"/>
          </p:cNvSpPr>
          <p:nvPr>
            <p:ph idx="1"/>
          </p:nvPr>
        </p:nvSpPr>
        <p:spPr>
          <a:xfrm>
            <a:off x="6300192" y="2548283"/>
            <a:ext cx="2771879" cy="3137229"/>
          </a:xfrm>
        </p:spPr>
        <p:txBody>
          <a:bodyPr/>
          <a:lstStyle/>
          <a:p>
            <a:pPr marL="0" indent="0">
              <a:buNone/>
            </a:pPr>
            <a:r>
              <a:rPr lang="en-CA" sz="2000" dirty="0" smtClean="0"/>
              <a:t>Notable event:</a:t>
            </a:r>
          </a:p>
          <a:p>
            <a:r>
              <a:rPr lang="en-CA" sz="2000" dirty="0" smtClean="0"/>
              <a:t>A total of 25 cm of snow in 24 hours in Whitehorse, Canada contributed for February 2018 to be wettest on record at that location since 1943.</a:t>
            </a:r>
          </a:p>
        </p:txBody>
      </p:sp>
      <p:pic>
        <p:nvPicPr>
          <p:cNvPr id="5124" name="Picture 4" descr="C:\Users\Gabrielle\Desktop\Global_1986-2010_KG_5m.kmz\DJF_precip_anomaly_zoo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3" y="3975595"/>
            <a:ext cx="6128966" cy="262175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Gabrielle\Desktop\Global_1986-2010_KG_5m.kmz\DJF_precip_anomaly_arct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3" y="1717944"/>
            <a:ext cx="6264617" cy="1990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3444" y="1290826"/>
            <a:ext cx="7977028" cy="553998"/>
          </a:xfrm>
          <a:prstGeom prst="rect">
            <a:avLst/>
          </a:prstGeom>
          <a:noFill/>
        </p:spPr>
        <p:txBody>
          <a:bodyPr wrap="square" rtlCol="0">
            <a:spAutoFit/>
          </a:bodyPr>
          <a:lstStyle/>
          <a:p>
            <a:pPr algn="ctr"/>
            <a:r>
              <a:rPr lang="en-CA" sz="1500" dirty="0" smtClean="0"/>
              <a:t>December 2017 – February 2018</a:t>
            </a:r>
          </a:p>
          <a:p>
            <a:pPr algn="ctr"/>
            <a:r>
              <a:rPr lang="en-CA" sz="1500" dirty="0" smtClean="0"/>
              <a:t>Precipitation anomaly (mm/day) compared to 1999-2010 climatology</a:t>
            </a:r>
            <a:endParaRPr lang="en-US" sz="1500" dirty="0"/>
          </a:p>
        </p:txBody>
      </p:sp>
      <p:sp>
        <p:nvSpPr>
          <p:cNvPr id="12" name="TextBox 11"/>
          <p:cNvSpPr txBox="1"/>
          <p:nvPr/>
        </p:nvSpPr>
        <p:spPr>
          <a:xfrm>
            <a:off x="-254152" y="3509693"/>
            <a:ext cx="1116632" cy="523220"/>
          </a:xfrm>
          <a:prstGeom prst="rect">
            <a:avLst/>
          </a:prstGeom>
          <a:noFill/>
        </p:spPr>
        <p:txBody>
          <a:bodyPr wrap="square" rtlCol="0">
            <a:spAutoFit/>
          </a:bodyPr>
          <a:lstStyle/>
          <a:p>
            <a:pPr algn="ctr"/>
            <a:r>
              <a:rPr lang="en-CA" sz="2800" b="1" dirty="0" smtClean="0"/>
              <a:t>Dry</a:t>
            </a:r>
            <a:endParaRPr lang="en-US" sz="2800" b="1" dirty="0"/>
          </a:p>
        </p:txBody>
      </p:sp>
      <p:sp>
        <p:nvSpPr>
          <p:cNvPr id="11" name="TextBox 10"/>
          <p:cNvSpPr txBox="1"/>
          <p:nvPr/>
        </p:nvSpPr>
        <p:spPr>
          <a:xfrm>
            <a:off x="5276648" y="3553852"/>
            <a:ext cx="1116632" cy="523220"/>
          </a:xfrm>
          <a:prstGeom prst="rect">
            <a:avLst/>
          </a:prstGeom>
          <a:noFill/>
        </p:spPr>
        <p:txBody>
          <a:bodyPr wrap="square" rtlCol="0">
            <a:spAutoFit/>
          </a:bodyPr>
          <a:lstStyle/>
          <a:p>
            <a:pPr algn="ctr"/>
            <a:r>
              <a:rPr lang="en-CA" sz="2800" b="1" dirty="0" smtClean="0"/>
              <a:t>Wet</a:t>
            </a:r>
            <a:endParaRPr lang="en-US" sz="2800" b="1" dirty="0"/>
          </a:p>
        </p:txBody>
      </p:sp>
      <p:sp>
        <p:nvSpPr>
          <p:cNvPr id="14" name="Oval 13"/>
          <p:cNvSpPr/>
          <p:nvPr/>
        </p:nvSpPr>
        <p:spPr bwMode="auto">
          <a:xfrm>
            <a:off x="2195736" y="5013176"/>
            <a:ext cx="288032" cy="273297"/>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CA"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61195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96373" y="4581128"/>
            <a:ext cx="8234099" cy="22174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 name="Title 1"/>
          <p:cNvSpPr txBox="1">
            <a:spLocks/>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dirty="0"/>
              <a:t>Arctic sea ice </a:t>
            </a:r>
            <a:r>
              <a:rPr lang="en-CA" dirty="0" smtClean="0"/>
              <a:t>extent</a:t>
            </a:r>
            <a:endParaRPr lang="en-US" sz="2700" kern="0" dirty="0"/>
          </a:p>
        </p:txBody>
      </p:sp>
      <p:pic>
        <p:nvPicPr>
          <p:cNvPr id="7171" name="Picture 3" descr="C:\Users\GasconG\Documents\ArcRCC\PARCOF-May 2018\perovich-fig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33" y="4149080"/>
            <a:ext cx="5339942" cy="25824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GasconG\Documents\ArcRCC\PARCOF-May 2018\perovich-fi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226" y="1354435"/>
            <a:ext cx="3482266" cy="25786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576" y="3933056"/>
            <a:ext cx="5639998" cy="230832"/>
          </a:xfrm>
          <a:prstGeom prst="rect">
            <a:avLst/>
          </a:prstGeom>
          <a:noFill/>
        </p:spPr>
        <p:txBody>
          <a:bodyPr wrap="square" rtlCol="0">
            <a:spAutoFit/>
          </a:bodyPr>
          <a:lstStyle/>
          <a:p>
            <a:r>
              <a:rPr lang="en-CA" sz="900" dirty="0" smtClean="0"/>
              <a:t>Source: </a:t>
            </a:r>
            <a:r>
              <a:rPr lang="en-CA" sz="900" dirty="0" err="1" smtClean="0"/>
              <a:t>Perovich</a:t>
            </a:r>
            <a:r>
              <a:rPr lang="en-CA" sz="900" dirty="0" smtClean="0"/>
              <a:t> et al. (2017) [in Arctic Report Card 2017], </a:t>
            </a:r>
            <a:r>
              <a:rPr lang="en-US" sz="900" dirty="0" smtClean="0"/>
              <a:t>https</a:t>
            </a:r>
            <a:r>
              <a:rPr lang="en-US" sz="900" dirty="0"/>
              <a:t>://www.arctic.noaa.gov/Report-Card</a:t>
            </a:r>
          </a:p>
        </p:txBody>
      </p:sp>
      <p:sp>
        <p:nvSpPr>
          <p:cNvPr id="8" name="Content Placeholder 2"/>
          <p:cNvSpPr>
            <a:spLocks noGrp="1"/>
          </p:cNvSpPr>
          <p:nvPr>
            <p:ph idx="1"/>
          </p:nvPr>
        </p:nvSpPr>
        <p:spPr>
          <a:xfrm>
            <a:off x="4860032" y="1916832"/>
            <a:ext cx="4176464" cy="1440160"/>
          </a:xfrm>
        </p:spPr>
        <p:txBody>
          <a:bodyPr/>
          <a:lstStyle/>
          <a:p>
            <a:pPr marL="0" indent="0">
              <a:buNone/>
            </a:pPr>
            <a:r>
              <a:rPr lang="en-CA" sz="1800" dirty="0" smtClean="0"/>
              <a:t>Decreasing minimum (Sept.) and maximum (March) sea ice extent </a:t>
            </a:r>
            <a:r>
              <a:rPr lang="en-US" sz="1800" dirty="0"/>
              <a:t>relative to the mean values for the period </a:t>
            </a:r>
            <a:r>
              <a:rPr lang="en-US" sz="1800" dirty="0" smtClean="0"/>
              <a:t>1981-2010. </a:t>
            </a:r>
            <a:endParaRPr lang="en-US" sz="1800" dirty="0"/>
          </a:p>
        </p:txBody>
      </p:sp>
      <p:sp>
        <p:nvSpPr>
          <p:cNvPr id="10" name="Content Placeholder 2"/>
          <p:cNvSpPr txBox="1">
            <a:spLocks/>
          </p:cNvSpPr>
          <p:nvPr/>
        </p:nvSpPr>
        <p:spPr bwMode="auto">
          <a:xfrm>
            <a:off x="6395573" y="4180288"/>
            <a:ext cx="2666109" cy="241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buFontTx/>
              <a:buNone/>
            </a:pPr>
            <a:r>
              <a:rPr lang="en-CA" sz="1800" kern="0" dirty="0" smtClean="0"/>
              <a:t>The age of sea ice has been decreasing between 1985 (left) and 2017 (right). Younger ice is thinner than older ice, and more vulnerable to melt in the summer.</a:t>
            </a:r>
            <a:endParaRPr lang="en-US" sz="1800" kern="0" dirty="0"/>
          </a:p>
        </p:txBody>
      </p:sp>
    </p:spTree>
    <p:extLst>
      <p:ext uri="{BB962C8B-B14F-4D97-AF65-F5344CB8AC3E}">
        <p14:creationId xmlns:p14="http://schemas.microsoft.com/office/powerpoint/2010/main" val="2726382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3.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4.xml><?xml version="1.0" encoding="utf-8"?>
<ds:datastoreItem xmlns:ds="http://schemas.openxmlformats.org/officeDocument/2006/customXml" ds:itemID="{04033789-A3D3-4F8C-8260-52181B89BACE}">
  <ds:schemaRefs>
    <ds:schemaRef ds:uri="http://schemas.microsoft.com/office/2006/documentManagement/types"/>
    <ds:schemaRef ds:uri="3f98e56d-1113-4a65-a9e4-9f7ab45ff7e1"/>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12699</TotalTime>
  <Words>1651</Words>
  <Application>Microsoft Office PowerPoint</Application>
  <PresentationFormat>On-screen Show (4:3)</PresentationFormat>
  <Paragraphs>147</Paragraphs>
  <Slides>13</Slides>
  <Notes>11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Unicode MS</vt:lpstr>
      <vt:lpstr>Default Design</vt:lpstr>
      <vt:lpstr>State of the Arctic Climate</vt:lpstr>
      <vt:lpstr>The Arctic matters</vt:lpstr>
      <vt:lpstr>PowerPoint Presentation</vt:lpstr>
      <vt:lpstr>Features of regional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remarks</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Gascon,Gabrielle [Edm]</cp:lastModifiedBy>
  <cp:revision>468</cp:revision>
  <dcterms:created xsi:type="dcterms:W3CDTF">2006-02-27T19:58:49Z</dcterms:created>
  <dcterms:modified xsi:type="dcterms:W3CDTF">2018-04-24T20:46:43Z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