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926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77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5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6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8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59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4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2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99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94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5DEB8-2538-4AA3-8717-57034A1EEFD1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23C83-FC09-4C44-9F21-81DE41EA0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19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2254" y="44624"/>
            <a:ext cx="7094202" cy="5377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Полярный кодекс – приложения для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Росгидромета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582360"/>
            <a:ext cx="7344816" cy="1046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 smtClean="0"/>
              <a:t>Полярный кодекс, разработанный ММО и вступивший в действие </a:t>
            </a:r>
            <a:r>
              <a:rPr lang="en-US" sz="1000" dirty="0" smtClean="0"/>
              <a:t>c</a:t>
            </a:r>
            <a:r>
              <a:rPr lang="ru-RU" sz="1000" dirty="0" smtClean="0"/>
              <a:t> 1.01.2017, является дополнением к следующим трём действующим международным конвенциям: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1000" i="1" dirty="0" smtClean="0"/>
              <a:t>Международная конвенция</a:t>
            </a:r>
            <a:r>
              <a:rPr lang="ru-RU" sz="1000" dirty="0" smtClean="0"/>
              <a:t> по </a:t>
            </a:r>
            <a:r>
              <a:rPr lang="ru-RU" sz="1000" i="1" dirty="0" smtClean="0"/>
              <a:t>предотвращению загрязнения</a:t>
            </a:r>
            <a:r>
              <a:rPr lang="ru-RU" sz="1000" dirty="0" smtClean="0"/>
              <a:t> с судов (</a:t>
            </a:r>
            <a:r>
              <a:rPr lang="ru-RU" sz="1000" i="1" dirty="0" smtClean="0"/>
              <a:t>МАРПОЛ</a:t>
            </a:r>
            <a:r>
              <a:rPr lang="ru-RU" sz="1000" dirty="0" smtClean="0"/>
              <a:t> 73/78 ) с дополнениями 1997 года,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1000" dirty="0" smtClean="0"/>
              <a:t>Международная конвенция по охране человеческой жизни на море (СОЛАС) 1974 года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ru-RU" sz="1000" i="1" dirty="0" smtClean="0"/>
              <a:t>Международной конвенции</a:t>
            </a:r>
            <a:r>
              <a:rPr lang="ru-RU" sz="1000" dirty="0" smtClean="0"/>
              <a:t> о </a:t>
            </a:r>
            <a:r>
              <a:rPr lang="ru-RU" sz="1100" dirty="0" smtClean="0"/>
              <a:t>подготовке, </a:t>
            </a:r>
            <a:r>
              <a:rPr lang="ru-RU" sz="1100" dirty="0" err="1" smtClean="0"/>
              <a:t>дипломировании</a:t>
            </a:r>
            <a:r>
              <a:rPr lang="ru-RU" sz="1100" dirty="0" smtClean="0"/>
              <a:t> моряков и несении вахты </a:t>
            </a:r>
            <a:r>
              <a:rPr lang="ru-RU" sz="1100" i="1" dirty="0" smtClean="0"/>
              <a:t>1978</a:t>
            </a:r>
            <a:r>
              <a:rPr lang="ru-RU" sz="1100" dirty="0" smtClean="0"/>
              <a:t> г. с дополнениями 1995 и 2010 гг.</a:t>
            </a:r>
            <a:endParaRPr lang="ru-RU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0" y="53727"/>
            <a:ext cx="1584772" cy="157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496" y="1803588"/>
            <a:ext cx="5184576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u="sng" dirty="0" smtClean="0"/>
              <a:t>Новые требования к службам</a:t>
            </a:r>
            <a:r>
              <a:rPr lang="ru-RU" sz="1000" dirty="0" smtClean="0"/>
              <a:t>, подготавливающим ледовую и морскую метеорологическую информацию, т.е. к Росгидромету, истекают из  требований Кодекса к наличию на борту судна или оператора судна информации о параметрах окружающей среды. В соответствии с этим, ледовая служба Росгидромета должны быть способны к своевременному предоставлению различным типам пользователей </a:t>
            </a:r>
            <a:r>
              <a:rPr lang="ru-RU" sz="1000" u="sng" dirty="0" smtClean="0"/>
              <a:t>климатической</a:t>
            </a:r>
            <a:r>
              <a:rPr lang="ru-RU" sz="1000" dirty="0" smtClean="0"/>
              <a:t>, </a:t>
            </a:r>
            <a:r>
              <a:rPr lang="ru-RU" sz="1000" u="sng" dirty="0" smtClean="0"/>
              <a:t>фактической</a:t>
            </a:r>
            <a:r>
              <a:rPr lang="ru-RU" sz="1000" dirty="0" smtClean="0"/>
              <a:t> и </a:t>
            </a:r>
            <a:r>
              <a:rPr lang="ru-RU" sz="1000" u="sng" dirty="0" smtClean="0"/>
              <a:t>прогнозируемой</a:t>
            </a:r>
            <a:r>
              <a:rPr lang="ru-RU" sz="1000" dirty="0" smtClean="0"/>
              <a:t> информации о параметрах морского льда и погоды в установленных форматах и формах, конкретный список параметров должен соответствовать принятой на национальном уровне (Минтранс)  системе оценки рисков плавания. Ледовая служба Росгидромета должна быть также готова к обучения судоводителей и предоставлению информации при ликвидации чрезвычайных ситуаций. Поскольку кодекс не регламентирует конкретные типы пользователей и формы ледового плавания и не подразумевает построение новых систем распространения информации о безопасности мореплаванья, ААНИИ Росгидромета планирует: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1000" dirty="0" smtClean="0"/>
              <a:t>продолжить использование системы ГМССБ для передачи базовой информации о погодных условиях, положении кромки и зон наличия айсбергов (ВМО-Но.558 – Руководство по морскому метеорологическому обслуживанию, издание 2017 года) обобщенному типу пользователей, осуществляющих ледовое плавание вне или вблизи кромки льда, и,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1000" dirty="0" smtClean="0"/>
              <a:t>реализовать целевое (договорное) обеспечение пользователей информацией для оценки рисков собственно ледового плавания по районам МЕТЗОН XX и XXI ответственности Российской Федерации.</a:t>
            </a:r>
          </a:p>
          <a:p>
            <a:pPr algn="just"/>
            <a:r>
              <a:rPr lang="ru-RU" sz="1000" dirty="0" smtClean="0"/>
              <a:t>В обоих случаях в период внедрения кодекса должно быть выполнено согласование состава предоставляемой информации между Росгидрометом, </a:t>
            </a:r>
            <a:r>
              <a:rPr lang="ru-RU" sz="1000" dirty="0" err="1" smtClean="0"/>
              <a:t>Росморпортом</a:t>
            </a:r>
            <a:r>
              <a:rPr lang="ru-RU" sz="1000" dirty="0" smtClean="0"/>
              <a:t> и федеральным органом, координирующем ледовое плаванье (АСМП).</a:t>
            </a:r>
            <a:endParaRPr lang="ru-RU" sz="10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686" y="1492953"/>
            <a:ext cx="3743015" cy="157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292080" y="3068960"/>
            <a:ext cx="3717939" cy="2308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900" dirty="0" err="1" smtClean="0">
                <a:solidFill>
                  <a:prstClr val="black"/>
                </a:solidFill>
              </a:rPr>
              <a:t>МЕТЗОНы</a:t>
            </a:r>
            <a:r>
              <a:rPr lang="ru-RU" sz="900" dirty="0" smtClean="0">
                <a:solidFill>
                  <a:prstClr val="black"/>
                </a:solidFill>
              </a:rPr>
              <a:t> </a:t>
            </a:r>
            <a:r>
              <a:rPr lang="en-US" sz="900" dirty="0" smtClean="0">
                <a:solidFill>
                  <a:prstClr val="black"/>
                </a:solidFill>
              </a:rPr>
              <a:t>XX </a:t>
            </a:r>
            <a:r>
              <a:rPr lang="ru-RU" sz="900" dirty="0" smtClean="0">
                <a:solidFill>
                  <a:prstClr val="black"/>
                </a:solidFill>
              </a:rPr>
              <a:t>и </a:t>
            </a:r>
            <a:r>
              <a:rPr lang="en-US" sz="900" dirty="0" smtClean="0">
                <a:solidFill>
                  <a:prstClr val="black"/>
                </a:solidFill>
              </a:rPr>
              <a:t>XXI </a:t>
            </a:r>
            <a:r>
              <a:rPr lang="ru-RU" sz="900" dirty="0" smtClean="0">
                <a:solidFill>
                  <a:prstClr val="black"/>
                </a:solidFill>
              </a:rPr>
              <a:t>ответственности Российской Федерации в Арктике</a:t>
            </a:r>
            <a:endParaRPr lang="ru-RU" sz="2800" dirty="0"/>
          </a:p>
        </p:txBody>
      </p:sp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92551"/>
            <a:ext cx="2736304" cy="986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5496" y="5725705"/>
            <a:ext cx="511256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 smtClean="0"/>
              <a:t>Полярный кодекс не накладывает ограничения на форму национальной реализации системы оценки рисков. Для России это может быть использование типа ледовых условий (реализован в настоящее время в форме оперативного прогноза совместно АСМП и ААНИИ), системы ПОЛЯРИС, равно как и ледового сертификата судна, требующего более комплексную информацию о ледовых условиях и регламентирующего безопасные скорости движения судна.</a:t>
            </a:r>
            <a:endParaRPr lang="ru-RU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508" y="5554629"/>
            <a:ext cx="755129" cy="898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553031"/>
            <a:ext cx="756451" cy="900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877" y="5553031"/>
            <a:ext cx="756451" cy="900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848" y="5588830"/>
            <a:ext cx="726392" cy="864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81" y="5559697"/>
            <a:ext cx="750871" cy="893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5364088" y="4437112"/>
            <a:ext cx="3514597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800" dirty="0"/>
              <a:t>Оценка ограничений плаванья </a:t>
            </a:r>
            <a:r>
              <a:rPr lang="ru-RU" sz="800" dirty="0" smtClean="0"/>
              <a:t>в системе </a:t>
            </a:r>
            <a:r>
              <a:rPr lang="en-US" sz="800" dirty="0" smtClean="0"/>
              <a:t>Polaris </a:t>
            </a:r>
            <a:r>
              <a:rPr lang="ru-RU" sz="800" dirty="0" smtClean="0"/>
              <a:t>выполняется </a:t>
            </a:r>
            <a:r>
              <a:rPr lang="ru-RU" sz="800" dirty="0"/>
              <a:t>в форме </a:t>
            </a:r>
            <a:r>
              <a:rPr lang="ru-RU" sz="800" dirty="0" smtClean="0"/>
              <a:t>Результирующего </a:t>
            </a:r>
            <a:r>
              <a:rPr lang="ru-RU" sz="800" dirty="0"/>
              <a:t>Индекса Риска (</a:t>
            </a:r>
            <a:r>
              <a:rPr lang="ru-RU" sz="800" dirty="0" err="1"/>
              <a:t>Risk</a:t>
            </a:r>
            <a:r>
              <a:rPr lang="ru-RU" sz="800" dirty="0"/>
              <a:t> </a:t>
            </a:r>
            <a:r>
              <a:rPr lang="ru-RU" sz="800" dirty="0" err="1"/>
              <a:t>Index</a:t>
            </a:r>
            <a:r>
              <a:rPr lang="ru-RU" sz="800" dirty="0"/>
              <a:t> </a:t>
            </a:r>
            <a:r>
              <a:rPr lang="ru-RU" sz="800" dirty="0" err="1"/>
              <a:t>Outcome</a:t>
            </a:r>
            <a:r>
              <a:rPr lang="ru-RU" sz="800" dirty="0"/>
              <a:t> - </a:t>
            </a:r>
            <a:r>
              <a:rPr lang="ru-RU" sz="800" dirty="0" smtClean="0"/>
              <a:t>RIO).  Процедура вычисления:</a:t>
            </a:r>
            <a:r>
              <a:rPr lang="en-US" sz="800" dirty="0" smtClean="0"/>
              <a:t> </a:t>
            </a:r>
            <a:r>
              <a:rPr lang="ru-RU" sz="800" dirty="0" smtClean="0"/>
              <a:t>Сумма </a:t>
            </a:r>
            <a:r>
              <a:rPr lang="ru-RU" sz="800" dirty="0"/>
              <a:t>(частных сплоченностей (C) x Значения Индексов Риска (</a:t>
            </a:r>
            <a:r>
              <a:rPr lang="ru-RU" sz="800" dirty="0" err="1"/>
              <a:t>Risk</a:t>
            </a:r>
            <a:r>
              <a:rPr lang="ru-RU" sz="800" dirty="0"/>
              <a:t> </a:t>
            </a:r>
            <a:r>
              <a:rPr lang="ru-RU" sz="800" dirty="0" err="1"/>
              <a:t>Index</a:t>
            </a:r>
            <a:r>
              <a:rPr lang="ru-RU" sz="800" dirty="0"/>
              <a:t> </a:t>
            </a:r>
            <a:r>
              <a:rPr lang="ru-RU" sz="800" dirty="0" err="1"/>
              <a:t>Values</a:t>
            </a:r>
            <a:r>
              <a:rPr lang="ru-RU" sz="800" dirty="0"/>
              <a:t> (RIV) </a:t>
            </a:r>
            <a:r>
              <a:rPr lang="ru-RU" sz="800" dirty="0" smtClean="0"/>
              <a:t>), где  RIO </a:t>
            </a:r>
            <a:r>
              <a:rPr lang="ru-RU" sz="800" dirty="0"/>
              <a:t>= </a:t>
            </a:r>
            <a:r>
              <a:rPr lang="ru-RU" sz="800" dirty="0" smtClean="0"/>
              <a:t>(C1xRIV1</a:t>
            </a:r>
            <a:r>
              <a:rPr lang="ru-RU" sz="800" dirty="0"/>
              <a:t>)+(C2xRIV2)+(C3xRIV3)+(C4xRIV4)</a:t>
            </a:r>
          </a:p>
          <a:p>
            <a:r>
              <a:rPr lang="ru-RU" sz="800" dirty="0"/>
              <a:t>C1…C4 - частные сплоченности для конкретного типа ледовых условий</a:t>
            </a:r>
          </a:p>
          <a:p>
            <a:r>
              <a:rPr lang="ru-RU" sz="800" dirty="0"/>
              <a:t>RIV1…RIV4 – соответствующие Значения Индексов </a:t>
            </a:r>
            <a:r>
              <a:rPr lang="ru-RU" sz="800" dirty="0" smtClean="0"/>
              <a:t>Риска RIV </a:t>
            </a:r>
            <a:r>
              <a:rPr lang="ru-RU" sz="800" dirty="0"/>
              <a:t>являются функцией ледового класса, сезона плаванья и его типа (автономное или с ледокольной поддержкой)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92080" y="6438528"/>
            <a:ext cx="352839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900" dirty="0" smtClean="0">
                <a:solidFill>
                  <a:prstClr val="black"/>
                </a:solidFill>
              </a:rPr>
              <a:t>Обобщенный тип ледовых условий Карского моря </a:t>
            </a:r>
            <a:r>
              <a:rPr lang="ru-RU" sz="900" dirty="0" smtClean="0">
                <a:solidFill>
                  <a:prstClr val="black"/>
                </a:solidFill>
              </a:rPr>
              <a:t>по районам </a:t>
            </a:r>
            <a:r>
              <a:rPr lang="ru-RU" sz="900" dirty="0" err="1" smtClean="0">
                <a:solidFill>
                  <a:prstClr val="black"/>
                </a:solidFill>
              </a:rPr>
              <a:t>МЕТЗОНы</a:t>
            </a:r>
            <a:r>
              <a:rPr lang="ru-RU" sz="900" dirty="0" smtClean="0">
                <a:solidFill>
                  <a:prstClr val="black"/>
                </a:solidFill>
              </a:rPr>
              <a:t> </a:t>
            </a:r>
            <a:r>
              <a:rPr lang="en-US" sz="900" dirty="0" smtClean="0">
                <a:solidFill>
                  <a:prstClr val="black"/>
                </a:solidFill>
              </a:rPr>
              <a:t>XX </a:t>
            </a:r>
            <a:r>
              <a:rPr lang="ru-RU" sz="900" dirty="0" smtClean="0">
                <a:solidFill>
                  <a:prstClr val="black"/>
                </a:solidFill>
              </a:rPr>
              <a:t>в июле 2017 </a:t>
            </a:r>
            <a:r>
              <a:rPr lang="ru-RU" sz="900" smtClean="0">
                <a:solidFill>
                  <a:prstClr val="black"/>
                </a:solidFill>
              </a:rPr>
              <a:t>года</a:t>
            </a:r>
            <a:r>
              <a:rPr lang="ru-RU" sz="900" smtClean="0">
                <a:solidFill>
                  <a:prstClr val="black"/>
                </a:solidFill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52646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475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Полярный кодекс – приложения для Росгидромета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Полярный кодекс – приложения для Росгидромета</dc:title>
  <dc:creator>user</dc:creator>
  <cp:lastModifiedBy>user</cp:lastModifiedBy>
  <cp:revision>3</cp:revision>
  <dcterms:created xsi:type="dcterms:W3CDTF">2017-07-25T13:40:13Z</dcterms:created>
  <dcterms:modified xsi:type="dcterms:W3CDTF">2017-07-25T14:08:49Z</dcterms:modified>
</cp:coreProperties>
</file>