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heme/theme29.xml" ContentType="application/vnd.openxmlformats-officedocument.theme+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theme/theme45.xml" ContentType="application/vnd.openxmlformats-officedocument.theme+xml"/>
  <Override PartName="/ppt/theme/theme23.xml" ContentType="application/vnd.openxmlformats-officedocument.them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s/slide13.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theme/theme42.xml" ContentType="application/vnd.openxmlformats-officedocument.theme+xml"/>
  <Override PartName="/ppt/slideLayouts/slideLayout369.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theme/theme31.xml" ContentType="application/vnd.openxmlformats-officedocument.theme+xml"/>
  <Override PartName="/ppt/slideLayouts/slideLayout260.xml" ContentType="application/vnd.openxmlformats-officedocument.presentationml.slideLayout+xml"/>
  <Override PartName="/ppt/slideLayouts/slideLayout347.xml" ContentType="application/vnd.openxmlformats-officedocument.presentationml.slideLayout+xml"/>
  <Override PartName="/ppt/slideLayouts/slideLayout358.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33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slideLayouts/slideLayout350.xml" ContentType="application/vnd.openxmlformats-officedocument.presentationml.slideLayout+xml"/>
  <Override PartName="/ppt/slideLayouts/slideLayout361.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theme/theme36.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Layouts/slideLayout377.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slideMasters/slideMaster34.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theme/theme44.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theme/theme33.xml" ContentType="application/vnd.openxmlformats-officedocument.theme+xml"/>
  <Override PartName="/ppt/slideLayouts/slideLayout262.xml" ContentType="application/vnd.openxmlformats-officedocument.presentationml.slideLayout+xml"/>
  <Override PartName="/ppt/slideLayouts/slideLayout349.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theme/theme22.xml" ContentType="application/vnd.openxmlformats-officedocument.theme+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338.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theme/theme38.xml" ContentType="application/vnd.openxmlformats-officedocument.them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68.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theme/theme41.xml" ContentType="application/vnd.openxmlformats-officedocument.theme+xml"/>
  <Override PartName="/ppt/slideLayouts/slideLayout357.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Layouts/slideLayout371.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theme/theme24.xml" ContentType="application/vnd.openxmlformats-officedocument.them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Masters/slideMaster44.xml" ContentType="application/vnd.openxmlformats-officedocument.presentationml.slideMaster+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theme/theme43.xml" ContentType="application/vnd.openxmlformats-officedocument.theme+xml"/>
  <Override PartName="/ppt/theme/theme21.xml" ContentType="application/vnd.openxmlformats-officedocument.them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40.xml" ContentType="application/vnd.openxmlformats-officedocument.them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Masters/slideMaster29.xml" ContentType="application/vnd.openxmlformats-officedocument.presentationml.slideMaster+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724" r:id="rId3"/>
    <p:sldMasterId id="2147483737" r:id="rId4"/>
    <p:sldMasterId id="2147484054" r:id="rId5"/>
    <p:sldMasterId id="2147484091" r:id="rId6"/>
    <p:sldMasterId id="2147486799" r:id="rId7"/>
    <p:sldMasterId id="2147486804" r:id="rId8"/>
    <p:sldMasterId id="2147486806" r:id="rId9"/>
    <p:sldMasterId id="2147486814" r:id="rId10"/>
    <p:sldMasterId id="2147486817" r:id="rId11"/>
    <p:sldMasterId id="2147486823" r:id="rId12"/>
    <p:sldMasterId id="2147488252" r:id="rId13"/>
    <p:sldMasterId id="2147488264" r:id="rId14"/>
    <p:sldMasterId id="2147488276" r:id="rId15"/>
    <p:sldMasterId id="2147488302" r:id="rId16"/>
    <p:sldMasterId id="2147488314" r:id="rId17"/>
    <p:sldMasterId id="2147488424" r:id="rId18"/>
    <p:sldMasterId id="2147488438" r:id="rId19"/>
    <p:sldMasterId id="2147488479" r:id="rId20"/>
    <p:sldMasterId id="2147488492" r:id="rId21"/>
    <p:sldMasterId id="2147488504" r:id="rId22"/>
    <p:sldMasterId id="2147488506" r:id="rId23"/>
    <p:sldMasterId id="2147488518" r:id="rId24"/>
    <p:sldMasterId id="2147488532" r:id="rId25"/>
    <p:sldMasterId id="2147488622" r:id="rId26"/>
    <p:sldMasterId id="2147488768" r:id="rId27"/>
    <p:sldMasterId id="2147488854" r:id="rId28"/>
    <p:sldMasterId id="2147488866" r:id="rId29"/>
    <p:sldMasterId id="2147488878" r:id="rId30"/>
    <p:sldMasterId id="2147488938" r:id="rId31"/>
    <p:sldMasterId id="2147488952" r:id="rId32"/>
    <p:sldMasterId id="2147488954" r:id="rId33"/>
    <p:sldMasterId id="2147488979" r:id="rId34"/>
    <p:sldMasterId id="2147488992" r:id="rId35"/>
    <p:sldMasterId id="2147489004" r:id="rId36"/>
    <p:sldMasterId id="2147489018" r:id="rId37"/>
    <p:sldMasterId id="2147489031" r:id="rId38"/>
    <p:sldMasterId id="2147489079" r:id="rId39"/>
    <p:sldMasterId id="2147489091" r:id="rId40"/>
    <p:sldMasterId id="2147489116" r:id="rId41"/>
    <p:sldMasterId id="2147489129" r:id="rId42"/>
    <p:sldMasterId id="2147489133" r:id="rId43"/>
    <p:sldMasterId id="2147489145" r:id="rId44"/>
  </p:sldMasterIdLst>
  <p:notesMasterIdLst>
    <p:notesMasterId r:id="rId90"/>
  </p:notesMasterIdLst>
  <p:sldIdLst>
    <p:sldId id="256" r:id="rId45"/>
    <p:sldId id="779" r:id="rId46"/>
    <p:sldId id="739" r:id="rId47"/>
    <p:sldId id="740" r:id="rId48"/>
    <p:sldId id="741" r:id="rId49"/>
    <p:sldId id="391" r:id="rId50"/>
    <p:sldId id="742" r:id="rId51"/>
    <p:sldId id="780" r:id="rId52"/>
    <p:sldId id="322" r:id="rId53"/>
    <p:sldId id="502" r:id="rId54"/>
    <p:sldId id="781" r:id="rId55"/>
    <p:sldId id="786" r:id="rId56"/>
    <p:sldId id="508" r:id="rId57"/>
    <p:sldId id="783" r:id="rId58"/>
    <p:sldId id="505" r:id="rId59"/>
    <p:sldId id="410" r:id="rId60"/>
    <p:sldId id="785" r:id="rId61"/>
    <p:sldId id="485" r:id="rId62"/>
    <p:sldId id="748" r:id="rId63"/>
    <p:sldId id="660" r:id="rId64"/>
    <p:sldId id="661" r:id="rId65"/>
    <p:sldId id="662" r:id="rId66"/>
    <p:sldId id="292" r:id="rId67"/>
    <p:sldId id="417" r:id="rId68"/>
    <p:sldId id="416" r:id="rId69"/>
    <p:sldId id="789" r:id="rId70"/>
    <p:sldId id="420" r:id="rId71"/>
    <p:sldId id="421" r:id="rId72"/>
    <p:sldId id="784" r:id="rId73"/>
    <p:sldId id="500" r:id="rId74"/>
    <p:sldId id="610" r:id="rId75"/>
    <p:sldId id="617" r:id="rId76"/>
    <p:sldId id="619" r:id="rId77"/>
    <p:sldId id="467" r:id="rId78"/>
    <p:sldId id="466" r:id="rId79"/>
    <p:sldId id="469" r:id="rId80"/>
    <p:sldId id="470" r:id="rId81"/>
    <p:sldId id="419" r:id="rId82"/>
    <p:sldId id="790" r:id="rId83"/>
    <p:sldId id="791" r:id="rId84"/>
    <p:sldId id="499" r:id="rId85"/>
    <p:sldId id="371" r:id="rId86"/>
    <p:sldId id="692" r:id="rId87"/>
    <p:sldId id="298" r:id="rId88"/>
    <p:sldId id="593"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4660"/>
  </p:normalViewPr>
  <p:slideViewPr>
    <p:cSldViewPr>
      <p:cViewPr varScale="1">
        <p:scale>
          <a:sx n="71" d="100"/>
          <a:sy n="71" d="100"/>
        </p:scale>
        <p:origin x="-1115" y="-7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 Target="slides/slide3.xml"/><Relationship Id="rId50" Type="http://schemas.openxmlformats.org/officeDocument/2006/relationships/slide" Target="slides/slide6.xml"/><Relationship Id="rId55" Type="http://schemas.openxmlformats.org/officeDocument/2006/relationships/slide" Target="slides/slide11.xml"/><Relationship Id="rId63" Type="http://schemas.openxmlformats.org/officeDocument/2006/relationships/slide" Target="slides/slide19.xml"/><Relationship Id="rId68" Type="http://schemas.openxmlformats.org/officeDocument/2006/relationships/slide" Target="slides/slide24.xml"/><Relationship Id="rId76" Type="http://schemas.openxmlformats.org/officeDocument/2006/relationships/slide" Target="slides/slide32.xml"/><Relationship Id="rId84" Type="http://schemas.openxmlformats.org/officeDocument/2006/relationships/slide" Target="slides/slide40.xml"/><Relationship Id="rId89"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1.xml"/><Relationship Id="rId53" Type="http://schemas.openxmlformats.org/officeDocument/2006/relationships/slide" Target="slides/slide9.xml"/><Relationship Id="rId58" Type="http://schemas.openxmlformats.org/officeDocument/2006/relationships/slide" Target="slides/slide14.xml"/><Relationship Id="rId66" Type="http://schemas.openxmlformats.org/officeDocument/2006/relationships/slide" Target="slides/slide22.xml"/><Relationship Id="rId74" Type="http://schemas.openxmlformats.org/officeDocument/2006/relationships/slide" Target="slides/slide30.xml"/><Relationship Id="rId79" Type="http://schemas.openxmlformats.org/officeDocument/2006/relationships/slide" Target="slides/slide35.xml"/><Relationship Id="rId87" Type="http://schemas.openxmlformats.org/officeDocument/2006/relationships/slide" Target="slides/slide43.xml"/><Relationship Id="rId5" Type="http://schemas.openxmlformats.org/officeDocument/2006/relationships/slideMaster" Target="slideMasters/slideMaster5.xml"/><Relationship Id="rId61" Type="http://schemas.openxmlformats.org/officeDocument/2006/relationships/slide" Target="slides/slide17.xml"/><Relationship Id="rId82" Type="http://schemas.openxmlformats.org/officeDocument/2006/relationships/slide" Target="slides/slide38.xml"/><Relationship Id="rId90"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slide" Target="slides/slide25.xml"/><Relationship Id="rId77"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80" Type="http://schemas.openxmlformats.org/officeDocument/2006/relationships/slide" Target="slides/slide36.xml"/><Relationship Id="rId85" Type="http://schemas.openxmlformats.org/officeDocument/2006/relationships/slide" Target="slides/slide4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56D5B13-9B31-4F42-BD58-090F7C33A5C0}" type="datetime1">
              <a:rPr lang="en-US"/>
              <a:pPr/>
              <a:t>11/21/2011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519AE1D-205F-4C73-89CA-312D17A34285}" type="slidenum">
              <a:rPr lang="en-CA"/>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732290A-A441-4817-8868-A063513AECD1}" type="slidenum">
              <a:rPr lang="en-US">
                <a:solidFill>
                  <a:prstClr val="black"/>
                </a:solidFill>
              </a:rPr>
              <a:pPr/>
              <a:t>2</a:t>
            </a:fld>
            <a:endParaRPr lang="en-US">
              <a:solidFill>
                <a:prstClr val="black"/>
              </a:solidFill>
            </a:endParaRPr>
          </a:p>
        </p:txBody>
      </p:sp>
      <p:sp>
        <p:nvSpPr>
          <p:cNvPr id="148483"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48484" name="Notes Placeholder 2"/>
          <p:cNvSpPr>
            <a:spLocks noGrp="1"/>
          </p:cNvSpPr>
          <p:nvPr>
            <p:ph type="body" idx="1"/>
          </p:nvPr>
        </p:nvSpPr>
        <p:spPr bwMode="auto">
          <a:xfrm>
            <a:off x="914400" y="4344988"/>
            <a:ext cx="5029200" cy="4113212"/>
          </a:xfrm>
          <a:noFill/>
        </p:spPr>
        <p:txBody>
          <a:bodyPr wrap="square" lIns="89854" tIns="44927" rIns="89854" bIns="44927" numCol="1" anchor="t" anchorCtr="0" compatLnSpc="1">
            <a:prstTxWarp prst="textNoShape">
              <a:avLst/>
            </a:prstTxWarp>
          </a:bodyPr>
          <a:lstStyle/>
          <a:p>
            <a:endParaRPr lang="en-US" smtClean="0"/>
          </a:p>
        </p:txBody>
      </p:sp>
      <p:sp>
        <p:nvSpPr>
          <p:cNvPr id="148485" name="Slide Number Placeholder 3"/>
          <p:cNvSpPr txBox="1">
            <a:spLocks noGrp="1"/>
          </p:cNvSpPr>
          <p:nvPr/>
        </p:nvSpPr>
        <p:spPr bwMode="auto">
          <a:xfrm>
            <a:off x="3887788" y="8686800"/>
            <a:ext cx="2970212" cy="457200"/>
          </a:xfrm>
          <a:prstGeom prst="rect">
            <a:avLst/>
          </a:prstGeom>
          <a:noFill/>
          <a:ln w="9525">
            <a:noFill/>
            <a:miter lim="800000"/>
            <a:headEnd/>
            <a:tailEnd/>
          </a:ln>
        </p:spPr>
        <p:txBody>
          <a:bodyPr lIns="89854" tIns="44927" rIns="89854" bIns="44927" anchor="b"/>
          <a:lstStyle/>
          <a:p>
            <a:pPr algn="r" defTabSz="898525"/>
            <a:fld id="{CF053C39-1C5C-4880-BAAB-96A38E3BE596}" type="slidenum">
              <a:rPr lang="en-US" altLang="zh-CN" sz="1200" smtClean="0">
                <a:solidFill>
                  <a:prstClr val="black"/>
                </a:solidFill>
                <a:latin typeface="Times New Roman" pitchFamily="18" charset="0"/>
                <a:ea typeface="宋体"/>
                <a:cs typeface="Times New Roman" pitchFamily="18" charset="0"/>
              </a:rPr>
              <a:pPr algn="r" defTabSz="898525"/>
              <a:t>2</a:t>
            </a:fld>
            <a:endParaRPr lang="en-US" altLang="zh-CN" sz="1200" smtClean="0">
              <a:solidFill>
                <a:prstClr val="black"/>
              </a:solidFill>
              <a:latin typeface="Times New Roman" pitchFamily="18" charset="0"/>
              <a:ea typeface="宋体"/>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a:lstStyle/>
          <a:p>
            <a:fld id="{95E68B75-BCB3-4987-87AD-CA5D43DC54B1}" type="slidenum">
              <a:rPr lang="en-US">
                <a:solidFill>
                  <a:prstClr val="black"/>
                </a:solidFill>
              </a:rPr>
              <a:pPr/>
              <a:t>20</a:t>
            </a:fld>
            <a:endParaRPr lang="en-US">
              <a:solidFill>
                <a:prstClr val="black"/>
              </a:solidFill>
            </a:endParaRPr>
          </a:p>
        </p:txBody>
      </p:sp>
      <p:sp>
        <p:nvSpPr>
          <p:cNvPr id="136195"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136196" name="Notes Placeholder 2"/>
          <p:cNvSpPr>
            <a:spLocks noGrp="1"/>
          </p:cNvSpPr>
          <p:nvPr>
            <p:ph type="body" idx="1"/>
          </p:nvPr>
        </p:nvSpPr>
        <p:spPr bwMode="auto">
          <a:xfrm>
            <a:off x="914400" y="4344988"/>
            <a:ext cx="5029200" cy="4113212"/>
          </a:xfrm>
          <a:noFill/>
        </p:spPr>
        <p:txBody>
          <a:bodyPr lIns="89854" tIns="44927" rIns="89854" bIns="44927"/>
          <a:lstStyle/>
          <a:p>
            <a:pPr eaLnBrk="1" hangingPunct="1"/>
            <a:r>
              <a:rPr lang="en-US" smtClean="0">
                <a:latin typeface="Arial" pitchFamily="34" charset="0"/>
                <a:cs typeface="Arial" pitchFamily="34" charset="0"/>
              </a:rPr>
              <a:t>PPS emerged from this meeting and is gaining widespread traction – WCRP, CAS, IPD…..   Could it help SAON provide a scientific focus for Arctic Council activities as well as a collaborative IPD?</a:t>
            </a:r>
          </a:p>
        </p:txBody>
      </p:sp>
      <p:sp>
        <p:nvSpPr>
          <p:cNvPr id="136197" name="Slide Number Placeholder 3"/>
          <p:cNvSpPr txBox="1">
            <a:spLocks noGrp="1"/>
          </p:cNvSpPr>
          <p:nvPr/>
        </p:nvSpPr>
        <p:spPr bwMode="auto">
          <a:xfrm>
            <a:off x="3887788" y="8686800"/>
            <a:ext cx="2970212" cy="457200"/>
          </a:xfrm>
          <a:prstGeom prst="rect">
            <a:avLst/>
          </a:prstGeom>
          <a:noFill/>
          <a:ln w="9525">
            <a:noFill/>
            <a:miter lim="800000"/>
            <a:headEnd/>
            <a:tailEnd/>
          </a:ln>
        </p:spPr>
        <p:txBody>
          <a:bodyPr lIns="89854" tIns="44927" rIns="89854" bIns="44927" anchor="b"/>
          <a:lstStyle/>
          <a:p>
            <a:pPr algn="r" defTabSz="898525"/>
            <a:fld id="{76AC5472-679D-44AC-B871-7A6BB02171D6}" type="slidenum">
              <a:rPr lang="en-US" altLang="zh-CN" sz="1200" smtClean="0">
                <a:solidFill>
                  <a:prstClr val="black"/>
                </a:solidFill>
                <a:latin typeface="Times New Roman" pitchFamily="18" charset="0"/>
                <a:ea typeface="ＭＳ Ｐゴシック" pitchFamily="34" charset="-128"/>
                <a:cs typeface="Times New Roman" pitchFamily="18" charset="0"/>
              </a:rPr>
              <a:pPr algn="r" defTabSz="898525"/>
              <a:t>20</a:t>
            </a:fld>
            <a:endParaRPr lang="en-US" altLang="zh-CN" sz="1200" smtClean="0">
              <a:solidFill>
                <a:prstClr val="black"/>
              </a:solidFill>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a:lstStyle/>
          <a:p>
            <a:fld id="{F2D60951-1E23-42B4-A2C8-DE7D0D4E78DC}" type="slidenum">
              <a:rPr lang="en-CA">
                <a:solidFill>
                  <a:srgbClr val="000000"/>
                </a:solidFill>
              </a:rPr>
              <a:pPr/>
              <a:t>21</a:t>
            </a:fld>
            <a:endParaRPr lang="en-CA">
              <a:solidFill>
                <a:srgbClr val="000000"/>
              </a:solidFill>
            </a:endParaRPr>
          </a:p>
        </p:txBody>
      </p:sp>
      <p:sp>
        <p:nvSpPr>
          <p:cNvPr id="137219" name="Rectangle 7"/>
          <p:cNvSpPr txBox="1">
            <a:spLocks noGrp="1" noChangeArrowheads="1"/>
          </p:cNvSpPr>
          <p:nvPr/>
        </p:nvSpPr>
        <p:spPr bwMode="auto">
          <a:xfrm>
            <a:off x="3886200" y="8720138"/>
            <a:ext cx="2971800" cy="452437"/>
          </a:xfrm>
          <a:prstGeom prst="rect">
            <a:avLst/>
          </a:prstGeom>
          <a:noFill/>
          <a:ln w="9525">
            <a:noFill/>
            <a:miter lim="800000"/>
            <a:headEnd/>
            <a:tailEnd/>
          </a:ln>
        </p:spPr>
        <p:txBody>
          <a:bodyPr lIns="92912" tIns="46456" rIns="92912" bIns="46456" anchor="b"/>
          <a:lstStyle/>
          <a:p>
            <a:pPr algn="r" defTabSz="928688" eaLnBrk="1" hangingPunct="1"/>
            <a:fld id="{9C091B17-B3F4-49EC-B8CC-63205C2EE1DA}" type="slidenum">
              <a:rPr lang="en-US" sz="1200" smtClean="0">
                <a:solidFill>
                  <a:srgbClr val="000000"/>
                </a:solidFill>
                <a:latin typeface="Times New Roman" pitchFamily="18" charset="0"/>
                <a:ea typeface="ＭＳ Ｐゴシック" pitchFamily="34" charset="-128"/>
              </a:rPr>
              <a:pPr algn="r" defTabSz="928688" eaLnBrk="1" hangingPunct="1"/>
              <a:t>21</a:t>
            </a:fld>
            <a:endParaRPr lang="en-US" sz="1200" smtClean="0">
              <a:solidFill>
                <a:srgbClr val="000000"/>
              </a:solidFill>
              <a:latin typeface="Times New Roman" pitchFamily="18" charset="0"/>
              <a:ea typeface="ＭＳ Ｐゴシック" pitchFamily="34" charset="-128"/>
            </a:endParaRPr>
          </a:p>
        </p:txBody>
      </p:sp>
      <p:sp>
        <p:nvSpPr>
          <p:cNvPr id="137220" name="Rectangle 1026"/>
          <p:cNvSpPr>
            <a:spLocks noGrp="1" noRot="1" noChangeAspect="1" noChangeArrowheads="1" noTextEdit="1"/>
          </p:cNvSpPr>
          <p:nvPr>
            <p:ph type="sldImg"/>
          </p:nvPr>
        </p:nvSpPr>
        <p:spPr bwMode="auto">
          <a:xfrm>
            <a:off x="1155700" y="682625"/>
            <a:ext cx="4548188" cy="3411538"/>
          </a:xfrm>
          <a:noFill/>
          <a:ln>
            <a:solidFill>
              <a:srgbClr val="000000"/>
            </a:solidFill>
            <a:miter lim="800000"/>
            <a:headEnd/>
            <a:tailEnd/>
          </a:ln>
        </p:spPr>
      </p:sp>
      <p:sp>
        <p:nvSpPr>
          <p:cNvPr id="137221" name="Rectangle 1027"/>
          <p:cNvSpPr>
            <a:spLocks noGrp="1" noChangeArrowheads="1"/>
          </p:cNvSpPr>
          <p:nvPr>
            <p:ph type="body" idx="1"/>
          </p:nvPr>
        </p:nvSpPr>
        <p:spPr bwMode="auto">
          <a:xfrm>
            <a:off x="914400" y="4322763"/>
            <a:ext cx="5029200" cy="4168775"/>
          </a:xfrm>
          <a:noFill/>
        </p:spPr>
        <p:txBody>
          <a:bodyPr lIns="92912" tIns="46456" rIns="92912" bIns="46456"/>
          <a:lstStyle/>
          <a:p>
            <a:pPr eaLnBrk="1" hangingPunct="1"/>
            <a:r>
              <a:rPr lang="en-US" smtClean="0">
                <a:latin typeface="Arial" pitchFamily="34" charset="0"/>
              </a:rPr>
              <a:t>But of course to understand the entire sea ice syatem we need other obs, including airborne, and in-situ.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a:lstStyle/>
          <a:p>
            <a:r>
              <a:rPr lang="en-US" b="1" smtClean="0">
                <a:latin typeface="Arial" pitchFamily="34" charset="0"/>
              </a:rPr>
              <a:t>Hirose</a:t>
            </a:r>
            <a:r>
              <a:rPr lang="en-US" smtClean="0">
                <a:latin typeface="Arial" pitchFamily="34" charset="0"/>
              </a:rPr>
              <a:t> (Noetix Research inc.) and </a:t>
            </a:r>
            <a:r>
              <a:rPr lang="en-US" b="1" smtClean="0">
                <a:latin typeface="Arial" pitchFamily="34" charset="0"/>
              </a:rPr>
              <a:t>Laidler </a:t>
            </a:r>
            <a:r>
              <a:rPr lang="en-US" smtClean="0">
                <a:latin typeface="Arial" pitchFamily="34" charset="0"/>
              </a:rPr>
              <a:t>(U of T) proposing to incorporate the conceptual model of ice terminology being developed by Laidler into the floe ice edge monitoring product</a:t>
            </a:r>
          </a:p>
          <a:p>
            <a:endParaRPr lang="en-US" smtClean="0">
              <a:latin typeface="Arial" pitchFamily="34" charset="0"/>
            </a:endParaRPr>
          </a:p>
        </p:txBody>
      </p:sp>
      <p:sp>
        <p:nvSpPr>
          <p:cNvPr id="138244" name="Slide Number Placeholder 3"/>
          <p:cNvSpPr>
            <a:spLocks noGrp="1"/>
          </p:cNvSpPr>
          <p:nvPr>
            <p:ph type="sldNum" sz="quarter" idx="5"/>
          </p:nvPr>
        </p:nvSpPr>
        <p:spPr bwMode="auto">
          <a:noFill/>
          <a:ln>
            <a:miter lim="800000"/>
            <a:headEnd/>
            <a:tailEnd/>
          </a:ln>
        </p:spPr>
        <p:txBody>
          <a:bodyPr/>
          <a:lstStyle/>
          <a:p>
            <a:fld id="{BB1777DB-FD3A-4B10-9F56-C10F3A6120A9}" type="slidenum">
              <a:rPr lang="en-CA">
                <a:solidFill>
                  <a:srgbClr val="000000"/>
                </a:solidFill>
              </a:rPr>
              <a:pPr/>
              <a:t>22</a:t>
            </a:fld>
            <a:endParaRPr lang="en-CA">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a:lstStyle/>
          <a:p>
            <a:pPr eaLnBrk="1" hangingPunct="1">
              <a:spcBef>
                <a:spcPct val="0"/>
              </a:spcBef>
            </a:pPr>
            <a:r>
              <a:rPr lang="en-US" smtClean="0">
                <a:latin typeface="Times New Roman" charset="0"/>
                <a:ea typeface="ＭＳ Ｐゴシック" charset="-128"/>
                <a:cs typeface="Times New Roman" charset="0"/>
              </a:rPr>
              <a:t>These atmospheric observatories could be the core for broader environmental monitoring. Many of these are part of the GAW network for measuring atmospheric composition.</a:t>
            </a:r>
          </a:p>
        </p:txBody>
      </p:sp>
      <p:sp>
        <p:nvSpPr>
          <p:cNvPr id="138244" name="Slide Number Placeholder 3"/>
          <p:cNvSpPr>
            <a:spLocks noGrp="1"/>
          </p:cNvSpPr>
          <p:nvPr>
            <p:ph type="sldNum" sz="quarter" idx="5"/>
          </p:nvPr>
        </p:nvSpPr>
        <p:spPr bwMode="auto">
          <a:noFill/>
          <a:ln>
            <a:miter lim="800000"/>
            <a:headEnd/>
            <a:tailEnd/>
          </a:ln>
        </p:spPr>
        <p:txBody>
          <a:bodyPr/>
          <a:lstStyle/>
          <a:p>
            <a:fld id="{9DAFF00A-E10F-4191-A2C4-0448869EA4AB}" type="slidenum">
              <a:rPr lang="en-US" altLang="zh-CN">
                <a:solidFill>
                  <a:srgbClr val="000000"/>
                </a:solidFill>
                <a:ea typeface="SimSun" pitchFamily="2" charset="-122"/>
              </a:rPr>
              <a:pPr/>
              <a:t>23</a:t>
            </a:fld>
            <a:endParaRPr lang="en-US" altLang="zh-CN">
              <a:solidFill>
                <a:srgbClr val="000000"/>
              </a:solidFill>
              <a:ea typeface="SimSun"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613689F-BA46-4CE5-BB90-2E62322ECC6E}" type="slidenum">
              <a:rPr lang="en-CA">
                <a:solidFill>
                  <a:srgbClr val="000000"/>
                </a:solidFill>
              </a:rPr>
              <a:pPr/>
              <a:t>26</a:t>
            </a:fld>
            <a:endParaRPr lang="en-CA">
              <a:solidFill>
                <a:srgbClr val="000000"/>
              </a:solidFill>
            </a:endParaRPr>
          </a:p>
        </p:txBody>
      </p:sp>
      <p:sp>
        <p:nvSpPr>
          <p:cNvPr id="157699" name="幻灯片图像占位符 1"/>
          <p:cNvSpPr>
            <a:spLocks noGrp="1" noRot="1" noChangeAspect="1" noTextEdit="1"/>
          </p:cNvSpPr>
          <p:nvPr>
            <p:ph type="sldImg"/>
          </p:nvPr>
        </p:nvSpPr>
        <p:spPr bwMode="auto">
          <a:noFill/>
          <a:ln>
            <a:solidFill>
              <a:srgbClr val="000000"/>
            </a:solidFill>
            <a:miter lim="800000"/>
            <a:headEnd/>
            <a:tailEnd/>
          </a:ln>
        </p:spPr>
      </p:sp>
      <p:sp>
        <p:nvSpPr>
          <p:cNvPr id="15770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smtClean="0">
                <a:ea typeface="ＭＳ Ｐゴシック" pitchFamily="34" charset="-128"/>
              </a:rPr>
              <a:t>World Glacier Monitoring Service (WGMS)</a:t>
            </a:r>
          </a:p>
          <a:p>
            <a:pPr eaLnBrk="1" hangingPunct="1">
              <a:spcBef>
                <a:spcPct val="0"/>
              </a:spcBef>
            </a:pPr>
            <a:r>
              <a:rPr lang="en-US" smtClean="0">
                <a:ea typeface="ＭＳ Ｐゴシック" pitchFamily="34" charset="-128"/>
              </a:rPr>
              <a:t>Global Land Ice Measurement from Space</a:t>
            </a:r>
            <a:r>
              <a:rPr lang="en-CA" smtClean="0">
                <a:ea typeface="ＭＳ Ｐゴシック" pitchFamily="34" charset="-128"/>
              </a:rPr>
              <a:t> (GLIMS) – This is a glacier database at NSIDC</a:t>
            </a:r>
            <a:endParaRPr lang="en-US" smtClean="0">
              <a:ea typeface="ＭＳ Ｐゴシック" pitchFamily="34" charset="-128"/>
            </a:endParaRPr>
          </a:p>
        </p:txBody>
      </p:sp>
      <p:sp>
        <p:nvSpPr>
          <p:cNvPr id="157701"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D877A85-69DC-40E4-8290-2DFCCBFF3D34}" type="slidenum">
              <a:rPr lang="en-US" altLang="zh-CN" sz="1200" smtClean="0">
                <a:solidFill>
                  <a:srgbClr val="000000"/>
                </a:solidFill>
                <a:latin typeface="Arial" pitchFamily="34" charset="0"/>
                <a:ea typeface="宋体"/>
                <a:cs typeface="Arial" pitchFamily="34" charset="0"/>
              </a:rPr>
              <a:pPr algn="r" eaLnBrk="1" hangingPunct="1"/>
              <a:t>26</a:t>
            </a:fld>
            <a:endParaRPr lang="en-US" altLang="zh-CN" sz="1200" smtClean="0">
              <a:solidFill>
                <a:srgbClr val="000000"/>
              </a:solidFill>
              <a:latin typeface="Arial" pitchFamily="34" charset="0"/>
              <a:ea typeface="宋体"/>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not just the sensor, but the actual siting and at remote areas one does not know what the snow will do – snow is redistributed and moves around or may be “frozen” in one spot for the season.  Located near Churchill on Hudson Bay</a:t>
            </a:r>
            <a:endParaRPr lang="en-CA"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3FBA99-4D10-4D7C-87F4-5728BEFA8DDD}" type="slidenum">
              <a:rPr lang="en-CA">
                <a:solidFill>
                  <a:srgbClr val="000000"/>
                </a:solidFill>
                <a:cs typeface="Arial" pitchFamily="34" charset="0"/>
              </a:rPr>
              <a:pPr/>
              <a:t>27</a:t>
            </a:fld>
            <a:endParaRPr lang="en-CA">
              <a:solidFill>
                <a:srgbClr val="000000"/>
              </a:solidFill>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There will likely be an intercomparison of solid precipitation  measurement using automatic gauges by WMO CIMO – this is a serious outstanding issue which is criticla for GCW to address to be successful – there must be reliable estimates of global precip, in all forms. This is a critical issue for GPCC to do its best estimate of precip and associated errors. There is no reliable satellite based measurement of snowfall at high latitudes over land/snow surfaces.</a:t>
            </a:r>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FADE47-E072-41BD-A71E-EE15C685379E}" type="slidenum">
              <a:rPr lang="en-CA">
                <a:solidFill>
                  <a:srgbClr val="000000"/>
                </a:solidFill>
              </a:rPr>
              <a:pPr/>
              <a:t>28</a:t>
            </a:fld>
            <a:endParaRPr lang="en-CA">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8586F1-4CA2-4880-B119-BA48C9C263E0}" type="slidenum">
              <a:rPr lang="en-CA">
                <a:solidFill>
                  <a:prstClr val="black"/>
                </a:solidFill>
              </a:rPr>
              <a:pPr/>
              <a:t>32</a:t>
            </a:fld>
            <a:endParaRPr lang="en-CA">
              <a:solidFill>
                <a:prstClr val="black"/>
              </a:solidFill>
            </a:endParaRPr>
          </a:p>
        </p:txBody>
      </p:sp>
      <p:sp>
        <p:nvSpPr>
          <p:cNvPr id="83970" name="Rectangle 2"/>
          <p:cNvSpPr>
            <a:spLocks noGrp="1" noRot="1" noChangeAspect="1" noChangeArrowheads="1" noTextEdit="1"/>
          </p:cNvSpPr>
          <p:nvPr>
            <p:ph type="sldImg"/>
          </p:nvPr>
        </p:nvSpPr>
        <p:spPr>
          <a:xfrm>
            <a:off x="3543300" y="2073275"/>
            <a:ext cx="0" cy="0"/>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txBox="1">
            <a:spLocks noGrp="1" noRot="1" noChangeAspect="1" noChangeArrowheads="1"/>
          </p:cNvSpPr>
          <p:nvPr>
            <p:ph type="sldImg"/>
          </p:nvPr>
        </p:nvSpPr>
        <p:spPr bwMode="auto">
          <a:xfrm>
            <a:off x="438150" y="331788"/>
            <a:ext cx="6003925" cy="4502150"/>
          </a:xfrm>
          <a:prstGeom prst="rect">
            <a:avLst/>
          </a:prstGeom>
          <a:solidFill>
            <a:srgbClr val="FFFFFF"/>
          </a:solidFill>
          <a:ln>
            <a:solidFill>
              <a:srgbClr val="000000"/>
            </a:solidFill>
            <a:miter lim="800000"/>
            <a:headEnd/>
            <a:tailEnd/>
          </a:ln>
        </p:spPr>
      </p:sp>
      <p:sp>
        <p:nvSpPr>
          <p:cNvPr id="9218" name="Text Box 2"/>
          <p:cNvSpPr txBox="1">
            <a:spLocks noGrp="1" noChangeArrowheads="1"/>
          </p:cNvSpPr>
          <p:nvPr>
            <p:ph type="body" idx="1"/>
          </p:nvPr>
        </p:nvSpPr>
        <p:spPr bwMode="auto">
          <a:xfrm>
            <a:off x="334116" y="5000350"/>
            <a:ext cx="6196971" cy="3756710"/>
          </a:xfrm>
          <a:prstGeom prst="rect">
            <a:avLst/>
          </a:prstGeom>
          <a:noFill/>
          <a:ln>
            <a:round/>
            <a:headEnd/>
            <a:tailEnd/>
          </a:ln>
        </p:spPr>
        <p:txBody>
          <a:bodyPr lIns="0" tIns="10825" rIns="0" bIns="0"/>
          <a:lstStyle/>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Given the open data space of GCW, enabling higher order functionality like distributed visualisation and transformation would require some harmonisation of protocols. this has to be enabled on a dataset basis through proper description of interfaces to the datasets and implementation of layers accessing the data. </a:t>
            </a:r>
          </a:p>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The first priority is anyway enabling data discovery across the data centres contributing to GCW.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256347" y="331275"/>
            <a:ext cx="6368349" cy="4503437"/>
          </a:xfrm>
          <a:prstGeom prst="rect">
            <a:avLst/>
          </a:prstGeom>
          <a:solidFill>
            <a:srgbClr val="FFFFFF"/>
          </a:solidFill>
          <a:ln>
            <a:solidFill>
              <a:srgbClr val="000000"/>
            </a:solidFill>
            <a:miter lim="800000"/>
            <a:headEnd/>
            <a:tailEnd/>
          </a:ln>
        </p:spPr>
      </p:sp>
      <p:sp>
        <p:nvSpPr>
          <p:cNvPr id="8194" name="Text Box 2"/>
          <p:cNvSpPr txBox="1">
            <a:spLocks noGrp="1" noChangeArrowheads="1"/>
          </p:cNvSpPr>
          <p:nvPr>
            <p:ph type="body" idx="1"/>
          </p:nvPr>
        </p:nvSpPr>
        <p:spPr bwMode="auto">
          <a:xfrm>
            <a:off x="334116" y="4910743"/>
            <a:ext cx="6196971" cy="3922348"/>
          </a:xfrm>
          <a:prstGeom prst="rect">
            <a:avLst/>
          </a:prstGeom>
          <a:noFill/>
          <a:ln>
            <a:round/>
            <a:headEnd/>
            <a:tailEnd/>
          </a:ln>
        </p:spPr>
        <p:txBody>
          <a:bodyPr lIns="0" tIns="10825" rIns="0" bIns="0"/>
          <a:lstStyle/>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The GCW portal is collecting information from a set of distributed data management systems. It collects metadata, not data and prepares this for discovery, enabling users to perform a dedicated search for cryosphere related data without entering a multiple of systems. </a:t>
            </a:r>
          </a:p>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The idea is that GCW should present information contained within WIS centres, World Data System centres (e.g. NSIDC) and other types of data centres. GCW will be based upon the interoperability framework defined through WMO Information System, but in order to integrate information from various sources not belonging to WIS, a certain level of pragmatism is required for the interoperability standards.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A30D2-2AC2-45DE-9392-E6157A5CBFBF}" type="slidenum">
              <a:rPr lang="en-CA">
                <a:solidFill>
                  <a:prstClr val="black"/>
                </a:solidFill>
              </a:rPr>
              <a:pPr/>
              <a:t>4</a:t>
            </a:fld>
            <a:endParaRPr lang="en-CA">
              <a:solidFill>
                <a:prstClr val="black"/>
              </a:solidFill>
            </a:endParaRPr>
          </a:p>
        </p:txBody>
      </p:sp>
      <p:sp>
        <p:nvSpPr>
          <p:cNvPr id="320514" name="Rectangle 2"/>
          <p:cNvSpPr>
            <a:spLocks noGrp="1" noRot="1" noChangeAspect="1" noChangeArrowheads="1" noTextEdit="1"/>
          </p:cNvSpPr>
          <p:nvPr>
            <p:ph type="sldImg"/>
          </p:nvPr>
        </p:nvSpPr>
        <p:spPr>
          <a:xfrm>
            <a:off x="1144588" y="687388"/>
            <a:ext cx="4568825" cy="3425825"/>
          </a:xfrm>
          <a:ln w="12700" cap="flat"/>
        </p:spPr>
      </p:sp>
      <p:sp>
        <p:nvSpPr>
          <p:cNvPr id="320515" name="Rectangle 3"/>
          <p:cNvSpPr>
            <a:spLocks noGrp="1" noChangeArrowheads="1"/>
          </p:cNvSpPr>
          <p:nvPr>
            <p:ph type="body" idx="1"/>
          </p:nvPr>
        </p:nvSpPr>
        <p:spPr>
          <a:ln/>
        </p:spPr>
        <p:txBody>
          <a:bodyPr lIns="92075" tIns="46038" rIns="92075" bIns="46038"/>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txBox="1">
            <a:spLocks noGrp="1" noRot="1" noChangeAspect="1" noChangeArrowheads="1"/>
          </p:cNvSpPr>
          <p:nvPr>
            <p:ph type="sldImg"/>
          </p:nvPr>
        </p:nvSpPr>
        <p:spPr bwMode="auto">
          <a:xfrm>
            <a:off x="256347" y="331275"/>
            <a:ext cx="6368349" cy="4503437"/>
          </a:xfrm>
          <a:prstGeom prst="rect">
            <a:avLst/>
          </a:prstGeom>
          <a:solidFill>
            <a:srgbClr val="FFFFFF"/>
          </a:solidFill>
          <a:ln>
            <a:solidFill>
              <a:srgbClr val="000000"/>
            </a:solidFill>
            <a:miter lim="800000"/>
            <a:headEnd/>
            <a:tailEnd/>
          </a:ln>
        </p:spPr>
      </p:sp>
      <p:sp>
        <p:nvSpPr>
          <p:cNvPr id="11266" name="Text Box 2"/>
          <p:cNvSpPr txBox="1">
            <a:spLocks noGrp="1" noChangeArrowheads="1"/>
          </p:cNvSpPr>
          <p:nvPr>
            <p:ph type="body" idx="1"/>
          </p:nvPr>
        </p:nvSpPr>
        <p:spPr bwMode="auto">
          <a:xfrm>
            <a:off x="334116" y="5000350"/>
            <a:ext cx="6196971" cy="3756710"/>
          </a:xfrm>
          <a:prstGeom prst="rect">
            <a:avLst/>
          </a:prstGeom>
          <a:noFill/>
          <a:ln>
            <a:round/>
            <a:headEnd/>
            <a:tailEnd/>
          </a:ln>
        </p:spPr>
        <p:txBody>
          <a:bodyPr lIns="0" tIns="10825" rIns="0" bIns="0"/>
          <a:lstStyle/>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A sample from the demonstration portal illustrating some functionality. In the current situation, all datasets can be discovered, local datasets may also be visualised, subscribed etc.</a:t>
            </a:r>
          </a:p>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Concerning subscription, the portal also offers RSS feeds for local datasets. Further investigation of using this technology for </a:t>
            </a:r>
            <a:r>
              <a:rPr lang="en-GB" dirty="0" err="1">
                <a:latin typeface="Arial" charset="0"/>
                <a:cs typeface="Lucida Sans Unicode" charset="0"/>
              </a:rPr>
              <a:t>geolocated</a:t>
            </a:r>
            <a:r>
              <a:rPr lang="en-GB" dirty="0">
                <a:latin typeface="Arial" charset="0"/>
                <a:cs typeface="Lucida Sans Unicode" charset="0"/>
              </a:rPr>
              <a:t> datasets are being done. </a:t>
            </a:r>
          </a:p>
          <a:p>
            <a:pPr eaLnBrk="1" hangingPunct="1">
              <a:lnSpc>
                <a:spcPct val="93000"/>
              </a:lnSpc>
              <a:spcBef>
                <a:spcPts val="504"/>
              </a:spcBef>
              <a:tabLst>
                <a:tab pos="0" algn="l"/>
                <a:tab pos="801654" algn="l"/>
                <a:tab pos="1603309" algn="l"/>
                <a:tab pos="2404963" algn="l"/>
                <a:tab pos="3206618" algn="l"/>
                <a:tab pos="4008272" algn="l"/>
                <a:tab pos="4809927" algn="l"/>
                <a:tab pos="5611581" algn="l"/>
                <a:tab pos="6413236" algn="l"/>
                <a:tab pos="7214890" algn="l"/>
                <a:tab pos="8016545" algn="l"/>
                <a:tab pos="8818199" algn="l"/>
              </a:tabLst>
            </a:pPr>
            <a:r>
              <a:rPr lang="en-GB" dirty="0">
                <a:latin typeface="Arial" charset="0"/>
                <a:cs typeface="Lucida Sans Unicode" charset="0"/>
              </a:rPr>
              <a:t>Transformations of local datasets are currently supported, although not in the GCW demonstration portal. We are in other projects working on visualisation (works e.g. in CryoClim) and transformation (under development in NORMAP) of remote datasets.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txBox="1">
            <a:spLocks noGrp="1" noRot="1" noChangeAspect="1" noChangeArrowheads="1"/>
          </p:cNvSpPr>
          <p:nvPr>
            <p:ph type="sldImg"/>
          </p:nvPr>
        </p:nvSpPr>
        <p:spPr bwMode="auto">
          <a:xfrm>
            <a:off x="438150" y="331788"/>
            <a:ext cx="6003925" cy="4502150"/>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334116" y="5000350"/>
            <a:ext cx="6196971" cy="3756710"/>
          </a:xfrm>
          <a:prstGeom prst="rect">
            <a:avLst/>
          </a:prstGeom>
          <a:noFill/>
          <a:ln>
            <a:round/>
            <a:headEnd/>
            <a:tailEnd/>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ln>
            <a:miter lim="800000"/>
            <a:headEnd/>
            <a:tailEnd/>
          </a:ln>
        </p:spPr>
        <p:txBody>
          <a:bodyPr/>
          <a:lstStyle/>
          <a:p>
            <a:fld id="{A4396919-A3D8-44BE-B2F7-E924DD7E8094}" type="slidenum">
              <a:rPr lang="en-CA">
                <a:solidFill>
                  <a:srgbClr val="000000"/>
                </a:solidFill>
              </a:rPr>
              <a:pPr/>
              <a:t>44</a:t>
            </a:fld>
            <a:endParaRPr lang="en-CA">
              <a:solidFill>
                <a:srgbClr val="000000"/>
              </a:solidFill>
            </a:endParaRPr>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xfrm>
            <a:off x="914400" y="4344988"/>
            <a:ext cx="5029200" cy="4113212"/>
          </a:xfrm>
          <a:noFill/>
        </p:spPr>
        <p:txBody>
          <a:bodyPr/>
          <a:lstStyle/>
          <a:p>
            <a:pPr eaLnBrk="1" hangingPunct="1">
              <a:spcBef>
                <a:spcPct val="0"/>
              </a:spcBef>
            </a:pPr>
            <a:endParaRPr lang="en-US" sz="1400" b="1" smtClean="0">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charset="-128"/>
              </a:rPr>
              <a:t>Manhattan figure from http://freegeographytools.com/2007/high-resolution-sea-level-rise-effects-in-google-earth</a:t>
            </a:r>
          </a:p>
        </p:txBody>
      </p:sp>
      <p:sp>
        <p:nvSpPr>
          <p:cNvPr id="111620" name="Slide Number Placeholder 3"/>
          <p:cNvSpPr>
            <a:spLocks noGrp="1"/>
          </p:cNvSpPr>
          <p:nvPr>
            <p:ph type="sldNum" sz="quarter" idx="5"/>
          </p:nvPr>
        </p:nvSpPr>
        <p:spPr bwMode="auto">
          <a:noFill/>
          <a:ln>
            <a:miter lim="800000"/>
            <a:headEnd/>
            <a:tailEnd/>
          </a:ln>
        </p:spPr>
        <p:txBody>
          <a:bodyPr/>
          <a:lstStyle/>
          <a:p>
            <a:fld id="{EF2464B7-E751-43F2-8EC5-9DE3570F645D}" type="slidenum">
              <a:rPr lang="en-US"/>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C78F3B9-009F-4BE7-AD1C-26CA98482589}" type="slidenum">
              <a:rPr lang="en-US">
                <a:solidFill>
                  <a:srgbClr val="000000"/>
                </a:solidFill>
                <a:ea typeface="ＭＳ Ｐゴシック" pitchFamily="34" charset="-128"/>
              </a:rPr>
              <a:pPr/>
              <a:t>8</a:t>
            </a:fld>
            <a:endParaRPr lang="en-US">
              <a:solidFill>
                <a:srgbClr val="000000"/>
              </a:solidFill>
              <a:ea typeface="ＭＳ Ｐゴシック" pitchFamily="34" charset="-128"/>
            </a:endParaRPr>
          </a:p>
        </p:txBody>
      </p:sp>
      <p:sp>
        <p:nvSpPr>
          <p:cNvPr id="152579" name="Rectangle 1026"/>
          <p:cNvSpPr>
            <a:spLocks noGrp="1" noRot="1" noChangeAspect="1" noChangeArrowheads="1" noTextEdit="1"/>
          </p:cNvSpPr>
          <p:nvPr>
            <p:ph type="sldImg"/>
          </p:nvPr>
        </p:nvSpPr>
        <p:spPr bwMode="auto">
          <a:xfrm>
            <a:off x="1154113" y="682625"/>
            <a:ext cx="4549775" cy="3411538"/>
          </a:xfrm>
          <a:noFill/>
          <a:ln>
            <a:solidFill>
              <a:srgbClr val="000000"/>
            </a:solidFill>
            <a:miter lim="800000"/>
            <a:headEnd/>
            <a:tailEnd/>
          </a:ln>
        </p:spPr>
      </p:sp>
      <p:sp>
        <p:nvSpPr>
          <p:cNvPr id="152580" name="Rectangle 1027"/>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b="1" i="1" smtClean="0">
                <a:ea typeface="ＭＳ Ｐゴシック" pitchFamily="34" charset="-128"/>
              </a:rPr>
              <a:t>These are the basis for GCOS Essential Climate Variables (ECV’s)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167940" name="Slide Number Placeholder 3"/>
          <p:cNvSpPr>
            <a:spLocks noGrp="1"/>
          </p:cNvSpPr>
          <p:nvPr>
            <p:ph type="sldNum" sz="quarter" idx="5"/>
          </p:nvPr>
        </p:nvSpPr>
        <p:spPr bwMode="auto">
          <a:ln>
            <a:miter lim="800000"/>
            <a:headEnd/>
            <a:tailEnd/>
          </a:ln>
        </p:spPr>
        <p:txBody>
          <a:bodyPr/>
          <a:lstStyle/>
          <a:p>
            <a:pPr>
              <a:defRPr/>
            </a:pPr>
            <a:fld id="{E2B01B16-1A9A-4BEF-BE54-EEBF274B476D}" type="slidenum">
              <a:rPr lang="en-CA">
                <a:solidFill>
                  <a:srgbClr val="000000"/>
                </a:solidFill>
                <a:latin typeface="Times" pitchFamily="18" charset="0"/>
                <a:ea typeface="ＭＳ Ｐゴシック" pitchFamily="34" charset="-128"/>
              </a:rPr>
              <a:pPr>
                <a:defRPr/>
              </a:pPr>
              <a:t>10</a:t>
            </a:fld>
            <a:endParaRPr lang="en-CA">
              <a:solidFill>
                <a:srgbClr val="000000"/>
              </a:solidFill>
              <a:latin typeface="Times"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GCW is a WMO initiative promoted by WMO Congress and Executive Council. The new WMO Executive Council Panel on Polar Observations, Research and Services is to provide guidance on the development of GCW. As Murphy’s Law would have it, the EC-PORS is meeting this week in Ottawa and Barry Goodison who has been overseeing its development is at that meeting and cannot be here.</a:t>
            </a:r>
          </a:p>
        </p:txBody>
      </p:sp>
      <p:sp>
        <p:nvSpPr>
          <p:cNvPr id="166916" name="Slide Number Placeholder 3"/>
          <p:cNvSpPr>
            <a:spLocks noGrp="1"/>
          </p:cNvSpPr>
          <p:nvPr>
            <p:ph type="sldNum" sz="quarter" idx="5"/>
          </p:nvPr>
        </p:nvSpPr>
        <p:spPr bwMode="auto">
          <a:ln>
            <a:miter lim="800000"/>
            <a:headEnd/>
            <a:tailEnd/>
          </a:ln>
        </p:spPr>
        <p:txBody>
          <a:bodyPr/>
          <a:lstStyle/>
          <a:p>
            <a:pPr>
              <a:defRPr/>
            </a:pPr>
            <a:fld id="{07B42C0F-0ABE-4FFE-8E7F-216879ED1509}" type="slidenum">
              <a:rPr lang="en-CA">
                <a:solidFill>
                  <a:srgbClr val="000000"/>
                </a:solidFill>
              </a:rPr>
              <a:pPr>
                <a:defRPr/>
              </a:pPr>
              <a:t>13</a:t>
            </a:fld>
            <a:endParaRPr lang="en-CA">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GCW is a WMO initiative promoted by WMO Congress and Executive Council. The new WMO Executive Council Panel on Polar Observations, Research and Services is to provide guidance on the development of GCW. As Murphy’s Law would have it, the EC-PORS is meeting this week in Ottawa and Barry Goodison who has been overseeing its development is at that meeting and cannot be here.</a:t>
            </a:r>
          </a:p>
        </p:txBody>
      </p:sp>
      <p:sp>
        <p:nvSpPr>
          <p:cNvPr id="166916" name="Slide Number Placeholder 3"/>
          <p:cNvSpPr>
            <a:spLocks noGrp="1"/>
          </p:cNvSpPr>
          <p:nvPr>
            <p:ph type="sldNum" sz="quarter" idx="5"/>
          </p:nvPr>
        </p:nvSpPr>
        <p:spPr bwMode="auto">
          <a:ln>
            <a:miter lim="800000"/>
            <a:headEnd/>
            <a:tailEnd/>
          </a:ln>
        </p:spPr>
        <p:txBody>
          <a:bodyPr/>
          <a:lstStyle/>
          <a:p>
            <a:pPr>
              <a:defRPr/>
            </a:pPr>
            <a:fld id="{3BC8C660-FA06-4CB7-AB6C-9FE2A5D3F7FA}" type="slidenum">
              <a:rPr lang="en-CA">
                <a:solidFill>
                  <a:srgbClr val="000000"/>
                </a:solidFill>
              </a:rPr>
              <a:pPr>
                <a:defRPr/>
              </a:pPr>
              <a:t>15</a:t>
            </a:fld>
            <a:endParaRPr lang="en-CA">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solely to point out that there are many different networks, including those of external bodies (eg IPA), that WMO has the opportunity to engage and help in delivering its polar mandate. WMO’s (integrated) Global Observing System (GOS) (in-situ and space based) forms an essential core for polar observing.</a:t>
            </a:r>
            <a:endParaRPr lang="en-CA"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0DC9AE-03D1-4F88-9C07-2863DA23C4FB}" type="slidenum">
              <a:rPr lang="en-CA">
                <a:solidFill>
                  <a:prstClr val="black"/>
                </a:solidFill>
              </a:rPr>
              <a:pPr/>
              <a:t>17</a:t>
            </a:fld>
            <a:endParaRPr lang="en-CA">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7AB5813-8EC3-4CE4-9783-C99C3A0E2F6C}" type="slidenum">
              <a:rPr lang="en-CA">
                <a:solidFill>
                  <a:srgbClr val="000000"/>
                </a:solidFill>
              </a:rPr>
              <a:pPr/>
              <a:t>19</a:t>
            </a:fld>
            <a:endParaRPr lang="en-CA">
              <a:solidFill>
                <a:srgbClr val="000000"/>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One of the major challenges for GCW is  to match time and space scale for different users. For sea ice is it ranges the monthly mean ice cover over the Arctic Basin to landfast ice that directly affects communities and their people. In-situ data and high resolution satellite data are essential to produce information for validating arctic wide or global products or initializing models. And we need to understand the associated processes, the atmosphere-ice-ocean interactions, to explain current variability and change and predict for conditions.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562EBF-8B30-4709-907E-E738CCEB04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9BD0A46-21F7-4D9C-AF27-DB4ABEBA01EC}"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ea typeface="+mn-ea"/>
              </a:defRPr>
            </a:lvl1pPr>
          </a:lstStyle>
          <a:p>
            <a:pPr>
              <a:defRPr/>
            </a:pPr>
            <a:fld id="{6C62B1F3-AFC8-4F33-82F6-40FD5DF4CC1B}" type="slidenum">
              <a:rPr lang="en-GB"/>
              <a:pPr>
                <a:defRPr/>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D7925899-894C-468C-A609-6F0FEFCA3674}"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ea typeface="+mn-ea"/>
              </a:defRPr>
            </a:lvl1pPr>
          </a:lstStyle>
          <a:p>
            <a:pPr>
              <a:defRPr/>
            </a:pPr>
            <a:fld id="{4C27BAB7-C002-4DD2-B36F-F3CA30C87ADF}"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8CC16367-B268-408E-B765-25281F920A61}"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292BED07-3B9C-42A5-B414-6CB7085C8A69}"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E7177D6A-4C0A-47A4-93E2-C0D712C35549}"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D8BA7B74-4965-4DC4-B408-6B14C9EAC20E}"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E2694142-1B85-4EB8-8B83-4CA3779EDDFF}"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a typeface="+mn-ea"/>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9C7A8920-1687-4B36-B5C3-242BC2E8EDC3}"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4459BB-2B5C-4B82-90EF-F9084182A41D}"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9A61D74B-E538-4D65-8526-0F57D495921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F5BF9ADC-626A-444F-8F1F-BF7A536C334A}"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EE5EC5BB-9E78-488E-B389-71CF2DA83F4F}"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2DCC121C-C32E-4A45-A105-60960589A848}"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B37859FD-3A08-41C4-A6B2-F0AB218B140B}"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7D906455-7406-438E-B2D7-E2794889EC60}" type="slidenum">
              <a:rPr lang="en-GB"/>
              <a:pPr>
                <a:defRPr/>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CD52C6C9-8558-4F31-B450-9C265EA4B01C}"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AEE0DB88-BBA8-41CD-A978-575C9D75A5EA}"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1D62E789-491D-44DA-B5C4-4C59CD4C17B7}"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1FD13098-0568-4928-B7E1-B72ABCF72393}"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ED2E8F5C-515A-4FF2-A8E5-240607029F44}"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AD66C223-1B00-4FB6-8F0A-566114E6305B}"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B9547583-BEDA-49D1-ADE7-3F77F52B35EF}"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D782EBCC-8B89-49E5-B8EF-7CC2C593CB98}"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9814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819650" y="1981200"/>
            <a:ext cx="3983038"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43C0D899-43BC-4ED9-959B-892706990E6D}"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3863" y="692150"/>
            <a:ext cx="2028825" cy="54022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92150"/>
            <a:ext cx="5935663" cy="5402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053263" cy="1058863"/>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981450"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819650" y="1981200"/>
            <a:ext cx="3983038" cy="4113213"/>
          </a:xfrm>
        </p:spPr>
        <p:txBody>
          <a:bodyPr/>
          <a:lstStyle/>
          <a:p>
            <a:endParaRPr lang="en-CA"/>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053263" cy="1058863"/>
          </a:xfrm>
        </p:spPr>
        <p:txBody>
          <a:bodyPr/>
          <a:lstStyle/>
          <a:p>
            <a:r>
              <a:rPr lang="en-US" smtClean="0"/>
              <a:t>Click to edit Master title style</a:t>
            </a:r>
            <a:endParaRPr lang="en-CA"/>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08942D-88D0-4F4E-829B-3099676168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3C272-96AC-45BD-80AC-316619572A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FF360D-8B00-4E24-9334-19DD8EF69A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5EA697-C103-4D3C-B05E-2B0F846DB1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A3ABD-6A87-4F2F-905C-A6278D0343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34A299A7-9EED-443A-88F3-DCB57B9D8132}"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522C9A-EF05-460E-B72E-C413830F4E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5496FB-3C1D-4698-A77B-3B67DCC2EF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7460D-C921-4100-B388-3DED366E4BA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270FC4-8913-4E7A-A742-0FC248F31E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838151-9016-4AF0-9B48-4201459C41C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14111C-7690-4C6C-B492-1C89B56BD2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7A497F1F-36C4-456B-BFA8-00F6784F9999}"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7F6C7E5C-741E-4D78-B980-25EABF7FB46F}"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pPr>
              <a:defRPr/>
            </a:pPr>
            <a:fld id="{D264C927-3F31-441B-9691-75702276747A}"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pPr>
              <a:defRPr/>
            </a:pPr>
            <a:fld id="{28B69939-9FE6-4127-996B-F49769DF0203}"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46246BFE-C665-4F9C-AA77-3D5406E9DECF}"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pPr>
              <a:defRPr/>
            </a:pPr>
            <a:fld id="{4D09E10F-1EB2-4524-AB65-39B87065FAB5}" type="slidenum">
              <a:rPr lang="en-GB"/>
              <a:pPr>
                <a:defRPr/>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pPr>
              <a:defRPr/>
            </a:pPr>
            <a:fld id="{E8B8CCB9-A286-4D78-AEC7-44E28631A6AD}"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pPr>
              <a:defRPr/>
            </a:pPr>
            <a:fld id="{A7FFE49F-A3F5-4B94-86C3-5AC2DBD0F219}"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pPr>
              <a:defRPr/>
            </a:pPr>
            <a:fld id="{2DC7613E-AB90-48BD-A376-0DAF26C65A28}"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pPr>
              <a:defRPr/>
            </a:pPr>
            <a:fld id="{08BFF98D-9F8D-4A2C-9320-44F797C260BB}"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37425EDD-AE19-4D44-AD4C-5B764E92E81D}"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A0A45106-6FCF-4EDA-BF97-73A5B279F2B3}"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pPr>
              <a:defRPr/>
            </a:pPr>
            <a:fld id="{652399BB-6AD8-4F2A-8A4F-8D7236723CF8}"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C3AB4BF3-512B-49C6-8B07-3DDF89AA145C}"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5F6176-05C7-4B25-9AC2-C0C58D43CD9E}" type="datetimeFigureOut">
              <a:rPr lang="en-CA">
                <a:solidFill>
                  <a:prstClr val="black">
                    <a:tint val="75000"/>
                  </a:prstClr>
                </a:solidFill>
              </a:rPr>
              <a:pPr/>
              <a:t>21/11/2011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A070729-B7B8-4A9B-9BD1-0411B7E8C9C2}" type="slidenum">
              <a:rPr lang="en-CA">
                <a:solidFill>
                  <a:prstClr val="black">
                    <a:tint val="75000"/>
                  </a:prstClr>
                </a:solidFill>
              </a:rPr>
              <a:pPr/>
              <a:t>‹#›</a:t>
            </a:fld>
            <a:endParaRPr lang="en-CA">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AFA4F64-7B16-4FBD-B9B9-6F3F9176E46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4F8115D0-1EE2-46EC-839F-D45F7E4F6DA4}"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EB60FF1-D72D-466E-8A38-1F00A1856FE6}"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57188" y="6400800"/>
            <a:ext cx="2895600" cy="457200"/>
          </a:xfrm>
        </p:spPr>
        <p:txBody>
          <a:bodyPr/>
          <a:lstStyle>
            <a:lvl1pPr eaLnBrk="1" fontAlgn="auto" hangingPunct="1">
              <a:spcBef>
                <a:spcPts val="0"/>
              </a:spcBef>
              <a:spcAft>
                <a:spcPts val="0"/>
              </a:spcAft>
              <a:defRPr/>
            </a:lvl1pPr>
          </a:lstStyle>
          <a:p>
            <a:pPr>
              <a:defRPr/>
            </a:pPr>
            <a:endParaRPr lang="en-US"/>
          </a:p>
        </p:txBody>
      </p:sp>
      <p:sp>
        <p:nvSpPr>
          <p:cNvPr id="5" name="Slide Number Placeholder 5"/>
          <p:cNvSpPr>
            <a:spLocks noGrp="1"/>
          </p:cNvSpPr>
          <p:nvPr>
            <p:ph type="sldNum" sz="quarter" idx="11"/>
          </p:nvPr>
        </p:nvSpPr>
        <p:spPr/>
        <p:txBody>
          <a:bodyPr/>
          <a:lstStyle>
            <a:lvl1pPr eaLnBrk="1" fontAlgn="auto" hangingPunct="1">
              <a:spcBef>
                <a:spcPts val="0"/>
              </a:spcBef>
              <a:spcAft>
                <a:spcPts val="0"/>
              </a:spcAft>
              <a:defRPr/>
            </a:lvl1pPr>
          </a:lstStyle>
          <a:p>
            <a:pPr>
              <a:defRPr/>
            </a:pPr>
            <a:fld id="{1199C7F7-3842-49A9-8D36-8B4A0526D9B8}"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2D8C111-822F-44E1-8DAD-B9EC9FF14AAA}"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9E42E07-AA1A-4B6E-9632-0C6945117A27}"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11D5B0D-EB0B-45F3-98BA-AD879D33596B}"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E2CB18F-9ED1-4424-BF82-14675AE09F60}"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5C253E6-8F44-4E60-B56D-E37A62737470}"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C06FDD9-F584-4E71-B9C4-D7FD8E559BCE}"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27AB41A-9855-4079-AA9F-5A1D7F5EE017}"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4471DC2-7E2D-4432-9A83-DEBDBFA5517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C1C2B983-D9EE-4084-A4AD-E6D501126DCC}"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atin typeface="Times" charset="0"/>
                <a:ea typeface="+mn-ea"/>
                <a:cs typeface="Arial" charset="0"/>
              </a:defRPr>
            </a:lvl1pPr>
          </a:lstStyle>
          <a:p>
            <a:pPr>
              <a:defRPr/>
            </a:pPr>
            <a:fld id="{D309AFEF-5B15-4A10-87AE-6ACD76E4D6A6}"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atin typeface="Times" charset="0"/>
                <a:ea typeface="+mn-ea"/>
                <a:cs typeface="Arial" charset="0"/>
              </a:defRPr>
            </a:lvl1pPr>
          </a:lstStyle>
          <a:p>
            <a:pPr>
              <a:defRPr/>
            </a:pPr>
            <a:fld id="{FE06DCAF-D4E9-48FF-9CD9-DF744D7BE911}"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10F4C1-D515-4DA7-B285-77ABCE88612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AB5EAED6-A285-493D-BDFA-10E330B56FEB}"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8913"/>
            <a:ext cx="2057400" cy="593725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88913"/>
            <a:ext cx="6019800" cy="5937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Slide Number Placeholder 3"/>
          <p:cNvSpPr>
            <a:spLocks noGrp="1"/>
          </p:cNvSpPr>
          <p:nvPr>
            <p:ph type="sldNum" sz="quarter" idx="10"/>
          </p:nvPr>
        </p:nvSpPr>
        <p:spPr/>
        <p:txBody>
          <a:bodyPr/>
          <a:lstStyle>
            <a:lvl1pPr>
              <a:defRPr/>
            </a:lvl1pPr>
          </a:lstStyle>
          <a:p>
            <a:fld id="{AFC54B2C-A75A-490C-BE29-B3391FDAFE21}"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Slide Number Placeholder 3"/>
          <p:cNvSpPr>
            <a:spLocks noGrp="1"/>
          </p:cNvSpPr>
          <p:nvPr>
            <p:ph type="sldNum" sz="quarter" idx="10"/>
          </p:nvPr>
        </p:nvSpPr>
        <p:spPr/>
        <p:txBody>
          <a:bodyPr/>
          <a:lstStyle>
            <a:lvl1pPr>
              <a:defRPr/>
            </a:lvl1pPr>
          </a:lstStyle>
          <a:p>
            <a:fld id="{1D98888F-35E3-4C46-9C3D-06114871F83C}"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DF4361C-D682-4119-B539-D3FF640A599C}"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Slide Number Placeholder 4"/>
          <p:cNvSpPr>
            <a:spLocks noGrp="1"/>
          </p:cNvSpPr>
          <p:nvPr>
            <p:ph type="sldNum" sz="quarter" idx="10"/>
          </p:nvPr>
        </p:nvSpPr>
        <p:spPr/>
        <p:txBody>
          <a:bodyPr/>
          <a:lstStyle>
            <a:lvl1pPr>
              <a:defRPr/>
            </a:lvl1pPr>
          </a:lstStyle>
          <a:p>
            <a:fld id="{BD85F613-6B67-43A3-B42B-30D7CF06C568}"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Slide Number Placeholder 6"/>
          <p:cNvSpPr>
            <a:spLocks noGrp="1"/>
          </p:cNvSpPr>
          <p:nvPr>
            <p:ph type="sldNum" sz="quarter" idx="10"/>
          </p:nvPr>
        </p:nvSpPr>
        <p:spPr/>
        <p:txBody>
          <a:bodyPr/>
          <a:lstStyle>
            <a:lvl1pPr>
              <a:defRPr/>
            </a:lvl1pPr>
          </a:lstStyle>
          <a:p>
            <a:fld id="{69E4AAC3-4A90-41DB-BFAF-31CFB41154D6}" type="slidenum">
              <a:rPr lang="en-GB">
                <a:solidFill>
                  <a:srgbClr val="000000"/>
                </a:solidFill>
              </a:rPr>
              <a:pPr/>
              <a:t>‹#›</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Slide Number Placeholder 2"/>
          <p:cNvSpPr>
            <a:spLocks noGrp="1"/>
          </p:cNvSpPr>
          <p:nvPr>
            <p:ph type="sldNum" sz="quarter" idx="10"/>
          </p:nvPr>
        </p:nvSpPr>
        <p:spPr/>
        <p:txBody>
          <a:bodyPr/>
          <a:lstStyle>
            <a:lvl1pPr>
              <a:defRPr/>
            </a:lvl1pPr>
          </a:lstStyle>
          <a:p>
            <a:fld id="{5BA3E854-4430-446B-86B9-2B83ED5E8327}" type="slidenum">
              <a:rPr lang="en-GB">
                <a:solidFill>
                  <a:srgbClr val="000000"/>
                </a:solidFill>
              </a:rPr>
              <a:pPr/>
              <a:t>‹#›</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9A779C1-5CC6-4DB2-ADAE-DEFA38E04F4E}" type="slidenum">
              <a:rPr lang="en-GB">
                <a:solidFill>
                  <a:srgbClr val="000000"/>
                </a:solidFill>
              </a:rPr>
              <a:pPr/>
              <a:t>‹#›</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E53FAE73-5DC8-4AB7-9926-FA15AAFBF300}"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0AF2134-1210-4B07-92C7-95E2334D3D29}"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E5EFB6B-069F-451B-A38D-638A2F6C5E21}" type="slidenum">
              <a:rPr lang="en-GB">
                <a:solidFill>
                  <a:srgbClr val="000000"/>
                </a:solidFill>
              </a:rPr>
              <a:pPr/>
              <a:t>‹#›</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Slide Number Placeholder 3"/>
          <p:cNvSpPr>
            <a:spLocks noGrp="1"/>
          </p:cNvSpPr>
          <p:nvPr>
            <p:ph type="sldNum" sz="quarter" idx="10"/>
          </p:nvPr>
        </p:nvSpPr>
        <p:spPr/>
        <p:txBody>
          <a:bodyPr/>
          <a:lstStyle>
            <a:lvl1pPr>
              <a:defRPr/>
            </a:lvl1pPr>
          </a:lstStyle>
          <a:p>
            <a:fld id="{7B80738F-6B86-4FD1-81BB-8444E6DAC3B4}"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Slide Number Placeholder 3"/>
          <p:cNvSpPr>
            <a:spLocks noGrp="1"/>
          </p:cNvSpPr>
          <p:nvPr>
            <p:ph type="sldNum" sz="quarter" idx="10"/>
          </p:nvPr>
        </p:nvSpPr>
        <p:spPr/>
        <p:txBody>
          <a:bodyPr/>
          <a:lstStyle>
            <a:lvl1pPr>
              <a:defRPr/>
            </a:lvl1pPr>
          </a:lstStyle>
          <a:p>
            <a:fld id="{E26AA731-61B2-4D9D-8D07-3D679A034CB4}" type="slidenum">
              <a:rPr lang="en-GB">
                <a:solidFill>
                  <a:srgbClr val="000000"/>
                </a:solidFill>
              </a:rPr>
              <a:pPr/>
              <a:t>‹#›</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Slide Number Placeholder 2"/>
          <p:cNvSpPr>
            <a:spLocks noGrp="1"/>
          </p:cNvSpPr>
          <p:nvPr>
            <p:ph type="sldNum" sz="quarter" idx="10"/>
          </p:nvPr>
        </p:nvSpPr>
        <p:spPr>
          <a:xfrm>
            <a:off x="6553200" y="6477000"/>
            <a:ext cx="2286000" cy="228600"/>
          </a:xfrm>
        </p:spPr>
        <p:txBody>
          <a:bodyPr/>
          <a:lstStyle>
            <a:lvl1pPr>
              <a:defRPr/>
            </a:lvl1pPr>
          </a:lstStyle>
          <a:p>
            <a:fld id="{2C4BC647-9613-421F-8D82-FABC7EF3DDCB}" type="slidenum">
              <a:rPr lang="en-GB">
                <a:solidFill>
                  <a:srgbClr val="000000"/>
                </a:solidFill>
              </a:rPr>
              <a:pPr/>
              <a:t>‹#›</a:t>
            </a:fld>
            <a:endParaRPr lang="en-GB">
              <a:solidFill>
                <a:srgbClr val="000000"/>
              </a:solidFill>
            </a:endParaRPr>
          </a:p>
        </p:txBody>
      </p:sp>
      <p:sp>
        <p:nvSpPr>
          <p:cNvPr id="4" name="Footer Placeholder 3"/>
          <p:cNvSpPr>
            <a:spLocks noGrp="1"/>
          </p:cNvSpPr>
          <p:nvPr>
            <p:ph type="ftr" sz="quarter" idx="11"/>
          </p:nvPr>
        </p:nvSpPr>
        <p:spPr>
          <a:xfrm>
            <a:off x="914400" y="6477000"/>
            <a:ext cx="5562600" cy="228600"/>
          </a:xfrm>
        </p:spPr>
        <p:txBody>
          <a:bodyPr/>
          <a:lstStyle>
            <a:lvl1pPr>
              <a:defRPr/>
            </a:lvl1pPr>
          </a:lstStyle>
          <a:p>
            <a:endParaRPr lang="en-GB">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D80A4-F6D6-438F-88F4-F90AEFC05D8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A0985D-525D-4940-BFDB-74AC574292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78DC07-2ACE-4652-838D-E9C9F52A02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846EA8-F7BE-4CAE-B95B-3931D4D897B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DA7A8BF-C4F6-414A-98FB-9DE76E90278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B7031664-4CB7-403B-AE65-6B31DFC4F3A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0F8D906-37C6-4334-99E3-DFA12DD70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87FF8C5-7107-41AD-8B6A-BAFEDE38A41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1576AE-CA31-41DE-B17C-B76EFCE4F1B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657B11-B452-4C41-A9EF-AEC877ACD3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322D59-9DA5-4578-8CB5-8EF55C4F011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2564D8-21CE-4CF6-A0B1-0A9324EFD5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A0FFC6-43B9-482A-9C34-315BCEC0E0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50CC8D-F3E7-45A5-9A33-12CFC1E24B2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12138B-1743-4936-9D66-C59D956F27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A05FA-D947-464A-8E10-3EEA83C9622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DF3EB3CA-5977-4840-AE3F-08B528F4757B}"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8825DA-4918-4224-9181-7AF7B05012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4BF7885-B5C7-4270-9F72-82A98BE306A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26980B-DB20-4A0C-81E6-399753FC78D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48C160-547C-42E6-8E92-AC24B77AA8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C3FC1C-9B6B-462B-941B-ED035E9F19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80D49C-E690-425E-B3F1-BD372177287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5E99AF-ED8E-409D-9D8E-C4E621A2C76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331B9B-BA32-434B-9F9B-4B04CC0F25B7}"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DE62D5-BA63-4184-B58E-67D8D65B356F}"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190138-FC47-4E23-A46D-A5B42DD920A5}"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8B686FC1-C68D-4A68-A2E3-2D8E598BC527}"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75E20A5-D4C3-4BCA-B247-9C965A51B513}"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B742DAC-387C-4D6E-A8DE-FB43AD9841E0}"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383E6E-B29A-4AC7-854B-FF2CEF007ED6}"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A36906D-7040-4C50-992E-F7D219465847}"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BFC538-BB55-4842-9191-E6B84E64AEAA}"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AF86BD-6B11-438F-9C12-D7C60F505156}"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BCA60F-DC23-40C1-B1B6-1DDA384D7E9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E2D29B-E366-49D6-8071-2F44FD742A54}" type="slidenum">
              <a:rPr lang="en-US" altLang="zh-CN">
                <a:solidFill>
                  <a:srgbClr val="000000"/>
                </a:solidFill>
              </a:rPr>
              <a:pPr/>
              <a:t>‹#›</a:t>
            </a:fld>
            <a:endParaRPr lang="en-US" altLang="zh-CN">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44AB4-B354-40FE-9518-E198510CF8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B9E54E-2786-4342-92A9-383417BDCFD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1A890D6D-3433-4F4D-A23D-71678F391CB0}"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02CFD8-0FC9-4A95-BFE1-B041CE3FB02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941B8-BDE9-4C14-8350-C11D4B71FF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77269-BCAB-4D4D-90A2-0400E99574F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383A42-ECBC-40B9-87A2-5D1B92CDE5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08FFC9-73F1-4A9B-B001-2D957A82BD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E147B-A00C-45DA-9366-E170CA1E05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87A4F0-A51E-4212-A105-592D1E05C8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E2FDA-1050-49AD-B022-DB931CCC03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AE8313-86D2-4F93-B8FB-7DB6C677B2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atin typeface="Times" charset="0"/>
              </a:defRPr>
            </a:lvl1pPr>
          </a:lstStyle>
          <a:p>
            <a:pPr>
              <a:defRPr/>
            </a:pPr>
            <a:fld id="{39595CAD-462F-4E2A-AB43-64DD10ACB315}"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B3476B5A-F532-4372-99B4-17B9896B45D6}"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eaLnBrk="0" hangingPunct="0">
              <a:defRPr/>
            </a:lvl1pPr>
          </a:lstStyle>
          <a:p>
            <a:pPr>
              <a:defRPr/>
            </a:pPr>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0AECC9C7-8450-4A47-BAED-C0D9E1E2DA33}"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D8FEB588-6B4A-4B31-B147-F16A8B0AE072}"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pPr>
              <a:defRPr/>
            </a:pPr>
            <a:fld id="{AC55C5F2-C069-4897-A48E-F76384E179C1}"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pPr>
              <a:defRPr/>
            </a:pPr>
            <a:fld id="{E664A246-F656-49D3-A4E2-77335E6C6D3D}"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pPr>
              <a:defRPr/>
            </a:pPr>
            <a:fld id="{6DD06A65-FBD0-417D-9FC8-9B198C446139}" type="slidenum">
              <a:rPr lang="en-GB"/>
              <a:pPr>
                <a:defRPr/>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pPr>
              <a:defRPr/>
            </a:pPr>
            <a:fld id="{FFD3F22D-49EA-4AB0-93E9-5ACDEF2097F1}"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pPr>
              <a:defRPr/>
            </a:pPr>
            <a:fld id="{250F0EDF-63EC-44E1-9D43-D543F9FF523C}"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pPr>
              <a:defRPr/>
            </a:pPr>
            <a:fld id="{12AB50AE-F910-4BE1-AF44-5E8BB248D68F}"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pPr>
              <a:defRPr/>
            </a:pPr>
            <a:fld id="{8B0284B7-DA7C-4651-A2F7-7E94710584FE}"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8E72B68D-E166-4CC8-B4CB-7D67E0680507}"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29AD75B5-13FF-488B-911F-B6AF4BC856B6}"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pPr>
              <a:defRPr/>
            </a:pPr>
            <a:fld id="{16DB8657-9B90-425F-99B2-704362189358}"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pPr>
              <a:defRPr/>
            </a:pPr>
            <a:fld id="{DA6EDA6F-93A6-4A1F-B2C0-FD9201A4D69A}"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F32CE-A0F9-4A7C-95F4-CC4EB0C67A2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D4F39E-183B-494F-AAE7-60BB3CC8BE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57188" y="6400800"/>
            <a:ext cx="2895600" cy="457200"/>
          </a:xfrm>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1"/>
          </p:nvPr>
        </p:nvSpPr>
        <p:spPr/>
        <p:txBody>
          <a:bodyPr/>
          <a:lstStyle>
            <a:lvl1pPr>
              <a:defRPr/>
            </a:lvl1pPr>
          </a:lstStyle>
          <a:p>
            <a:pPr>
              <a:defRPr/>
            </a:pPr>
            <a:fld id="{65097557-8C4D-4D9D-8422-A00733C998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2B6174-E75C-4740-B004-B0511B8ECC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1BFAAF-1271-43D9-828D-C5EBD48EAB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54B707-1D26-40D1-B956-AA639C6238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02DC4C-DD20-4FE3-B342-BFA1DD28CF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08BF00E3-7CF3-4877-9EDD-C76AF908649C}" type="slidenum">
              <a:rPr lang="en-GB"/>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5E1A1B-34C1-490C-BC2D-7EE12448D07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142AC-5F70-4B2B-BD3B-CA8E3050F1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BA9098-1A64-4EEB-9BBE-D0EAAE050F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36C14-7AA6-462D-AF1B-B98AC89A49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74AB4858-2FD3-4222-9BFB-ED82CA540C94}"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0A0F9DEB-3516-4DD6-A77B-52F004450C65}"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521F6E82-A378-4C1D-ACE9-C58917906EBE}"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C77D19CB-0499-40B9-BC04-A91635BCBF6C}"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ea typeface="+mn-ea"/>
              </a:defRPr>
            </a:lvl1pPr>
          </a:lstStyle>
          <a:p>
            <a:pPr>
              <a:defRPr/>
            </a:pPr>
            <a:fld id="{BEEAD596-9F56-48F5-9CC4-F7F9BC2DDEB9}" type="slidenum">
              <a:rPr lang="en-GB"/>
              <a:pPr>
                <a:defRPr/>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3E57E91C-00C9-43D9-B3AA-A889C8D0FE44}"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5DF2E380-0EA8-4AF0-BC87-14B672A14E36}"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ea typeface="+mn-ea"/>
              </a:defRPr>
            </a:lvl1pPr>
          </a:lstStyle>
          <a:p>
            <a:pPr>
              <a:defRPr/>
            </a:pPr>
            <a:fld id="{A2530B03-1459-4C58-B6B4-4990F7017939}"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15DD2CBD-4A7C-4C31-8A1E-298A0390EDA4}"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819B97FC-EF49-463E-8D9B-D1176EC743DE}"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DD253D2F-7F4C-46ED-B642-3A948A3E28AD}"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EB1EC491-F180-4160-B6A3-E02A6BA25FAF}"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579861BC-C2F1-4864-A5E1-572071F497DF}"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D4015D9E-73FC-4DC0-9F77-8084DBDF0CF8}"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4B51EF6C-2DE5-4686-9E0A-DE6D5D9464E6}"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9BACB3A3-9A84-4BF7-9799-F5914F683686}"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3096F2B7-7A72-4C4F-B305-0BA3B45A9C0C}"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8C087E8-3E1B-46EE-BDBA-18E289060F76}"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F64D09B4-9487-4401-8243-71129D73543F}" type="slidenum">
              <a:rPr lang="en-GB"/>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86AE6D6F-C3B9-472A-872E-654B1683D422}" type="slidenum">
              <a:rPr lang="en-GB"/>
              <a:pPr>
                <a:defRPr/>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9BBA7D5B-2236-45C6-8F29-2C7F8D2CFF9F}"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57D39AAE-0976-42E8-9959-A1902435AC4F}"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9054898B-DFF9-40C9-B1FF-44764BE22491}"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1D9B642F-71E7-43CB-8203-A52B67122128}"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B8375F7B-5406-4CF4-8B00-2DE6C2CE2CD5}"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EA03A9FF-8526-47BE-AAE1-8F94021E07CE}"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C6755A89-D960-469A-9C13-6ECACA43CCDD}"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ABD8BF-7FEF-4FB7-9D58-72C34BC5365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25095B-DCC4-47C7-9013-F7DEA0B971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BFCBE0AA-740E-4E6F-8F97-B97EE47852AE}"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DE70B-A81F-4260-AA93-6D4EC9A4FE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58603E-DFB8-4505-B0B6-12CCB7A26F5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94820D-7153-4A4B-8058-509EBB30FC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CB2DFA-FCCF-4219-A9C5-93BEDD97C9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0792BF-96FE-4590-9B79-8F512777DA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71924B-8010-452F-8BAB-1ECB803BB1B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314CCD-A248-4FD7-9F6C-FDDE7AE33EA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BB6181-ED34-4457-A839-BD045B2743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B4753-9819-41A0-A420-52CB9225ECB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endParaRPr>
          </a:p>
        </p:txBody>
      </p:sp>
      <p:sp>
        <p:nvSpPr>
          <p:cNvPr id="5" name="Text Box 3"/>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rPr>
              <a:t>International Permafrost Association</a:t>
            </a:r>
          </a:p>
        </p:txBody>
      </p:sp>
      <p:pic>
        <p:nvPicPr>
          <p:cNvPr id="6" name="Picture 4" descr="IPA_small_png"/>
          <p:cNvPicPr>
            <a:picLocks noChangeAspect="1" noChangeArrowheads="1"/>
          </p:cNvPicPr>
          <p:nvPr userDrawn="1"/>
        </p:nvPicPr>
        <p:blipFill>
          <a:blip r:embed="rId2" cstate="print"/>
          <a:srcRect/>
          <a:stretch>
            <a:fillRect/>
          </a:stretch>
        </p:blipFill>
        <p:spPr bwMode="auto">
          <a:xfrm>
            <a:off x="77788" y="38100"/>
            <a:ext cx="819150" cy="606425"/>
          </a:xfrm>
          <a:prstGeom prst="rect">
            <a:avLst/>
          </a:prstGeom>
          <a:noFill/>
          <a:ln w="9525">
            <a:noFill/>
            <a:miter lim="800000"/>
            <a:headEnd/>
            <a:tailEnd/>
          </a:ln>
        </p:spPr>
      </p:pic>
      <p:sp>
        <p:nvSpPr>
          <p:cNvPr id="7" name="Rectangle 5"/>
          <p:cNvSpPr>
            <a:spLocks noChangeArrowheads="1"/>
          </p:cNvSpPr>
          <p:nvPr userDrawn="1"/>
        </p:nvSpPr>
        <p:spPr bwMode="auto">
          <a:xfrm>
            <a:off x="7161213" y="6507163"/>
            <a:ext cx="1992312" cy="336550"/>
          </a:xfrm>
          <a:prstGeom prst="rect">
            <a:avLst/>
          </a:prstGeom>
          <a:noFill/>
          <a:ln w="9525" algn="ctr">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rPr>
              <a:t>ipa-permafrost.org</a:t>
            </a:r>
          </a:p>
        </p:txBody>
      </p:sp>
      <p:sp>
        <p:nvSpPr>
          <p:cNvPr id="326662" name="Rectangle 6"/>
          <p:cNvSpPr>
            <a:spLocks noGrp="1" noChangeArrowheads="1"/>
          </p:cNvSpPr>
          <p:nvPr>
            <p:ph type="ctrTitle"/>
          </p:nvPr>
        </p:nvSpPr>
        <p:spPr>
          <a:xfrm>
            <a:off x="685800" y="2130425"/>
            <a:ext cx="7772400" cy="1470025"/>
          </a:xfrm>
          <a:effectLst>
            <a:outerShdw dist="17961" dir="2700000" algn="ctr" rotWithShape="0">
              <a:srgbClr val="537CFF"/>
            </a:outerShdw>
          </a:effectLst>
        </p:spPr>
        <p:txBody>
          <a:bodyPr/>
          <a:lstStyle>
            <a:lvl1pPr algn="ctr">
              <a:defRPr/>
            </a:lvl1pPr>
          </a:lstStyle>
          <a:p>
            <a:r>
              <a:rPr lang="de-DE"/>
              <a:t>Mastertitelformat bearbeiten</a:t>
            </a:r>
          </a:p>
        </p:txBody>
      </p:sp>
      <p:sp>
        <p:nvSpPr>
          <p:cNvPr id="326663"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de-DE"/>
              <a:t>Master-Untertitelformat bearbeiten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DFC41D4B-29A6-42AF-A242-9E099074A54E}"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34975" y="2005013"/>
            <a:ext cx="4038600"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5975" y="2005013"/>
            <a:ext cx="4038600"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57238"/>
            <a:ext cx="2286000" cy="53689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0" y="757238"/>
            <a:ext cx="6705600"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BA5824C6-9258-44A7-8190-D4218FE55A2F}"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54AF11A1-EC0A-45DE-8947-D69D368167BA}"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7C8F5CE6-90A4-4B79-99D4-A91D77BD26A1}"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1FB1DC77-A5D8-49E2-8BAC-6AD2E14D3D5A}"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C843E624-7E87-432F-82F9-494DC766D83E}"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ea typeface="+mn-ea"/>
              </a:defRPr>
            </a:lvl1pPr>
          </a:lstStyle>
          <a:p>
            <a:pPr>
              <a:defRPr/>
            </a:pPr>
            <a:fld id="{95DBEA54-26D2-4C3A-9D2F-BDC74FB4D8E2}" type="slidenum">
              <a:rPr lang="en-GB"/>
              <a:pPr>
                <a:defRPr/>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A489DBDA-D5DB-44EE-9D72-297DA30CF018}"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ea typeface="+mn-ea"/>
              </a:defRPr>
            </a:lvl1pPr>
          </a:lstStyle>
          <a:p>
            <a:pPr>
              <a:defRPr/>
            </a:pPr>
            <a:fld id="{B16733AA-7B66-4560-A2B9-2F5654B8A524}"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0AEF77A2-95A6-4C60-84CE-402DEFAD4663}"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97D1E437-71A1-4DA7-BCEB-1E984EC06054}"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6466D2B1-262D-40A8-9A13-5B57FD08E378}"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04163627-5ADF-4CA2-BFBD-9E827CBE7C59}"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4026F96E-5974-4312-93A7-B08320067D90}"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BC0E8B56-34B1-4483-8634-E3ED15B05B8E}"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FFDC768B-4D38-4F18-8F6A-56EF50212813}"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8BD0C4D5-4BDB-4FA9-ABDB-25460182F649}"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E7FB140B-4B22-48DB-825B-B5064F9DCD5E}"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ADE8C941-84F7-48DF-82EB-815B38DA2C39}"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359E054F-E2DB-4575-ADF4-CFB4F30E3FA0}" type="slidenum">
              <a:rPr lang="en-GB"/>
              <a:pPr>
                <a:defRPr/>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9CA49294-7CA2-4387-B79B-9FB454658B10}"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A7AE79EC-770C-49DC-8923-6096EE12D7D8}" type="slidenum">
              <a:rPr lang="en-GB"/>
              <a:pPr>
                <a:defRPr/>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4889BA7E-41F8-46F4-91F1-11724C1B1DB9}"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E4ABAB7C-0835-4355-99DC-F640E44A4648}"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7868FE2C-E8F9-4701-9DEF-8DFCE3C158C3}" type="slidenum">
              <a:rPr lang="en-GB"/>
              <a:pPr>
                <a:defRPr/>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FF40EB29-53C9-4DA0-BCF8-914B38D19790}"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219E47EC-0408-423E-A1C3-EB4905F09196}" type="slidenum">
              <a:rPr lang="en-GB"/>
              <a:pPr>
                <a:defRPr/>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fontAlgn="auto" hangingPunct="0">
              <a:spcBef>
                <a:spcPts val="0"/>
              </a:spcBef>
              <a:spcAft>
                <a:spcPts val="0"/>
              </a:spcAft>
              <a:defRPr>
                <a:latin typeface="Arial" charset="0"/>
                <a:cs typeface="+mn-cs"/>
              </a:defRPr>
            </a:lvl1pPr>
          </a:lstStyle>
          <a:p>
            <a:pPr>
              <a:defRPr/>
            </a:pPr>
            <a:fld id="{8E439C25-850C-484A-B23C-91C4C90F66D6}" type="slidenum">
              <a:rPr lang="en-GB"/>
              <a:pPr>
                <a:defRPr/>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81CDDE-688F-4E50-B77D-4351E9BC20BA}" type="slidenum">
              <a:rPr lang="en-US"/>
              <a:pPr>
                <a:defRPr/>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DE5C40F-367E-4563-8790-742E05C22A37}" type="slidenum">
              <a:rPr lang="en-US"/>
              <a:pPr>
                <a:defRPr/>
              </a:pPr>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3B84BC5-E48E-4E17-B254-2D276FEB31A4}" type="slidenum">
              <a:rPr lang="en-US"/>
              <a:pPr>
                <a:defRPr/>
              </a:pPr>
              <a:t>‹#›</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9909CECF-3A99-4EC9-95DC-B9BED94AF8BE}" type="slidenum">
              <a:rPr lang="en-US"/>
              <a:pPr>
                <a:defRPr/>
              </a:pPr>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1A665AEC-A1DD-4519-88E6-D02CC0737D64}" type="slidenum">
              <a:rPr lang="en-US"/>
              <a:pPr>
                <a:defRPr/>
              </a:pPr>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57188" y="6400800"/>
            <a:ext cx="2895600" cy="457200"/>
          </a:xfrm>
        </p:spPr>
        <p:txBody>
          <a:bodyPr/>
          <a:lstStyle>
            <a:lvl1pPr>
              <a:defRPr>
                <a:ea typeface="ＭＳ Ｐゴシック" charset="-128"/>
              </a:defRPr>
            </a:lvl1pPr>
          </a:lstStyle>
          <a:p>
            <a:pPr>
              <a:defRPr/>
            </a:pPr>
            <a:endParaRPr lang="en-US"/>
          </a:p>
        </p:txBody>
      </p:sp>
      <p:sp>
        <p:nvSpPr>
          <p:cNvPr id="5" name="Slide Number Placeholder 5"/>
          <p:cNvSpPr>
            <a:spLocks noGrp="1"/>
          </p:cNvSpPr>
          <p:nvPr>
            <p:ph type="sldNum" sz="quarter" idx="11"/>
          </p:nvPr>
        </p:nvSpPr>
        <p:spPr/>
        <p:txBody>
          <a:bodyPr/>
          <a:lstStyle>
            <a:lvl1pPr>
              <a:defRPr>
                <a:ea typeface="ＭＳ Ｐゴシック" charset="-128"/>
              </a:defRPr>
            </a:lvl1pPr>
          </a:lstStyle>
          <a:p>
            <a:pPr>
              <a:defRPr/>
            </a:pPr>
            <a:fld id="{8C42756A-C9DF-4A35-B381-7DB16078699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948FBB7D-0494-474B-8188-660D9F33E73D}"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0267BA15-F748-4127-827B-EBD9D0887B92}" type="slidenum">
              <a:rPr lang="en-US"/>
              <a:pPr>
                <a:defRPr/>
              </a:pPr>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128"/>
              </a:defRPr>
            </a:lvl1pPr>
          </a:lstStyle>
          <a:p>
            <a:pPr>
              <a:defRPr/>
            </a:pPr>
            <a:fld id="{515E1529-CD8D-41B5-B4C5-971F89CB7519}" type="slidenum">
              <a:rPr lang="en-US"/>
              <a:pPr>
                <a:defRPr/>
              </a:pPr>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154F2C5A-5351-4684-8C78-D1F3771A284A}" type="slidenum">
              <a:rPr lang="en-US"/>
              <a:pPr>
                <a:defRPr/>
              </a:pPr>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128"/>
              </a:defRPr>
            </a:lvl1pPr>
          </a:lstStyle>
          <a:p>
            <a:pPr>
              <a:defRPr/>
            </a:pPr>
            <a:fld id="{5035FAA6-BED2-40A9-8D1A-C7A23B46C8EB}" type="slidenum">
              <a:rPr lang="en-US"/>
              <a:pPr>
                <a:defRPr/>
              </a:pPr>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FDC61A5A-D175-4F69-BE44-B82DD4A300E4}" type="slidenum">
              <a:rPr lang="en-US"/>
              <a:pPr>
                <a:defRPr/>
              </a:pPr>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D14822B4-8AA7-4000-AAC9-0745062A0DA3}" type="slidenum">
              <a:rPr lang="en-US"/>
              <a:pPr>
                <a:defRPr/>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DAB56596-3B9E-47E3-8381-08D8EF583876}" type="slidenum">
              <a:rPr lang="en-US"/>
              <a:pPr>
                <a:defRPr/>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F4D5D657-670F-4272-AD0A-8BF64720A326}"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EC4F57-269E-430B-92F4-950A44FDAA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0C2B28-5333-42AA-A02E-A7FE7250C2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5BC0543B-A442-4732-B1BA-95D5AF6B3274}"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97A4-9A70-4A3E-96B5-8CB1B7C6062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917ECA-60EA-4102-B4EB-0FFB5E7A171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6FC8FDE-3703-4E07-8C78-3FE1A8840E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A2CD745-C722-4814-AA78-3ABAAAA2F70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EB73BD3-F112-43DC-BB4E-AF736A5767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740504-BE61-49A9-B1A4-4034CE80A56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EBFB6D-E955-433E-AB59-D6DDC8009DD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4DEB7B-397A-4581-9381-CC7D9E4BF97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9D4CAD-35EA-4205-95F8-30B50BE4B41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AB510CCF-6190-48C2-8FEE-84956176436E}"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684947A0-C91F-4109-88A1-4EFD9D4A4F53}"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B20C82-F566-436A-BAD4-C00E3EAE1DD9}"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B698D5F2-8009-4D73-93F2-87342DC93935}" type="slidenum">
              <a:rPr lang="en-GB"/>
              <a:pPr/>
              <a:t>‹#›</a:t>
            </a:fld>
            <a:endParaRPr lang="en-GB"/>
          </a:p>
        </p:txBody>
      </p:sp>
      <p:sp>
        <p:nvSpPr>
          <p:cNvPr id="8" name="Rectangle 7"/>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6E3241E7-55FD-4F39-B20A-38A0BBBA7362}" type="slidenum">
              <a:rPr lang="en-GB"/>
              <a:pPr/>
              <a:t>‹#›</a:t>
            </a:fld>
            <a:endParaRPr lang="en-GB"/>
          </a:p>
        </p:txBody>
      </p:sp>
      <p:sp>
        <p:nvSpPr>
          <p:cNvPr id="4" name="Rectangle 3"/>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723132AC-E039-4E94-976C-FD976D69E81A}" type="slidenum">
              <a:rPr lang="en-GB"/>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2D900986-F8E7-4E7E-BE75-BE794521AF3E}"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DE616208-1463-4C86-B41E-DDEDD1C63FED}"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F96739C5-81E2-46FA-A146-2AA694F7BBF5}"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12399AD0-04D3-414E-9752-C83224162486}"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6E2E02F7-565A-4F52-8807-E2DC2914F040}" type="slidenum">
              <a:rPr lang="en-GB"/>
              <a:pPr/>
              <a:t>‹#›</a:t>
            </a:fld>
            <a:endParaRPr lang="en-GB"/>
          </a:p>
        </p:txBody>
      </p:sp>
      <p:sp>
        <p:nvSpPr>
          <p:cNvPr id="4" name="Rectangle 3"/>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C11D1911-321A-4D26-A001-1EE00037E572}"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ABC570DB-B896-4FA1-B0DB-DB8B219BD4BA}"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85727F6-F605-4A13-8DEF-1DCBE4DEDFDC}"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977EA5FA-3176-4EF2-BAF6-A3BE235A5178}"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1CBDBB62-AC4C-4998-98F4-A657965E1587}"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C81044E4-CF30-425B-AB53-B1F2D0BA70E9}" type="slidenum">
              <a:rPr lang="en-GB"/>
              <a:pPr/>
              <a:t>‹#›</a:t>
            </a:fld>
            <a:endParaRPr lang="en-GB"/>
          </a:p>
        </p:txBody>
      </p:sp>
      <p:sp>
        <p:nvSpPr>
          <p:cNvPr id="8"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881C8620-2DC3-4464-956C-1DF7F3D3B05D}"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B1E52CA6-FCF0-458C-89B9-241E5D011912}" type="slidenum">
              <a:rPr lang="en-GB"/>
              <a:pPr/>
              <a:t>‹#›</a:t>
            </a:fld>
            <a:endParaRPr lang="en-GB"/>
          </a:p>
        </p:txBody>
      </p:sp>
      <p:sp>
        <p:nvSpPr>
          <p:cNvPr id="3"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1AA342D7-2753-43D2-80EA-7E3B95716DFB}"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68B7FC78-3F06-4CC6-96E3-C4FE0C2748E3}"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6582ED2F-5D41-4BF3-BB2F-982D82D14B2C}"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EC2ED5E8-B881-4A50-BE02-320DBC32C9E5}"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EEE93C8E-2B7B-4162-9EDE-ED194E6F2088}"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9CCA191-AF18-4FEB-B397-C9640C1852BC}"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27D72421-FD44-44F0-8BAF-4AA5FDD8FD22}"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C17C0AF2-781B-4BB0-87B4-4DBCF1C239E9}"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3FE050B9-189A-4FAA-82DB-A3B7F081B4F6}"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0477C25E-C44E-42EB-A295-334092A33DF9}"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2B9F6D8B-66EB-4BEC-A59E-F92FAD147BBC}" type="slidenum">
              <a:rPr lang="en-GB"/>
              <a:pPr/>
              <a:t>‹#›</a:t>
            </a:fld>
            <a:endParaRPr lang="en-GB"/>
          </a:p>
        </p:txBody>
      </p:sp>
      <p:sp>
        <p:nvSpPr>
          <p:cNvPr id="8"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77F0B504-14D8-4C73-9B6B-EFAD436F2446}"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A810AF4C-FCA8-49B5-BA32-E6D751C670D1}" type="slidenum">
              <a:rPr lang="en-GB"/>
              <a:pPr/>
              <a:t>‹#›</a:t>
            </a:fld>
            <a:endParaRPr lang="en-GB"/>
          </a:p>
        </p:txBody>
      </p:sp>
      <p:sp>
        <p:nvSpPr>
          <p:cNvPr id="3"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7C2771E0-D59A-4545-93DF-8997608D19F2}"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B11AF90A-0950-49C3-8692-21AB05F093A7}"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D19C1529-241A-40F8-A5D6-E02930CA2154}"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42B8CB-7EE1-48E6-B2AA-A9856E70AC7A}"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0F0E3653-A979-4F84-A60B-2E4631ABD16B}"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C0E6861A-E84F-4189-BC32-1557A316E9BC}"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698137E-AD7C-4E65-A2EC-86C11B7ECD37}"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ea typeface="ＭＳ Ｐゴシック" charset="-128"/>
                <a:cs typeface="Times New Roman" charset="0"/>
              </a:defRPr>
            </a:lvl1pPr>
          </a:lstStyle>
          <a:p>
            <a:fld id="{53F1511A-D088-4F84-806C-A7877955AE58}" type="datetime1">
              <a:rPr lang="en-US"/>
              <a:pPr/>
              <a:t>11/21/2011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BF3F8E1-D6A3-4236-95CC-70E302F29545}"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C7276-25E8-4E46-90BD-E93FAA7E2F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3681DD-A4A5-4121-9906-F477A5C00F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57188" y="6400800"/>
            <a:ext cx="2895600" cy="457200"/>
          </a:xfrm>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1"/>
          </p:nvPr>
        </p:nvSpPr>
        <p:spPr/>
        <p:txBody>
          <a:bodyPr/>
          <a:lstStyle>
            <a:lvl1pPr>
              <a:defRPr/>
            </a:lvl1pPr>
          </a:lstStyle>
          <a:p>
            <a:pPr>
              <a:defRPr/>
            </a:pPr>
            <a:fld id="{56B17598-0C43-49E6-8492-092ED1671D1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079F54-AD13-4168-96B1-F4D86896FC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D47EF1-0D2A-4601-81EE-7CF41908A6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C25EDC-54DF-491A-A867-F42E2DFC9F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2DCB9C-3CD0-4710-B218-D98FB5CC6E41}"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26FD4A6-4A71-44C0-99BB-868140B969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69715-6A7A-4BAF-A23D-1CE8278D00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2019FC-363F-470C-AA19-A0D83AF28B3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E558F-8DFC-4B6B-871A-B3CECAC2B60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C50F6F-E30A-40B3-A531-56A3221DC8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endParaRPr>
          </a:p>
        </p:txBody>
      </p:sp>
      <p:sp>
        <p:nvSpPr>
          <p:cNvPr id="5" name="Text Box 3"/>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rPr>
              <a:t>International Permafrost Association</a:t>
            </a:r>
          </a:p>
        </p:txBody>
      </p:sp>
      <p:pic>
        <p:nvPicPr>
          <p:cNvPr id="6" name="Picture 4" descr="IPA_small_png"/>
          <p:cNvPicPr>
            <a:picLocks noChangeAspect="1" noChangeArrowheads="1"/>
          </p:cNvPicPr>
          <p:nvPr userDrawn="1"/>
        </p:nvPicPr>
        <p:blipFill>
          <a:blip r:embed="rId2" cstate="print"/>
          <a:srcRect/>
          <a:stretch>
            <a:fillRect/>
          </a:stretch>
        </p:blipFill>
        <p:spPr bwMode="auto">
          <a:xfrm>
            <a:off x="77788" y="38100"/>
            <a:ext cx="819150" cy="606425"/>
          </a:xfrm>
          <a:prstGeom prst="rect">
            <a:avLst/>
          </a:prstGeom>
          <a:noFill/>
          <a:ln w="9525">
            <a:noFill/>
            <a:miter lim="800000"/>
            <a:headEnd/>
            <a:tailEnd/>
          </a:ln>
        </p:spPr>
      </p:pic>
      <p:sp>
        <p:nvSpPr>
          <p:cNvPr id="7" name="Rectangle 5"/>
          <p:cNvSpPr>
            <a:spLocks noChangeArrowheads="1"/>
          </p:cNvSpPr>
          <p:nvPr userDrawn="1"/>
        </p:nvSpPr>
        <p:spPr bwMode="auto">
          <a:xfrm>
            <a:off x="7161213" y="6507163"/>
            <a:ext cx="1992312" cy="336550"/>
          </a:xfrm>
          <a:prstGeom prst="rect">
            <a:avLst/>
          </a:prstGeom>
          <a:noFill/>
          <a:ln w="9525" algn="ctr">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rPr>
              <a:t>ipa-permafrost.org</a:t>
            </a:r>
          </a:p>
        </p:txBody>
      </p:sp>
      <p:sp>
        <p:nvSpPr>
          <p:cNvPr id="326662" name="Rectangle 6"/>
          <p:cNvSpPr>
            <a:spLocks noGrp="1" noChangeArrowheads="1"/>
          </p:cNvSpPr>
          <p:nvPr>
            <p:ph type="ctrTitle"/>
          </p:nvPr>
        </p:nvSpPr>
        <p:spPr>
          <a:xfrm>
            <a:off x="685800" y="2130425"/>
            <a:ext cx="7772400" cy="1470025"/>
          </a:xfrm>
          <a:effectLst>
            <a:outerShdw dist="17961" dir="2700000" algn="ctr" rotWithShape="0">
              <a:srgbClr val="537CFF"/>
            </a:outerShdw>
          </a:effectLst>
        </p:spPr>
        <p:txBody>
          <a:bodyPr/>
          <a:lstStyle>
            <a:lvl1pPr algn="ctr">
              <a:defRPr/>
            </a:lvl1pPr>
          </a:lstStyle>
          <a:p>
            <a:r>
              <a:rPr lang="de-DE"/>
              <a:t>Mastertitelformat bearbeiten</a:t>
            </a:r>
          </a:p>
        </p:txBody>
      </p:sp>
      <p:sp>
        <p:nvSpPr>
          <p:cNvPr id="326663" name="Rectangle 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de-DE"/>
              <a:t>Master-Untertitelformat bearbeiten</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34975" y="2005013"/>
            <a:ext cx="4038600"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5975" y="2005013"/>
            <a:ext cx="4038600" cy="412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37E83F-07E0-472A-8855-9ED67C438358}"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57238"/>
            <a:ext cx="2286000" cy="53689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0" y="757238"/>
            <a:ext cx="6705600"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9C13EB32-4087-40C5-9416-B5B77E977700}"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09BDFA89-216E-4B32-88CB-3AD1CE159C9B}"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1EBEDB1B-3C8C-4E4C-8960-15F2D705F04F}"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684390EB-2B64-4A4D-80F4-1F66B26ADF7F}"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3.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4.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4.jpe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9.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20.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1.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90.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9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6.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5.jpe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8.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9.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6.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0.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34.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3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37.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3.pn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theme" Target="../theme/theme40.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theme" Target="../theme/theme41.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2.png"/></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35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5" Type="http://schemas.openxmlformats.org/officeDocument/2006/relationships/image" Target="../media/image1.jpeg"/><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4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4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5A0AF45-46BD-4E1F-952B-0D6F82810A4D}" type="slidenum">
              <a:rPr lang="en-US"/>
              <a:pPr/>
              <a:t>‹#›</a:t>
            </a:fld>
            <a:endParaRPr lang="en-US"/>
          </a:p>
        </p:txBody>
      </p:sp>
      <p:pic>
        <p:nvPicPr>
          <p:cNvPr id="1031"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156" r:id="rId1"/>
    <p:sldLayoutId id="2147488157" r:id="rId2"/>
    <p:sldLayoutId id="2147488158" r:id="rId3"/>
    <p:sldLayoutId id="2147488159" r:id="rId4"/>
    <p:sldLayoutId id="2147488160" r:id="rId5"/>
    <p:sldLayoutId id="2147488161" r:id="rId6"/>
    <p:sldLayoutId id="2147488162" r:id="rId7"/>
    <p:sldLayoutId id="2147488163" r:id="rId8"/>
    <p:sldLayoutId id="2147488164" r:id="rId9"/>
    <p:sldLayoutId id="2147488165" r:id="rId10"/>
    <p:sldLayoutId id="2147488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1139"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0BFF81BF-3EC9-40F4-BA54-F620416B13EC}"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Times New Roman" pitchFamily="18" charset="0"/>
              </a:defRPr>
            </a:lvl1pPr>
          </a:lstStyle>
          <a:p>
            <a:pPr>
              <a:defRPr/>
            </a:pPr>
            <a:r>
              <a:rPr lang="en-US"/>
              <a:t>February 24, 2005</a:t>
            </a:r>
          </a:p>
        </p:txBody>
      </p:sp>
      <p:sp>
        <p:nvSpPr>
          <p:cNvPr id="21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Times New Roman" pitchFamily="18" charset="0"/>
              </a:defRPr>
            </a:lvl1pPr>
          </a:lstStyle>
          <a:p>
            <a:pPr>
              <a:defRPr/>
            </a:pPr>
            <a:r>
              <a:rPr lang="en-US"/>
              <a:t>World Meteorological Organization</a:t>
            </a:r>
          </a:p>
        </p:txBody>
      </p:sp>
      <p:sp>
        <p:nvSpPr>
          <p:cNvPr id="21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42558086-5453-424E-9F5D-5E0B19D8AC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35" r:id="rId1"/>
  </p:sldLayoutIdLst>
  <p:hf sldNum="0" hdr="0" ftr="0" dt="0"/>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Arial"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ea typeface="Arial"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ea typeface="Arial"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ea typeface="Arial"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2"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7283"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DB03DF23-E7E9-4A51-ABA1-EAE680253DF0}"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25DA0E08-1A92-4A06-8954-5E577EDC63EA}" type="slidenum">
              <a:rPr lang="en-US">
                <a:solidFill>
                  <a:srgbClr val="000000"/>
                </a:solidFill>
                <a:ea typeface="+mn-ea"/>
              </a:rPr>
              <a:pPr>
                <a:defRPr/>
              </a:pPr>
              <a:t>‹#›</a:t>
            </a:fld>
            <a:endParaRPr lang="en-US">
              <a:solidFill>
                <a:srgbClr val="000000"/>
              </a:solidFill>
              <a:ea typeface="+mn-ea"/>
            </a:endParaRPr>
          </a:p>
        </p:txBody>
      </p:sp>
      <p:pic>
        <p:nvPicPr>
          <p:cNvPr id="4103"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253" r:id="rId1"/>
    <p:sldLayoutId id="2147488254" r:id="rId2"/>
    <p:sldLayoutId id="2147488255" r:id="rId3"/>
    <p:sldLayoutId id="2147488256" r:id="rId4"/>
    <p:sldLayoutId id="2147488257" r:id="rId5"/>
    <p:sldLayoutId id="2147488258" r:id="rId6"/>
    <p:sldLayoutId id="2147488259" r:id="rId7"/>
    <p:sldLayoutId id="2147488260" r:id="rId8"/>
    <p:sldLayoutId id="2147488261" r:id="rId9"/>
    <p:sldLayoutId id="2147488262" r:id="rId10"/>
    <p:sldLayoutId id="2147488263"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rgbClr val="6699FF"/>
            </a:gs>
          </a:gsLst>
          <a:lin ang="5400000" scaled="1"/>
        </a:gradFill>
        <a:effectLst/>
      </p:bgPr>
    </p:bg>
    <p:spTree>
      <p:nvGrpSpPr>
        <p:cNvPr id="1" name=""/>
        <p:cNvGrpSpPr/>
        <p:nvPr/>
      </p:nvGrpSpPr>
      <p:grpSpPr>
        <a:xfrm>
          <a:off x="0" y="0"/>
          <a:ext cx="0" cy="0"/>
          <a:chOff x="0" y="0"/>
          <a:chExt cx="0" cy="0"/>
        </a:xfrm>
      </p:grpSpPr>
      <p:sp>
        <p:nvSpPr>
          <p:cNvPr id="322567" name="Rectangle 7"/>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endParaRPr>
          </a:p>
        </p:txBody>
      </p:sp>
      <p:sp>
        <p:nvSpPr>
          <p:cNvPr id="322568" name="Text Box 8"/>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rPr>
              <a:t>International Permafrost Association</a:t>
            </a:r>
          </a:p>
        </p:txBody>
      </p:sp>
      <p:pic>
        <p:nvPicPr>
          <p:cNvPr id="9220" name="Picture 9" descr="IPA_small_png"/>
          <p:cNvPicPr>
            <a:picLocks noChangeAspect="1" noChangeArrowheads="1"/>
          </p:cNvPicPr>
          <p:nvPr userDrawn="1"/>
        </p:nvPicPr>
        <p:blipFill>
          <a:blip r:embed="rId13" cstate="print"/>
          <a:srcRect/>
          <a:stretch>
            <a:fillRect/>
          </a:stretch>
        </p:blipFill>
        <p:spPr bwMode="auto">
          <a:xfrm>
            <a:off x="77788" y="38100"/>
            <a:ext cx="819150" cy="606425"/>
          </a:xfrm>
          <a:prstGeom prst="rect">
            <a:avLst/>
          </a:prstGeom>
          <a:noFill/>
          <a:ln w="9525">
            <a:noFill/>
            <a:miter lim="800000"/>
            <a:headEnd/>
            <a:tailEnd/>
          </a:ln>
        </p:spPr>
      </p:pic>
      <p:sp>
        <p:nvSpPr>
          <p:cNvPr id="322570" name="Rectangle 10"/>
          <p:cNvSpPr>
            <a:spLocks noChangeArrowheads="1"/>
          </p:cNvSpPr>
          <p:nvPr userDrawn="1"/>
        </p:nvSpPr>
        <p:spPr bwMode="auto">
          <a:xfrm>
            <a:off x="7161213" y="6507163"/>
            <a:ext cx="1992312" cy="336550"/>
          </a:xfrm>
          <a:prstGeom prst="rect">
            <a:avLst/>
          </a:prstGeom>
          <a:noFill/>
          <a:ln w="9525" algn="ctr">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rPr>
              <a:t>ipa-permafrost.org</a:t>
            </a:r>
          </a:p>
        </p:txBody>
      </p:sp>
      <p:sp>
        <p:nvSpPr>
          <p:cNvPr id="322562" name="Rectangle 2"/>
          <p:cNvSpPr>
            <a:spLocks noGrp="1" noChangeArrowheads="1"/>
          </p:cNvSpPr>
          <p:nvPr>
            <p:ph type="title"/>
          </p:nvPr>
        </p:nvSpPr>
        <p:spPr bwMode="auto">
          <a:xfrm>
            <a:off x="0" y="757238"/>
            <a:ext cx="91440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9223" name="Rectangle 3"/>
          <p:cNvSpPr>
            <a:spLocks noGrp="1" noChangeArrowheads="1"/>
          </p:cNvSpPr>
          <p:nvPr>
            <p:ph type="body" idx="1"/>
          </p:nvPr>
        </p:nvSpPr>
        <p:spPr bwMode="auto">
          <a:xfrm>
            <a:off x="434975" y="2005013"/>
            <a:ext cx="8229600" cy="412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Tree>
  </p:cSld>
  <p:clrMap bg1="lt1" tx1="dk1" bg2="lt2" tx2="dk2" accent1="accent1" accent2="accent2" accent3="accent3" accent4="accent4" accent5="accent5" accent6="accent6" hlink="hlink" folHlink="folHlink"/>
  <p:sldLayoutIdLst>
    <p:sldLayoutId id="2147488265" r:id="rId1"/>
    <p:sldLayoutId id="2147488266" r:id="rId2"/>
    <p:sldLayoutId id="2147488267" r:id="rId3"/>
    <p:sldLayoutId id="2147488268" r:id="rId4"/>
    <p:sldLayoutId id="2147488269" r:id="rId5"/>
    <p:sldLayoutId id="2147488270" r:id="rId6"/>
    <p:sldLayoutId id="2147488271" r:id="rId7"/>
    <p:sldLayoutId id="2147488272" r:id="rId8"/>
    <p:sldLayoutId id="2147488273" r:id="rId9"/>
    <p:sldLayoutId id="2147488274" r:id="rId10"/>
    <p:sldLayoutId id="2147488275" r:id="rId11"/>
  </p:sldLayoutIdLst>
  <p:txStyles>
    <p:titleStyle>
      <a:lvl1pPr algn="l" rtl="0" eaLnBrk="0" fontAlgn="base" hangingPunct="0">
        <a:spcBef>
          <a:spcPct val="0"/>
        </a:spcBef>
        <a:spcAft>
          <a:spcPct val="0"/>
        </a:spcAft>
        <a:defRPr sz="4000" b="1">
          <a:solidFill>
            <a:srgbClr val="CC0099"/>
          </a:solidFill>
          <a:latin typeface="+mj-lt"/>
          <a:ea typeface="+mj-ea"/>
          <a:cs typeface="+mj-cs"/>
        </a:defRPr>
      </a:lvl1pPr>
      <a:lvl2pPr algn="l" rtl="0" eaLnBrk="0" fontAlgn="base" hangingPunct="0">
        <a:spcBef>
          <a:spcPct val="0"/>
        </a:spcBef>
        <a:spcAft>
          <a:spcPct val="0"/>
        </a:spcAft>
        <a:defRPr sz="4000" b="1">
          <a:solidFill>
            <a:srgbClr val="CC0099"/>
          </a:solidFill>
          <a:latin typeface="Arial" pitchFamily="34" charset="0"/>
        </a:defRPr>
      </a:lvl2pPr>
      <a:lvl3pPr algn="l" rtl="0" eaLnBrk="0" fontAlgn="base" hangingPunct="0">
        <a:spcBef>
          <a:spcPct val="0"/>
        </a:spcBef>
        <a:spcAft>
          <a:spcPct val="0"/>
        </a:spcAft>
        <a:defRPr sz="4000" b="1">
          <a:solidFill>
            <a:srgbClr val="CC0099"/>
          </a:solidFill>
          <a:latin typeface="Arial" pitchFamily="34" charset="0"/>
        </a:defRPr>
      </a:lvl3pPr>
      <a:lvl4pPr algn="l" rtl="0" eaLnBrk="0" fontAlgn="base" hangingPunct="0">
        <a:spcBef>
          <a:spcPct val="0"/>
        </a:spcBef>
        <a:spcAft>
          <a:spcPct val="0"/>
        </a:spcAft>
        <a:defRPr sz="4000" b="1">
          <a:solidFill>
            <a:srgbClr val="CC0099"/>
          </a:solidFill>
          <a:latin typeface="Arial" pitchFamily="34" charset="0"/>
        </a:defRPr>
      </a:lvl4pPr>
      <a:lvl5pPr algn="l" rtl="0" eaLnBrk="0" fontAlgn="base" hangingPunct="0">
        <a:spcBef>
          <a:spcPct val="0"/>
        </a:spcBef>
        <a:spcAft>
          <a:spcPct val="0"/>
        </a:spcAft>
        <a:defRPr sz="4000" b="1">
          <a:solidFill>
            <a:srgbClr val="CC0099"/>
          </a:solidFill>
          <a:latin typeface="Arial" pitchFamily="34" charset="0"/>
        </a:defRPr>
      </a:lvl5pPr>
      <a:lvl6pPr marL="457200" algn="l" rtl="0" fontAlgn="base">
        <a:spcBef>
          <a:spcPct val="0"/>
        </a:spcBef>
        <a:spcAft>
          <a:spcPct val="0"/>
        </a:spcAft>
        <a:defRPr sz="4000" b="1">
          <a:solidFill>
            <a:srgbClr val="CC0099"/>
          </a:solidFill>
          <a:latin typeface="Arial" pitchFamily="34" charset="0"/>
        </a:defRPr>
      </a:lvl6pPr>
      <a:lvl7pPr marL="914400" algn="l" rtl="0" fontAlgn="base">
        <a:spcBef>
          <a:spcPct val="0"/>
        </a:spcBef>
        <a:spcAft>
          <a:spcPct val="0"/>
        </a:spcAft>
        <a:defRPr sz="4000" b="1">
          <a:solidFill>
            <a:srgbClr val="CC0099"/>
          </a:solidFill>
          <a:latin typeface="Arial" pitchFamily="34" charset="0"/>
        </a:defRPr>
      </a:lvl7pPr>
      <a:lvl8pPr marL="1371600" algn="l" rtl="0" fontAlgn="base">
        <a:spcBef>
          <a:spcPct val="0"/>
        </a:spcBef>
        <a:spcAft>
          <a:spcPct val="0"/>
        </a:spcAft>
        <a:defRPr sz="4000" b="1">
          <a:solidFill>
            <a:srgbClr val="CC0099"/>
          </a:solidFill>
          <a:latin typeface="Arial" pitchFamily="34" charset="0"/>
        </a:defRPr>
      </a:lvl8pPr>
      <a:lvl9pPr marL="1828800" algn="l" rtl="0" fontAlgn="base">
        <a:spcBef>
          <a:spcPct val="0"/>
        </a:spcBef>
        <a:spcAft>
          <a:spcPct val="0"/>
        </a:spcAft>
        <a:defRPr sz="4000" b="1">
          <a:solidFill>
            <a:srgbClr val="CC0099"/>
          </a:solidFill>
          <a:latin typeface="Arial" pitchFamily="34" charset="0"/>
        </a:defRPr>
      </a:lvl9pPr>
    </p:titleStyle>
    <p:bodyStyle>
      <a:lvl1pPr marL="342900" indent="-342900" algn="l" rtl="0" eaLnBrk="0" fontAlgn="base" hangingPunct="0">
        <a:spcBef>
          <a:spcPct val="20000"/>
        </a:spcBef>
        <a:spcAft>
          <a:spcPct val="0"/>
        </a:spcAft>
        <a:buChar char="•"/>
        <a:defRPr sz="2800">
          <a:solidFill>
            <a:srgbClr val="860063"/>
          </a:solidFill>
          <a:latin typeface="+mn-lt"/>
          <a:ea typeface="+mn-ea"/>
          <a:cs typeface="+mn-cs"/>
        </a:defRPr>
      </a:lvl1pPr>
      <a:lvl2pPr marL="742950" indent="-285750" algn="l" rtl="0" eaLnBrk="0" fontAlgn="base" hangingPunct="0">
        <a:spcBef>
          <a:spcPct val="20000"/>
        </a:spcBef>
        <a:spcAft>
          <a:spcPct val="0"/>
        </a:spcAft>
        <a:buChar char="–"/>
        <a:defRPr sz="2400">
          <a:solidFill>
            <a:srgbClr val="860063"/>
          </a:solidFill>
          <a:latin typeface="+mn-lt"/>
        </a:defRPr>
      </a:lvl2pPr>
      <a:lvl3pPr marL="1143000" indent="-228600" algn="l" rtl="0" eaLnBrk="0" fontAlgn="base" hangingPunct="0">
        <a:spcBef>
          <a:spcPct val="20000"/>
        </a:spcBef>
        <a:spcAft>
          <a:spcPct val="0"/>
        </a:spcAft>
        <a:buChar char="•"/>
        <a:defRPr sz="2000">
          <a:solidFill>
            <a:srgbClr val="860063"/>
          </a:solidFill>
          <a:latin typeface="+mn-lt"/>
        </a:defRPr>
      </a:lvl3pPr>
      <a:lvl4pPr marL="1600200" indent="-228600" algn="l" rtl="0" eaLnBrk="0" fontAlgn="base" hangingPunct="0">
        <a:spcBef>
          <a:spcPct val="20000"/>
        </a:spcBef>
        <a:spcAft>
          <a:spcPct val="0"/>
        </a:spcAft>
        <a:buChar char="–"/>
        <a:defRPr>
          <a:solidFill>
            <a:srgbClr val="860063"/>
          </a:solidFill>
          <a:latin typeface="+mn-lt"/>
        </a:defRPr>
      </a:lvl4pPr>
      <a:lvl5pPr marL="2057400" indent="-228600" algn="l" rtl="0" eaLnBrk="0" fontAlgn="base" hangingPunct="0">
        <a:spcBef>
          <a:spcPct val="20000"/>
        </a:spcBef>
        <a:spcAft>
          <a:spcPct val="0"/>
        </a:spcAft>
        <a:buChar char="»"/>
        <a:defRPr sz="1600">
          <a:solidFill>
            <a:srgbClr val="860063"/>
          </a:solidFill>
          <a:latin typeface="+mn-lt"/>
        </a:defRPr>
      </a:lvl5pPr>
      <a:lvl6pPr marL="2514600" indent="-228600" algn="l" rtl="0" fontAlgn="base">
        <a:spcBef>
          <a:spcPct val="20000"/>
        </a:spcBef>
        <a:spcAft>
          <a:spcPct val="0"/>
        </a:spcAft>
        <a:buChar char="»"/>
        <a:defRPr sz="1600">
          <a:solidFill>
            <a:srgbClr val="860063"/>
          </a:solidFill>
          <a:latin typeface="+mn-lt"/>
        </a:defRPr>
      </a:lvl6pPr>
      <a:lvl7pPr marL="2971800" indent="-228600" algn="l" rtl="0" fontAlgn="base">
        <a:spcBef>
          <a:spcPct val="20000"/>
        </a:spcBef>
        <a:spcAft>
          <a:spcPct val="0"/>
        </a:spcAft>
        <a:buChar char="»"/>
        <a:defRPr sz="1600">
          <a:solidFill>
            <a:srgbClr val="860063"/>
          </a:solidFill>
          <a:latin typeface="+mn-lt"/>
        </a:defRPr>
      </a:lvl7pPr>
      <a:lvl8pPr marL="3429000" indent="-228600" algn="l" rtl="0" fontAlgn="base">
        <a:spcBef>
          <a:spcPct val="20000"/>
        </a:spcBef>
        <a:spcAft>
          <a:spcPct val="0"/>
        </a:spcAft>
        <a:buChar char="»"/>
        <a:defRPr sz="1600">
          <a:solidFill>
            <a:srgbClr val="860063"/>
          </a:solidFill>
          <a:latin typeface="+mn-lt"/>
        </a:defRPr>
      </a:lvl8pPr>
      <a:lvl9pPr marL="3886200" indent="-228600" algn="l" rtl="0" fontAlgn="base">
        <a:spcBef>
          <a:spcPct val="20000"/>
        </a:spcBef>
        <a:spcAft>
          <a:spcPct val="0"/>
        </a:spcAft>
        <a:buChar char="»"/>
        <a:defRPr sz="1600">
          <a:solidFill>
            <a:srgbClr val="8600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defRPr>
            </a:lvl1pPr>
          </a:lstStyle>
          <a:p>
            <a:pPr>
              <a:defRPr/>
            </a:pPr>
            <a:fld id="{1C8101CA-F1D9-4126-BF7D-4467ECCE0ECB}"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277" r:id="rId1"/>
    <p:sldLayoutId id="2147488278" r:id="rId2"/>
    <p:sldLayoutId id="2147488279" r:id="rId3"/>
    <p:sldLayoutId id="2147488280" r:id="rId4"/>
    <p:sldLayoutId id="2147488281" r:id="rId5"/>
    <p:sldLayoutId id="2147488282" r:id="rId6"/>
    <p:sldLayoutId id="2147488283" r:id="rId7"/>
    <p:sldLayoutId id="2147488284" r:id="rId8"/>
    <p:sldLayoutId id="2147488285" r:id="rId9"/>
    <p:sldLayoutId id="2147488286" r:id="rId10"/>
    <p:sldLayoutId id="2147488287" r:id="rId11"/>
    <p:sldLayoutId id="2147488288" r:id="rId12"/>
    <p:sldLayoutId id="2147488289" r:id="rId13"/>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7172"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pitchFamily="34" charset="-128"/>
              </a:defRPr>
            </a:lvl1pPr>
          </a:lstStyle>
          <a:p>
            <a:pPr>
              <a:defRPr/>
            </a:pPr>
            <a:fld id="{734D1340-7CEB-4C99-94F0-5C1089ED0102}"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315" r:id="rId1"/>
    <p:sldLayoutId id="2147488316" r:id="rId2"/>
    <p:sldLayoutId id="2147488317" r:id="rId3"/>
    <p:sldLayoutId id="2147488318" r:id="rId4"/>
    <p:sldLayoutId id="2147488319" r:id="rId5"/>
    <p:sldLayoutId id="2147488320" r:id="rId6"/>
    <p:sldLayoutId id="2147488321" r:id="rId7"/>
    <p:sldLayoutId id="2147488322" r:id="rId8"/>
    <p:sldLayoutId id="2147488323" r:id="rId9"/>
    <p:sldLayoutId id="2147488324" r:id="rId10"/>
    <p:sldLayoutId id="2147488325" r:id="rId11"/>
    <p:sldLayoutId id="2147488326" r:id="rId12"/>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8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92150"/>
            <a:ext cx="7053263" cy="1058863"/>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8116888"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Text Box 3"/>
          <p:cNvSpPr txBox="1">
            <a:spLocks noChangeArrowheads="1"/>
          </p:cNvSpPr>
          <p:nvPr/>
        </p:nvSpPr>
        <p:spPr bwMode="auto">
          <a:xfrm>
            <a:off x="5638800" y="6613525"/>
            <a:ext cx="3276600" cy="244475"/>
          </a:xfrm>
          <a:prstGeom prst="rect">
            <a:avLst/>
          </a:prstGeom>
          <a:noFill/>
          <a:ln w="9525">
            <a:noFill/>
            <a:round/>
            <a:headEnd/>
            <a:tailEnd/>
          </a:ln>
          <a:effectLst/>
        </p:spPr>
        <p:txBody>
          <a:bodyPr lIns="90000" tIns="46800" rIns="90000" bIns="46800"/>
          <a:lstStyle/>
          <a:p>
            <a:pPr algn="r" defTabSz="447675" eaLnBrk="1">
              <a:lnSpc>
                <a:spcPct val="97000"/>
              </a:lnSpc>
              <a:spcBef>
                <a:spcPts val="625"/>
              </a:spcBef>
              <a:buClr>
                <a:srgbClr val="000000"/>
              </a:buClr>
              <a:buSzPct val="100000"/>
              <a:buFont typeface="Times New Roman" pitchFamily="16" charset="0"/>
              <a:buNone/>
              <a:tabLst>
                <a:tab pos="723900" algn="l"/>
                <a:tab pos="1447800" algn="l"/>
                <a:tab pos="2171700" algn="l"/>
                <a:tab pos="2895600" algn="l"/>
              </a:tabLst>
            </a:pPr>
            <a:r>
              <a:rPr lang="nn-NO" sz="1000" i="1" smtClean="0">
                <a:solidFill>
                  <a:srgbClr val="000000"/>
                </a:solidFill>
                <a:latin typeface="Trebuchet MS" pitchFamily="32" charset="0"/>
                <a:ea typeface="DejaVu Sans" charset="0"/>
                <a:cs typeface="DejaVu Sans" charset="0"/>
              </a:rPr>
              <a:t>Norwegian Meteorological Institute  </a:t>
            </a:r>
            <a:r>
              <a:rPr lang="nn-NO" sz="1000" i="1" smtClean="0">
                <a:solidFill>
                  <a:srgbClr val="FF3300"/>
                </a:solidFill>
                <a:latin typeface="Trebuchet MS" pitchFamily="32" charset="0"/>
                <a:ea typeface="DejaVu Sans" charset="0"/>
                <a:cs typeface="DejaVu Sans" charset="0"/>
              </a:rPr>
              <a:t>METNO</a:t>
            </a:r>
          </a:p>
        </p:txBody>
      </p:sp>
      <p:pic>
        <p:nvPicPr>
          <p:cNvPr id="1028" name="Picture 4"/>
          <p:cNvPicPr>
            <a:picLocks noChangeAspect="1" noChangeArrowheads="1"/>
          </p:cNvPicPr>
          <p:nvPr/>
        </p:nvPicPr>
        <p:blipFill>
          <a:blip r:embed="rId15" cstate="print"/>
          <a:srcRect/>
          <a:stretch>
            <a:fillRect/>
          </a:stretch>
        </p:blipFill>
        <p:spPr bwMode="auto">
          <a:xfrm>
            <a:off x="0" y="0"/>
            <a:ext cx="9144000" cy="2044700"/>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8425" r:id="rId1"/>
    <p:sldLayoutId id="2147488426" r:id="rId2"/>
    <p:sldLayoutId id="2147488427" r:id="rId3"/>
    <p:sldLayoutId id="2147488428" r:id="rId4"/>
    <p:sldLayoutId id="2147488429" r:id="rId5"/>
    <p:sldLayoutId id="2147488430" r:id="rId6"/>
    <p:sldLayoutId id="2147488431" r:id="rId7"/>
    <p:sldLayoutId id="2147488432" r:id="rId8"/>
    <p:sldLayoutId id="2147488433" r:id="rId9"/>
    <p:sldLayoutId id="2147488434" r:id="rId10"/>
    <p:sldLayoutId id="2147488435" r:id="rId11"/>
    <p:sldLayoutId id="2147488436" r:id="rId12"/>
    <p:sldLayoutId id="2147488437" r:id="rId13"/>
  </p:sldLayoutIdLst>
  <p:txStyles>
    <p:titleStyle>
      <a:lvl1pPr algn="l" defTabSz="447675" rtl="0" fontAlgn="base">
        <a:spcBef>
          <a:spcPct val="0"/>
        </a:spcBef>
        <a:spcAft>
          <a:spcPct val="0"/>
        </a:spcAft>
        <a:buClr>
          <a:srgbClr val="000000"/>
        </a:buClr>
        <a:buSzPct val="100000"/>
        <a:buFont typeface="Times New Roman" pitchFamily="16" charset="0"/>
        <a:defRPr sz="3200">
          <a:solidFill>
            <a:srgbClr val="6699CC"/>
          </a:solidFill>
          <a:latin typeface="+mj-lt"/>
          <a:ea typeface="+mj-ea"/>
          <a:cs typeface="+mj-cs"/>
        </a:defRPr>
      </a:lvl1pPr>
      <a:lvl2pPr marL="742950" indent="-28575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2pPr>
      <a:lvl3pPr marL="11430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3pPr>
      <a:lvl4pPr marL="16002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4pPr>
      <a:lvl5pPr marL="20574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5pPr>
      <a:lvl6pPr marL="25146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6pPr>
      <a:lvl7pPr marL="29718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7pPr>
      <a:lvl8pPr marL="34290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8pPr>
      <a:lvl9pPr marL="3886200" indent="-228600" algn="l" defTabSz="447675" rtl="0" fontAlgn="base">
        <a:spcBef>
          <a:spcPct val="0"/>
        </a:spcBef>
        <a:spcAft>
          <a:spcPct val="0"/>
        </a:spcAft>
        <a:buClr>
          <a:srgbClr val="000000"/>
        </a:buClr>
        <a:buSzPct val="100000"/>
        <a:buFont typeface="Times New Roman" pitchFamily="16" charset="0"/>
        <a:defRPr sz="3200">
          <a:solidFill>
            <a:srgbClr val="6699CC"/>
          </a:solidFill>
          <a:latin typeface="Trebuchet MS" pitchFamily="32" charset="0"/>
          <a:cs typeface="Lucida Sans Unicode" charset="0"/>
        </a:defRPr>
      </a:lvl9pPr>
    </p:titleStyle>
    <p:bodyStyle>
      <a:lvl1pPr marL="342900" indent="-342900" algn="l" defTabSz="447675" rtl="0" fontAlgn="base">
        <a:spcBef>
          <a:spcPts val="700"/>
        </a:spcBef>
        <a:spcAft>
          <a:spcPct val="0"/>
        </a:spcAft>
        <a:buClr>
          <a:srgbClr val="000000"/>
        </a:buClr>
        <a:buSzPct val="100000"/>
        <a:buFont typeface="Times New Roman" pitchFamily="16" charset="0"/>
        <a:defRPr sz="2800">
          <a:solidFill>
            <a:srgbClr val="245199"/>
          </a:solidFill>
          <a:latin typeface="+mn-lt"/>
          <a:ea typeface="+mn-ea"/>
          <a:cs typeface="+mn-cs"/>
        </a:defRPr>
      </a:lvl1pPr>
      <a:lvl2pPr marL="742950" indent="-285750" algn="l" defTabSz="447675" rtl="0" fontAlgn="base">
        <a:spcBef>
          <a:spcPts val="600"/>
        </a:spcBef>
        <a:spcAft>
          <a:spcPct val="0"/>
        </a:spcAft>
        <a:buClr>
          <a:srgbClr val="000000"/>
        </a:buClr>
        <a:buSzPct val="100000"/>
        <a:buFont typeface="Times New Roman" pitchFamily="16" charset="0"/>
        <a:defRPr sz="2400">
          <a:solidFill>
            <a:srgbClr val="245199"/>
          </a:solidFill>
          <a:latin typeface="+mn-lt"/>
          <a:cs typeface="+mn-cs"/>
        </a:defRPr>
      </a:lvl2pPr>
      <a:lvl3pPr marL="1143000" indent="-228600" algn="l" defTabSz="447675" rtl="0" fontAlgn="base">
        <a:spcBef>
          <a:spcPts val="500"/>
        </a:spcBef>
        <a:spcAft>
          <a:spcPct val="0"/>
        </a:spcAft>
        <a:buClr>
          <a:srgbClr val="000000"/>
        </a:buClr>
        <a:buSzPct val="100000"/>
        <a:buFont typeface="Times New Roman" pitchFamily="16" charset="0"/>
        <a:defRPr sz="2000">
          <a:solidFill>
            <a:srgbClr val="245199"/>
          </a:solidFill>
          <a:latin typeface="+mn-lt"/>
          <a:cs typeface="+mn-cs"/>
        </a:defRPr>
      </a:lvl3pPr>
      <a:lvl4pPr marL="1600200" indent="-228600" algn="l" defTabSz="447675" rtl="0" fontAlgn="base">
        <a:spcBef>
          <a:spcPts val="450"/>
        </a:spcBef>
        <a:spcAft>
          <a:spcPct val="0"/>
        </a:spcAft>
        <a:buClr>
          <a:srgbClr val="000000"/>
        </a:buClr>
        <a:buSzPct val="100000"/>
        <a:buFont typeface="Times New Roman" pitchFamily="16" charset="0"/>
        <a:defRPr>
          <a:solidFill>
            <a:srgbClr val="245199"/>
          </a:solidFill>
          <a:latin typeface="+mn-lt"/>
          <a:cs typeface="+mn-cs"/>
        </a:defRPr>
      </a:lvl4pPr>
      <a:lvl5pPr marL="2057400" indent="-228600" algn="l" defTabSz="447675" rtl="0" fontAlgn="base">
        <a:spcBef>
          <a:spcPts val="400"/>
        </a:spcBef>
        <a:spcAft>
          <a:spcPct val="0"/>
        </a:spcAft>
        <a:buClr>
          <a:srgbClr val="000000"/>
        </a:buClr>
        <a:buSzPct val="100000"/>
        <a:buFont typeface="Times New Roman" pitchFamily="16" charset="0"/>
        <a:defRPr sz="1600">
          <a:solidFill>
            <a:srgbClr val="245199"/>
          </a:solidFill>
          <a:latin typeface="+mn-lt"/>
          <a:cs typeface="+mn-cs"/>
        </a:defRPr>
      </a:lvl5pPr>
      <a:lvl6pPr marL="2514600" indent="-228600" algn="l" defTabSz="447675" rtl="0" fontAlgn="base">
        <a:spcBef>
          <a:spcPts val="400"/>
        </a:spcBef>
        <a:spcAft>
          <a:spcPct val="0"/>
        </a:spcAft>
        <a:buClr>
          <a:srgbClr val="000000"/>
        </a:buClr>
        <a:buSzPct val="100000"/>
        <a:buFont typeface="Times New Roman" pitchFamily="16" charset="0"/>
        <a:defRPr sz="1600">
          <a:solidFill>
            <a:srgbClr val="245199"/>
          </a:solidFill>
          <a:latin typeface="+mn-lt"/>
          <a:cs typeface="+mn-cs"/>
        </a:defRPr>
      </a:lvl6pPr>
      <a:lvl7pPr marL="2971800" indent="-228600" algn="l" defTabSz="447675" rtl="0" fontAlgn="base">
        <a:spcBef>
          <a:spcPts val="400"/>
        </a:spcBef>
        <a:spcAft>
          <a:spcPct val="0"/>
        </a:spcAft>
        <a:buClr>
          <a:srgbClr val="000000"/>
        </a:buClr>
        <a:buSzPct val="100000"/>
        <a:buFont typeface="Times New Roman" pitchFamily="16" charset="0"/>
        <a:defRPr sz="1600">
          <a:solidFill>
            <a:srgbClr val="245199"/>
          </a:solidFill>
          <a:latin typeface="+mn-lt"/>
          <a:cs typeface="+mn-cs"/>
        </a:defRPr>
      </a:lvl7pPr>
      <a:lvl8pPr marL="3429000" indent="-228600" algn="l" defTabSz="447675" rtl="0" fontAlgn="base">
        <a:spcBef>
          <a:spcPts val="400"/>
        </a:spcBef>
        <a:spcAft>
          <a:spcPct val="0"/>
        </a:spcAft>
        <a:buClr>
          <a:srgbClr val="000000"/>
        </a:buClr>
        <a:buSzPct val="100000"/>
        <a:buFont typeface="Times New Roman" pitchFamily="16" charset="0"/>
        <a:defRPr sz="1600">
          <a:solidFill>
            <a:srgbClr val="245199"/>
          </a:solidFill>
          <a:latin typeface="+mn-lt"/>
          <a:cs typeface="+mn-cs"/>
        </a:defRPr>
      </a:lvl8pPr>
      <a:lvl9pPr marL="3886200" indent="-228600" algn="l" defTabSz="447675" rtl="0" fontAlgn="base">
        <a:spcBef>
          <a:spcPts val="400"/>
        </a:spcBef>
        <a:spcAft>
          <a:spcPct val="0"/>
        </a:spcAft>
        <a:buClr>
          <a:srgbClr val="000000"/>
        </a:buClr>
        <a:buSzPct val="100000"/>
        <a:buFont typeface="Times New Roman" pitchFamily="16" charset="0"/>
        <a:defRPr sz="1600">
          <a:solidFill>
            <a:srgbClr val="2451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BF76E8F3-6EEA-4568-8A40-58E592B48FD5}" type="slidenum">
              <a:rPr lang="en-US">
                <a:solidFill>
                  <a:srgbClr val="000000"/>
                </a:solidFill>
              </a:rPr>
              <a:pPr>
                <a:defRPr/>
              </a:pPr>
              <a:t>‹#›</a:t>
            </a:fld>
            <a:endParaRPr lang="en-US">
              <a:solidFill>
                <a:srgbClr val="000000"/>
              </a:solidFill>
            </a:endParaRPr>
          </a:p>
        </p:txBody>
      </p:sp>
      <p:pic>
        <p:nvPicPr>
          <p:cNvPr id="3079"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439" r:id="rId1"/>
    <p:sldLayoutId id="2147488440" r:id="rId2"/>
    <p:sldLayoutId id="2147488441" r:id="rId3"/>
    <p:sldLayoutId id="2147488442" r:id="rId4"/>
    <p:sldLayoutId id="2147488443" r:id="rId5"/>
    <p:sldLayoutId id="2147488444" r:id="rId6"/>
    <p:sldLayoutId id="2147488445" r:id="rId7"/>
    <p:sldLayoutId id="2147488446" r:id="rId8"/>
    <p:sldLayoutId id="2147488447" r:id="rId9"/>
    <p:sldLayoutId id="2147488448" r:id="rId10"/>
    <p:sldLayoutId id="21474884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8AB54FC5-8050-424B-9E2F-537218EFC9C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168" r:id="rId1"/>
    <p:sldLayoutId id="2147488169" r:id="rId2"/>
    <p:sldLayoutId id="2147488170" r:id="rId3"/>
    <p:sldLayoutId id="2147488171" r:id="rId4"/>
    <p:sldLayoutId id="2147488172" r:id="rId5"/>
    <p:sldLayoutId id="2147488173" r:id="rId6"/>
    <p:sldLayoutId id="2147488174" r:id="rId7"/>
    <p:sldLayoutId id="2147488175" r:id="rId8"/>
    <p:sldLayoutId id="2147488176" r:id="rId9"/>
    <p:sldLayoutId id="2147488177" r:id="rId10"/>
    <p:sldLayoutId id="2147488178" r:id="rId11"/>
    <p:sldLayoutId id="2147488179"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4"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charset="-128"/>
              </a:defRPr>
            </a:lvl1pPr>
          </a:lstStyle>
          <a:p>
            <a:pPr>
              <a:defRPr/>
            </a:pPr>
            <a:fld id="{F4EC705A-9F1C-4AE4-9DCE-BEAC16FD3569}"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480" r:id="rId1"/>
    <p:sldLayoutId id="2147488481" r:id="rId2"/>
    <p:sldLayoutId id="2147488482" r:id="rId3"/>
    <p:sldLayoutId id="2147488483" r:id="rId4"/>
    <p:sldLayoutId id="2147488484" r:id="rId5"/>
    <p:sldLayoutId id="2147488485" r:id="rId6"/>
    <p:sldLayoutId id="2147488486" r:id="rId7"/>
    <p:sldLayoutId id="2147488487" r:id="rId8"/>
    <p:sldLayoutId id="2147488488" r:id="rId9"/>
    <p:sldLayoutId id="2147488489" r:id="rId10"/>
    <p:sldLayoutId id="2147488490" r:id="rId11"/>
    <p:sldLayoutId id="2147488491"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charset="0"/>
          <a:ea typeface="Arial" charset="0"/>
          <a:cs typeface="Arial" charset="0"/>
        </a:defRPr>
      </a:lvl2pPr>
      <a:lvl3pPr algn="l" rtl="0" eaLnBrk="0" fontAlgn="base" hangingPunct="0">
        <a:spcBef>
          <a:spcPct val="0"/>
        </a:spcBef>
        <a:spcAft>
          <a:spcPct val="0"/>
        </a:spcAft>
        <a:defRPr sz="3600" b="1">
          <a:solidFill>
            <a:schemeClr val="tx2"/>
          </a:solidFill>
          <a:latin typeface="Arial" charset="0"/>
          <a:ea typeface="Arial" charset="0"/>
          <a:cs typeface="Arial" charset="0"/>
        </a:defRPr>
      </a:lvl3pPr>
      <a:lvl4pPr algn="l" rtl="0" eaLnBrk="0" fontAlgn="base" hangingPunct="0">
        <a:spcBef>
          <a:spcPct val="0"/>
        </a:spcBef>
        <a:spcAft>
          <a:spcPct val="0"/>
        </a:spcAft>
        <a:defRPr sz="3600" b="1">
          <a:solidFill>
            <a:schemeClr val="tx2"/>
          </a:solidFill>
          <a:latin typeface="Arial" charset="0"/>
          <a:ea typeface="Arial" charset="0"/>
          <a:cs typeface="Arial" charset="0"/>
        </a:defRPr>
      </a:lvl4pPr>
      <a:lvl5pPr algn="l"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85F6176-05C7-4B25-9AC2-C0C58D43CD9E}" type="datetimeFigureOut">
              <a:rPr lang="en-CA" smtClean="0">
                <a:solidFill>
                  <a:prstClr val="black">
                    <a:tint val="75000"/>
                  </a:prstClr>
                </a:solidFill>
                <a:latin typeface="Calibri"/>
                <a:ea typeface="+mn-ea"/>
              </a:rPr>
              <a:pPr eaLnBrk="1" fontAlgn="auto" hangingPunct="1">
                <a:spcBef>
                  <a:spcPts val="0"/>
                </a:spcBef>
                <a:spcAft>
                  <a:spcPts val="0"/>
                </a:spcAft>
              </a:pPr>
              <a:t>21/11/2011</a:t>
            </a:fld>
            <a:endParaRPr lang="en-CA"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CA"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A070729-B7B8-4A9B-9BD1-0411B7E8C9C2}" type="slidenum">
              <a:rPr lang="en-CA" smtClean="0">
                <a:solidFill>
                  <a:prstClr val="black">
                    <a:tint val="75000"/>
                  </a:prstClr>
                </a:solidFill>
                <a:latin typeface="Calibri"/>
                <a:ea typeface="+mn-ea"/>
              </a:rPr>
              <a:pPr eaLnBrk="1" fontAlgn="auto" hangingPunct="1">
                <a:spcBef>
                  <a:spcPts val="0"/>
                </a:spcBef>
                <a:spcAft>
                  <a:spcPts val="0"/>
                </a:spcAft>
              </a:pPr>
              <a:t>‹#›</a:t>
            </a:fld>
            <a:endParaRPr lang="en-CA" smtClean="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88493" r:id="rId1"/>
    <p:sldLayoutId id="2147488494" r:id="rId2"/>
    <p:sldLayoutId id="2147488495" r:id="rId3"/>
    <p:sldLayoutId id="2147488496" r:id="rId4"/>
    <p:sldLayoutId id="2147488497" r:id="rId5"/>
    <p:sldLayoutId id="2147488498" r:id="rId6"/>
    <p:sldLayoutId id="2147488499" r:id="rId7"/>
    <p:sldLayoutId id="2147488500" r:id="rId8"/>
    <p:sldLayoutId id="2147488501" r:id="rId9"/>
    <p:sldLayoutId id="2147488502" r:id="rId10"/>
    <p:sldLayoutId id="21474885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3"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cs typeface="Arial"/>
              </a:defRPr>
            </a:lvl1pPr>
          </a:lstStyle>
          <a:p>
            <a:pPr>
              <a:defRPr/>
            </a:pPr>
            <a:fld id="{EBC213CE-226B-493F-9F63-E7F7DFE94755}"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mn-cs"/>
              </a:defRPr>
            </a:lvl1pPr>
          </a:lstStyle>
          <a:p>
            <a:pPr>
              <a:defRPr/>
            </a:pPr>
            <a:endParaRPr lang="en-US">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a:defRPr/>
            </a:pPr>
            <a:endParaRPr lang="en-US">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a:defRPr/>
            </a:pPr>
            <a:fld id="{3AE48326-FF25-4E83-A28D-309671536973}" type="slidenum">
              <a:rPr lang="en-US">
                <a:ea typeface="+mn-ea"/>
              </a:rPr>
              <a:pPr>
                <a:defRPr/>
              </a:pPr>
              <a:t>‹#›</a:t>
            </a:fld>
            <a:endParaRPr lang="en-US">
              <a:ea typeface="+mn-ea"/>
            </a:endParaRPr>
          </a:p>
        </p:txBody>
      </p:sp>
      <p:pic>
        <p:nvPicPr>
          <p:cNvPr id="1031"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507" r:id="rId1"/>
    <p:sldLayoutId id="2147488508" r:id="rId2"/>
    <p:sldLayoutId id="2147488509" r:id="rId3"/>
    <p:sldLayoutId id="2147488510" r:id="rId4"/>
    <p:sldLayoutId id="2147488511" r:id="rId5"/>
    <p:sldLayoutId id="2147488512" r:id="rId6"/>
    <p:sldLayoutId id="2147488513" r:id="rId7"/>
    <p:sldLayoutId id="2147488514" r:id="rId8"/>
    <p:sldLayoutId id="2147488515" r:id="rId9"/>
    <p:sldLayoutId id="2147488516" r:id="rId10"/>
    <p:sldLayoutId id="2147488517"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3"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cs typeface="Arial"/>
              </a:defRPr>
            </a:lvl1pPr>
          </a:lstStyle>
          <a:p>
            <a:pPr>
              <a:defRPr/>
            </a:pPr>
            <a:fld id="{EBC213CE-226B-493F-9F63-E7F7DFE94755}"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519" r:id="rId1"/>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3"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cs typeface="Arial"/>
              </a:defRPr>
            </a:lvl1pPr>
          </a:lstStyle>
          <a:p>
            <a:pPr>
              <a:defRPr/>
            </a:pPr>
            <a:fld id="{4D0CA5BF-6539-4AED-BDCB-0F645DB7EAF7}"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533" r:id="rId1"/>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4" name="Freeform 2"/>
          <p:cNvSpPr>
            <a:spLocks/>
          </p:cNvSpPr>
          <p:nvPr userDrawn="1"/>
        </p:nvSpPr>
        <p:spPr bwMode="ltGray">
          <a:xfrm>
            <a:off x="876300" y="2576513"/>
            <a:ext cx="19050" cy="428148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1" hangingPunct="1"/>
            <a:endParaRPr lang="en-CA" sz="1800" smtClean="0">
              <a:solidFill>
                <a:srgbClr val="FFFFFF"/>
              </a:solidFill>
              <a:latin typeface="Arial" pitchFamily="34" charset="0"/>
              <a:ea typeface="+mn-ea"/>
            </a:endParaRPr>
          </a:p>
        </p:txBody>
      </p:sp>
      <p:sp>
        <p:nvSpPr>
          <p:cNvPr id="33795" name="Freeform 3"/>
          <p:cNvSpPr>
            <a:spLocks/>
          </p:cNvSpPr>
          <p:nvPr userDrawn="1"/>
        </p:nvSpPr>
        <p:spPr bwMode="hidden">
          <a:xfrm>
            <a:off x="0" y="836613"/>
            <a:ext cx="9140825" cy="6021387"/>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2"/>
              </a:gs>
              <a:gs pos="100000">
                <a:schemeClr val="bg1"/>
              </a:gs>
            </a:gsLst>
            <a:lin ang="5400000" scaled="1"/>
          </a:gradFill>
          <a:ln w="9525">
            <a:noFill/>
            <a:round/>
            <a:headEnd/>
            <a:tailEnd/>
          </a:ln>
        </p:spPr>
        <p:txBody>
          <a:bodyPr/>
          <a:lstStyle/>
          <a:p>
            <a:pPr eaLnBrk="1" hangingPunct="1"/>
            <a:endParaRPr lang="en-CA" sz="1800" smtClean="0">
              <a:solidFill>
                <a:srgbClr val="FFFFFF"/>
              </a:solidFill>
              <a:latin typeface="Arial" pitchFamily="34" charset="0"/>
              <a:ea typeface="+mn-ea"/>
            </a:endParaRPr>
          </a:p>
        </p:txBody>
      </p:sp>
      <p:sp>
        <p:nvSpPr>
          <p:cNvPr id="33796" name="Rectangle 4"/>
          <p:cNvSpPr>
            <a:spLocks noChangeArrowheads="1"/>
          </p:cNvSpPr>
          <p:nvPr userDrawn="1"/>
        </p:nvSpPr>
        <p:spPr bwMode="auto">
          <a:xfrm>
            <a:off x="0" y="836613"/>
            <a:ext cx="9144000" cy="42862"/>
          </a:xfrm>
          <a:prstGeom prst="rect">
            <a:avLst/>
          </a:prstGeom>
          <a:gradFill rotWithShape="1">
            <a:gsLst>
              <a:gs pos="0">
                <a:schemeClr val="bg2">
                  <a:alpha val="75000"/>
                </a:schemeClr>
              </a:gs>
              <a:gs pos="50000">
                <a:schemeClr val="tx1">
                  <a:alpha val="75000"/>
                </a:schemeClr>
              </a:gs>
              <a:gs pos="100000">
                <a:schemeClr val="bg2">
                  <a:alpha val="75000"/>
                </a:schemeClr>
              </a:gs>
            </a:gsLst>
            <a:lin ang="0" scaled="1"/>
          </a:gradFill>
          <a:ln w="9525">
            <a:noFill/>
            <a:miter lim="800000"/>
            <a:headEnd/>
            <a:tailEnd/>
          </a:ln>
          <a:effectLst/>
        </p:spPr>
        <p:txBody>
          <a:bodyPr wrap="none" anchor="ctr"/>
          <a:lstStyle/>
          <a:p>
            <a:pPr eaLnBrk="1" hangingPunct="1"/>
            <a:endParaRPr lang="en-CA" sz="1800" smtClean="0">
              <a:solidFill>
                <a:srgbClr val="FFFFFF"/>
              </a:solidFill>
              <a:latin typeface="Arial" pitchFamily="34" charset="0"/>
              <a:ea typeface="+mn-ea"/>
            </a:endParaRPr>
          </a:p>
        </p:txBody>
      </p:sp>
      <p:sp>
        <p:nvSpPr>
          <p:cNvPr id="33797" name="Rectangle 5"/>
          <p:cNvSpPr>
            <a:spLocks noGrp="1" noChangeArrowheads="1"/>
          </p:cNvSpPr>
          <p:nvPr>
            <p:ph type="title"/>
          </p:nvPr>
        </p:nvSpPr>
        <p:spPr bwMode="auto">
          <a:xfrm>
            <a:off x="827088" y="188913"/>
            <a:ext cx="7273925" cy="49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ransition>
    <p:fade/>
  </p:transition>
  <p:txStyles>
    <p:titleStyle>
      <a:lvl1pPr algn="ctr" rtl="0" fontAlgn="base">
        <a:spcBef>
          <a:spcPct val="0"/>
        </a:spcBef>
        <a:spcAft>
          <a:spcPct val="0"/>
        </a:spcAft>
        <a:defRPr sz="32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24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cs typeface="+mn-cs"/>
        </a:defRPr>
      </a:lvl2pPr>
      <a:lvl3pPr marL="1143000" indent="-228600" algn="l" rtl="0" fontAlgn="base">
        <a:spcBef>
          <a:spcPct val="20000"/>
        </a:spcBef>
        <a:spcAft>
          <a:spcPct val="0"/>
        </a:spcAft>
        <a:buClr>
          <a:schemeClr val="hlink"/>
        </a:buClr>
        <a:buSzPct val="70000"/>
        <a:buFont typeface="Wingdings" pitchFamily="2" charset="2"/>
        <a:buChar char="n"/>
        <a:defRPr b="1">
          <a:solidFill>
            <a:schemeClr val="tx1"/>
          </a:solidFill>
          <a:latin typeface="+mn-lt"/>
          <a:cs typeface="+mn-cs"/>
        </a:defRPr>
      </a:lvl3pPr>
      <a:lvl4pPr marL="1600200" indent="-228600" algn="l" rtl="0" fontAlgn="base">
        <a:spcBef>
          <a:spcPct val="20000"/>
        </a:spcBef>
        <a:spcAft>
          <a:spcPct val="0"/>
        </a:spcAft>
        <a:buClr>
          <a:schemeClr val="tx1"/>
        </a:buClr>
        <a:buChar char="–"/>
        <a:defRPr sz="1400">
          <a:solidFill>
            <a:schemeClr val="tx1"/>
          </a:solidFill>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1000" b="1">
          <a:solidFill>
            <a:schemeClr val="tx1"/>
          </a:solidFill>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1000" b="1">
          <a:solidFill>
            <a:schemeClr val="tx1"/>
          </a:solidFill>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1000" b="1">
          <a:solidFill>
            <a:schemeClr val="tx1"/>
          </a:solidFill>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1000" b="1">
          <a:solidFill>
            <a:schemeClr val="tx1"/>
          </a:solidFill>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1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a:effectLst/>
        </p:spPr>
      </p:pic>
      <p:sp>
        <p:nvSpPr>
          <p:cNvPr id="361475"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61476"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61477"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eaLnBrk="1" hangingPunct="1"/>
            <a:fld id="{A0D067AD-574B-4C0D-A71D-98E6ACDC927B}" type="slidenum">
              <a:rPr lang="en-GB" smtClean="0">
                <a:solidFill>
                  <a:srgbClr val="000000"/>
                </a:solidFill>
                <a:latin typeface="Arial" pitchFamily="34" charset="0"/>
                <a:ea typeface="+mn-ea"/>
              </a:rPr>
              <a:pPr eaLnBrk="1" hangingPunct="1"/>
              <a:t>‹#›</a:t>
            </a:fld>
            <a:endParaRPr lang="en-GB" smtClean="0">
              <a:solidFill>
                <a:srgbClr val="000000"/>
              </a:solidFill>
              <a:latin typeface="Arial" pitchFamily="34" charset="0"/>
              <a:ea typeface="+mn-ea"/>
            </a:endParaRPr>
          </a:p>
        </p:txBody>
      </p:sp>
      <p:sp>
        <p:nvSpPr>
          <p:cNvPr id="361478"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endParaRPr lang="en-GB" smtClean="0">
              <a:solidFill>
                <a:srgbClr val="000000"/>
              </a:solidFill>
              <a:latin typeface="Arial" pitchFamily="34" charset="0"/>
              <a:ea typeface="+mn-ea"/>
            </a:endParaRPr>
          </a:p>
        </p:txBody>
      </p:sp>
      <p:sp>
        <p:nvSpPr>
          <p:cNvPr id="361479" name="Text Box 7"/>
          <p:cNvSpPr txBox="1">
            <a:spLocks noChangeArrowheads="1"/>
          </p:cNvSpPr>
          <p:nvPr userDrawn="1"/>
        </p:nvSpPr>
        <p:spPr bwMode="auto">
          <a:xfrm>
            <a:off x="76200" y="150813"/>
            <a:ext cx="438150" cy="501650"/>
          </a:xfrm>
          <a:prstGeom prst="rect">
            <a:avLst/>
          </a:prstGeom>
          <a:noFill/>
          <a:ln w="9525">
            <a:noFill/>
            <a:miter lim="800000"/>
            <a:headEnd/>
            <a:tailEnd/>
          </a:ln>
          <a:effectLst/>
        </p:spPr>
        <p:txBody>
          <a:bodyPr wrap="none">
            <a:spAutoFit/>
          </a:bodyPr>
          <a:lstStyle/>
          <a:p>
            <a:pPr eaLnBrk="1" hangingPunct="1"/>
            <a:r>
              <a:rPr lang="en-US" sz="900" b="1" smtClean="0">
                <a:solidFill>
                  <a:srgbClr val="FFFFFF"/>
                </a:solidFill>
                <a:latin typeface="Arial" pitchFamily="34" charset="0"/>
                <a:ea typeface="+mn-ea"/>
                <a:cs typeface="Times New Roman" pitchFamily="18" charset="0"/>
              </a:rPr>
              <a:t>IPY</a:t>
            </a:r>
          </a:p>
          <a:p>
            <a:pPr eaLnBrk="1" hangingPunct="1"/>
            <a:r>
              <a:rPr lang="en-US" sz="900" b="1" smtClean="0">
                <a:solidFill>
                  <a:srgbClr val="FFFFFF"/>
                </a:solidFill>
                <a:latin typeface="Arial" pitchFamily="34" charset="0"/>
                <a:ea typeface="+mn-ea"/>
                <a:cs typeface="Times New Roman" pitchFamily="18" charset="0"/>
              </a:rPr>
              <a:t>2007</a:t>
            </a:r>
          </a:p>
          <a:p>
            <a:pPr eaLnBrk="1" hangingPunct="1"/>
            <a:r>
              <a:rPr lang="en-US" sz="900" b="1" smtClean="0">
                <a:solidFill>
                  <a:srgbClr val="FFFFFF"/>
                </a:solidFill>
                <a:latin typeface="Arial" pitchFamily="34" charset="0"/>
                <a:ea typeface="+mn-ea"/>
                <a:cs typeface="Times New Roman" pitchFamily="18" charset="0"/>
              </a:rPr>
              <a:t>2008</a:t>
            </a:r>
          </a:p>
        </p:txBody>
      </p:sp>
    </p:spTree>
  </p:cSld>
  <p:clrMap bg1="lt1" tx1="dk1" bg2="lt2" tx2="dk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 id="2147488780" r:id="rId12"/>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pitchFamily="34" charset="0"/>
          <a:cs typeface="Arial" pitchFamily="34" charset="0"/>
        </a:defRPr>
      </a:lvl2pPr>
      <a:lvl3pPr algn="l" rtl="0" fontAlgn="base">
        <a:spcBef>
          <a:spcPct val="0"/>
        </a:spcBef>
        <a:spcAft>
          <a:spcPct val="0"/>
        </a:spcAft>
        <a:defRPr sz="3600" b="1">
          <a:solidFill>
            <a:schemeClr val="tx2"/>
          </a:solidFill>
          <a:latin typeface="Arial" pitchFamily="34" charset="0"/>
          <a:cs typeface="Arial" pitchFamily="34" charset="0"/>
        </a:defRPr>
      </a:lvl3pPr>
      <a:lvl4pPr algn="l" rtl="0" fontAlgn="base">
        <a:spcBef>
          <a:spcPct val="0"/>
        </a:spcBef>
        <a:spcAft>
          <a:spcPct val="0"/>
        </a:spcAft>
        <a:defRPr sz="3600" b="1">
          <a:solidFill>
            <a:schemeClr val="tx2"/>
          </a:solidFill>
          <a:latin typeface="Arial" pitchFamily="34" charset="0"/>
          <a:cs typeface="Arial" pitchFamily="34" charset="0"/>
        </a:defRPr>
      </a:lvl4pPr>
      <a:lvl5pPr algn="l" rtl="0" fontAlgn="base">
        <a:spcBef>
          <a:spcPct val="0"/>
        </a:spcBef>
        <a:spcAft>
          <a:spcPct val="0"/>
        </a:spcAft>
        <a:defRPr sz="3600" b="1">
          <a:solidFill>
            <a:schemeClr val="tx2"/>
          </a:solidFill>
          <a:latin typeface="Arial" pitchFamily="34"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8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eaLnBrk="1" hangingPunct="1"/>
            <a:endParaRPr lang="en-US" smtClean="0">
              <a:solidFill>
                <a:srgbClr val="000000"/>
              </a:solidFill>
              <a:ea typeface="+mn-ea"/>
            </a:endParaRPr>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eaLnBrk="1" hangingPunct="1"/>
            <a:endParaRPr lang="en-US" smtClean="0">
              <a:solidFill>
                <a:srgbClr val="000000"/>
              </a:solidFill>
              <a:ea typeface="+mn-ea"/>
            </a:endParaRPr>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eaLnBrk="1" hangingPunct="1"/>
            <a:fld id="{62469E39-3AD9-4B77-9605-344B1F621930}" type="slidenum">
              <a:rPr lang="en-US" smtClean="0">
                <a:solidFill>
                  <a:srgbClr val="000000"/>
                </a:solidFill>
                <a:ea typeface="+mn-ea"/>
              </a:rPr>
              <a:pPr eaLnBrk="1" hangingPunct="1"/>
              <a:t>‹#›</a:t>
            </a:fld>
            <a:endParaRPr lang="en-US" smtClean="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8855" r:id="rId1"/>
    <p:sldLayoutId id="2147488856" r:id="rId2"/>
    <p:sldLayoutId id="2147488857" r:id="rId3"/>
    <p:sldLayoutId id="2147488858" r:id="rId4"/>
    <p:sldLayoutId id="2147488859" r:id="rId5"/>
    <p:sldLayoutId id="2147488860" r:id="rId6"/>
    <p:sldLayoutId id="2147488861" r:id="rId7"/>
    <p:sldLayoutId id="2147488862" r:id="rId8"/>
    <p:sldLayoutId id="2147488863" r:id="rId9"/>
    <p:sldLayoutId id="2147488864" r:id="rId10"/>
    <p:sldLayoutId id="21474888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13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913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91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endParaRPr lang="en-US" smtClean="0">
              <a:solidFill>
                <a:srgbClr val="000000"/>
              </a:solidFill>
              <a:ea typeface="+mn-ea"/>
            </a:endParaRPr>
          </a:p>
        </p:txBody>
      </p:sp>
      <p:sp>
        <p:nvSpPr>
          <p:cNvPr id="1891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smtClean="0">
              <a:solidFill>
                <a:srgbClr val="000000"/>
              </a:solidFill>
              <a:ea typeface="+mn-ea"/>
            </a:endParaRPr>
          </a:p>
        </p:txBody>
      </p:sp>
      <p:sp>
        <p:nvSpPr>
          <p:cNvPr id="1891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D19073FC-AA18-433E-85D7-99F16CB78F38}" type="slidenum">
              <a:rPr lang="en-US" smtClean="0">
                <a:solidFill>
                  <a:srgbClr val="000000"/>
                </a:solidFill>
                <a:ea typeface="+mn-ea"/>
              </a:rPr>
              <a:pPr eaLnBrk="1" hangingPunct="1"/>
              <a:t>‹#›</a:t>
            </a:fld>
            <a:endParaRPr lang="en-US" smtClean="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8867" r:id="rId1"/>
    <p:sldLayoutId id="2147488868" r:id="rId2"/>
    <p:sldLayoutId id="2147488869" r:id="rId3"/>
    <p:sldLayoutId id="2147488870" r:id="rId4"/>
    <p:sldLayoutId id="2147488871" r:id="rId5"/>
    <p:sldLayoutId id="2147488872" r:id="rId6"/>
    <p:sldLayoutId id="2147488873" r:id="rId7"/>
    <p:sldLayoutId id="2147488874" r:id="rId8"/>
    <p:sldLayoutId id="2147488875" r:id="rId9"/>
    <p:sldLayoutId id="2147488876" r:id="rId10"/>
    <p:sldLayoutId id="214748887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6628"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130D3D4C-9DA3-4D29-BBCC-1C97F05BE1DC}"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180" r:id="rId1"/>
    <p:sldLayoutId id="2147488181" r:id="rId2"/>
    <p:sldLayoutId id="2147488182" r:id="rId3"/>
    <p:sldLayoutId id="2147488183" r:id="rId4"/>
    <p:sldLayoutId id="2147488184" r:id="rId5"/>
    <p:sldLayoutId id="2147488185" r:id="rId6"/>
    <p:sldLayoutId id="2147488186" r:id="rId7"/>
    <p:sldLayoutId id="2147488187" r:id="rId8"/>
    <p:sldLayoutId id="2147488188" r:id="rId9"/>
    <p:sldLayoutId id="2147488189" r:id="rId10"/>
    <p:sldLayoutId id="2147488190" r:id="rId11"/>
    <p:sldLayoutId id="2147488191"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charset="0"/>
          <a:ea typeface="Arial" charset="0"/>
          <a:cs typeface="Arial" charset="0"/>
        </a:defRPr>
      </a:lvl2pPr>
      <a:lvl3pPr algn="l" rtl="0" eaLnBrk="0" fontAlgn="base" hangingPunct="0">
        <a:spcBef>
          <a:spcPct val="0"/>
        </a:spcBef>
        <a:spcAft>
          <a:spcPct val="0"/>
        </a:spcAft>
        <a:defRPr sz="3600" b="1">
          <a:solidFill>
            <a:schemeClr val="tx2"/>
          </a:solidFill>
          <a:latin typeface="Arial" charset="0"/>
          <a:ea typeface="Arial" charset="0"/>
          <a:cs typeface="Arial" charset="0"/>
        </a:defRPr>
      </a:lvl3pPr>
      <a:lvl4pPr algn="l" rtl="0" eaLnBrk="0" fontAlgn="base" hangingPunct="0">
        <a:spcBef>
          <a:spcPct val="0"/>
        </a:spcBef>
        <a:spcAft>
          <a:spcPct val="0"/>
        </a:spcAft>
        <a:defRPr sz="3600" b="1">
          <a:solidFill>
            <a:schemeClr val="tx2"/>
          </a:solidFill>
          <a:latin typeface="Arial" charset="0"/>
          <a:ea typeface="Arial" charset="0"/>
          <a:cs typeface="Arial" charset="0"/>
        </a:defRPr>
      </a:lvl4pPr>
      <a:lvl5pPr algn="l"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11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311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31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eaLnBrk="1" hangingPunct="1"/>
            <a:endParaRPr lang="en-US" altLang="zh-CN" smtClean="0">
              <a:solidFill>
                <a:srgbClr val="000000"/>
              </a:solidFill>
              <a:latin typeface="Arial" pitchFamily="34" charset="0"/>
            </a:endParaRPr>
          </a:p>
        </p:txBody>
      </p:sp>
      <p:sp>
        <p:nvSpPr>
          <p:cNvPr id="131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1" hangingPunct="1"/>
            <a:endParaRPr lang="en-US" altLang="zh-CN" smtClean="0">
              <a:solidFill>
                <a:srgbClr val="000000"/>
              </a:solidFill>
              <a:latin typeface="Arial" pitchFamily="34" charset="0"/>
            </a:endParaRPr>
          </a:p>
        </p:txBody>
      </p:sp>
      <p:sp>
        <p:nvSpPr>
          <p:cNvPr id="131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1" hangingPunct="1"/>
            <a:fld id="{96984950-2302-4027-8A60-1429842BB83E}" type="slidenum">
              <a:rPr lang="en-US" altLang="zh-CN" smtClean="0">
                <a:solidFill>
                  <a:srgbClr val="000000"/>
                </a:solidFill>
                <a:latin typeface="Arial" pitchFamily="34" charset="0"/>
              </a:rPr>
              <a:pPr eaLnBrk="1" hangingPunct="1"/>
              <a:t>‹#›</a:t>
            </a:fld>
            <a:endParaRPr lang="en-US" altLang="zh-CN" smtClean="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8879" r:id="rId1"/>
    <p:sldLayoutId id="2147488880" r:id="rId2"/>
    <p:sldLayoutId id="2147488881" r:id="rId3"/>
    <p:sldLayoutId id="2147488882" r:id="rId4"/>
    <p:sldLayoutId id="2147488883" r:id="rId5"/>
    <p:sldLayoutId id="2147488884" r:id="rId6"/>
    <p:sldLayoutId id="2147488885" r:id="rId7"/>
    <p:sldLayoutId id="2147488886" r:id="rId8"/>
    <p:sldLayoutId id="2147488887" r:id="rId9"/>
    <p:sldLayoutId id="2147488888" r:id="rId10"/>
    <p:sldLayoutId id="21474888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2pPr>
      <a:lvl3pPr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3pPr>
      <a:lvl4pPr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4pPr>
      <a:lvl5pPr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5pPr>
      <a:lvl6pPr marL="457200"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6pPr>
      <a:lvl7pPr marL="914400"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7pPr>
      <a:lvl8pPr marL="1371600"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8pPr>
      <a:lvl9pPr marL="1828800" algn="ctr" rtl="0" fontAlgn="base">
        <a:spcBef>
          <a:spcPct val="0"/>
        </a:spcBef>
        <a:spcAft>
          <a:spcPct val="0"/>
        </a:spcAft>
        <a:defRPr sz="4400">
          <a:solidFill>
            <a:schemeClr val="tx2"/>
          </a:solidFill>
          <a:latin typeface="Arial" pitchFamily="34" charset="0"/>
          <a:ea typeface="SimSun" pitchFamily="2" charset="-122"/>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0D30C310-66B6-484D-92A4-80B234477FED}" type="slidenum">
              <a:rPr lang="en-US">
                <a:solidFill>
                  <a:srgbClr val="000000"/>
                </a:solidFill>
              </a:rPr>
              <a:pPr>
                <a:defRPr/>
              </a:pPr>
              <a:t>‹#›</a:t>
            </a:fld>
            <a:endParaRPr lang="en-US">
              <a:solidFill>
                <a:srgbClr val="000000"/>
              </a:solidFill>
            </a:endParaRPr>
          </a:p>
        </p:txBody>
      </p:sp>
      <p:pic>
        <p:nvPicPr>
          <p:cNvPr id="3079"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2773"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charset="-128"/>
              </a:defRPr>
            </a:lvl1pPr>
          </a:lstStyle>
          <a:p>
            <a:pPr>
              <a:defRPr/>
            </a:pPr>
            <a:fld id="{147C7FFB-E2B1-47F7-9141-D504985881EA}" type="slidenum">
              <a:rPr lang="en-GB"/>
              <a:pPr>
                <a:defRPr/>
              </a:pPr>
              <a:t>‹#›</a:t>
            </a:fld>
            <a:endParaRPr lang="en-GB"/>
          </a:p>
        </p:txBody>
      </p:sp>
      <p:sp>
        <p:nvSpPr>
          <p:cNvPr id="32774"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mn-ea"/>
                <a:cs typeface="+mn-cs"/>
              </a:defRPr>
            </a:lvl1pPr>
          </a:lstStyle>
          <a:p>
            <a:pPr>
              <a:defRPr/>
            </a:pPr>
            <a:endParaRPr lang="en-GB"/>
          </a:p>
        </p:txBody>
      </p:sp>
      <p:sp>
        <p:nvSpPr>
          <p:cNvPr id="32775" name="Text Box 7"/>
          <p:cNvSpPr txBox="1">
            <a:spLocks noChangeArrowheads="1"/>
          </p:cNvSpPr>
          <p:nvPr/>
        </p:nvSpPr>
        <p:spPr bwMode="auto">
          <a:xfrm>
            <a:off x="76200" y="150813"/>
            <a:ext cx="438150" cy="501650"/>
          </a:xfrm>
          <a:prstGeom prst="rect">
            <a:avLst/>
          </a:prstGeom>
          <a:noFill/>
          <a:ln w="9525">
            <a:noFill/>
            <a:miter lim="800000"/>
            <a:headEnd/>
            <a:tailEnd/>
          </a:ln>
          <a:effectLst/>
        </p:spPr>
        <p:txBody>
          <a:bodyPr wrap="none">
            <a:spAutoFit/>
          </a:bodyPr>
          <a:lstStyle/>
          <a:p>
            <a:pPr eaLnBrk="1" hangingPunct="1">
              <a:defRPr/>
            </a:pPr>
            <a:r>
              <a:rPr lang="en-US" sz="900" b="1">
                <a:solidFill>
                  <a:srgbClr val="FFFFFF"/>
                </a:solidFill>
                <a:latin typeface="Arial" pitchFamily="34" charset="0"/>
                <a:ea typeface="Arial" charset="0"/>
                <a:cs typeface="Times New Roman" pitchFamily="18" charset="0"/>
              </a:rPr>
              <a:t>IPY</a:t>
            </a:r>
          </a:p>
          <a:p>
            <a:pPr eaLnBrk="1" hangingPunct="1">
              <a:defRPr/>
            </a:pPr>
            <a:r>
              <a:rPr lang="en-US" sz="900" b="1">
                <a:solidFill>
                  <a:srgbClr val="FFFFFF"/>
                </a:solidFill>
                <a:latin typeface="Arial" pitchFamily="34" charset="0"/>
                <a:ea typeface="Arial" charset="0"/>
                <a:cs typeface="Times New Roman" pitchFamily="18" charset="0"/>
              </a:rPr>
              <a:t>2007</a:t>
            </a:r>
          </a:p>
          <a:p>
            <a:pPr eaLnBrk="1" hangingPunct="1">
              <a:defRPr/>
            </a:pPr>
            <a:r>
              <a:rPr lang="en-US" sz="900" b="1">
                <a:solidFill>
                  <a:srgbClr val="FFFFFF"/>
                </a:solidFill>
                <a:latin typeface="Arial" pitchFamily="34" charset="0"/>
                <a:ea typeface="Arial" charset="0"/>
                <a:cs typeface="Times New Roman" pitchFamily="18" charset="0"/>
              </a:rPr>
              <a:t>2008</a:t>
            </a:r>
          </a:p>
        </p:txBody>
      </p:sp>
    </p:spTree>
  </p:cSld>
  <p:clrMap bg1="lt1" tx1="dk1" bg2="lt2" tx2="dk2" accent1="accent1" accent2="accent2" accent3="accent3" accent4="accent4" accent5="accent5" accent6="accent6" hlink="hlink" folHlink="folHlink"/>
  <p:sldLayoutIdLst>
    <p:sldLayoutId id="2147488953" r:id="rId1"/>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2286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5" name="Date Placeholder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mn-ea"/>
                <a:cs typeface="+mn-cs"/>
              </a:defRPr>
            </a:lvl1pPr>
          </a:lstStyle>
          <a:p>
            <a:pPr>
              <a:defRPr/>
            </a:pPr>
            <a:endParaRPr lang="en-US"/>
          </a:p>
        </p:txBody>
      </p:sp>
      <p:sp>
        <p:nvSpPr>
          <p:cNvPr id="6" name="Footer Placeholder 5"/>
          <p:cNvSpPr>
            <a:spLocks noGrp="1" noChangeArrowheads="1"/>
          </p:cNvSpPr>
          <p:nvPr>
            <p:ph type="ftr" sz="quarter" idx="3"/>
          </p:nvPr>
        </p:nvSpPr>
        <p:spPr bwMode="auto">
          <a:xfrm>
            <a:off x="28956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8955" r:id="rId1"/>
  </p:sldLayoutIdLst>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34" charset="0"/>
          <a:ea typeface="ＭＳ Ｐゴシック" pitchFamily="34" charset="-128"/>
          <a:cs typeface="Arial" pitchFamily="34" charset="0"/>
        </a:defRPr>
      </a:lvl2pPr>
      <a:lvl3pPr algn="ctr" rtl="0" eaLnBrk="0" fontAlgn="base" hangingPunct="0">
        <a:spcBef>
          <a:spcPct val="0"/>
        </a:spcBef>
        <a:spcAft>
          <a:spcPct val="0"/>
        </a:spcAft>
        <a:defRPr sz="4400">
          <a:solidFill>
            <a:schemeClr val="accent2"/>
          </a:solidFill>
          <a:latin typeface="Arial" pitchFamily="34" charset="0"/>
          <a:ea typeface="ＭＳ Ｐゴシック" pitchFamily="34" charset="-128"/>
          <a:cs typeface="Arial" pitchFamily="34" charset="0"/>
        </a:defRPr>
      </a:lvl3pPr>
      <a:lvl4pPr algn="ctr" rtl="0" eaLnBrk="0" fontAlgn="base" hangingPunct="0">
        <a:spcBef>
          <a:spcPct val="0"/>
        </a:spcBef>
        <a:spcAft>
          <a:spcPct val="0"/>
        </a:spcAft>
        <a:defRPr sz="4400">
          <a:solidFill>
            <a:schemeClr val="accent2"/>
          </a:solidFill>
          <a:latin typeface="Arial" pitchFamily="34" charset="0"/>
          <a:ea typeface="ＭＳ Ｐゴシック" pitchFamily="34" charset="-128"/>
          <a:cs typeface="Arial" pitchFamily="34" charset="0"/>
        </a:defRPr>
      </a:lvl4pPr>
      <a:lvl5pPr algn="ctr" rtl="0" eaLnBrk="0" fontAlgn="base" hangingPunct="0">
        <a:spcBef>
          <a:spcPct val="0"/>
        </a:spcBef>
        <a:spcAft>
          <a:spcPct val="0"/>
        </a:spcAft>
        <a:defRPr sz="4400">
          <a:solidFill>
            <a:schemeClr val="accent2"/>
          </a:solidFill>
          <a:latin typeface="Arial" pitchFamily="34" charset="0"/>
          <a:ea typeface="ＭＳ Ｐゴシック" pitchFamily="34" charset="-128"/>
          <a:cs typeface="Arial" pitchFamily="34" charset="0"/>
        </a:defRPr>
      </a:lvl5pPr>
      <a:lvl6pPr marL="457200" algn="ctr" rtl="0" fontAlgn="base">
        <a:spcBef>
          <a:spcPct val="0"/>
        </a:spcBef>
        <a:spcAft>
          <a:spcPct val="0"/>
        </a:spcAft>
        <a:defRPr sz="4400">
          <a:solidFill>
            <a:schemeClr val="accent2"/>
          </a:solidFill>
          <a:latin typeface="Arial" pitchFamily="34" charset="0"/>
          <a:ea typeface="ＭＳ Ｐゴシック" pitchFamily="34" charset="-128"/>
          <a:cs typeface="Arial" pitchFamily="34" charset="0"/>
        </a:defRPr>
      </a:lvl6pPr>
      <a:lvl7pPr marL="914400" algn="ctr" rtl="0" fontAlgn="base">
        <a:spcBef>
          <a:spcPct val="0"/>
        </a:spcBef>
        <a:spcAft>
          <a:spcPct val="0"/>
        </a:spcAft>
        <a:defRPr sz="4400">
          <a:solidFill>
            <a:schemeClr val="accent2"/>
          </a:solidFill>
          <a:latin typeface="Arial" pitchFamily="34" charset="0"/>
          <a:ea typeface="ＭＳ Ｐゴシック" pitchFamily="34" charset="-128"/>
          <a:cs typeface="Arial" pitchFamily="34" charset="0"/>
        </a:defRPr>
      </a:lvl7pPr>
      <a:lvl8pPr marL="1371600" algn="ctr" rtl="0" fontAlgn="base">
        <a:spcBef>
          <a:spcPct val="0"/>
        </a:spcBef>
        <a:spcAft>
          <a:spcPct val="0"/>
        </a:spcAft>
        <a:defRPr sz="4400">
          <a:solidFill>
            <a:schemeClr val="accent2"/>
          </a:solidFill>
          <a:latin typeface="Arial" pitchFamily="34" charset="0"/>
          <a:ea typeface="ＭＳ Ｐゴシック" pitchFamily="34" charset="-128"/>
          <a:cs typeface="Arial" pitchFamily="34" charset="0"/>
        </a:defRPr>
      </a:lvl8pPr>
      <a:lvl9pPr marL="1828800" algn="ctr" rtl="0" fontAlgn="base">
        <a:spcBef>
          <a:spcPct val="0"/>
        </a:spcBef>
        <a:spcAft>
          <a:spcPct val="0"/>
        </a:spcAft>
        <a:defRPr sz="4400">
          <a:solidFill>
            <a:schemeClr val="accent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ea typeface="+mn-ea"/>
          <a:cs typeface="+mn-cs"/>
        </a:defRPr>
      </a:lvl2pPr>
      <a:lvl3pPr marL="1143000" indent="-228600" algn="l" rtl="0" eaLnBrk="0" fontAlgn="base" hangingPunct="0">
        <a:spcBef>
          <a:spcPct val="20000"/>
        </a:spcBef>
        <a:spcAft>
          <a:spcPct val="0"/>
        </a:spcAft>
        <a:buChar char="•"/>
        <a:defRPr sz="2400">
          <a:solidFill>
            <a:schemeClr val="accent2"/>
          </a:solidFill>
          <a:latin typeface="+mn-lt"/>
          <a:ea typeface="+mn-ea"/>
          <a:cs typeface="+mn-cs"/>
        </a:defRPr>
      </a:lvl3pPr>
      <a:lvl4pPr marL="1600200" indent="-228600" algn="l" rtl="0" eaLnBrk="0" fontAlgn="base" hangingPunct="0">
        <a:spcBef>
          <a:spcPct val="20000"/>
        </a:spcBef>
        <a:spcAft>
          <a:spcPct val="0"/>
        </a:spcAft>
        <a:buChar char="–"/>
        <a:defRPr sz="2000">
          <a:solidFill>
            <a:schemeClr val="accent2"/>
          </a:solidFill>
          <a:latin typeface="+mn-lt"/>
          <a:ea typeface="+mn-ea"/>
          <a:cs typeface="+mn-cs"/>
        </a:defRPr>
      </a:lvl4pPr>
      <a:lvl5pPr marL="2057400" indent="-228600" algn="l" rtl="0" eaLnBrk="0" fontAlgn="base" hangingPunct="0">
        <a:spcBef>
          <a:spcPct val="20000"/>
        </a:spcBef>
        <a:spcAft>
          <a:spcPct val="0"/>
        </a:spcAft>
        <a:buChar char="»"/>
        <a:defRPr sz="2000">
          <a:solidFill>
            <a:schemeClr val="accent2"/>
          </a:solidFill>
          <a:latin typeface="+mn-lt"/>
          <a:ea typeface="+mn-ea"/>
          <a:cs typeface="+mn-cs"/>
        </a:defRPr>
      </a:lvl5pPr>
      <a:lvl6pPr marL="2514600" indent="-228600" algn="l" rtl="0" fontAlgn="base">
        <a:spcBef>
          <a:spcPct val="20000"/>
        </a:spcBef>
        <a:spcAft>
          <a:spcPct val="0"/>
        </a:spcAft>
        <a:buChar char="»"/>
        <a:defRPr sz="2000">
          <a:solidFill>
            <a:schemeClr val="accent2"/>
          </a:solidFill>
          <a:latin typeface="+mn-lt"/>
          <a:ea typeface="+mn-ea"/>
          <a:cs typeface="+mn-cs"/>
        </a:defRPr>
      </a:lvl6pPr>
      <a:lvl7pPr marL="2971800" indent="-228600" algn="l" rtl="0" fontAlgn="base">
        <a:spcBef>
          <a:spcPct val="20000"/>
        </a:spcBef>
        <a:spcAft>
          <a:spcPct val="0"/>
        </a:spcAft>
        <a:buChar char="»"/>
        <a:defRPr sz="2000">
          <a:solidFill>
            <a:schemeClr val="accent2"/>
          </a:solidFill>
          <a:latin typeface="+mn-lt"/>
          <a:ea typeface="+mn-ea"/>
          <a:cs typeface="+mn-cs"/>
        </a:defRPr>
      </a:lvl7pPr>
      <a:lvl8pPr marL="3429000" indent="-228600" algn="l" rtl="0" fontAlgn="base">
        <a:spcBef>
          <a:spcPct val="20000"/>
        </a:spcBef>
        <a:spcAft>
          <a:spcPct val="0"/>
        </a:spcAft>
        <a:buChar char="»"/>
        <a:defRPr sz="2000">
          <a:solidFill>
            <a:schemeClr val="accent2"/>
          </a:solidFill>
          <a:latin typeface="+mn-lt"/>
          <a:ea typeface="+mn-ea"/>
          <a:cs typeface="+mn-cs"/>
        </a:defRPr>
      </a:lvl8pPr>
      <a:lvl9pPr marL="3886200" indent="-228600" algn="l" rtl="0" fontAlgn="base">
        <a:spcBef>
          <a:spcPct val="20000"/>
        </a:spcBef>
        <a:spcAft>
          <a:spcPct val="0"/>
        </a:spcAft>
        <a:buChar char="»"/>
        <a:defRPr sz="20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4"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charset="-128"/>
              </a:defRPr>
            </a:lvl1pPr>
          </a:lstStyle>
          <a:p>
            <a:pPr>
              <a:defRPr/>
            </a:pPr>
            <a:fld id="{6FE4EFE2-C137-48E9-907D-18FD251F666D}"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charset="0"/>
          <a:ea typeface="Arial" charset="0"/>
          <a:cs typeface="Arial" charset="0"/>
        </a:defRPr>
      </a:lvl2pPr>
      <a:lvl3pPr algn="l" rtl="0" eaLnBrk="0" fontAlgn="base" hangingPunct="0">
        <a:spcBef>
          <a:spcPct val="0"/>
        </a:spcBef>
        <a:spcAft>
          <a:spcPct val="0"/>
        </a:spcAft>
        <a:defRPr sz="3600" b="1">
          <a:solidFill>
            <a:schemeClr val="tx2"/>
          </a:solidFill>
          <a:latin typeface="Arial" charset="0"/>
          <a:ea typeface="Arial" charset="0"/>
          <a:cs typeface="Arial" charset="0"/>
        </a:defRPr>
      </a:lvl3pPr>
      <a:lvl4pPr algn="l" rtl="0" eaLnBrk="0" fontAlgn="base" hangingPunct="0">
        <a:spcBef>
          <a:spcPct val="0"/>
        </a:spcBef>
        <a:spcAft>
          <a:spcPct val="0"/>
        </a:spcAft>
        <a:defRPr sz="3600" b="1">
          <a:solidFill>
            <a:schemeClr val="tx2"/>
          </a:solidFill>
          <a:latin typeface="Arial" charset="0"/>
          <a:ea typeface="Arial" charset="0"/>
          <a:cs typeface="Arial" charset="0"/>
        </a:defRPr>
      </a:lvl4pPr>
      <a:lvl5pPr algn="l"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0CA9EA37-B23F-446A-B2CC-5A093069A218}" type="slidenum">
              <a:rPr lang="en-US">
                <a:solidFill>
                  <a:srgbClr val="000000"/>
                </a:solidFill>
                <a:ea typeface="+mn-ea"/>
              </a:rPr>
              <a:pPr>
                <a:defRPr/>
              </a:pPr>
              <a:t>‹#›</a:t>
            </a:fld>
            <a:endParaRPr lang="en-US">
              <a:solidFill>
                <a:srgbClr val="000000"/>
              </a:solidFill>
              <a:ea typeface="+mn-ea"/>
            </a:endParaRPr>
          </a:p>
        </p:txBody>
      </p:sp>
      <p:pic>
        <p:nvPicPr>
          <p:cNvPr id="3079"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7171"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defRPr>
            </a:lvl1pPr>
          </a:lstStyle>
          <a:p>
            <a:pPr>
              <a:defRPr/>
            </a:pPr>
            <a:fld id="{73889367-A443-4265-90F0-80852EE7DABC}"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9005" r:id="rId1"/>
    <p:sldLayoutId id="2147489006" r:id="rId2"/>
    <p:sldLayoutId id="2147489007" r:id="rId3"/>
    <p:sldLayoutId id="2147489008" r:id="rId4"/>
    <p:sldLayoutId id="2147489009" r:id="rId5"/>
    <p:sldLayoutId id="2147489010" r:id="rId6"/>
    <p:sldLayoutId id="2147489011" r:id="rId7"/>
    <p:sldLayoutId id="2147489012" r:id="rId8"/>
    <p:sldLayoutId id="2147489013" r:id="rId9"/>
    <p:sldLayoutId id="2147489014" r:id="rId10"/>
    <p:sldLayoutId id="2147489015" r:id="rId11"/>
    <p:sldLayoutId id="2147489016"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8"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pitchFamily="34" charset="-128"/>
              </a:defRPr>
            </a:lvl1pPr>
          </a:lstStyle>
          <a:p>
            <a:pPr>
              <a:defRPr/>
            </a:pPr>
            <a:fld id="{195D5DA0-5EDC-47A8-8F8C-8D8A63197D75}"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9019" r:id="rId1"/>
    <p:sldLayoutId id="2147489020" r:id="rId2"/>
    <p:sldLayoutId id="2147489021" r:id="rId3"/>
    <p:sldLayoutId id="2147489022" r:id="rId4"/>
    <p:sldLayoutId id="2147489023" r:id="rId5"/>
    <p:sldLayoutId id="2147489024" r:id="rId6"/>
    <p:sldLayoutId id="2147489025" r:id="rId7"/>
    <p:sldLayoutId id="2147489026" r:id="rId8"/>
    <p:sldLayoutId id="2147489027" r:id="rId9"/>
    <p:sldLayoutId id="2147489028" r:id="rId10"/>
    <p:sldLayoutId id="2147489029" r:id="rId11"/>
    <p:sldLayoutId id="2147489030" r:id="rId12"/>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8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25E015-C9EB-4A44-B224-D79EB45D7592}" type="slidenum">
              <a:rPr lang="en-US">
                <a:solidFill>
                  <a:srgbClr val="000000"/>
                </a:solidFill>
                <a:ea typeface="+mn-ea"/>
              </a:rPr>
              <a:pPr>
                <a:defRPr/>
              </a:pPr>
              <a:t>‹#›</a:t>
            </a:fld>
            <a:endParaRPr lang="en-US">
              <a:solidFill>
                <a:srgbClr val="000000"/>
              </a:solidFill>
              <a:ea typeface="+mn-ea"/>
            </a:endParaRPr>
          </a:p>
        </p:txBody>
      </p:sp>
      <p:pic>
        <p:nvPicPr>
          <p:cNvPr id="3079"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9032" r:id="rId1"/>
    <p:sldLayoutId id="2147489033" r:id="rId2"/>
    <p:sldLayoutId id="2147489034" r:id="rId3"/>
    <p:sldLayoutId id="2147489035" r:id="rId4"/>
    <p:sldLayoutId id="2147489036" r:id="rId5"/>
    <p:sldLayoutId id="2147489037" r:id="rId6"/>
    <p:sldLayoutId id="2147489038" r:id="rId7"/>
    <p:sldLayoutId id="2147489039" r:id="rId8"/>
    <p:sldLayoutId id="2147489040" r:id="rId9"/>
    <p:sldLayoutId id="2147489041" r:id="rId10"/>
    <p:sldLayoutId id="2147489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rgbClr val="6699FF"/>
            </a:gs>
          </a:gsLst>
          <a:lin ang="5400000" scaled="1"/>
        </a:gradFill>
        <a:effectLst/>
      </p:bgPr>
    </p:bg>
    <p:spTree>
      <p:nvGrpSpPr>
        <p:cNvPr id="1" name=""/>
        <p:cNvGrpSpPr/>
        <p:nvPr/>
      </p:nvGrpSpPr>
      <p:grpSpPr>
        <a:xfrm>
          <a:off x="0" y="0"/>
          <a:ext cx="0" cy="0"/>
          <a:chOff x="0" y="0"/>
          <a:chExt cx="0" cy="0"/>
        </a:xfrm>
      </p:grpSpPr>
      <p:sp>
        <p:nvSpPr>
          <p:cNvPr id="322567" name="Rectangle 7"/>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endParaRPr>
          </a:p>
        </p:txBody>
      </p:sp>
      <p:sp>
        <p:nvSpPr>
          <p:cNvPr id="322568" name="Text Box 8"/>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rPr>
              <a:t>International Permafrost Association</a:t>
            </a:r>
          </a:p>
        </p:txBody>
      </p:sp>
      <p:pic>
        <p:nvPicPr>
          <p:cNvPr id="12292" name="Picture 9" descr="IPA_small_png"/>
          <p:cNvPicPr>
            <a:picLocks noChangeAspect="1" noChangeArrowheads="1"/>
          </p:cNvPicPr>
          <p:nvPr userDrawn="1"/>
        </p:nvPicPr>
        <p:blipFill>
          <a:blip r:embed="rId13" cstate="print"/>
          <a:srcRect/>
          <a:stretch>
            <a:fillRect/>
          </a:stretch>
        </p:blipFill>
        <p:spPr bwMode="auto">
          <a:xfrm>
            <a:off x="77788" y="38100"/>
            <a:ext cx="819150" cy="606425"/>
          </a:xfrm>
          <a:prstGeom prst="rect">
            <a:avLst/>
          </a:prstGeom>
          <a:noFill/>
          <a:ln w="9525">
            <a:noFill/>
            <a:miter lim="800000"/>
            <a:headEnd/>
            <a:tailEnd/>
          </a:ln>
        </p:spPr>
      </p:pic>
      <p:sp>
        <p:nvSpPr>
          <p:cNvPr id="322570" name="Rectangle 10"/>
          <p:cNvSpPr>
            <a:spLocks noChangeArrowheads="1"/>
          </p:cNvSpPr>
          <p:nvPr userDrawn="1"/>
        </p:nvSpPr>
        <p:spPr bwMode="auto">
          <a:xfrm>
            <a:off x="7161213" y="6507163"/>
            <a:ext cx="1992312" cy="336550"/>
          </a:xfrm>
          <a:prstGeom prst="rect">
            <a:avLst/>
          </a:prstGeom>
          <a:noFill/>
          <a:ln w="9525" algn="ctr">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rPr>
              <a:t>ipa-permafrost.org</a:t>
            </a:r>
          </a:p>
        </p:txBody>
      </p:sp>
      <p:sp>
        <p:nvSpPr>
          <p:cNvPr id="322562" name="Rectangle 2"/>
          <p:cNvSpPr>
            <a:spLocks noGrp="1" noChangeArrowheads="1"/>
          </p:cNvSpPr>
          <p:nvPr>
            <p:ph type="title"/>
          </p:nvPr>
        </p:nvSpPr>
        <p:spPr bwMode="auto">
          <a:xfrm>
            <a:off x="0" y="757238"/>
            <a:ext cx="91440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2295" name="Rectangle 3"/>
          <p:cNvSpPr>
            <a:spLocks noGrp="1" noChangeArrowheads="1"/>
          </p:cNvSpPr>
          <p:nvPr>
            <p:ph type="body" idx="1"/>
          </p:nvPr>
        </p:nvSpPr>
        <p:spPr bwMode="auto">
          <a:xfrm>
            <a:off x="434975" y="2005013"/>
            <a:ext cx="8229600" cy="412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Tree>
  </p:cSld>
  <p:clrMap bg1="lt1" tx1="dk1" bg2="lt2" tx2="dk2" accent1="accent1" accent2="accent2" accent3="accent3" accent4="accent4" accent5="accent5" accent6="accent6" hlink="hlink" folHlink="folHlink"/>
  <p:sldLayoutIdLst>
    <p:sldLayoutId id="2147489080" r:id="rId1"/>
    <p:sldLayoutId id="2147489081" r:id="rId2"/>
    <p:sldLayoutId id="2147489082" r:id="rId3"/>
    <p:sldLayoutId id="2147489083" r:id="rId4"/>
    <p:sldLayoutId id="2147489084" r:id="rId5"/>
    <p:sldLayoutId id="2147489085" r:id="rId6"/>
    <p:sldLayoutId id="2147489086" r:id="rId7"/>
    <p:sldLayoutId id="2147489087" r:id="rId8"/>
    <p:sldLayoutId id="2147489088" r:id="rId9"/>
    <p:sldLayoutId id="2147489089" r:id="rId10"/>
    <p:sldLayoutId id="2147489090" r:id="rId11"/>
  </p:sldLayoutIdLst>
  <p:txStyles>
    <p:titleStyle>
      <a:lvl1pPr algn="l" rtl="0" eaLnBrk="0" fontAlgn="base" hangingPunct="0">
        <a:spcBef>
          <a:spcPct val="0"/>
        </a:spcBef>
        <a:spcAft>
          <a:spcPct val="0"/>
        </a:spcAft>
        <a:defRPr sz="4000" b="1">
          <a:solidFill>
            <a:srgbClr val="CC0099"/>
          </a:solidFill>
          <a:latin typeface="+mj-lt"/>
          <a:ea typeface="+mj-ea"/>
          <a:cs typeface="+mj-cs"/>
        </a:defRPr>
      </a:lvl1pPr>
      <a:lvl2pPr algn="l" rtl="0" eaLnBrk="0" fontAlgn="base" hangingPunct="0">
        <a:spcBef>
          <a:spcPct val="0"/>
        </a:spcBef>
        <a:spcAft>
          <a:spcPct val="0"/>
        </a:spcAft>
        <a:defRPr sz="4000" b="1">
          <a:solidFill>
            <a:srgbClr val="CC0099"/>
          </a:solidFill>
          <a:latin typeface="Arial" pitchFamily="34" charset="0"/>
        </a:defRPr>
      </a:lvl2pPr>
      <a:lvl3pPr algn="l" rtl="0" eaLnBrk="0" fontAlgn="base" hangingPunct="0">
        <a:spcBef>
          <a:spcPct val="0"/>
        </a:spcBef>
        <a:spcAft>
          <a:spcPct val="0"/>
        </a:spcAft>
        <a:defRPr sz="4000" b="1">
          <a:solidFill>
            <a:srgbClr val="CC0099"/>
          </a:solidFill>
          <a:latin typeface="Arial" pitchFamily="34" charset="0"/>
        </a:defRPr>
      </a:lvl3pPr>
      <a:lvl4pPr algn="l" rtl="0" eaLnBrk="0" fontAlgn="base" hangingPunct="0">
        <a:spcBef>
          <a:spcPct val="0"/>
        </a:spcBef>
        <a:spcAft>
          <a:spcPct val="0"/>
        </a:spcAft>
        <a:defRPr sz="4000" b="1">
          <a:solidFill>
            <a:srgbClr val="CC0099"/>
          </a:solidFill>
          <a:latin typeface="Arial" pitchFamily="34" charset="0"/>
        </a:defRPr>
      </a:lvl4pPr>
      <a:lvl5pPr algn="l" rtl="0" eaLnBrk="0" fontAlgn="base" hangingPunct="0">
        <a:spcBef>
          <a:spcPct val="0"/>
        </a:spcBef>
        <a:spcAft>
          <a:spcPct val="0"/>
        </a:spcAft>
        <a:defRPr sz="4000" b="1">
          <a:solidFill>
            <a:srgbClr val="CC0099"/>
          </a:solidFill>
          <a:latin typeface="Arial" pitchFamily="34" charset="0"/>
        </a:defRPr>
      </a:lvl5pPr>
      <a:lvl6pPr marL="457200" algn="l" rtl="0" fontAlgn="base">
        <a:spcBef>
          <a:spcPct val="0"/>
        </a:spcBef>
        <a:spcAft>
          <a:spcPct val="0"/>
        </a:spcAft>
        <a:defRPr sz="4000" b="1">
          <a:solidFill>
            <a:srgbClr val="CC0099"/>
          </a:solidFill>
          <a:latin typeface="Arial" pitchFamily="34" charset="0"/>
        </a:defRPr>
      </a:lvl6pPr>
      <a:lvl7pPr marL="914400" algn="l" rtl="0" fontAlgn="base">
        <a:spcBef>
          <a:spcPct val="0"/>
        </a:spcBef>
        <a:spcAft>
          <a:spcPct val="0"/>
        </a:spcAft>
        <a:defRPr sz="4000" b="1">
          <a:solidFill>
            <a:srgbClr val="CC0099"/>
          </a:solidFill>
          <a:latin typeface="Arial" pitchFamily="34" charset="0"/>
        </a:defRPr>
      </a:lvl7pPr>
      <a:lvl8pPr marL="1371600" algn="l" rtl="0" fontAlgn="base">
        <a:spcBef>
          <a:spcPct val="0"/>
        </a:spcBef>
        <a:spcAft>
          <a:spcPct val="0"/>
        </a:spcAft>
        <a:defRPr sz="4000" b="1">
          <a:solidFill>
            <a:srgbClr val="CC0099"/>
          </a:solidFill>
          <a:latin typeface="Arial" pitchFamily="34" charset="0"/>
        </a:defRPr>
      </a:lvl8pPr>
      <a:lvl9pPr marL="1828800" algn="l" rtl="0" fontAlgn="base">
        <a:spcBef>
          <a:spcPct val="0"/>
        </a:spcBef>
        <a:spcAft>
          <a:spcPct val="0"/>
        </a:spcAft>
        <a:defRPr sz="4000" b="1">
          <a:solidFill>
            <a:srgbClr val="CC0099"/>
          </a:solidFill>
          <a:latin typeface="Arial" pitchFamily="34" charset="0"/>
        </a:defRPr>
      </a:lvl9pPr>
    </p:titleStyle>
    <p:bodyStyle>
      <a:lvl1pPr marL="342900" indent="-342900" algn="l" rtl="0" eaLnBrk="0" fontAlgn="base" hangingPunct="0">
        <a:spcBef>
          <a:spcPct val="20000"/>
        </a:spcBef>
        <a:spcAft>
          <a:spcPct val="0"/>
        </a:spcAft>
        <a:buChar char="•"/>
        <a:defRPr sz="2800">
          <a:solidFill>
            <a:srgbClr val="860063"/>
          </a:solidFill>
          <a:latin typeface="+mn-lt"/>
          <a:ea typeface="+mn-ea"/>
          <a:cs typeface="+mn-cs"/>
        </a:defRPr>
      </a:lvl1pPr>
      <a:lvl2pPr marL="742950" indent="-285750" algn="l" rtl="0" eaLnBrk="0" fontAlgn="base" hangingPunct="0">
        <a:spcBef>
          <a:spcPct val="20000"/>
        </a:spcBef>
        <a:spcAft>
          <a:spcPct val="0"/>
        </a:spcAft>
        <a:buChar char="–"/>
        <a:defRPr sz="2400">
          <a:solidFill>
            <a:srgbClr val="860063"/>
          </a:solidFill>
          <a:latin typeface="+mn-lt"/>
        </a:defRPr>
      </a:lvl2pPr>
      <a:lvl3pPr marL="1143000" indent="-228600" algn="l" rtl="0" eaLnBrk="0" fontAlgn="base" hangingPunct="0">
        <a:spcBef>
          <a:spcPct val="20000"/>
        </a:spcBef>
        <a:spcAft>
          <a:spcPct val="0"/>
        </a:spcAft>
        <a:buChar char="•"/>
        <a:defRPr sz="2000">
          <a:solidFill>
            <a:srgbClr val="860063"/>
          </a:solidFill>
          <a:latin typeface="+mn-lt"/>
        </a:defRPr>
      </a:lvl3pPr>
      <a:lvl4pPr marL="1600200" indent="-228600" algn="l" rtl="0" eaLnBrk="0" fontAlgn="base" hangingPunct="0">
        <a:spcBef>
          <a:spcPct val="20000"/>
        </a:spcBef>
        <a:spcAft>
          <a:spcPct val="0"/>
        </a:spcAft>
        <a:buChar char="–"/>
        <a:defRPr>
          <a:solidFill>
            <a:srgbClr val="860063"/>
          </a:solidFill>
          <a:latin typeface="+mn-lt"/>
        </a:defRPr>
      </a:lvl4pPr>
      <a:lvl5pPr marL="2057400" indent="-228600" algn="l" rtl="0" eaLnBrk="0" fontAlgn="base" hangingPunct="0">
        <a:spcBef>
          <a:spcPct val="20000"/>
        </a:spcBef>
        <a:spcAft>
          <a:spcPct val="0"/>
        </a:spcAft>
        <a:buChar char="»"/>
        <a:defRPr sz="1600">
          <a:solidFill>
            <a:srgbClr val="860063"/>
          </a:solidFill>
          <a:latin typeface="+mn-lt"/>
        </a:defRPr>
      </a:lvl5pPr>
      <a:lvl6pPr marL="2514600" indent="-228600" algn="l" rtl="0" fontAlgn="base">
        <a:spcBef>
          <a:spcPct val="20000"/>
        </a:spcBef>
        <a:spcAft>
          <a:spcPct val="0"/>
        </a:spcAft>
        <a:buChar char="»"/>
        <a:defRPr sz="1600">
          <a:solidFill>
            <a:srgbClr val="860063"/>
          </a:solidFill>
          <a:latin typeface="+mn-lt"/>
        </a:defRPr>
      </a:lvl6pPr>
      <a:lvl7pPr marL="2971800" indent="-228600" algn="l" rtl="0" fontAlgn="base">
        <a:spcBef>
          <a:spcPct val="20000"/>
        </a:spcBef>
        <a:spcAft>
          <a:spcPct val="0"/>
        </a:spcAft>
        <a:buChar char="»"/>
        <a:defRPr sz="1600">
          <a:solidFill>
            <a:srgbClr val="860063"/>
          </a:solidFill>
          <a:latin typeface="+mn-lt"/>
        </a:defRPr>
      </a:lvl7pPr>
      <a:lvl8pPr marL="3429000" indent="-228600" algn="l" rtl="0" fontAlgn="base">
        <a:spcBef>
          <a:spcPct val="20000"/>
        </a:spcBef>
        <a:spcAft>
          <a:spcPct val="0"/>
        </a:spcAft>
        <a:buChar char="»"/>
        <a:defRPr sz="1600">
          <a:solidFill>
            <a:srgbClr val="860063"/>
          </a:solidFill>
          <a:latin typeface="+mn-lt"/>
        </a:defRPr>
      </a:lvl8pPr>
      <a:lvl9pPr marL="3886200" indent="-228600" algn="l" rtl="0" fontAlgn="base">
        <a:spcBef>
          <a:spcPct val="20000"/>
        </a:spcBef>
        <a:spcAft>
          <a:spcPct val="0"/>
        </a:spcAft>
        <a:buChar char="»"/>
        <a:defRPr sz="1600">
          <a:solidFill>
            <a:srgbClr val="8600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9939"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AD4B5C44-3AB9-4E26-8FEB-8CA79F194D22}"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 id="2147488203"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defRPr>
            </a:lvl1pPr>
          </a:lstStyle>
          <a:p>
            <a:pPr>
              <a:defRPr/>
            </a:pPr>
            <a:fld id="{1BF7433A-B671-4444-943B-3928DB934F6E}"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9092" r:id="rId1"/>
    <p:sldLayoutId id="2147489093" r:id="rId2"/>
    <p:sldLayoutId id="2147489094" r:id="rId3"/>
    <p:sldLayoutId id="2147489095" r:id="rId4"/>
    <p:sldLayoutId id="2147489096" r:id="rId5"/>
    <p:sldLayoutId id="2147489097" r:id="rId6"/>
    <p:sldLayoutId id="2147489098" r:id="rId7"/>
    <p:sldLayoutId id="2147489099" r:id="rId8"/>
    <p:sldLayoutId id="2147489100" r:id="rId9"/>
    <p:sldLayoutId id="2147489101" r:id="rId10"/>
    <p:sldLayoutId id="2147489102" r:id="rId11"/>
    <p:sldLayoutId id="2147489103"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4"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ea typeface="ＭＳ Ｐゴシック" pitchFamily="34" charset="-128"/>
              </a:defRPr>
            </a:lvl1pPr>
          </a:lstStyle>
          <a:p>
            <a:pPr>
              <a:defRPr/>
            </a:pPr>
            <a:fld id="{A227B920-797B-4D6D-83A3-959CAC3D11A7}"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127" r:id="rId11"/>
    <p:sldLayoutId id="2147489128" r:id="rId12"/>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8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128"/>
              </a:defRPr>
            </a:lvl1pPr>
          </a:lstStyle>
          <a:p>
            <a:pPr>
              <a:defRPr/>
            </a:pPr>
            <a:fld id="{7F9F45E0-E883-4B26-AF4E-2A4558E7254D}" type="slidenum">
              <a:rPr lang="en-US"/>
              <a:pPr>
                <a:defRPr/>
              </a:pPr>
              <a:t>‹#›</a:t>
            </a:fld>
            <a:endParaRPr lang="en-US"/>
          </a:p>
        </p:txBody>
      </p:sp>
      <p:pic>
        <p:nvPicPr>
          <p:cNvPr id="9223" name="Picture 8"/>
          <p:cNvPicPr>
            <a:picLocks noChangeAspect="1" noChangeArrowheads="1"/>
          </p:cNvPicPr>
          <p:nvPr/>
        </p:nvPicPr>
        <p:blipFill>
          <a:blip r:embed="rId5"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9130" r:id="rId1"/>
    <p:sldLayoutId id="2147489131" r:id="rId2"/>
    <p:sldLayoutId id="2147489132" r:id="rId3"/>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n-ea"/>
              </a:defRPr>
            </a:lvl1pPr>
          </a:lstStyle>
          <a:p>
            <a:pPr>
              <a:defRPr/>
            </a:pPr>
            <a:fld id="{93B15EC1-00FA-46A3-84E0-8D867CBDCDC7}" type="slidenum">
              <a:rPr lang="en-US"/>
              <a:pPr>
                <a:defRPr/>
              </a:pPr>
              <a:t>‹#›</a:t>
            </a:fld>
            <a:endParaRPr lang="en-US"/>
          </a:p>
        </p:txBody>
      </p:sp>
      <p:pic>
        <p:nvPicPr>
          <p:cNvPr id="21511"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9134" r:id="rId1"/>
    <p:sldLayoutId id="2147489135" r:id="rId2"/>
    <p:sldLayoutId id="2147489136" r:id="rId3"/>
    <p:sldLayoutId id="2147489137" r:id="rId4"/>
    <p:sldLayoutId id="2147489138" r:id="rId5"/>
    <p:sldLayoutId id="2147489139" r:id="rId6"/>
    <p:sldLayoutId id="2147489140" r:id="rId7"/>
    <p:sldLayoutId id="2147489141" r:id="rId8"/>
    <p:sldLayoutId id="2147489142" r:id="rId9"/>
    <p:sldLayoutId id="2147489143" r:id="rId10"/>
    <p:sldLayoutId id="2147489144"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eaLnBrk="1" hangingPunct="1"/>
            <a:endParaRPr lang="en-US" smtClean="0">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eaLnBrk="1" hangingPunct="1"/>
            <a:endParaRPr lang="en-US" smtClean="0">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eaLnBrk="1" hangingPunct="1"/>
            <a:fld id="{665480CE-0F9C-4316-BA54-6843FA4ADECC}" type="slidenum">
              <a:rPr lang="en-US" smtClean="0">
                <a:solidFill>
                  <a:srgbClr val="000000"/>
                </a:solidFill>
              </a:rPr>
              <a:pPr eaLnBrk="1" hangingPunct="1"/>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9146" r:id="rId1"/>
    <p:sldLayoutId id="2147489147" r:id="rId2"/>
    <p:sldLayoutId id="2147489148" r:id="rId3"/>
    <p:sldLayoutId id="2147489149" r:id="rId4"/>
    <p:sldLayoutId id="2147489150" r:id="rId5"/>
    <p:sldLayoutId id="2147489151" r:id="rId6"/>
    <p:sldLayoutId id="2147489152" r:id="rId7"/>
    <p:sldLayoutId id="2147489153" r:id="rId8"/>
    <p:sldLayoutId id="2147489154" r:id="rId9"/>
    <p:sldLayoutId id="2147489155" r:id="rId10"/>
    <p:sldLayoutId id="214748915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53251"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3252"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61923CFE-37D5-4B9C-A271-E6458C399077}"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 id="2147488215"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66563"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6564"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407E4EF2-D09B-41B4-A93A-1E9975B66F22}"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216" r:id="rId1"/>
    <p:sldLayoutId id="2147488217" r:id="rId2"/>
    <p:sldLayoutId id="2147488218" r:id="rId3"/>
    <p:sldLayoutId id="2147488219" r:id="rId4"/>
    <p:sldLayoutId id="2147488220" r:id="rId5"/>
    <p:sldLayoutId id="2147488221" r:id="rId6"/>
    <p:sldLayoutId id="2147488222" r:id="rId7"/>
    <p:sldLayoutId id="2147488223" r:id="rId8"/>
    <p:sldLayoutId id="2147488224" r:id="rId9"/>
    <p:sldLayoutId id="2147488225" r:id="rId10"/>
    <p:sldLayoutId id="2147488226" r:id="rId11"/>
    <p:sldLayoutId id="2147488227"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charset="0"/>
          <a:ea typeface="Arial" charset="0"/>
          <a:cs typeface="Arial" charset="0"/>
        </a:defRPr>
      </a:lvl2pPr>
      <a:lvl3pPr algn="l" rtl="0" eaLnBrk="0" fontAlgn="base" hangingPunct="0">
        <a:spcBef>
          <a:spcPct val="0"/>
        </a:spcBef>
        <a:spcAft>
          <a:spcPct val="0"/>
        </a:spcAft>
        <a:defRPr sz="3600" b="1">
          <a:solidFill>
            <a:schemeClr val="tx2"/>
          </a:solidFill>
          <a:latin typeface="Arial" charset="0"/>
          <a:ea typeface="Arial" charset="0"/>
          <a:cs typeface="Arial" charset="0"/>
        </a:defRPr>
      </a:lvl3pPr>
      <a:lvl4pPr algn="l" rtl="0" eaLnBrk="0" fontAlgn="base" hangingPunct="0">
        <a:spcBef>
          <a:spcPct val="0"/>
        </a:spcBef>
        <a:spcAft>
          <a:spcPct val="0"/>
        </a:spcAft>
        <a:defRPr sz="3600" b="1">
          <a:solidFill>
            <a:schemeClr val="tx2"/>
          </a:solidFill>
          <a:latin typeface="Arial" charset="0"/>
          <a:ea typeface="Arial" charset="0"/>
          <a:cs typeface="Arial" charset="0"/>
        </a:defRPr>
      </a:lvl4pPr>
      <a:lvl5pPr algn="l"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5D0148-1856-437D-853A-88A75C01F5B7}" type="slidenum">
              <a:rPr lang="en-US"/>
              <a:pPr/>
              <a:t>‹#›</a:t>
            </a:fld>
            <a:endParaRPr lang="en-US"/>
          </a:p>
        </p:txBody>
      </p:sp>
      <p:pic>
        <p:nvPicPr>
          <p:cNvPr id="79879" name="Picture 8"/>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228" r:id="rId1"/>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3971"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E54D8AB4-F382-4C27-A163-AAC27951D586}"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Arial"/>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rgbClr val="6699FF"/>
            </a:gs>
          </a:gsLst>
          <a:lin ang="5400000" scaled="1"/>
        </a:gradFill>
        <a:effectLst/>
      </p:bgPr>
    </p:bg>
    <p:spTree>
      <p:nvGrpSpPr>
        <p:cNvPr id="1" name=""/>
        <p:cNvGrpSpPr/>
        <p:nvPr/>
      </p:nvGrpSpPr>
      <p:grpSpPr>
        <a:xfrm>
          <a:off x="0" y="0"/>
          <a:ext cx="0" cy="0"/>
          <a:chOff x="0" y="0"/>
          <a:chExt cx="0" cy="0"/>
        </a:xfrm>
      </p:grpSpPr>
      <p:sp>
        <p:nvSpPr>
          <p:cNvPr id="322567" name="Rectangle 7"/>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endParaRPr>
          </a:p>
        </p:txBody>
      </p:sp>
      <p:sp>
        <p:nvSpPr>
          <p:cNvPr id="322568" name="Text Box 8"/>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rPr>
              <a:t>International Permafrost Association</a:t>
            </a:r>
          </a:p>
        </p:txBody>
      </p:sp>
      <p:pic>
        <p:nvPicPr>
          <p:cNvPr id="84996" name="Picture 9" descr="IPA_small_png"/>
          <p:cNvPicPr>
            <a:picLocks noChangeAspect="1" noChangeArrowheads="1"/>
          </p:cNvPicPr>
          <p:nvPr userDrawn="1"/>
        </p:nvPicPr>
        <p:blipFill>
          <a:blip r:embed="rId2" cstate="print"/>
          <a:srcRect/>
          <a:stretch>
            <a:fillRect/>
          </a:stretch>
        </p:blipFill>
        <p:spPr bwMode="auto">
          <a:xfrm>
            <a:off x="77788" y="38100"/>
            <a:ext cx="819150" cy="606425"/>
          </a:xfrm>
          <a:prstGeom prst="rect">
            <a:avLst/>
          </a:prstGeom>
          <a:noFill/>
          <a:ln w="9525">
            <a:noFill/>
            <a:miter lim="800000"/>
            <a:headEnd/>
            <a:tailEnd/>
          </a:ln>
        </p:spPr>
      </p:pic>
      <p:sp>
        <p:nvSpPr>
          <p:cNvPr id="322570" name="Rectangle 10"/>
          <p:cNvSpPr>
            <a:spLocks noChangeArrowheads="1"/>
          </p:cNvSpPr>
          <p:nvPr userDrawn="1"/>
        </p:nvSpPr>
        <p:spPr bwMode="auto">
          <a:xfrm>
            <a:off x="7161213" y="6507163"/>
            <a:ext cx="1992312" cy="336550"/>
          </a:xfrm>
          <a:prstGeom prst="rect">
            <a:avLst/>
          </a:prstGeom>
          <a:noFill/>
          <a:ln w="9525">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rPr>
              <a:t>ipa-permafrost.org</a:t>
            </a:r>
          </a:p>
        </p:txBody>
      </p:sp>
      <p:sp>
        <p:nvSpPr>
          <p:cNvPr id="322562" name="Rectangle 2"/>
          <p:cNvSpPr>
            <a:spLocks noGrp="1" noChangeArrowheads="1"/>
          </p:cNvSpPr>
          <p:nvPr>
            <p:ph type="title"/>
          </p:nvPr>
        </p:nvSpPr>
        <p:spPr bwMode="auto">
          <a:xfrm>
            <a:off x="0" y="757238"/>
            <a:ext cx="91440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84999" name="Rectangle 3"/>
          <p:cNvSpPr>
            <a:spLocks noGrp="1" noChangeArrowheads="1"/>
          </p:cNvSpPr>
          <p:nvPr>
            <p:ph type="body" idx="1"/>
          </p:nvPr>
        </p:nvSpPr>
        <p:spPr bwMode="auto">
          <a:xfrm>
            <a:off x="434975" y="2005013"/>
            <a:ext cx="8229600" cy="412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000" b="1">
          <a:solidFill>
            <a:srgbClr val="CC0099"/>
          </a:solidFill>
          <a:latin typeface="+mj-lt"/>
          <a:ea typeface="ＭＳ Ｐゴシック" charset="-128"/>
          <a:cs typeface="ＭＳ Ｐゴシック" charset="-128"/>
        </a:defRPr>
      </a:lvl1pPr>
      <a:lvl2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5pPr>
      <a:lvl6pPr marL="457200" algn="l" rtl="0" fontAlgn="base">
        <a:spcBef>
          <a:spcPct val="0"/>
        </a:spcBef>
        <a:spcAft>
          <a:spcPct val="0"/>
        </a:spcAft>
        <a:defRPr sz="4000" b="1">
          <a:solidFill>
            <a:srgbClr val="CC0099"/>
          </a:solidFill>
          <a:latin typeface="Arial" pitchFamily="34" charset="0"/>
        </a:defRPr>
      </a:lvl6pPr>
      <a:lvl7pPr marL="914400" algn="l" rtl="0" fontAlgn="base">
        <a:spcBef>
          <a:spcPct val="0"/>
        </a:spcBef>
        <a:spcAft>
          <a:spcPct val="0"/>
        </a:spcAft>
        <a:defRPr sz="4000" b="1">
          <a:solidFill>
            <a:srgbClr val="CC0099"/>
          </a:solidFill>
          <a:latin typeface="Arial" pitchFamily="34" charset="0"/>
        </a:defRPr>
      </a:lvl7pPr>
      <a:lvl8pPr marL="1371600" algn="l" rtl="0" fontAlgn="base">
        <a:spcBef>
          <a:spcPct val="0"/>
        </a:spcBef>
        <a:spcAft>
          <a:spcPct val="0"/>
        </a:spcAft>
        <a:defRPr sz="4000" b="1">
          <a:solidFill>
            <a:srgbClr val="CC0099"/>
          </a:solidFill>
          <a:latin typeface="Arial" pitchFamily="34" charset="0"/>
        </a:defRPr>
      </a:lvl8pPr>
      <a:lvl9pPr marL="1828800" algn="l" rtl="0" fontAlgn="base">
        <a:spcBef>
          <a:spcPct val="0"/>
        </a:spcBef>
        <a:spcAft>
          <a:spcPct val="0"/>
        </a:spcAft>
        <a:defRPr sz="4000" b="1">
          <a:solidFill>
            <a:srgbClr val="CC0099"/>
          </a:solidFill>
          <a:latin typeface="Arial" pitchFamily="34" charset="0"/>
        </a:defRPr>
      </a:lvl9pPr>
    </p:titleStyle>
    <p:bodyStyle>
      <a:lvl1pPr marL="342900" indent="-342900" algn="l" rtl="0" eaLnBrk="0" fontAlgn="base" hangingPunct="0">
        <a:spcBef>
          <a:spcPct val="20000"/>
        </a:spcBef>
        <a:spcAft>
          <a:spcPct val="0"/>
        </a:spcAft>
        <a:buChar char="•"/>
        <a:defRPr sz="2800">
          <a:solidFill>
            <a:srgbClr val="86006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860063"/>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860063"/>
          </a:solidFill>
          <a:latin typeface="+mn-lt"/>
          <a:ea typeface="ＭＳ Ｐゴシック" charset="-128"/>
        </a:defRPr>
      </a:lvl3pPr>
      <a:lvl4pPr marL="1600200" indent="-228600" algn="l" rtl="0" eaLnBrk="0" fontAlgn="base" hangingPunct="0">
        <a:spcBef>
          <a:spcPct val="20000"/>
        </a:spcBef>
        <a:spcAft>
          <a:spcPct val="0"/>
        </a:spcAft>
        <a:buChar char="–"/>
        <a:defRPr>
          <a:solidFill>
            <a:srgbClr val="860063"/>
          </a:solidFill>
          <a:latin typeface="+mn-lt"/>
          <a:ea typeface="ＭＳ Ｐゴシック" charset="-128"/>
        </a:defRPr>
      </a:lvl4pPr>
      <a:lvl5pPr marL="2057400" indent="-228600" algn="l" rtl="0" eaLnBrk="0" fontAlgn="base" hangingPunct="0">
        <a:spcBef>
          <a:spcPct val="20000"/>
        </a:spcBef>
        <a:spcAft>
          <a:spcPct val="0"/>
        </a:spcAft>
        <a:buChar char="»"/>
        <a:defRPr sz="1600">
          <a:solidFill>
            <a:srgbClr val="860063"/>
          </a:solidFill>
          <a:latin typeface="+mn-lt"/>
          <a:ea typeface="ＭＳ Ｐゴシック" charset="-128"/>
        </a:defRPr>
      </a:lvl5pPr>
      <a:lvl6pPr marL="2514600" indent="-228600" algn="l" rtl="0" fontAlgn="base">
        <a:spcBef>
          <a:spcPct val="20000"/>
        </a:spcBef>
        <a:spcAft>
          <a:spcPct val="0"/>
        </a:spcAft>
        <a:buChar char="»"/>
        <a:defRPr sz="1600">
          <a:solidFill>
            <a:srgbClr val="860063"/>
          </a:solidFill>
          <a:latin typeface="+mn-lt"/>
        </a:defRPr>
      </a:lvl6pPr>
      <a:lvl7pPr marL="2971800" indent="-228600" algn="l" rtl="0" fontAlgn="base">
        <a:spcBef>
          <a:spcPct val="20000"/>
        </a:spcBef>
        <a:spcAft>
          <a:spcPct val="0"/>
        </a:spcAft>
        <a:buChar char="»"/>
        <a:defRPr sz="1600">
          <a:solidFill>
            <a:srgbClr val="860063"/>
          </a:solidFill>
          <a:latin typeface="+mn-lt"/>
        </a:defRPr>
      </a:lvl7pPr>
      <a:lvl8pPr marL="3429000" indent="-228600" algn="l" rtl="0" fontAlgn="base">
        <a:spcBef>
          <a:spcPct val="20000"/>
        </a:spcBef>
        <a:spcAft>
          <a:spcPct val="0"/>
        </a:spcAft>
        <a:buChar char="»"/>
        <a:defRPr sz="1600">
          <a:solidFill>
            <a:srgbClr val="860063"/>
          </a:solidFill>
          <a:latin typeface="+mn-lt"/>
        </a:defRPr>
      </a:lvl8pPr>
      <a:lvl9pPr marL="3886200" indent="-228600" algn="l" rtl="0" fontAlgn="base">
        <a:spcBef>
          <a:spcPct val="20000"/>
        </a:spcBef>
        <a:spcAft>
          <a:spcPct val="0"/>
        </a:spcAft>
        <a:buChar char="»"/>
        <a:defRPr sz="1600">
          <a:solidFill>
            <a:srgbClr val="8600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9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90.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jpeg"/><Relationship Id="rId3" Type="http://schemas.openxmlformats.org/officeDocument/2006/relationships/image" Target="../media/image30.wmf"/><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33.wmf"/><Relationship Id="rId11" Type="http://schemas.openxmlformats.org/officeDocument/2006/relationships/image" Target="../media/image38.png"/><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14.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5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5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60.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6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8.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16.xml"/><Relationship Id="rId7" Type="http://schemas.openxmlformats.org/officeDocument/2006/relationships/image" Target="../media/image62.jpeg"/><Relationship Id="rId2" Type="http://schemas.openxmlformats.org/officeDocument/2006/relationships/slideLayout" Target="../slideLayouts/slideLayout9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Microsoft_Office_Excel_97-2003_Worksheet1.xls"/></Relationships>
</file>

<file path=ppt/slides/_rels/slide2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37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wmf"/></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174.xml"/><Relationship Id="rId5" Type="http://schemas.openxmlformats.org/officeDocument/2006/relationships/image" Target="../media/image29.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2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3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38.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5.xml"/><Relationship Id="rId1" Type="http://schemas.openxmlformats.org/officeDocument/2006/relationships/vmlDrawing" Target="../drawings/vmlDrawing3.v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4.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wmf"/><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106499" name="Rectangle 5"/>
          <p:cNvSpPr>
            <a:spLocks noGrp="1" noChangeArrowheads="1"/>
          </p:cNvSpPr>
          <p:nvPr>
            <p:ph type="ctrTitle"/>
          </p:nvPr>
        </p:nvSpPr>
        <p:spPr>
          <a:xfrm>
            <a:off x="1905000" y="381000"/>
            <a:ext cx="7772400" cy="1143000"/>
          </a:xfrm>
          <a:noFill/>
        </p:spPr>
        <p:txBody>
          <a:bodyPr/>
          <a:lstStyle/>
          <a:p>
            <a:pPr algn="l" eaLnBrk="1" hangingPunct="1"/>
            <a:r>
              <a:rPr lang="en-US" sz="2800" smtClean="0">
                <a:solidFill>
                  <a:schemeClr val="bg1"/>
                </a:solidFill>
                <a:latin typeface="Arial Narrow" charset="0"/>
                <a:ea typeface="ＭＳ Ｐゴシック" charset="-128"/>
              </a:rPr>
              <a:t>World Meteorological Organization</a:t>
            </a:r>
            <a:br>
              <a:rPr lang="en-US" sz="2800" smtClean="0">
                <a:solidFill>
                  <a:schemeClr val="bg1"/>
                </a:solidFill>
                <a:latin typeface="Arial Narrow" charset="0"/>
                <a:ea typeface="ＭＳ Ｐゴシック" charset="-128"/>
              </a:rPr>
            </a:br>
            <a:r>
              <a:rPr lang="en-US" sz="1600" smtClean="0">
                <a:solidFill>
                  <a:schemeClr val="bg1"/>
                </a:solidFill>
                <a:latin typeface="Arial Narrow" charset="0"/>
                <a:ea typeface="ＭＳ Ｐゴシック" charset="-128"/>
              </a:rPr>
              <a:t>Working together in weather, climate and water</a:t>
            </a:r>
            <a:endParaRPr lang="en-US" sz="4000" smtClean="0">
              <a:ea typeface="ＭＳ Ｐゴシック" charset="-128"/>
            </a:endParaRPr>
          </a:p>
        </p:txBody>
      </p:sp>
      <p:sp>
        <p:nvSpPr>
          <p:cNvPr id="106500" name="Rectangle 8"/>
          <p:cNvSpPr>
            <a:spLocks noChangeArrowheads="1"/>
          </p:cNvSpPr>
          <p:nvPr/>
        </p:nvSpPr>
        <p:spPr bwMode="auto">
          <a:xfrm>
            <a:off x="5486400" y="6477000"/>
            <a:ext cx="3581400" cy="304800"/>
          </a:xfrm>
          <a:prstGeom prst="rect">
            <a:avLst/>
          </a:prstGeom>
          <a:noFill/>
          <a:ln w="9525">
            <a:noFill/>
            <a:miter lim="800000"/>
            <a:headEnd/>
            <a:tailEnd/>
          </a:ln>
        </p:spPr>
        <p:txBody>
          <a:bodyPr anchor="ctr"/>
          <a:lstStyle/>
          <a:p>
            <a:pPr algn="r" eaLnBrk="1" hangingPunct="1">
              <a:spcBef>
                <a:spcPct val="20000"/>
              </a:spcBef>
            </a:pPr>
            <a:r>
              <a:rPr lang="en-US" sz="1400">
                <a:latin typeface="Arial" charset="0"/>
              </a:rPr>
              <a:t>www.wmo.int</a:t>
            </a:r>
          </a:p>
        </p:txBody>
      </p:sp>
      <p:sp>
        <p:nvSpPr>
          <p:cNvPr id="106501" name="Rectangle 9"/>
          <p:cNvSpPr>
            <a:spLocks noChangeArrowheads="1"/>
          </p:cNvSpPr>
          <p:nvPr/>
        </p:nvSpPr>
        <p:spPr bwMode="auto">
          <a:xfrm>
            <a:off x="228600" y="1371600"/>
            <a:ext cx="1524000" cy="304800"/>
          </a:xfrm>
          <a:prstGeom prst="rect">
            <a:avLst/>
          </a:prstGeom>
          <a:noFill/>
          <a:ln w="9525">
            <a:noFill/>
            <a:miter lim="800000"/>
            <a:headEnd/>
            <a:tailEnd/>
          </a:ln>
        </p:spPr>
        <p:txBody>
          <a:bodyPr anchor="ctr"/>
          <a:lstStyle/>
          <a:p>
            <a:pPr algn="ctr" eaLnBrk="1" hangingPunct="1">
              <a:spcBef>
                <a:spcPct val="20000"/>
              </a:spcBef>
            </a:pPr>
            <a:r>
              <a:rPr lang="en-US" sz="1800">
                <a:solidFill>
                  <a:schemeClr val="bg1"/>
                </a:solidFill>
                <a:latin typeface="Arial Black" charset="0"/>
              </a:rPr>
              <a:t>WMO</a:t>
            </a:r>
            <a:endParaRPr lang="en-US" sz="1400">
              <a:solidFill>
                <a:schemeClr val="bg1"/>
              </a:solidFill>
              <a:latin typeface="Arial Black" charset="0"/>
            </a:endParaRPr>
          </a:p>
        </p:txBody>
      </p:sp>
      <p:sp>
        <p:nvSpPr>
          <p:cNvPr id="8" name="Subtitle 7"/>
          <p:cNvSpPr>
            <a:spLocks noGrp="1"/>
          </p:cNvSpPr>
          <p:nvPr>
            <p:ph type="subTitle" idx="1"/>
          </p:nvPr>
        </p:nvSpPr>
        <p:spPr/>
        <p:txBody>
          <a:bodyPr/>
          <a:lstStyle/>
          <a:p>
            <a:endParaRPr lang="en-CA" dirty="0"/>
          </a:p>
        </p:txBody>
      </p:sp>
      <p:pic>
        <p:nvPicPr>
          <p:cNvPr id="9" name="Picture 2" descr="Latham"/>
          <p:cNvPicPr>
            <a:picLocks noChangeAspect="1" noChangeArrowheads="1"/>
          </p:cNvPicPr>
          <p:nvPr/>
        </p:nvPicPr>
        <p:blipFill>
          <a:blip r:embed="rId3" cstate="print"/>
          <a:srcRect/>
          <a:stretch>
            <a:fillRect/>
          </a:stretch>
        </p:blipFill>
        <p:spPr bwMode="auto">
          <a:xfrm>
            <a:off x="179512" y="1844824"/>
            <a:ext cx="8784976" cy="4320481"/>
          </a:xfrm>
          <a:prstGeom prst="rect">
            <a:avLst/>
          </a:prstGeom>
          <a:noFill/>
        </p:spPr>
      </p:pic>
      <p:sp>
        <p:nvSpPr>
          <p:cNvPr id="11" name="Rectangle 10"/>
          <p:cNvSpPr/>
          <p:nvPr/>
        </p:nvSpPr>
        <p:spPr>
          <a:xfrm>
            <a:off x="683568" y="2276872"/>
            <a:ext cx="7632848" cy="1508105"/>
          </a:xfrm>
          <a:prstGeom prst="rect">
            <a:avLst/>
          </a:prstGeom>
        </p:spPr>
        <p:txBody>
          <a:bodyPr wrap="square">
            <a:spAutoFit/>
          </a:bodyPr>
          <a:lstStyle/>
          <a:p>
            <a:pPr algn="ctr" eaLnBrk="1" hangingPunct="1"/>
            <a:r>
              <a:rPr lang="en-GB" sz="3600" b="1" dirty="0" smtClean="0">
                <a:latin typeface="Arial" pitchFamily="34" charset="0"/>
              </a:rPr>
              <a:t>Global Cryosphere Watch (GCW)</a:t>
            </a:r>
          </a:p>
          <a:p>
            <a:pPr algn="ctr" eaLnBrk="1" hangingPunct="1"/>
            <a:r>
              <a:rPr lang="en-US" sz="2800" b="1" dirty="0" smtClean="0">
                <a:latin typeface="Arial"/>
                <a:ea typeface="Calibri"/>
              </a:rPr>
              <a:t>Mission, Objectives, Expected Outcomes, Implementation</a:t>
            </a:r>
            <a:endParaRPr lang="en-CA" sz="2800" b="1" dirty="0"/>
          </a:p>
        </p:txBody>
      </p:sp>
      <p:sp>
        <p:nvSpPr>
          <p:cNvPr id="12" name="Rectangle 11"/>
          <p:cNvSpPr/>
          <p:nvPr/>
        </p:nvSpPr>
        <p:spPr>
          <a:xfrm>
            <a:off x="611560" y="3789040"/>
            <a:ext cx="7848872" cy="1785104"/>
          </a:xfrm>
          <a:prstGeom prst="rect">
            <a:avLst/>
          </a:prstGeom>
        </p:spPr>
        <p:txBody>
          <a:bodyPr wrap="square">
            <a:spAutoFit/>
          </a:bodyPr>
          <a:lstStyle/>
          <a:p>
            <a:pPr algn="ctr" eaLnBrk="1" hangingPunct="1"/>
            <a:endParaRPr lang="en-GB" b="1" dirty="0" smtClean="0">
              <a:latin typeface="Arial" pitchFamily="34" charset="0"/>
            </a:endParaRPr>
          </a:p>
          <a:p>
            <a:pPr algn="ctr" eaLnBrk="1" hangingPunct="1"/>
            <a:r>
              <a:rPr lang="en-GB" sz="2200" b="1" dirty="0" smtClean="0">
                <a:latin typeface="Arial" pitchFamily="34" charset="0"/>
              </a:rPr>
              <a:t>GCW First Implementation Meeting</a:t>
            </a:r>
          </a:p>
          <a:p>
            <a:pPr algn="ctr" eaLnBrk="1" hangingPunct="1"/>
            <a:r>
              <a:rPr lang="en-GB" sz="2000" b="1" dirty="0" smtClean="0">
                <a:latin typeface="Arial" pitchFamily="34" charset="0"/>
              </a:rPr>
              <a:t>November 21-25, 2011</a:t>
            </a:r>
            <a:br>
              <a:rPr lang="en-GB" sz="2000" b="1" dirty="0" smtClean="0">
                <a:latin typeface="Arial" pitchFamily="34" charset="0"/>
              </a:rPr>
            </a:br>
            <a:r>
              <a:rPr lang="en-GB" sz="2000" b="1" dirty="0" smtClean="0">
                <a:latin typeface="Arial" pitchFamily="34" charset="0"/>
              </a:rPr>
              <a:t>Geneva, Switzerland</a:t>
            </a:r>
            <a:r>
              <a:rPr lang="en-GB" b="1" dirty="0" smtClean="0">
                <a:solidFill>
                  <a:srgbClr val="000000"/>
                </a:solidFill>
                <a:latin typeface="Arial" pitchFamily="34" charset="0"/>
              </a:rPr>
              <a:t/>
            </a:r>
            <a:br>
              <a:rPr lang="en-GB" b="1" dirty="0" smtClean="0">
                <a:solidFill>
                  <a:srgbClr val="000000"/>
                </a:solidFill>
                <a:latin typeface="Arial" pitchFamily="34" charset="0"/>
              </a:rPr>
            </a:br>
            <a:endParaRPr lang="en-CA" dirty="0"/>
          </a:p>
        </p:txBody>
      </p:sp>
      <p:sp>
        <p:nvSpPr>
          <p:cNvPr id="13" name="Rectangle 12"/>
          <p:cNvSpPr/>
          <p:nvPr/>
        </p:nvSpPr>
        <p:spPr>
          <a:xfrm>
            <a:off x="1835696" y="5229200"/>
            <a:ext cx="5328592" cy="757130"/>
          </a:xfrm>
          <a:prstGeom prst="rect">
            <a:avLst/>
          </a:prstGeom>
        </p:spPr>
        <p:txBody>
          <a:bodyPr wrap="square">
            <a:spAutoFit/>
          </a:bodyPr>
          <a:lstStyle/>
          <a:p>
            <a:pPr lvl="0" algn="ctr" eaLnBrk="1" hangingPunct="1">
              <a:spcBef>
                <a:spcPct val="20000"/>
              </a:spcBef>
            </a:pPr>
            <a:r>
              <a:rPr lang="en-US" kern="0" dirty="0" smtClean="0">
                <a:solidFill>
                  <a:srgbClr val="000000"/>
                </a:solidFill>
                <a:latin typeface="Arial" charset="0"/>
                <a:cs typeface="Arial" charset="0"/>
              </a:rPr>
              <a:t>Barry Goodison</a:t>
            </a:r>
            <a:endParaRPr lang="en-US" kern="0" baseline="30000" dirty="0" smtClean="0">
              <a:solidFill>
                <a:srgbClr val="000000"/>
              </a:solidFill>
              <a:latin typeface="Arial" charset="0"/>
              <a:cs typeface="Arial" charset="0"/>
            </a:endParaRPr>
          </a:p>
          <a:p>
            <a:pPr lvl="0" algn="ctr" eaLnBrk="1" hangingPunct="1">
              <a:spcBef>
                <a:spcPct val="20000"/>
              </a:spcBef>
            </a:pPr>
            <a:r>
              <a:rPr lang="en-US" sz="1600" kern="0" dirty="0" smtClean="0">
                <a:solidFill>
                  <a:srgbClr val="000000"/>
                </a:solidFill>
                <a:latin typeface="Arial" charset="0"/>
                <a:cs typeface="Arial" charset="0"/>
              </a:rPr>
              <a:t>World Meteorological Organization, Geneva, Switzerland</a:t>
            </a:r>
            <a:endParaRPr lang="en-CA" dirty="0"/>
          </a:p>
        </p:txBody>
      </p:sp>
      <p:sp>
        <p:nvSpPr>
          <p:cNvPr id="14" name="Rectangle 13"/>
          <p:cNvSpPr/>
          <p:nvPr/>
        </p:nvSpPr>
        <p:spPr>
          <a:xfrm>
            <a:off x="1115616" y="6381328"/>
            <a:ext cx="6048672" cy="369332"/>
          </a:xfrm>
          <a:prstGeom prst="rect">
            <a:avLst/>
          </a:prstGeom>
        </p:spPr>
        <p:txBody>
          <a:bodyPr wrap="square">
            <a:spAutoFit/>
          </a:bodyPr>
          <a:lstStyle/>
          <a:p>
            <a:r>
              <a:rPr lang="en-CA" sz="1800" dirty="0" smtClean="0">
                <a:latin typeface="Arial" pitchFamily="34" charset="0"/>
                <a:cs typeface="Arial" pitchFamily="34" charset="0"/>
              </a:rPr>
              <a:t>http://www.wmo.int/pages/prog/www/polar/index_en.html</a:t>
            </a:r>
            <a:endParaRPr lang="en-CA" sz="1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55650" y="228600"/>
            <a:ext cx="8001000" cy="1143000"/>
          </a:xfrm>
          <a:prstGeom prst="rect">
            <a:avLst/>
          </a:prstGeom>
        </p:spPr>
        <p:txBody>
          <a:bodyPr/>
          <a:lstStyle/>
          <a:p>
            <a:pPr algn="ctr" eaLnBrk="1" hangingPunct="1">
              <a:defRPr/>
            </a:pPr>
            <a:r>
              <a:rPr lang="en-CA" sz="2800" b="1" i="1">
                <a:solidFill>
                  <a:srgbClr val="FF0000"/>
                </a:solidFill>
                <a:effectLst>
                  <a:outerShdw blurRad="38100" dist="38100" dir="2700000" algn="tl">
                    <a:srgbClr val="C0C0C0"/>
                  </a:outerShdw>
                </a:effectLst>
                <a:latin typeface="Calibri" charset="0"/>
                <a:cs typeface="Arial" charset="0"/>
              </a:rPr>
              <a:t>GLOBAL</a:t>
            </a:r>
            <a:r>
              <a:rPr lang="en-CA" sz="2800" b="1" i="1">
                <a:solidFill>
                  <a:srgbClr val="FF0000"/>
                </a:solidFill>
                <a:latin typeface="Calibri" charset="0"/>
                <a:cs typeface="Arial" charset="0"/>
              </a:rPr>
              <a:t> </a:t>
            </a:r>
            <a:r>
              <a:rPr lang="en-CA" sz="2800" b="1" i="1">
                <a:solidFill>
                  <a:srgbClr val="000000"/>
                </a:solidFill>
                <a:latin typeface="Calibri" charset="0"/>
                <a:cs typeface="Arial" charset="0"/>
              </a:rPr>
              <a:t>CRYOSPHERE WATCH (GCW) </a:t>
            </a:r>
            <a:br>
              <a:rPr lang="en-CA" sz="2800" b="1" i="1">
                <a:solidFill>
                  <a:srgbClr val="000000"/>
                </a:solidFill>
                <a:latin typeface="Calibri" charset="0"/>
                <a:cs typeface="Arial" charset="0"/>
              </a:rPr>
            </a:br>
            <a:r>
              <a:rPr lang="en-CA" sz="2000" b="1" i="1">
                <a:solidFill>
                  <a:srgbClr val="3333CC"/>
                </a:solidFill>
                <a:latin typeface="Arial" charset="0"/>
                <a:cs typeface="Arial" charset="0"/>
              </a:rPr>
              <a:t>observation, monitoring, assessment, product </a:t>
            </a:r>
          </a:p>
          <a:p>
            <a:pPr algn="ctr" eaLnBrk="1" hangingPunct="1">
              <a:defRPr/>
            </a:pPr>
            <a:r>
              <a:rPr lang="en-CA" sz="2000" b="1" i="1">
                <a:solidFill>
                  <a:srgbClr val="3333CC"/>
                </a:solidFill>
                <a:latin typeface="Arial" charset="0"/>
                <a:cs typeface="Arial" charset="0"/>
              </a:rPr>
              <a:t>development,  research through to prediction</a:t>
            </a:r>
            <a:br>
              <a:rPr lang="en-CA" sz="2000" b="1" i="1">
                <a:solidFill>
                  <a:srgbClr val="3333CC"/>
                </a:solidFill>
                <a:latin typeface="Arial" charset="0"/>
                <a:cs typeface="Arial" charset="0"/>
              </a:rPr>
            </a:br>
            <a:endParaRPr lang="en-CA" sz="4400">
              <a:solidFill>
                <a:srgbClr val="000000"/>
              </a:solidFill>
              <a:cs typeface="Arial" charset="0"/>
            </a:endParaRPr>
          </a:p>
        </p:txBody>
      </p:sp>
      <p:sp>
        <p:nvSpPr>
          <p:cNvPr id="62467" name="Rectangle 4"/>
          <p:cNvSpPr>
            <a:spLocks noChangeArrowheads="1"/>
          </p:cNvSpPr>
          <p:nvPr/>
        </p:nvSpPr>
        <p:spPr bwMode="auto">
          <a:xfrm>
            <a:off x="381000" y="1524000"/>
            <a:ext cx="8429625" cy="4862513"/>
          </a:xfrm>
          <a:prstGeom prst="rect">
            <a:avLst/>
          </a:prstGeom>
          <a:noFill/>
          <a:ln w="9525">
            <a:noFill/>
            <a:miter lim="800000"/>
            <a:headEnd/>
            <a:tailEnd/>
          </a:ln>
        </p:spPr>
        <p:txBody>
          <a:bodyPr>
            <a:spAutoFit/>
          </a:bodyPr>
          <a:lstStyle/>
          <a:p>
            <a:pPr indent="1588" eaLnBrk="1" hangingPunct="1">
              <a:lnSpc>
                <a:spcPct val="90000"/>
              </a:lnSpc>
              <a:spcBef>
                <a:spcPct val="20000"/>
              </a:spcBef>
            </a:pPr>
            <a:r>
              <a:rPr lang="en-GB" sz="1800" b="1" i="1" dirty="0" smtClean="0">
                <a:solidFill>
                  <a:srgbClr val="000000"/>
                </a:solidFill>
                <a:latin typeface="Arial" charset="0"/>
                <a:ea typeface="+mn-ea"/>
                <a:cs typeface="Arial" charset="0"/>
              </a:rPr>
              <a:t>Mission:</a:t>
            </a:r>
            <a:r>
              <a:rPr lang="en-US" sz="1800" b="1" dirty="0" smtClean="0">
                <a:solidFill>
                  <a:srgbClr val="000000"/>
                </a:solidFill>
                <a:latin typeface="Arial" charset="0"/>
                <a:ea typeface="+mn-ea"/>
                <a:cs typeface="Arial" charset="0"/>
              </a:rPr>
              <a:t> </a:t>
            </a:r>
            <a:r>
              <a:rPr lang="en-US" sz="1800" i="1" dirty="0" smtClean="0">
                <a:solidFill>
                  <a:srgbClr val="000000"/>
                </a:solidFill>
                <a:latin typeface="Arial" charset="0"/>
                <a:ea typeface="+mn-ea"/>
                <a:cs typeface="Arial" charset="0"/>
              </a:rPr>
              <a:t>GCW will provide authoritative, understandable, and useable data, information, and analyses on the past, current and future state of the cryosphere to meet the needs of WMO Members and partners in delivering services to users, the media, public, decision and policy makers. GCW will:</a:t>
            </a:r>
          </a:p>
          <a:p>
            <a:pPr indent="1588" eaLnBrk="1" hangingPunct="1">
              <a:lnSpc>
                <a:spcPct val="90000"/>
              </a:lnSpc>
              <a:buClr>
                <a:srgbClr val="000000"/>
              </a:buClr>
              <a:buFont typeface="Arial" charset="0"/>
              <a:buChar char="•"/>
            </a:pPr>
            <a:endParaRPr lang="en-US" sz="800" dirty="0" smtClean="0">
              <a:solidFill>
                <a:srgbClr val="000000"/>
              </a:solidFill>
              <a:latin typeface="Arial" charset="0"/>
              <a:ea typeface="+mn-ea"/>
              <a:cs typeface="Arial" charset="0"/>
            </a:endParaRPr>
          </a:p>
          <a:p>
            <a:pPr indent="1588" eaLnBrk="1" hangingPunct="1">
              <a:lnSpc>
                <a:spcPct val="90000"/>
              </a:lnSpc>
              <a:spcBef>
                <a:spcPts val="475"/>
              </a:spcBef>
              <a:spcAft>
                <a:spcPts val="600"/>
              </a:spcAft>
              <a:buClr>
                <a:srgbClr val="000000"/>
              </a:buClr>
              <a:buFontTx/>
              <a:buChar char="•"/>
            </a:pPr>
            <a:r>
              <a:rPr lang="en-US" sz="1800" dirty="0" smtClean="0">
                <a:solidFill>
                  <a:srgbClr val="FF0000"/>
                </a:solidFill>
                <a:latin typeface="Arial" charset="0"/>
                <a:ea typeface="+mn-ea"/>
                <a:cs typeface="Arial" charset="0"/>
              </a:rPr>
              <a:t> implement the IGOS Cryosphere Theme </a:t>
            </a:r>
            <a:r>
              <a:rPr lang="en-US" sz="1800" dirty="0" smtClean="0">
                <a:solidFill>
                  <a:srgbClr val="800000"/>
                </a:solidFill>
                <a:latin typeface="Arial" charset="0"/>
                <a:ea typeface="+mn-ea"/>
                <a:cs typeface="Arial" charset="0"/>
              </a:rPr>
              <a:t>(CryOS)</a:t>
            </a:r>
            <a:r>
              <a:rPr lang="en-US" sz="1800" dirty="0" smtClean="0">
                <a:solidFill>
                  <a:srgbClr val="000000"/>
                </a:solidFill>
                <a:latin typeface="Arial" charset="0"/>
                <a:ea typeface="+mn-ea"/>
                <a:cs typeface="Arial" charset="0"/>
              </a:rPr>
              <a:t>;</a:t>
            </a:r>
          </a:p>
          <a:p>
            <a:pPr indent="1588" eaLnBrk="1" hangingPunct="1">
              <a:lnSpc>
                <a:spcPct val="90000"/>
              </a:lnSpc>
              <a:spcBef>
                <a:spcPts val="475"/>
              </a:spcBef>
              <a:spcAft>
                <a:spcPts val="600"/>
              </a:spcAft>
              <a:buClr>
                <a:srgbClr val="000000"/>
              </a:buClr>
              <a:buFontTx/>
              <a:buChar char="•"/>
            </a:pPr>
            <a:r>
              <a:rPr lang="en-US" sz="1800" dirty="0" smtClean="0">
                <a:solidFill>
                  <a:srgbClr val="000000"/>
                </a:solidFill>
                <a:latin typeface="Arial" charset="0"/>
                <a:ea typeface="+mn-ea"/>
                <a:cs typeface="Arial" charset="0"/>
              </a:rPr>
              <a:t> support reliable, comprehensive </a:t>
            </a:r>
            <a:r>
              <a:rPr lang="en-US" sz="1800" dirty="0" smtClean="0">
                <a:solidFill>
                  <a:srgbClr val="FF0000"/>
                </a:solidFill>
                <a:latin typeface="Arial" charset="0"/>
                <a:ea typeface="+mn-ea"/>
                <a:cs typeface="Arial" charset="0"/>
              </a:rPr>
              <a:t>observations </a:t>
            </a:r>
            <a:r>
              <a:rPr lang="en-US" sz="1800" dirty="0" smtClean="0">
                <a:solidFill>
                  <a:srgbClr val="000000"/>
                </a:solidFill>
                <a:latin typeface="Arial" charset="0"/>
                <a:ea typeface="+mn-ea"/>
                <a:cs typeface="Arial" charset="0"/>
              </a:rPr>
              <a:t>through an integrated observing approach in collaboration with relevant national and international programmes and agencies; </a:t>
            </a:r>
          </a:p>
          <a:p>
            <a:pPr indent="1588" eaLnBrk="1" hangingPunct="1">
              <a:lnSpc>
                <a:spcPct val="90000"/>
              </a:lnSpc>
              <a:spcBef>
                <a:spcPts val="475"/>
              </a:spcBef>
              <a:spcAft>
                <a:spcPts val="600"/>
              </a:spcAft>
              <a:buClr>
                <a:srgbClr val="000000"/>
              </a:buClr>
              <a:buFontTx/>
              <a:buChar char="•"/>
            </a:pPr>
            <a:r>
              <a:rPr lang="en-US" sz="1800" dirty="0" smtClean="0">
                <a:solidFill>
                  <a:srgbClr val="000000"/>
                </a:solidFill>
                <a:latin typeface="Arial" charset="0"/>
                <a:ea typeface="+mn-ea"/>
                <a:cs typeface="Arial" charset="0"/>
              </a:rPr>
              <a:t> provide the scientific community with the means to </a:t>
            </a:r>
            <a:r>
              <a:rPr lang="en-US" sz="1800" dirty="0" smtClean="0">
                <a:solidFill>
                  <a:srgbClr val="FF0000"/>
                </a:solidFill>
                <a:latin typeface="Arial" charset="0"/>
                <a:ea typeface="+mn-ea"/>
                <a:cs typeface="Arial" charset="0"/>
              </a:rPr>
              <a:t>predict </a:t>
            </a:r>
            <a:r>
              <a:rPr lang="en-US" sz="1800" dirty="0" smtClean="0">
                <a:solidFill>
                  <a:srgbClr val="000000"/>
                </a:solidFill>
                <a:latin typeface="Arial" charset="0"/>
                <a:ea typeface="+mn-ea"/>
                <a:cs typeface="Arial" charset="0"/>
              </a:rPr>
              <a:t>the future state of the cryosphere;</a:t>
            </a:r>
            <a:r>
              <a:rPr lang="en-CA" sz="1800" dirty="0" smtClean="0">
                <a:solidFill>
                  <a:srgbClr val="FF0000"/>
                </a:solidFill>
                <a:latin typeface="Arial" charset="0"/>
                <a:ea typeface="+mn-ea"/>
                <a:cs typeface="Arial" charset="0"/>
              </a:rPr>
              <a:t> </a:t>
            </a:r>
          </a:p>
          <a:p>
            <a:pPr indent="1588" eaLnBrk="1" hangingPunct="1">
              <a:lnSpc>
                <a:spcPct val="90000"/>
              </a:lnSpc>
              <a:spcBef>
                <a:spcPts val="475"/>
              </a:spcBef>
              <a:spcAft>
                <a:spcPts val="600"/>
              </a:spcAft>
              <a:buClr>
                <a:srgbClr val="000000"/>
              </a:buClr>
              <a:buFontTx/>
              <a:buChar char="•"/>
            </a:pPr>
            <a:r>
              <a:rPr lang="en-CA" sz="1800" dirty="0" smtClean="0">
                <a:solidFill>
                  <a:srgbClr val="000000"/>
                </a:solidFill>
                <a:latin typeface="Arial" charset="0"/>
                <a:ea typeface="+mn-ea"/>
                <a:cs typeface="Arial" charset="0"/>
              </a:rPr>
              <a:t> facilitate the </a:t>
            </a:r>
            <a:r>
              <a:rPr lang="en-CA" sz="1800" dirty="0" smtClean="0">
                <a:solidFill>
                  <a:srgbClr val="FF0000"/>
                </a:solidFill>
                <a:latin typeface="Arial" charset="0"/>
                <a:ea typeface="+mn-ea"/>
                <a:cs typeface="Arial" charset="0"/>
              </a:rPr>
              <a:t>assessment of changes </a:t>
            </a:r>
            <a:r>
              <a:rPr lang="en-CA" sz="1800" dirty="0" smtClean="0">
                <a:solidFill>
                  <a:srgbClr val="000000"/>
                </a:solidFill>
                <a:latin typeface="Arial" charset="0"/>
                <a:ea typeface="+mn-ea"/>
                <a:cs typeface="Arial" charset="0"/>
              </a:rPr>
              <a:t>in the cryosphere and their impact; support decision making and environmental policy development; </a:t>
            </a:r>
          </a:p>
          <a:p>
            <a:pPr indent="1588" eaLnBrk="1" hangingPunct="1">
              <a:lnSpc>
                <a:spcPct val="90000"/>
              </a:lnSpc>
              <a:spcBef>
                <a:spcPts val="475"/>
              </a:spcBef>
              <a:buClr>
                <a:srgbClr val="000000"/>
              </a:buClr>
              <a:buFontTx/>
              <a:buChar char="•"/>
            </a:pPr>
            <a:r>
              <a:rPr lang="en-CA" sz="1800" dirty="0" smtClean="0">
                <a:solidFill>
                  <a:srgbClr val="FF0000"/>
                </a:solidFill>
                <a:latin typeface="Arial" charset="0"/>
                <a:ea typeface="+mn-ea"/>
                <a:cs typeface="Arial" charset="0"/>
              </a:rPr>
              <a:t> provide authoritative information </a:t>
            </a:r>
            <a:r>
              <a:rPr lang="en-CA" sz="1800" dirty="0" smtClean="0">
                <a:solidFill>
                  <a:srgbClr val="000000"/>
                </a:solidFill>
                <a:latin typeface="Arial" charset="0"/>
                <a:ea typeface="+mn-ea"/>
                <a:cs typeface="Arial" charset="0"/>
              </a:rPr>
              <a:t>on the current state and projected fate of the cryosphere for use by the scientific community, media, public, decision and policy makers – </a:t>
            </a:r>
            <a:r>
              <a:rPr lang="en-CA" sz="1800" dirty="0" smtClean="0">
                <a:solidFill>
                  <a:srgbClr val="FF0000"/>
                </a:solidFill>
                <a:latin typeface="Arial" charset="0"/>
                <a:ea typeface="+mn-ea"/>
                <a:cs typeface="Arial" charset="0"/>
              </a:rPr>
              <a:t>meet user needs</a:t>
            </a:r>
          </a:p>
          <a:p>
            <a:pPr indent="1588" eaLnBrk="1" hangingPunct="1">
              <a:lnSpc>
                <a:spcPct val="90000"/>
              </a:lnSpc>
              <a:buClr>
                <a:srgbClr val="000000"/>
              </a:buClr>
              <a:buFont typeface="Arial" charset="0"/>
              <a:buChar char="•"/>
            </a:pPr>
            <a:endParaRPr lang="en-GB" sz="400" dirty="0" smtClean="0">
              <a:solidFill>
                <a:srgbClr val="000000"/>
              </a:solidFill>
              <a:latin typeface="Arial" charset="0"/>
              <a:ea typeface="+mn-ea"/>
              <a:cs typeface="Arial" charset="0"/>
            </a:endParaRPr>
          </a:p>
          <a:p>
            <a:pPr indent="1588" eaLnBrk="1" hangingPunct="1">
              <a:lnSpc>
                <a:spcPct val="90000"/>
              </a:lnSpc>
              <a:buClr>
                <a:srgbClr val="000000"/>
              </a:buClr>
            </a:pPr>
            <a:endParaRPr lang="en-US" sz="1700" dirty="0" smtClean="0">
              <a:solidFill>
                <a:srgbClr val="000000"/>
              </a:solidFill>
              <a:latin typeface="Arial" charset="0"/>
              <a:ea typeface="+mn-ea"/>
              <a:cs typeface="Arial" charset="0"/>
            </a:endParaRPr>
          </a:p>
        </p:txBody>
      </p:sp>
      <p:sp>
        <p:nvSpPr>
          <p:cNvPr id="62468"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ea typeface="+mn-ea"/>
                <a:cs typeface="Arial" charset="0"/>
              </a:rPr>
              <a:t>WMO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214438" y="228600"/>
            <a:ext cx="7772400" cy="1143000"/>
          </a:xfrm>
        </p:spPr>
        <p:txBody>
          <a:bodyPr/>
          <a:lstStyle/>
          <a:p>
            <a:pPr eaLnBrk="1" hangingPunct="1"/>
            <a:r>
              <a:rPr lang="en-CA" sz="3200" b="1" smtClean="0">
                <a:solidFill>
                  <a:schemeClr val="tx1"/>
                </a:solidFill>
                <a:latin typeface="Calibri" pitchFamily="34" charset="0"/>
                <a:ea typeface="ＭＳ Ｐゴシック" pitchFamily="34" charset="-128"/>
              </a:rPr>
              <a:t>GCW Linkages/Partnerships</a:t>
            </a:r>
            <a:endParaRPr lang="en-CA" sz="2000" i="1" smtClean="0">
              <a:solidFill>
                <a:schemeClr val="tx1"/>
              </a:solidFill>
              <a:ea typeface="ＭＳ Ｐゴシック" pitchFamily="34" charset="-128"/>
            </a:endParaRPr>
          </a:p>
        </p:txBody>
      </p:sp>
      <p:sp>
        <p:nvSpPr>
          <p:cNvPr id="118787" name="Rectangle 3"/>
          <p:cNvSpPr>
            <a:spLocks noGrp="1" noChangeArrowheads="1"/>
          </p:cNvSpPr>
          <p:nvPr>
            <p:ph type="body" idx="4294967295"/>
          </p:nvPr>
        </p:nvSpPr>
        <p:spPr>
          <a:xfrm>
            <a:off x="0" y="1124744"/>
            <a:ext cx="8856984" cy="6137275"/>
          </a:xfrm>
        </p:spPr>
        <p:txBody>
          <a:bodyPr/>
          <a:lstStyle/>
          <a:p>
            <a:pPr eaLnBrk="1" hangingPunct="1">
              <a:lnSpc>
                <a:spcPct val="80000"/>
              </a:lnSpc>
              <a:buFont typeface="Wingdings" pitchFamily="2" charset="2"/>
              <a:buNone/>
            </a:pPr>
            <a:endParaRPr lang="en-US" sz="1800" b="1" dirty="0" smtClean="0">
              <a:ea typeface="ＭＳ Ｐゴシック" pitchFamily="34" charset="-128"/>
            </a:endParaRPr>
          </a:p>
          <a:p>
            <a:pPr eaLnBrk="1" hangingPunct="1">
              <a:lnSpc>
                <a:spcPct val="80000"/>
              </a:lnSpc>
              <a:buClr>
                <a:schemeClr val="tx1"/>
              </a:buClr>
            </a:pPr>
            <a:r>
              <a:rPr lang="en-US" sz="1900" dirty="0" smtClean="0">
                <a:latin typeface="Arial" pitchFamily="34" charset="0"/>
                <a:ea typeface="ＭＳ Ｐゴシック" pitchFamily="34" charset="-128"/>
                <a:cs typeface="Arial" pitchFamily="34" charset="0"/>
              </a:rPr>
              <a:t>GCW</a:t>
            </a:r>
            <a:r>
              <a:rPr lang="en-CA" sz="1900" dirty="0" smtClean="0">
                <a:latin typeface="Arial" pitchFamily="34" charset="0"/>
                <a:ea typeface="ＭＳ Ｐゴシック" pitchFamily="34" charset="-128"/>
                <a:cs typeface="Arial" pitchFamily="34" charset="0"/>
              </a:rPr>
              <a:t> will </a:t>
            </a:r>
            <a:r>
              <a:rPr lang="en-CA" sz="1900" dirty="0" smtClean="0">
                <a:solidFill>
                  <a:srgbClr val="FF0000"/>
                </a:solidFill>
                <a:latin typeface="Arial" pitchFamily="34" charset="0"/>
                <a:ea typeface="ＭＳ Ｐゴシック" pitchFamily="34" charset="-128"/>
                <a:cs typeface="Arial" pitchFamily="34" charset="0"/>
              </a:rPr>
              <a:t>contribute to </a:t>
            </a:r>
            <a:r>
              <a:rPr lang="en-CA" sz="1900" dirty="0" smtClean="0">
                <a:latin typeface="Arial" pitchFamily="34" charset="0"/>
                <a:ea typeface="ＭＳ Ｐゴシック" pitchFamily="34" charset="-128"/>
                <a:cs typeface="Arial" pitchFamily="34" charset="0"/>
              </a:rPr>
              <a:t>WIGOS and WIS and to GCOS and will </a:t>
            </a:r>
            <a:r>
              <a:rPr lang="en-US" sz="1900" dirty="0" smtClean="0">
                <a:latin typeface="Arial" pitchFamily="34" charset="0"/>
                <a:ea typeface="ＭＳ Ｐゴシック" pitchFamily="34" charset="-128"/>
                <a:cs typeface="Arial" pitchFamily="34" charset="0"/>
              </a:rPr>
              <a:t>strengthen the WMO contribution to the GFCS</a:t>
            </a:r>
            <a:endParaRPr lang="en-CA" sz="1900" dirty="0" smtClean="0">
              <a:latin typeface="Arial" pitchFamily="34" charset="0"/>
              <a:ea typeface="ＭＳ Ｐゴシック" pitchFamily="34" charset="-128"/>
              <a:cs typeface="Arial" pitchFamily="34" charset="0"/>
            </a:endParaRPr>
          </a:p>
          <a:p>
            <a:pPr eaLnBrk="1" hangingPunct="1">
              <a:lnSpc>
                <a:spcPct val="80000"/>
              </a:lnSpc>
              <a:buClr>
                <a:schemeClr val="tx1"/>
              </a:buClr>
            </a:pPr>
            <a:endParaRPr lang="en-CA" sz="700" dirty="0" smtClean="0">
              <a:latin typeface="Arial" pitchFamily="34" charset="0"/>
              <a:ea typeface="ＭＳ Ｐゴシック" pitchFamily="34" charset="-128"/>
              <a:cs typeface="Arial" pitchFamily="34" charset="0"/>
            </a:endParaRPr>
          </a:p>
          <a:p>
            <a:pPr eaLnBrk="1" hangingPunct="1">
              <a:lnSpc>
                <a:spcPct val="80000"/>
              </a:lnSpc>
              <a:buClr>
                <a:schemeClr val="tx1"/>
              </a:buClr>
            </a:pPr>
            <a:r>
              <a:rPr lang="en-US" sz="1900" dirty="0" smtClean="0">
                <a:solidFill>
                  <a:srgbClr val="000000"/>
                </a:solidFill>
                <a:latin typeface="Arial" pitchFamily="34" charset="0"/>
                <a:ea typeface="ＭＳ Ｐゴシック" pitchFamily="34" charset="-128"/>
                <a:cs typeface="Arial" pitchFamily="34" charset="0"/>
              </a:rPr>
              <a:t>The strong community desire to establish a </a:t>
            </a:r>
            <a:r>
              <a:rPr lang="en-US" sz="1900" dirty="0" smtClean="0">
                <a:solidFill>
                  <a:srgbClr val="FF0000"/>
                </a:solidFill>
                <a:latin typeface="Arial" pitchFamily="34" charset="0"/>
                <a:ea typeface="ＭＳ Ｐゴシック" pitchFamily="34" charset="-128"/>
                <a:cs typeface="Arial" pitchFamily="34" charset="0"/>
              </a:rPr>
              <a:t>network of stations (reference or supersites)</a:t>
            </a:r>
            <a:r>
              <a:rPr lang="en-US" sz="1900" dirty="0" smtClean="0">
                <a:latin typeface="Arial" pitchFamily="34" charset="0"/>
                <a:ea typeface="ＭＳ Ｐゴシック" pitchFamily="34" charset="-128"/>
                <a:cs typeface="Arial" pitchFamily="34" charset="0"/>
              </a:rPr>
              <a:t>, </a:t>
            </a:r>
            <a:r>
              <a:rPr lang="en-US" sz="1900" dirty="0" smtClean="0">
                <a:solidFill>
                  <a:srgbClr val="FF0000"/>
                </a:solidFill>
                <a:latin typeface="Arial" pitchFamily="34" charset="0"/>
                <a:ea typeface="ＭＳ Ｐゴシック" pitchFamily="34" charset="-128"/>
                <a:cs typeface="Arial" pitchFamily="34" charset="0"/>
              </a:rPr>
              <a:t>CryoNET </a:t>
            </a:r>
            <a:r>
              <a:rPr lang="en-US" sz="1900" dirty="0" smtClean="0">
                <a:latin typeface="Arial" pitchFamily="34" charset="0"/>
                <a:ea typeface="ＭＳ Ｐゴシック" pitchFamily="34" charset="-128"/>
                <a:cs typeface="Arial" pitchFamily="34" charset="0"/>
              </a:rPr>
              <a:t>will require partnering</a:t>
            </a:r>
          </a:p>
          <a:p>
            <a:pPr eaLnBrk="1" hangingPunct="1">
              <a:lnSpc>
                <a:spcPct val="80000"/>
              </a:lnSpc>
              <a:buClr>
                <a:schemeClr val="tx1"/>
              </a:buClr>
              <a:buFontTx/>
              <a:buNone/>
            </a:pPr>
            <a:endParaRPr lang="en-US" sz="700" dirty="0" smtClean="0">
              <a:solidFill>
                <a:srgbClr val="FF0000"/>
              </a:solidFill>
              <a:latin typeface="Arial" pitchFamily="34" charset="0"/>
              <a:ea typeface="ＭＳ Ｐゴシック" pitchFamily="34" charset="-128"/>
              <a:cs typeface="Arial" pitchFamily="34" charset="0"/>
            </a:endParaRPr>
          </a:p>
          <a:p>
            <a:pPr eaLnBrk="1" hangingPunct="1">
              <a:lnSpc>
                <a:spcPct val="80000"/>
              </a:lnSpc>
              <a:buClr>
                <a:schemeClr val="tx1"/>
              </a:buClr>
            </a:pPr>
            <a:r>
              <a:rPr lang="en-US" sz="1900" dirty="0" smtClean="0">
                <a:latin typeface="Arial" pitchFamily="34" charset="0"/>
                <a:ea typeface="ＭＳ Ｐゴシック" pitchFamily="34" charset="-128"/>
                <a:cs typeface="Arial" pitchFamily="34" charset="0"/>
              </a:rPr>
              <a:t>GCW will provide leadership in the effort to establish best practices, </a:t>
            </a:r>
            <a:r>
              <a:rPr lang="en-US" sz="1900" dirty="0" smtClean="0">
                <a:solidFill>
                  <a:srgbClr val="FF0000"/>
                </a:solidFill>
                <a:latin typeface="Arial" pitchFamily="34" charset="0"/>
                <a:ea typeface="ＭＳ Ｐゴシック" pitchFamily="34" charset="-128"/>
                <a:cs typeface="Arial" pitchFamily="34" charset="0"/>
              </a:rPr>
              <a:t>guidelines and standards </a:t>
            </a:r>
            <a:r>
              <a:rPr lang="en-US" sz="1900" dirty="0" smtClean="0">
                <a:latin typeface="Arial" pitchFamily="34" charset="0"/>
                <a:ea typeface="ＭＳ Ｐゴシック" pitchFamily="34" charset="-128"/>
                <a:cs typeface="Arial" pitchFamily="34" charset="0"/>
              </a:rPr>
              <a:t>for cryospheric measurements by Members, Partners and scientific community and for </a:t>
            </a:r>
            <a:r>
              <a:rPr lang="en-US" sz="1900" dirty="0" smtClean="0">
                <a:solidFill>
                  <a:srgbClr val="FF0000"/>
                </a:solidFill>
                <a:latin typeface="Arial" pitchFamily="34" charset="0"/>
                <a:ea typeface="ＭＳ Ｐゴシック" pitchFamily="34" charset="-128"/>
                <a:cs typeface="Arial" pitchFamily="34" charset="0"/>
              </a:rPr>
              <a:t>cryosphere terminology</a:t>
            </a:r>
            <a:r>
              <a:rPr lang="en-US" sz="1900" dirty="0" smtClean="0">
                <a:latin typeface="Arial" pitchFamily="34" charset="0"/>
                <a:ea typeface="ＭＳ Ｐゴシック" pitchFamily="34" charset="-128"/>
                <a:cs typeface="Arial" pitchFamily="34" charset="0"/>
              </a:rPr>
              <a:t>. </a:t>
            </a:r>
          </a:p>
          <a:p>
            <a:pPr eaLnBrk="1" hangingPunct="1">
              <a:lnSpc>
                <a:spcPct val="80000"/>
              </a:lnSpc>
              <a:buClr>
                <a:schemeClr val="tx1"/>
              </a:buClr>
            </a:pPr>
            <a:endParaRPr lang="en-CA" sz="700" dirty="0" smtClean="0">
              <a:latin typeface="Arial" pitchFamily="34" charset="0"/>
              <a:ea typeface="ＭＳ Ｐゴシック" pitchFamily="34" charset="-128"/>
              <a:cs typeface="Arial" pitchFamily="34" charset="0"/>
            </a:endParaRPr>
          </a:p>
          <a:p>
            <a:pPr eaLnBrk="1" hangingPunct="1">
              <a:lnSpc>
                <a:spcPct val="80000"/>
              </a:lnSpc>
              <a:buClr>
                <a:schemeClr val="tx1"/>
              </a:buClr>
            </a:pPr>
            <a:r>
              <a:rPr lang="en-CA" sz="1900" dirty="0" smtClean="0">
                <a:latin typeface="Arial" pitchFamily="34" charset="0"/>
                <a:ea typeface="ＭＳ Ｐゴシック" pitchFamily="34" charset="-128"/>
                <a:cs typeface="Arial" pitchFamily="34" charset="0"/>
              </a:rPr>
              <a:t>GCW will </a:t>
            </a:r>
            <a:r>
              <a:rPr lang="en-CA" sz="1900" dirty="0" smtClean="0">
                <a:solidFill>
                  <a:srgbClr val="FF0000"/>
                </a:solidFill>
                <a:latin typeface="Arial" pitchFamily="34" charset="0"/>
                <a:ea typeface="ＭＳ Ｐゴシック" pitchFamily="34" charset="-128"/>
                <a:cs typeface="Arial" pitchFamily="34" charset="0"/>
              </a:rPr>
              <a:t>work with, and build on, existing programs</a:t>
            </a:r>
            <a:r>
              <a:rPr lang="en-CA" sz="1900" dirty="0" smtClean="0">
                <a:latin typeface="Arial" pitchFamily="34" charset="0"/>
                <a:ea typeface="ＭＳ Ｐゴシック" pitchFamily="34" charset="-128"/>
                <a:cs typeface="Arial" pitchFamily="34" charset="0"/>
              </a:rPr>
              <a:t> such as GCOS (including GTOS (GTN-G, GTN-P, GTN-H), and work with partners such as WMO Technical Commissions, Regional Associations and its co-sponsored programs (WCRP), space agencies, World Data Centers, scientific associations, other national and international bodies and institutes, etc.</a:t>
            </a:r>
          </a:p>
          <a:p>
            <a:pPr eaLnBrk="1" hangingPunct="1">
              <a:lnSpc>
                <a:spcPct val="80000"/>
              </a:lnSpc>
              <a:buClr>
                <a:schemeClr val="tx1"/>
              </a:buClr>
            </a:pPr>
            <a:endParaRPr lang="en-CA" sz="700" dirty="0" smtClean="0">
              <a:latin typeface="Arial" pitchFamily="34" charset="0"/>
              <a:ea typeface="ＭＳ Ｐゴシック" pitchFamily="34" charset="-128"/>
              <a:cs typeface="Arial" pitchFamily="34" charset="0"/>
            </a:endParaRPr>
          </a:p>
          <a:p>
            <a:pPr eaLnBrk="1" hangingPunct="1">
              <a:lnSpc>
                <a:spcPct val="80000"/>
              </a:lnSpc>
              <a:buClr>
                <a:schemeClr val="tx1"/>
              </a:buClr>
            </a:pPr>
            <a:r>
              <a:rPr lang="en-CA" sz="1900" dirty="0" smtClean="0">
                <a:latin typeface="Arial" pitchFamily="34" charset="0"/>
                <a:ea typeface="ＭＳ Ｐゴシック" pitchFamily="34" charset="-128"/>
                <a:cs typeface="Arial" pitchFamily="34" charset="0"/>
              </a:rPr>
              <a:t>GCW will </a:t>
            </a:r>
            <a:r>
              <a:rPr lang="en-CA" sz="1900" dirty="0" smtClean="0">
                <a:solidFill>
                  <a:srgbClr val="FF0000"/>
                </a:solidFill>
                <a:latin typeface="Arial" pitchFamily="34" charset="0"/>
                <a:ea typeface="ＭＳ Ｐゴシック" pitchFamily="34" charset="-128"/>
                <a:cs typeface="Arial" pitchFamily="34" charset="0"/>
              </a:rPr>
              <a:t>contribute to GEOSS</a:t>
            </a:r>
            <a:r>
              <a:rPr lang="en-CA" sz="1900" dirty="0" smtClean="0">
                <a:latin typeface="Arial" pitchFamily="34" charset="0"/>
                <a:ea typeface="ＭＳ Ｐゴシック" pitchFamily="34" charset="-128"/>
                <a:cs typeface="Arial" pitchFamily="34" charset="0"/>
              </a:rPr>
              <a:t> through WIGOS and the implementation of CryOS</a:t>
            </a:r>
          </a:p>
          <a:p>
            <a:pPr eaLnBrk="1" hangingPunct="1">
              <a:lnSpc>
                <a:spcPct val="80000"/>
              </a:lnSpc>
              <a:buClr>
                <a:schemeClr val="tx1"/>
              </a:buClr>
            </a:pPr>
            <a:endParaRPr lang="en-CA" sz="700" dirty="0" smtClean="0">
              <a:latin typeface="Arial" pitchFamily="34" charset="0"/>
              <a:ea typeface="ＭＳ Ｐゴシック" pitchFamily="34" charset="-128"/>
              <a:cs typeface="Arial" pitchFamily="34" charset="0"/>
            </a:endParaRPr>
          </a:p>
          <a:p>
            <a:pPr eaLnBrk="1" hangingPunct="1">
              <a:lnSpc>
                <a:spcPct val="80000"/>
              </a:lnSpc>
              <a:buClr>
                <a:schemeClr val="tx1"/>
              </a:buClr>
            </a:pPr>
            <a:r>
              <a:rPr lang="en-CA" sz="1800" dirty="0" smtClean="0">
                <a:latin typeface="Arial" charset="0"/>
                <a:cs typeface="Arial" charset="0"/>
              </a:rPr>
              <a:t>GCW will </a:t>
            </a:r>
            <a:r>
              <a:rPr lang="en-CA" sz="1800" dirty="0" smtClean="0">
                <a:solidFill>
                  <a:srgbClr val="FF0000"/>
                </a:solidFill>
                <a:latin typeface="Arial" charset="0"/>
                <a:cs typeface="Arial" charset="0"/>
              </a:rPr>
              <a:t>need a one-stop portal for authoritative up-to-date cryosphere data and products/information </a:t>
            </a:r>
            <a:r>
              <a:rPr lang="en-CA" sz="1800" dirty="0" smtClean="0">
                <a:latin typeface="Arial" pitchFamily="34" charset="0"/>
                <a:ea typeface="ＭＳ Ｐゴシック" pitchFamily="34" charset="-128"/>
                <a:cs typeface="Arial" pitchFamily="34" charset="0"/>
              </a:rPr>
              <a:t>(prototype at met.no)</a:t>
            </a:r>
            <a:r>
              <a:rPr lang="en-CA" sz="1800" dirty="0" smtClean="0">
                <a:latin typeface="Arial" charset="0"/>
                <a:cs typeface="Arial" charset="0"/>
              </a:rPr>
              <a:t>. GCW is </a:t>
            </a:r>
            <a:r>
              <a:rPr lang="en-CA" sz="1800" dirty="0" smtClean="0">
                <a:solidFill>
                  <a:srgbClr val="FF0000"/>
                </a:solidFill>
                <a:latin typeface="Arial" charset="0"/>
                <a:cs typeface="Arial" charset="0"/>
              </a:rPr>
              <a:t>not seen to be a data archive,</a:t>
            </a:r>
            <a:r>
              <a:rPr lang="en-CA" sz="1800" dirty="0" smtClean="0">
                <a:latin typeface="Arial" charset="0"/>
                <a:cs typeface="Arial" charset="0"/>
              </a:rPr>
              <a:t> but would link to associated data centres.</a:t>
            </a:r>
          </a:p>
          <a:p>
            <a:pPr eaLnBrk="1" hangingPunct="1">
              <a:lnSpc>
                <a:spcPct val="80000"/>
              </a:lnSpc>
              <a:buClr>
                <a:schemeClr val="tx1"/>
              </a:buClr>
            </a:pPr>
            <a:endParaRPr lang="en-CA" sz="1900" dirty="0" smtClean="0">
              <a:solidFill>
                <a:srgbClr val="FF0000"/>
              </a:solidFill>
              <a:latin typeface="Arial" pitchFamily="34" charset="0"/>
              <a:ea typeface="ＭＳ Ｐゴシック" pitchFamily="34" charset="-128"/>
              <a:cs typeface="Arial" pitchFamily="34" charset="0"/>
            </a:endParaRPr>
          </a:p>
          <a:p>
            <a:pPr eaLnBrk="1" hangingPunct="1">
              <a:lnSpc>
                <a:spcPct val="80000"/>
              </a:lnSpc>
              <a:buClr>
                <a:schemeClr val="tx1"/>
              </a:buClr>
            </a:pPr>
            <a:endParaRPr lang="en-CA" sz="1900" dirty="0" smtClean="0">
              <a:latin typeface="Arial" pitchFamily="34" charset="0"/>
              <a:ea typeface="ＭＳ Ｐゴシック" pitchFamily="34" charset="-128"/>
              <a:cs typeface="Arial" pitchFamily="34" charset="0"/>
            </a:endParaRPr>
          </a:p>
        </p:txBody>
      </p:sp>
      <p:sp>
        <p:nvSpPr>
          <p:cNvPr id="99332"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defRPr/>
            </a:pPr>
            <a:r>
              <a:rPr lang="en-US" sz="1200">
                <a:solidFill>
                  <a:srgbClr val="FFFFFF"/>
                </a:solidFill>
                <a:latin typeface="Arial Black" charset="0"/>
                <a:ea typeface="ＭＳ Ｐゴシック" pitchFamily="34" charset="-128"/>
              </a:rPr>
              <a:t>WMO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2000"/>
                                        <p:tgtEl>
                                          <p:spTgt spid="1187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787">
                                            <p:txEl>
                                              <p:pRg st="3" end="3"/>
                                            </p:txEl>
                                          </p:spTgt>
                                        </p:tgtEl>
                                        <p:attrNameLst>
                                          <p:attrName>style.visibility</p:attrName>
                                        </p:attrNameLst>
                                      </p:cBhvr>
                                      <p:to>
                                        <p:strVal val="visible"/>
                                      </p:to>
                                    </p:set>
                                    <p:animEffect transition="in" filter="fade">
                                      <p:cBhvr>
                                        <p:cTn id="12" dur="2000"/>
                                        <p:tgtEl>
                                          <p:spTgt spid="1187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787">
                                            <p:txEl>
                                              <p:pRg st="5" end="5"/>
                                            </p:txEl>
                                          </p:spTgt>
                                        </p:tgtEl>
                                        <p:attrNameLst>
                                          <p:attrName>style.visibility</p:attrName>
                                        </p:attrNameLst>
                                      </p:cBhvr>
                                      <p:to>
                                        <p:strVal val="visible"/>
                                      </p:to>
                                    </p:set>
                                    <p:animEffect transition="in" filter="fade">
                                      <p:cBhvr>
                                        <p:cTn id="17" dur="2000"/>
                                        <p:tgtEl>
                                          <p:spTgt spid="11878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787">
                                            <p:txEl>
                                              <p:pRg st="7" end="7"/>
                                            </p:txEl>
                                          </p:spTgt>
                                        </p:tgtEl>
                                        <p:attrNameLst>
                                          <p:attrName>style.visibility</p:attrName>
                                        </p:attrNameLst>
                                      </p:cBhvr>
                                      <p:to>
                                        <p:strVal val="visible"/>
                                      </p:to>
                                    </p:set>
                                    <p:animEffect transition="in" filter="fade">
                                      <p:cBhvr>
                                        <p:cTn id="22" dur="2000"/>
                                        <p:tgtEl>
                                          <p:spTgt spid="11878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787">
                                            <p:txEl>
                                              <p:pRg st="9" end="9"/>
                                            </p:txEl>
                                          </p:spTgt>
                                        </p:tgtEl>
                                        <p:attrNameLst>
                                          <p:attrName>style.visibility</p:attrName>
                                        </p:attrNameLst>
                                      </p:cBhvr>
                                      <p:to>
                                        <p:strVal val="visible"/>
                                      </p:to>
                                    </p:set>
                                    <p:animEffect transition="in" filter="fade">
                                      <p:cBhvr>
                                        <p:cTn id="27" dur="2000"/>
                                        <p:tgtEl>
                                          <p:spTgt spid="11878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787">
                                            <p:txEl>
                                              <p:pRg st="11" end="11"/>
                                            </p:txEl>
                                          </p:spTgt>
                                        </p:tgtEl>
                                        <p:attrNameLst>
                                          <p:attrName>style.visibility</p:attrName>
                                        </p:attrNameLst>
                                      </p:cBhvr>
                                      <p:to>
                                        <p:strVal val="visible"/>
                                      </p:to>
                                    </p:set>
                                    <p:animEffect transition="in" filter="fade">
                                      <p:cBhvr>
                                        <p:cTn id="32" dur="2000"/>
                                        <p:tgtEl>
                                          <p:spTgt spid="11878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16632"/>
            <a:ext cx="7772400" cy="1143000"/>
          </a:xfrm>
        </p:spPr>
        <p:txBody>
          <a:bodyPr/>
          <a:lstStyle/>
          <a:p>
            <a:r>
              <a:rPr lang="en-US" sz="3200" b="1" i="1" dirty="0" smtClean="0">
                <a:latin typeface="Arial" pitchFamily="34" charset="0"/>
                <a:cs typeface="Arial" pitchFamily="34" charset="0"/>
              </a:rPr>
              <a:t>Partnerships</a:t>
            </a:r>
            <a:endParaRPr lang="en-CA" sz="3200" b="1" i="1" dirty="0">
              <a:latin typeface="Arial" pitchFamily="34" charset="0"/>
              <a:cs typeface="Arial" pitchFamily="34" charset="0"/>
            </a:endParaRPr>
          </a:p>
        </p:txBody>
      </p:sp>
      <p:sp>
        <p:nvSpPr>
          <p:cNvPr id="4" name="Content Placeholder 3"/>
          <p:cNvSpPr>
            <a:spLocks noGrp="1"/>
          </p:cNvSpPr>
          <p:nvPr>
            <p:ph idx="1"/>
          </p:nvPr>
        </p:nvSpPr>
        <p:spPr>
          <a:xfrm>
            <a:off x="685800" y="1412776"/>
            <a:ext cx="7772400" cy="4683224"/>
          </a:xfrm>
        </p:spPr>
        <p:txBody>
          <a:bodyPr/>
          <a:lstStyle/>
          <a:p>
            <a:pPr>
              <a:buNone/>
            </a:pPr>
            <a:r>
              <a:rPr lang="en-US" sz="2800" dirty="0" smtClean="0">
                <a:latin typeface="Arial" pitchFamily="34" charset="0"/>
                <a:cs typeface="Arial" pitchFamily="34" charset="0"/>
              </a:rPr>
              <a:t>Considering all of the above, it is essential to understand that:</a:t>
            </a:r>
          </a:p>
          <a:p>
            <a:pPr>
              <a:buNone/>
            </a:pPr>
            <a:endParaRPr lang="en-US" sz="2000" dirty="0" smtClean="0">
              <a:latin typeface="Arial" pitchFamily="34" charset="0"/>
              <a:cs typeface="Arial" pitchFamily="34" charset="0"/>
            </a:endParaRPr>
          </a:p>
          <a:p>
            <a:pPr>
              <a:buNone/>
            </a:pPr>
            <a:r>
              <a:rPr lang="en-US" sz="2800" dirty="0" smtClean="0">
                <a:latin typeface="Arial" pitchFamily="34" charset="0"/>
                <a:cs typeface="Arial" pitchFamily="34" charset="0"/>
              </a:rPr>
              <a:t>	</a:t>
            </a:r>
            <a:r>
              <a:rPr lang="en-US" sz="2800" b="1" i="1" dirty="0" smtClean="0">
                <a:latin typeface="Arial" pitchFamily="34" charset="0"/>
                <a:cs typeface="Arial" pitchFamily="34" charset="0"/>
              </a:rPr>
              <a:t>GCW is not assuming the mandate of any of the Partners/Collaborators</a:t>
            </a:r>
          </a:p>
          <a:p>
            <a:pPr>
              <a:buNone/>
            </a:pPr>
            <a:endParaRPr lang="en-US" sz="1000" dirty="0" smtClean="0">
              <a:latin typeface="Arial" pitchFamily="34" charset="0"/>
              <a:cs typeface="Arial" pitchFamily="34" charset="0"/>
            </a:endParaRPr>
          </a:p>
          <a:p>
            <a:pPr>
              <a:buNone/>
            </a:pPr>
            <a:r>
              <a:rPr lang="en-US" sz="2800" dirty="0" smtClean="0">
                <a:latin typeface="Arial" pitchFamily="34" charset="0"/>
                <a:cs typeface="Arial" pitchFamily="34" charset="0"/>
              </a:rPr>
              <a:t>instead</a:t>
            </a:r>
          </a:p>
          <a:p>
            <a:pPr>
              <a:buNone/>
            </a:pPr>
            <a:endParaRPr lang="en-US" sz="1000" dirty="0" smtClean="0">
              <a:latin typeface="Arial" pitchFamily="34" charset="0"/>
              <a:cs typeface="Arial" pitchFamily="34" charset="0"/>
            </a:endParaRPr>
          </a:p>
          <a:p>
            <a:pPr>
              <a:buNone/>
            </a:pPr>
            <a:r>
              <a:rPr lang="en-US" sz="2800" dirty="0" smtClean="0">
                <a:latin typeface="Arial" pitchFamily="34" charset="0"/>
                <a:cs typeface="Arial" pitchFamily="34" charset="0"/>
              </a:rPr>
              <a:t>	</a:t>
            </a:r>
            <a:r>
              <a:rPr lang="en-US" sz="2800" b="1" i="1" dirty="0" smtClean="0">
                <a:latin typeface="Arial" pitchFamily="34" charset="0"/>
                <a:cs typeface="Arial" pitchFamily="34" charset="0"/>
              </a:rPr>
              <a:t>GCW enables Partners/Collaborators to exercise their mandate effectively</a:t>
            </a:r>
            <a:endParaRPr lang="en-CA" sz="2800" b="1"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PoleSeaIceStill"/>
          <p:cNvPicPr>
            <a:picLocks noChangeAspect="1" noChangeArrowheads="1"/>
          </p:cNvPicPr>
          <p:nvPr/>
        </p:nvPicPr>
        <p:blipFill>
          <a:blip r:embed="rId3" cstate="print"/>
          <a:srcRect/>
          <a:stretch>
            <a:fillRect/>
          </a:stretch>
        </p:blipFill>
        <p:spPr bwMode="auto">
          <a:xfrm>
            <a:off x="683568" y="908720"/>
            <a:ext cx="3635375" cy="2722563"/>
          </a:xfrm>
          <a:prstGeom prst="rect">
            <a:avLst/>
          </a:prstGeom>
          <a:noFill/>
          <a:ln w="9525">
            <a:noFill/>
            <a:miter lim="800000"/>
            <a:headEnd/>
            <a:tailEnd/>
          </a:ln>
        </p:spPr>
      </p:pic>
      <p:sp>
        <p:nvSpPr>
          <p:cNvPr id="61443" name="Text Box 3"/>
          <p:cNvSpPr txBox="1">
            <a:spLocks noChangeArrowheads="1"/>
          </p:cNvSpPr>
          <p:nvPr/>
        </p:nvSpPr>
        <p:spPr bwMode="auto">
          <a:xfrm>
            <a:off x="4572000" y="836613"/>
            <a:ext cx="4572000" cy="3478212"/>
          </a:xfrm>
          <a:prstGeom prst="rect">
            <a:avLst/>
          </a:prstGeom>
          <a:noFill/>
          <a:ln w="9525">
            <a:noFill/>
            <a:miter lim="800000"/>
            <a:headEnd/>
            <a:tailEnd/>
          </a:ln>
        </p:spPr>
        <p:txBody>
          <a:bodyPr>
            <a:spAutoFit/>
          </a:bodyPr>
          <a:lstStyle/>
          <a:p>
            <a:pPr eaLnBrk="1" hangingPunct="1"/>
            <a:r>
              <a:rPr lang="en-US" sz="1700" i="1" dirty="0" smtClean="0">
                <a:solidFill>
                  <a:srgbClr val="3333CC"/>
                </a:solidFill>
                <a:latin typeface="Arial" charset="0"/>
                <a:ea typeface="ＭＳ Ｐゴシック" pitchFamily="34" charset="-128"/>
              </a:rPr>
              <a:t>The 16</a:t>
            </a:r>
            <a:r>
              <a:rPr lang="en-US" sz="1700" i="1" baseline="30000" dirty="0" smtClean="0">
                <a:solidFill>
                  <a:srgbClr val="3333CC"/>
                </a:solidFill>
                <a:latin typeface="Arial" charset="0"/>
                <a:ea typeface="ＭＳ Ｐゴシック" pitchFamily="34" charset="-128"/>
              </a:rPr>
              <a:t>th</a:t>
            </a:r>
            <a:r>
              <a:rPr lang="en-US" sz="1700" i="1" dirty="0" smtClean="0">
                <a:solidFill>
                  <a:srgbClr val="3333CC"/>
                </a:solidFill>
                <a:latin typeface="Arial" charset="0"/>
                <a:ea typeface="ＭＳ Ｐゴシック" pitchFamily="34" charset="-128"/>
              </a:rPr>
              <a:t> WMO Congress (2011) agreed that WMO needs to have a focus on global cryosphere issues to be able to provide authoritative information to meet Members’ responsibilities on regional and global weather, climate, water and related environmental matters, and decided to embark on the development of the Global Cryosphere Watch (GCW), as an IPY Legacy, with a view of an operational GCW.</a:t>
            </a:r>
          </a:p>
          <a:p>
            <a:pPr eaLnBrk="1" hangingPunct="1"/>
            <a:endParaRPr lang="en-US" sz="1700" b="1" i="1" dirty="0" smtClean="0">
              <a:solidFill>
                <a:srgbClr val="3333CC"/>
              </a:solidFill>
              <a:latin typeface="Arial" charset="0"/>
              <a:ea typeface="ＭＳ Ｐゴシック" pitchFamily="34" charset="-128"/>
            </a:endParaRPr>
          </a:p>
          <a:p>
            <a:pPr eaLnBrk="1" hangingPunct="1"/>
            <a:r>
              <a:rPr lang="en-US" sz="1700" b="1" i="1" dirty="0" smtClean="0">
                <a:solidFill>
                  <a:srgbClr val="FF0000"/>
                </a:solidFill>
                <a:latin typeface="Arial" charset="0"/>
                <a:ea typeface="ＭＳ Ｐゴシック" pitchFamily="34" charset="-128"/>
              </a:rPr>
              <a:t>EC-PORS will guide GCW Development</a:t>
            </a:r>
            <a:r>
              <a:rPr lang="en-GB" sz="1600" b="1" i="1" dirty="0" smtClean="0">
                <a:solidFill>
                  <a:srgbClr val="FF0000"/>
                </a:solidFill>
                <a:latin typeface="Arial" charset="0"/>
                <a:ea typeface="ＭＳ Ｐゴシック" pitchFamily="34" charset="-128"/>
              </a:rPr>
              <a:t> </a:t>
            </a:r>
            <a:endParaRPr lang="en-GB" sz="2000" b="1" i="1" dirty="0" smtClean="0">
              <a:solidFill>
                <a:srgbClr val="FF0000"/>
              </a:solidFill>
              <a:latin typeface="Arial" charset="0"/>
              <a:ea typeface="ＭＳ Ｐゴシック" pitchFamily="34" charset="-128"/>
            </a:endParaRPr>
          </a:p>
          <a:p>
            <a:pPr eaLnBrk="1" hangingPunct="1"/>
            <a:endParaRPr lang="en-CA" sz="1700" dirty="0" smtClean="0">
              <a:solidFill>
                <a:srgbClr val="3333CC"/>
              </a:solidFill>
              <a:latin typeface="Arial" charset="0"/>
              <a:ea typeface="ＭＳ Ｐゴシック" pitchFamily="34" charset="-128"/>
            </a:endParaRPr>
          </a:p>
        </p:txBody>
      </p:sp>
      <p:pic>
        <p:nvPicPr>
          <p:cNvPr id="61444" name="Picture 4" descr="gita_Picture2"/>
          <p:cNvPicPr>
            <a:picLocks noChangeAspect="1" noChangeArrowheads="1"/>
          </p:cNvPicPr>
          <p:nvPr/>
        </p:nvPicPr>
        <p:blipFill>
          <a:blip r:embed="rId4" cstate="print"/>
          <a:srcRect/>
          <a:stretch>
            <a:fillRect/>
          </a:stretch>
        </p:blipFill>
        <p:spPr bwMode="auto">
          <a:xfrm>
            <a:off x="4932040" y="4077072"/>
            <a:ext cx="3671888" cy="2538413"/>
          </a:xfrm>
          <a:prstGeom prst="rect">
            <a:avLst/>
          </a:prstGeom>
          <a:noFill/>
          <a:ln w="9525">
            <a:noFill/>
            <a:miter lim="800000"/>
            <a:headEnd/>
            <a:tailEnd/>
          </a:ln>
        </p:spPr>
      </p:pic>
      <p:sp>
        <p:nvSpPr>
          <p:cNvPr id="61445" name="Rectangle 5"/>
          <p:cNvSpPr>
            <a:spLocks noChangeArrowheads="1"/>
          </p:cNvSpPr>
          <p:nvPr/>
        </p:nvSpPr>
        <p:spPr bwMode="auto">
          <a:xfrm>
            <a:off x="755576" y="116632"/>
            <a:ext cx="7772400" cy="738664"/>
          </a:xfrm>
          <a:prstGeom prst="rect">
            <a:avLst/>
          </a:prstGeom>
          <a:noFill/>
          <a:ln w="9525">
            <a:noFill/>
            <a:miter lim="800000"/>
            <a:headEnd/>
            <a:tailEnd/>
          </a:ln>
        </p:spPr>
        <p:txBody>
          <a:bodyPr>
            <a:spAutoFit/>
          </a:bodyPr>
          <a:lstStyle/>
          <a:p>
            <a:pPr algn="ctr" eaLnBrk="1" hangingPunct="1"/>
            <a:r>
              <a:rPr lang="en-CA" b="1" dirty="0" smtClean="0">
                <a:solidFill>
                  <a:srgbClr val="000000"/>
                </a:solidFill>
                <a:latin typeface="Arial" charset="0"/>
                <a:ea typeface="ＭＳ Ｐゴシック" pitchFamily="34" charset="-128"/>
              </a:rPr>
              <a:t>The Global Cryosphere Watch (GCW)</a:t>
            </a:r>
          </a:p>
          <a:p>
            <a:pPr algn="ctr" eaLnBrk="1" hangingPunct="1"/>
            <a:r>
              <a:rPr lang="en-US" sz="1800" b="1" i="1" dirty="0" smtClean="0">
                <a:latin typeface="Comic Sans MS" pitchFamily="66" charset="0"/>
              </a:rPr>
              <a:t>First GCW Implementation Meeting, Nov 21-25 2011</a:t>
            </a:r>
            <a:endParaRPr lang="en-CA" sz="1800" b="1" dirty="0" smtClean="0">
              <a:solidFill>
                <a:srgbClr val="000000"/>
              </a:solidFill>
              <a:latin typeface="Arial" charset="0"/>
              <a:ea typeface="ＭＳ Ｐゴシック" pitchFamily="34" charset="-128"/>
            </a:endParaRPr>
          </a:p>
        </p:txBody>
      </p:sp>
      <p:sp>
        <p:nvSpPr>
          <p:cNvPr id="61446" name="Rectangle 6"/>
          <p:cNvSpPr>
            <a:spLocks noChangeArrowheads="1"/>
          </p:cNvSpPr>
          <p:nvPr/>
        </p:nvSpPr>
        <p:spPr bwMode="auto">
          <a:xfrm>
            <a:off x="395536" y="3717032"/>
            <a:ext cx="4537075" cy="2954338"/>
          </a:xfrm>
          <a:prstGeom prst="rect">
            <a:avLst/>
          </a:prstGeom>
          <a:noFill/>
          <a:ln w="9525">
            <a:noFill/>
            <a:miter lim="800000"/>
            <a:headEnd/>
            <a:tailEnd/>
          </a:ln>
        </p:spPr>
        <p:txBody>
          <a:bodyPr>
            <a:spAutoFit/>
          </a:bodyPr>
          <a:lstStyle/>
          <a:p>
            <a:pPr algn="ctr"/>
            <a:r>
              <a:rPr lang="en-US" sz="1800" b="1" i="1" dirty="0" smtClean="0">
                <a:solidFill>
                  <a:srgbClr val="3333CC"/>
                </a:solidFill>
                <a:latin typeface="Arial" charset="0"/>
                <a:ea typeface="ＭＳ Ｐゴシック" pitchFamily="34" charset="-128"/>
              </a:rPr>
              <a:t>Key Tasks</a:t>
            </a:r>
          </a:p>
          <a:p>
            <a:endParaRPr lang="en-US" sz="800" b="1" i="1" dirty="0" smtClean="0">
              <a:solidFill>
                <a:srgbClr val="3333CC"/>
              </a:solidFill>
              <a:latin typeface="Arial" charset="0"/>
              <a:ea typeface="ＭＳ Ｐゴシック" pitchFamily="34" charset="-128"/>
            </a:endParaRPr>
          </a:p>
          <a:p>
            <a:pPr>
              <a:buFont typeface="Arial" charset="0"/>
              <a:buChar char="•"/>
            </a:pPr>
            <a:r>
              <a:rPr lang="en-US" sz="1600" b="1" i="1" dirty="0" smtClean="0">
                <a:solidFill>
                  <a:srgbClr val="3333CC"/>
                </a:solidFill>
                <a:latin typeface="Arial" charset="0"/>
                <a:ea typeface="ＭＳ Ｐゴシック" pitchFamily="34" charset="-128"/>
              </a:rPr>
              <a:t> Implement recommendations of CryOS; </a:t>
            </a:r>
          </a:p>
          <a:p>
            <a:pPr>
              <a:buFont typeface="Arial" charset="0"/>
              <a:buChar char="•"/>
            </a:pPr>
            <a:r>
              <a:rPr lang="en-US" sz="1600" b="1" i="1" dirty="0" smtClean="0">
                <a:solidFill>
                  <a:srgbClr val="3333CC"/>
                </a:solidFill>
                <a:latin typeface="Arial" charset="0"/>
                <a:ea typeface="ＭＳ Ｐゴシック" pitchFamily="34" charset="-128"/>
              </a:rPr>
              <a:t> Initiate pilot and demonstration projects; </a:t>
            </a:r>
          </a:p>
          <a:p>
            <a:pPr>
              <a:buFont typeface="Arial" charset="0"/>
              <a:buChar char="•"/>
            </a:pPr>
            <a:r>
              <a:rPr lang="en-US" sz="1600" b="1" i="1" dirty="0" smtClean="0">
                <a:solidFill>
                  <a:srgbClr val="3333CC"/>
                </a:solidFill>
                <a:latin typeface="Arial" charset="0"/>
                <a:ea typeface="ＭＳ Ｐゴシック" pitchFamily="34" charset="-128"/>
              </a:rPr>
              <a:t> Establish cryosphere reference sites;</a:t>
            </a:r>
          </a:p>
          <a:p>
            <a:pPr>
              <a:buFont typeface="Arial" charset="0"/>
              <a:buChar char="•"/>
            </a:pPr>
            <a:r>
              <a:rPr lang="en-US" sz="1600" b="1" i="1" dirty="0" smtClean="0">
                <a:solidFill>
                  <a:srgbClr val="3333CC"/>
                </a:solidFill>
                <a:latin typeface="Arial" charset="0"/>
                <a:ea typeface="ＭＳ Ｐゴシック" pitchFamily="34" charset="-128"/>
              </a:rPr>
              <a:t> Develop an inventory of satellite products for GCW;</a:t>
            </a:r>
          </a:p>
          <a:p>
            <a:pPr>
              <a:buFont typeface="Arial" charset="0"/>
              <a:buChar char="•"/>
            </a:pPr>
            <a:r>
              <a:rPr lang="en-US" sz="1600" b="1" i="1" dirty="0" smtClean="0">
                <a:solidFill>
                  <a:srgbClr val="3333CC"/>
                </a:solidFill>
                <a:latin typeface="Arial" charset="0"/>
                <a:ea typeface="ＭＳ Ｐゴシック" pitchFamily="34" charset="-128"/>
              </a:rPr>
              <a:t> Develop a web portal and interoperability   for cryosphere users and providers; </a:t>
            </a:r>
          </a:p>
          <a:p>
            <a:pPr>
              <a:buFont typeface="Arial" charset="0"/>
              <a:buChar char="•"/>
            </a:pPr>
            <a:r>
              <a:rPr lang="en-US" sz="1600" b="1" i="1" dirty="0" smtClean="0">
                <a:solidFill>
                  <a:srgbClr val="3333CC"/>
                </a:solidFill>
                <a:latin typeface="Arial" charset="0"/>
                <a:ea typeface="ＭＳ Ｐゴシック" pitchFamily="34" charset="-128"/>
              </a:rPr>
              <a:t> Capacity building;</a:t>
            </a:r>
          </a:p>
          <a:p>
            <a:pPr>
              <a:buFont typeface="Arial" charset="0"/>
              <a:buChar char="•"/>
            </a:pPr>
            <a:r>
              <a:rPr lang="en-US" sz="1600" b="1" i="1" dirty="0" smtClean="0">
                <a:solidFill>
                  <a:srgbClr val="3333CC"/>
                </a:solidFill>
                <a:latin typeface="Arial" charset="0"/>
                <a:ea typeface="ＭＳ Ｐゴシック" pitchFamily="34" charset="-128"/>
              </a:rPr>
              <a:t> Communication and outreach;</a:t>
            </a:r>
          </a:p>
          <a:p>
            <a:pPr>
              <a:buFont typeface="Arial" charset="0"/>
              <a:buChar char="•"/>
            </a:pPr>
            <a:r>
              <a:rPr lang="en-US" sz="1600" b="1" i="1" dirty="0" smtClean="0">
                <a:solidFill>
                  <a:srgbClr val="3333CC"/>
                </a:solidFill>
                <a:latin typeface="Arial" charset="0"/>
                <a:ea typeface="ＭＳ Ｐゴシック" pitchFamily="34" charset="-128"/>
              </a:rPr>
              <a:t> Monitor scientific progress.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ChangeArrowheads="1"/>
          </p:cNvSpPr>
          <p:nvPr/>
        </p:nvSpPr>
        <p:spPr bwMode="auto">
          <a:xfrm>
            <a:off x="1258888" y="189181"/>
            <a:ext cx="7561262" cy="1323439"/>
          </a:xfrm>
          <a:prstGeom prst="rect">
            <a:avLst/>
          </a:prstGeom>
          <a:noFill/>
          <a:ln w="9525">
            <a:noFill/>
            <a:miter lim="800000"/>
            <a:headEnd/>
            <a:tailEnd/>
          </a:ln>
        </p:spPr>
        <p:txBody>
          <a:bodyPr anchor="ctr">
            <a:spAutoFit/>
          </a:bodyPr>
          <a:lstStyle/>
          <a:p>
            <a:pPr algn="ctr">
              <a:tabLst>
                <a:tab pos="723900" algn="l"/>
              </a:tabLst>
            </a:pPr>
            <a:r>
              <a:rPr lang="en-US" altLang="ja-JP" sz="2800" b="1" i="1" dirty="0" smtClean="0">
                <a:solidFill>
                  <a:srgbClr val="000000"/>
                </a:solidFill>
                <a:latin typeface="Arial" pitchFamily="34" charset="0"/>
                <a:ea typeface="MS Mincho" pitchFamily="49" charset="-128"/>
                <a:cs typeface="Arial" pitchFamily="34" charset="0"/>
              </a:rPr>
              <a:t>Direct contact with WMO Members:</a:t>
            </a:r>
          </a:p>
          <a:p>
            <a:pPr algn="ctr">
              <a:tabLst>
                <a:tab pos="723900" algn="l"/>
              </a:tabLst>
            </a:pPr>
            <a:r>
              <a:rPr lang="en-US" altLang="ja-JP" sz="2800" b="1" i="1" dirty="0" smtClean="0">
                <a:solidFill>
                  <a:srgbClr val="000000"/>
                </a:solidFill>
                <a:latin typeface="Arial" pitchFamily="34" charset="0"/>
                <a:ea typeface="MS Mincho" pitchFamily="49" charset="-128"/>
                <a:cs typeface="Arial" pitchFamily="34" charset="0"/>
              </a:rPr>
              <a:t>GCW Focal Points/Contacts </a:t>
            </a:r>
            <a:endParaRPr lang="en-CA" altLang="ja-JP" sz="2800" b="1" i="1" dirty="0" smtClean="0">
              <a:solidFill>
                <a:srgbClr val="000000"/>
              </a:solidFill>
              <a:latin typeface="Arial" pitchFamily="34" charset="0"/>
              <a:ea typeface="MS Mincho" pitchFamily="49" charset="-128"/>
              <a:cs typeface="Arial" pitchFamily="34" charset="0"/>
            </a:endParaRPr>
          </a:p>
          <a:p>
            <a:pPr>
              <a:tabLst>
                <a:tab pos="723900" algn="l"/>
              </a:tabLst>
            </a:pPr>
            <a:endParaRPr lang="en-CA" altLang="ja-JP" dirty="0" smtClean="0">
              <a:solidFill>
                <a:srgbClr val="000000"/>
              </a:solidFill>
              <a:ea typeface="MS Mincho" pitchFamily="49" charset="-128"/>
              <a:cs typeface="Arial" pitchFamily="34" charset="0"/>
            </a:endParaRPr>
          </a:p>
        </p:txBody>
      </p:sp>
      <p:sp>
        <p:nvSpPr>
          <p:cNvPr id="120835" name="Rectangle 3"/>
          <p:cNvSpPr>
            <a:spLocks noChangeArrowheads="1"/>
          </p:cNvSpPr>
          <p:nvPr/>
        </p:nvSpPr>
        <p:spPr bwMode="auto">
          <a:xfrm>
            <a:off x="395288" y="1322388"/>
            <a:ext cx="8353425" cy="5016500"/>
          </a:xfrm>
          <a:prstGeom prst="rect">
            <a:avLst/>
          </a:prstGeom>
          <a:noFill/>
          <a:ln w="9525">
            <a:noFill/>
            <a:miter lim="800000"/>
            <a:headEnd/>
            <a:tailEnd/>
          </a:ln>
        </p:spPr>
        <p:txBody>
          <a:bodyPr anchor="ctr">
            <a:spAutoFit/>
          </a:bodyPr>
          <a:lstStyle/>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 I</a:t>
            </a:r>
            <a:r>
              <a:rPr lang="en-US" altLang="ja-JP" sz="2000" smtClean="0">
                <a:solidFill>
                  <a:srgbClr val="000000"/>
                </a:solidFill>
                <a:latin typeface="Arial" pitchFamily="34" charset="0"/>
                <a:ea typeface="MS Mincho" pitchFamily="49" charset="-128"/>
                <a:cs typeface="Arial" pitchFamily="34" charset="0"/>
              </a:rPr>
              <a:t>: Ethiopia, Kenya, Morocco, Niger, United Republic of Tanzania, Zambia (South Africa is a member of EC-PORS)</a:t>
            </a:r>
          </a:p>
          <a:p>
            <a:pPr>
              <a:tabLst>
                <a:tab pos="723900" algn="l"/>
              </a:tabLst>
            </a:pPr>
            <a:endParaRPr lang="en-CA" altLang="ja-JP" sz="2000" smtClean="0">
              <a:solidFill>
                <a:srgbClr val="000000"/>
              </a:solidFill>
              <a:latin typeface="Arial" pitchFamily="34" charset="0"/>
              <a:ea typeface="MS Mincho" pitchFamily="49" charset="-128"/>
              <a:cs typeface="Arial" pitchFamily="34" charset="0"/>
            </a:endParaRPr>
          </a:p>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 II: </a:t>
            </a:r>
            <a:r>
              <a:rPr lang="en-US" altLang="ja-JP" sz="2000" smtClean="0">
                <a:solidFill>
                  <a:srgbClr val="000000"/>
                </a:solidFill>
                <a:latin typeface="Arial" pitchFamily="34" charset="0"/>
                <a:ea typeface="MS Mincho" pitchFamily="49" charset="-128"/>
                <a:cs typeface="Arial" pitchFamily="34" charset="0"/>
              </a:rPr>
              <a:t>China, Islamic Republic of Iran, India (TBC), Japan, Kazakhstan, Maldives, Thailand, Tajikistan, Uzbekistan</a:t>
            </a:r>
          </a:p>
          <a:p>
            <a:pPr>
              <a:tabLst>
                <a:tab pos="723900" algn="l"/>
              </a:tabLst>
            </a:pPr>
            <a:endParaRPr lang="en-CA" altLang="ja-JP" sz="2000" smtClean="0">
              <a:solidFill>
                <a:srgbClr val="000000"/>
              </a:solidFill>
              <a:latin typeface="Arial" pitchFamily="34" charset="0"/>
              <a:ea typeface="MS Mincho" pitchFamily="49" charset="-128"/>
              <a:cs typeface="Arial" pitchFamily="34" charset="0"/>
            </a:endParaRPr>
          </a:p>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 III: </a:t>
            </a:r>
            <a:r>
              <a:rPr lang="en-US" altLang="ja-JP" sz="2000" smtClean="0">
                <a:solidFill>
                  <a:srgbClr val="000000"/>
                </a:solidFill>
                <a:latin typeface="Arial" pitchFamily="34" charset="0"/>
                <a:ea typeface="MS Mincho" pitchFamily="49" charset="-128"/>
                <a:cs typeface="Arial" pitchFamily="34" charset="0"/>
              </a:rPr>
              <a:t>Argentina</a:t>
            </a:r>
            <a:r>
              <a:rPr lang="en-US" altLang="ja-JP" sz="2000" b="1" smtClean="0">
                <a:solidFill>
                  <a:srgbClr val="000000"/>
                </a:solidFill>
                <a:latin typeface="Arial" pitchFamily="34" charset="0"/>
                <a:ea typeface="MS Mincho" pitchFamily="49" charset="-128"/>
                <a:cs typeface="Arial" pitchFamily="34" charset="0"/>
              </a:rPr>
              <a:t>, </a:t>
            </a:r>
            <a:r>
              <a:rPr lang="en-US" altLang="ja-JP" sz="2000" smtClean="0">
                <a:solidFill>
                  <a:srgbClr val="000000"/>
                </a:solidFill>
                <a:latin typeface="Arial" pitchFamily="34" charset="0"/>
                <a:ea typeface="MS Mincho" pitchFamily="49" charset="-128"/>
                <a:cs typeface="Arial" pitchFamily="34" charset="0"/>
              </a:rPr>
              <a:t>Colombia, Peru (Chile is a member of EC-PORS)</a:t>
            </a:r>
          </a:p>
          <a:p>
            <a:pPr>
              <a:tabLst>
                <a:tab pos="723900" algn="l"/>
              </a:tabLst>
            </a:pPr>
            <a:endParaRPr lang="en-CA" altLang="ja-JP" sz="2000" smtClean="0">
              <a:solidFill>
                <a:srgbClr val="000000"/>
              </a:solidFill>
              <a:latin typeface="Arial" pitchFamily="34" charset="0"/>
              <a:ea typeface="MS Mincho" pitchFamily="49" charset="-128"/>
              <a:cs typeface="Arial" pitchFamily="34" charset="0"/>
            </a:endParaRPr>
          </a:p>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 IV:</a:t>
            </a:r>
            <a:r>
              <a:rPr lang="en-US" altLang="ja-JP" sz="2000" smtClean="0">
                <a:solidFill>
                  <a:srgbClr val="000000"/>
                </a:solidFill>
                <a:latin typeface="Arial" pitchFamily="34" charset="0"/>
                <a:ea typeface="MS Mincho" pitchFamily="49" charset="-128"/>
                <a:cs typeface="Arial" pitchFamily="34" charset="0"/>
              </a:rPr>
              <a:t> Canada, United States of America</a:t>
            </a:r>
          </a:p>
          <a:p>
            <a:pPr>
              <a:tabLst>
                <a:tab pos="723900" algn="l"/>
              </a:tabLst>
            </a:pPr>
            <a:endParaRPr lang="en-CA" altLang="ja-JP" sz="2000" smtClean="0">
              <a:solidFill>
                <a:srgbClr val="000000"/>
              </a:solidFill>
              <a:latin typeface="Arial" pitchFamily="34" charset="0"/>
              <a:ea typeface="MS Mincho" pitchFamily="49" charset="-128"/>
              <a:cs typeface="Arial" pitchFamily="34" charset="0"/>
            </a:endParaRPr>
          </a:p>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 V</a:t>
            </a:r>
            <a:r>
              <a:rPr lang="en-US" altLang="ja-JP" sz="2000" smtClean="0">
                <a:solidFill>
                  <a:srgbClr val="000000"/>
                </a:solidFill>
                <a:latin typeface="Arial" pitchFamily="34" charset="0"/>
                <a:ea typeface="MS Mincho" pitchFamily="49" charset="-128"/>
                <a:cs typeface="Arial" pitchFamily="34" charset="0"/>
              </a:rPr>
              <a:t>: Australia, Malaysia, New Zealand</a:t>
            </a:r>
          </a:p>
          <a:p>
            <a:pPr>
              <a:tabLst>
                <a:tab pos="723900" algn="l"/>
              </a:tabLst>
            </a:pPr>
            <a:endParaRPr lang="en-CA" altLang="ja-JP" sz="2000" smtClean="0">
              <a:solidFill>
                <a:srgbClr val="000000"/>
              </a:solidFill>
              <a:latin typeface="Arial" pitchFamily="34" charset="0"/>
              <a:ea typeface="MS Mincho" pitchFamily="49" charset="-128"/>
              <a:cs typeface="Arial" pitchFamily="34" charset="0"/>
            </a:endParaRPr>
          </a:p>
          <a:p>
            <a:pPr>
              <a:tabLst>
                <a:tab pos="723900" algn="l"/>
              </a:tabLst>
            </a:pPr>
            <a:r>
              <a:rPr lang="en-US" altLang="ja-JP" sz="2000" b="1" smtClean="0">
                <a:solidFill>
                  <a:srgbClr val="000000"/>
                </a:solidFill>
                <a:latin typeface="Arial" pitchFamily="34" charset="0"/>
                <a:ea typeface="MS Mincho" pitchFamily="49" charset="-128"/>
                <a:cs typeface="Arial" pitchFamily="34" charset="0"/>
              </a:rPr>
              <a:t>Regions VI: </a:t>
            </a:r>
            <a:r>
              <a:rPr lang="en-US" altLang="ja-JP" sz="2000" smtClean="0">
                <a:solidFill>
                  <a:srgbClr val="000000"/>
                </a:solidFill>
                <a:latin typeface="Arial" pitchFamily="34" charset="0"/>
                <a:ea typeface="MS Mincho" pitchFamily="49" charset="-128"/>
                <a:cs typeface="Arial" pitchFamily="34" charset="0"/>
              </a:rPr>
              <a:t>Austria, Belgium, Finland, France, Iceland, Netherlands (the), Norway, Russian Federation, Sweden, Switzerland, United Kingdom of Great Britain and Northern Ireland (Germany is a member of EC-PORS)</a:t>
            </a:r>
            <a:r>
              <a:rPr lang="en-CA" altLang="ja-JP" sz="2000" smtClean="0">
                <a:solidFill>
                  <a:srgbClr val="000000"/>
                </a:solidFill>
                <a:latin typeface="Arial" pitchFamily="34" charset="0"/>
                <a:ea typeface="MS Mincho" pitchFamily="49" charset="-128"/>
                <a:cs typeface="Arial" pitchFamily="34" charset="0"/>
              </a:rPr>
              <a:t>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2" descr="NPoleSeaIceStill"/>
          <p:cNvPicPr>
            <a:picLocks noChangeAspect="1" noChangeArrowheads="1"/>
          </p:cNvPicPr>
          <p:nvPr/>
        </p:nvPicPr>
        <p:blipFill>
          <a:blip r:embed="rId3" cstate="print"/>
          <a:srcRect/>
          <a:stretch>
            <a:fillRect/>
          </a:stretch>
        </p:blipFill>
        <p:spPr bwMode="auto">
          <a:xfrm>
            <a:off x="755650" y="1016000"/>
            <a:ext cx="3635375" cy="2722563"/>
          </a:xfrm>
          <a:prstGeom prst="rect">
            <a:avLst/>
          </a:prstGeom>
          <a:noFill/>
          <a:ln w="9525">
            <a:noFill/>
            <a:miter lim="800000"/>
            <a:headEnd/>
            <a:tailEnd/>
          </a:ln>
        </p:spPr>
      </p:pic>
      <p:sp>
        <p:nvSpPr>
          <p:cNvPr id="61443" name="Text Box 3"/>
          <p:cNvSpPr txBox="1">
            <a:spLocks noChangeArrowheads="1"/>
          </p:cNvSpPr>
          <p:nvPr/>
        </p:nvSpPr>
        <p:spPr bwMode="auto">
          <a:xfrm>
            <a:off x="4572000" y="836613"/>
            <a:ext cx="4572000" cy="3478212"/>
          </a:xfrm>
          <a:prstGeom prst="rect">
            <a:avLst/>
          </a:prstGeom>
          <a:noFill/>
          <a:ln w="9525">
            <a:noFill/>
            <a:miter lim="800000"/>
            <a:headEnd/>
            <a:tailEnd/>
          </a:ln>
        </p:spPr>
        <p:txBody>
          <a:bodyPr>
            <a:spAutoFit/>
          </a:bodyPr>
          <a:lstStyle/>
          <a:p>
            <a:pPr eaLnBrk="1" hangingPunct="1"/>
            <a:r>
              <a:rPr lang="en-US" sz="1700" i="1" dirty="0" smtClean="0">
                <a:solidFill>
                  <a:srgbClr val="3333CC"/>
                </a:solidFill>
                <a:latin typeface="Arial" charset="0"/>
                <a:ea typeface="ＭＳ Ｐゴシック" pitchFamily="34" charset="-128"/>
              </a:rPr>
              <a:t>The 16</a:t>
            </a:r>
            <a:r>
              <a:rPr lang="en-US" sz="1700" i="1" baseline="30000" dirty="0" smtClean="0">
                <a:solidFill>
                  <a:srgbClr val="3333CC"/>
                </a:solidFill>
                <a:latin typeface="Arial" charset="0"/>
                <a:ea typeface="ＭＳ Ｐゴシック" pitchFamily="34" charset="-128"/>
              </a:rPr>
              <a:t>th</a:t>
            </a:r>
            <a:r>
              <a:rPr lang="en-US" sz="1700" i="1" dirty="0" smtClean="0">
                <a:solidFill>
                  <a:srgbClr val="3333CC"/>
                </a:solidFill>
                <a:latin typeface="Arial" charset="0"/>
                <a:ea typeface="ＭＳ Ｐゴシック" pitchFamily="34" charset="-128"/>
              </a:rPr>
              <a:t> WMO Congress (2011) agreed that WMO needs to have a focus on global cryosphere issues to be able to provide authoritative information to meet Members’ responsibilities on regional and global weather, climate, water and related environmental matters, and decided to embark on the development of the Global Cryosphere Watch (GCW), as an IPY Legacy, with a view of an operational GCW.</a:t>
            </a:r>
          </a:p>
          <a:p>
            <a:pPr eaLnBrk="1" hangingPunct="1"/>
            <a:endParaRPr lang="en-US" sz="1700" b="1" i="1" dirty="0" smtClean="0">
              <a:solidFill>
                <a:srgbClr val="3333CC"/>
              </a:solidFill>
              <a:latin typeface="Arial" charset="0"/>
              <a:ea typeface="ＭＳ Ｐゴシック" pitchFamily="34" charset="-128"/>
            </a:endParaRPr>
          </a:p>
          <a:p>
            <a:pPr eaLnBrk="1" hangingPunct="1"/>
            <a:r>
              <a:rPr lang="en-US" sz="1700" b="1" i="1" dirty="0" smtClean="0">
                <a:solidFill>
                  <a:srgbClr val="3333CC"/>
                </a:solidFill>
                <a:latin typeface="Arial" charset="0"/>
                <a:ea typeface="ＭＳ Ｐゴシック" pitchFamily="34" charset="-128"/>
              </a:rPr>
              <a:t>EC-PORS will guide GCW Development</a:t>
            </a:r>
            <a:r>
              <a:rPr lang="en-GB" sz="1600" b="1" i="1" dirty="0" smtClean="0">
                <a:solidFill>
                  <a:srgbClr val="3333CC"/>
                </a:solidFill>
                <a:latin typeface="Arial" charset="0"/>
                <a:ea typeface="ＭＳ Ｐゴシック" pitchFamily="34" charset="-128"/>
              </a:rPr>
              <a:t> </a:t>
            </a:r>
            <a:endParaRPr lang="en-GB" sz="2000" b="1" i="1" dirty="0" smtClean="0">
              <a:solidFill>
                <a:srgbClr val="3333CC"/>
              </a:solidFill>
              <a:latin typeface="Arial" charset="0"/>
              <a:ea typeface="ＭＳ Ｐゴシック" pitchFamily="34" charset="-128"/>
            </a:endParaRPr>
          </a:p>
          <a:p>
            <a:pPr eaLnBrk="1" hangingPunct="1"/>
            <a:endParaRPr lang="en-CA" sz="1700" dirty="0" smtClean="0">
              <a:solidFill>
                <a:srgbClr val="3333CC"/>
              </a:solidFill>
              <a:latin typeface="Arial" charset="0"/>
              <a:ea typeface="ＭＳ Ｐゴシック" pitchFamily="34" charset="-128"/>
            </a:endParaRPr>
          </a:p>
        </p:txBody>
      </p:sp>
      <p:sp>
        <p:nvSpPr>
          <p:cNvPr id="61445" name="Rectangle 5"/>
          <p:cNvSpPr>
            <a:spLocks noChangeArrowheads="1"/>
          </p:cNvSpPr>
          <p:nvPr/>
        </p:nvSpPr>
        <p:spPr bwMode="auto">
          <a:xfrm>
            <a:off x="838200" y="238125"/>
            <a:ext cx="7772400" cy="523875"/>
          </a:xfrm>
          <a:prstGeom prst="rect">
            <a:avLst/>
          </a:prstGeom>
          <a:noFill/>
          <a:ln w="9525">
            <a:noFill/>
            <a:miter lim="800000"/>
            <a:headEnd/>
            <a:tailEnd/>
          </a:ln>
        </p:spPr>
        <p:txBody>
          <a:bodyPr>
            <a:spAutoFit/>
          </a:bodyPr>
          <a:lstStyle/>
          <a:p>
            <a:pPr algn="ctr" eaLnBrk="1" hangingPunct="1"/>
            <a:r>
              <a:rPr lang="en-CA" sz="2800" b="1" smtClean="0">
                <a:solidFill>
                  <a:srgbClr val="000000"/>
                </a:solidFill>
                <a:latin typeface="Arial" charset="0"/>
                <a:ea typeface="ＭＳ Ｐゴシック" pitchFamily="34" charset="-128"/>
              </a:rPr>
              <a:t>The Global Cryosphere Watch (GCW)</a:t>
            </a:r>
          </a:p>
        </p:txBody>
      </p:sp>
      <p:pic>
        <p:nvPicPr>
          <p:cNvPr id="7" name="Picture 2"/>
          <p:cNvPicPr>
            <a:picLocks noChangeAspect="1" noChangeArrowheads="1"/>
          </p:cNvPicPr>
          <p:nvPr/>
        </p:nvPicPr>
        <p:blipFill>
          <a:blip r:embed="rId4" cstate="print"/>
          <a:srcRect/>
          <a:stretch>
            <a:fillRect/>
          </a:stretch>
        </p:blipFill>
        <p:spPr bwMode="auto">
          <a:xfrm>
            <a:off x="5208816" y="4077072"/>
            <a:ext cx="3666574" cy="2780928"/>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467544" y="4653136"/>
            <a:ext cx="4392488" cy="14224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1"/>
          <p:cNvSpPr>
            <a:spLocks noGrp="1"/>
          </p:cNvSpPr>
          <p:nvPr>
            <p:ph type="title"/>
          </p:nvPr>
        </p:nvSpPr>
        <p:spPr>
          <a:xfrm>
            <a:off x="1187450" y="188913"/>
            <a:ext cx="7772400" cy="1143000"/>
          </a:xfrm>
        </p:spPr>
        <p:txBody>
          <a:bodyPr/>
          <a:lstStyle/>
          <a:p>
            <a:r>
              <a:rPr lang="en-US" sz="2800" b="1" i="1" dirty="0" smtClean="0">
                <a:latin typeface="Arial" pitchFamily="34" charset="0"/>
                <a:cs typeface="Arial" pitchFamily="34" charset="0"/>
              </a:rPr>
              <a:t>GCOS – A Key GCW Partner</a:t>
            </a:r>
            <a:endParaRPr lang="en-CA" sz="2800" b="1" i="1" dirty="0" smtClean="0">
              <a:latin typeface="Arial" pitchFamily="34" charset="0"/>
              <a:cs typeface="Arial" pitchFamily="34" charset="0"/>
            </a:endParaRPr>
          </a:p>
        </p:txBody>
      </p:sp>
      <p:sp>
        <p:nvSpPr>
          <p:cNvPr id="60419" name="Content Placeholder 2"/>
          <p:cNvSpPr>
            <a:spLocks noGrp="1"/>
          </p:cNvSpPr>
          <p:nvPr>
            <p:ph idx="1"/>
          </p:nvPr>
        </p:nvSpPr>
        <p:spPr>
          <a:xfrm>
            <a:off x="250825" y="1412875"/>
            <a:ext cx="8569325" cy="4114800"/>
          </a:xfrm>
        </p:spPr>
        <p:txBody>
          <a:bodyPr/>
          <a:lstStyle/>
          <a:p>
            <a:r>
              <a:rPr lang="en-US" sz="1800" dirty="0" smtClean="0">
                <a:latin typeface="Arial" pitchFamily="34" charset="0"/>
                <a:cs typeface="Arial" pitchFamily="34" charset="0"/>
              </a:rPr>
              <a:t>"The International Permafrost Association (IPA) expects that GCW will help to revolutionize our understanding of frozen ground, helping the IPA to fill the missing link between ground observations and global observing systems. Through the Global Terrestrial Network for Permafrost </a:t>
            </a:r>
            <a:r>
              <a:rPr lang="en-US" sz="1800" dirty="0" smtClean="0">
                <a:solidFill>
                  <a:srgbClr val="C00000"/>
                </a:solidFill>
                <a:latin typeface="Arial" pitchFamily="34" charset="0"/>
                <a:cs typeface="Arial" pitchFamily="34" charset="0"/>
              </a:rPr>
              <a:t>(GTN-P</a:t>
            </a:r>
            <a:r>
              <a:rPr lang="en-US" sz="1800" dirty="0" smtClean="0">
                <a:latin typeface="Arial" pitchFamily="34" charset="0"/>
                <a:cs typeface="Arial" pitchFamily="34" charset="0"/>
              </a:rPr>
              <a:t>), the IPA will ensure that data, information and expertise are provided in a timely manner to GCW." (President, IPA)</a:t>
            </a:r>
          </a:p>
          <a:p>
            <a:endParaRPr lang="en-CA" sz="600" dirty="0" smtClean="0">
              <a:latin typeface="Arial" pitchFamily="34" charset="0"/>
              <a:cs typeface="Arial" pitchFamily="34" charset="0"/>
            </a:endParaRPr>
          </a:p>
          <a:p>
            <a:pPr>
              <a:spcBef>
                <a:spcPts val="0"/>
              </a:spcBef>
            </a:pPr>
            <a:r>
              <a:rPr lang="en-US" sz="1800" dirty="0" smtClean="0">
                <a:latin typeface="Arial" pitchFamily="34" charset="0"/>
                <a:cs typeface="Arial" pitchFamily="34" charset="0"/>
              </a:rPr>
              <a:t>“The World Glacier Monitoring Service (WGMS) is certainly willing to support GCW with data, information and expertise from within the Global Terrestrial Network for Glaciers </a:t>
            </a:r>
            <a:r>
              <a:rPr lang="en-US" sz="1800" dirty="0" smtClean="0">
                <a:solidFill>
                  <a:srgbClr val="C00000"/>
                </a:solidFill>
                <a:latin typeface="Arial" pitchFamily="34" charset="0"/>
                <a:cs typeface="Arial" pitchFamily="34" charset="0"/>
              </a:rPr>
              <a:t>(GTN-G)</a:t>
            </a:r>
            <a:r>
              <a:rPr lang="en-US" sz="1800" dirty="0" smtClean="0">
                <a:latin typeface="Arial" pitchFamily="34" charset="0"/>
                <a:cs typeface="Arial" pitchFamily="34" charset="0"/>
              </a:rPr>
              <a:t>.” (Director, WGMS) </a:t>
            </a:r>
          </a:p>
          <a:p>
            <a:pPr>
              <a:buFontTx/>
              <a:buNone/>
            </a:pPr>
            <a:endParaRPr lang="en-CA" sz="600" dirty="0" smtClean="0">
              <a:latin typeface="Arial" pitchFamily="34" charset="0"/>
              <a:cs typeface="Arial" pitchFamily="34" charset="0"/>
            </a:endParaRPr>
          </a:p>
          <a:p>
            <a:pPr>
              <a:spcBef>
                <a:spcPts val="0"/>
              </a:spcBef>
            </a:pPr>
            <a:r>
              <a:rPr lang="en-US" sz="1800" dirty="0" smtClean="0">
                <a:latin typeface="Arial" pitchFamily="34" charset="0"/>
                <a:cs typeface="Arial" pitchFamily="34" charset="0"/>
              </a:rPr>
              <a:t>"The National Snow and Ice Data Center (NSIDC) fully supports the GCW, and endeavors to collaborate and interface NSIDC services in support of its critical mission" (Director, NSIDC)</a:t>
            </a:r>
          </a:p>
          <a:p>
            <a:pPr>
              <a:spcBef>
                <a:spcPts val="0"/>
              </a:spcBef>
            </a:pPr>
            <a:endParaRPr lang="en-US" sz="600" dirty="0" smtClean="0">
              <a:latin typeface="Arial" pitchFamily="34" charset="0"/>
              <a:cs typeface="Arial" pitchFamily="34" charset="0"/>
            </a:endParaRPr>
          </a:p>
          <a:p>
            <a:r>
              <a:rPr lang="en-US" sz="1800" dirty="0" smtClean="0">
                <a:solidFill>
                  <a:srgbClr val="C00000"/>
                </a:solidFill>
                <a:latin typeface="Arial" pitchFamily="34" charset="0"/>
                <a:cs typeface="Arial" pitchFamily="34" charset="0"/>
              </a:rPr>
              <a:t>GCOS Steering Committee </a:t>
            </a:r>
            <a:r>
              <a:rPr lang="en-US" sz="1800" dirty="0" smtClean="0">
                <a:latin typeface="Arial" pitchFamily="34" charset="0"/>
                <a:cs typeface="Arial" pitchFamily="34" charset="0"/>
              </a:rPr>
              <a:t>agreed that GCW co-ordinate the cryosphere components in GCOS/GOOS/GTOS and to achieve a more integrated picture of the cryosphere </a:t>
            </a:r>
          </a:p>
          <a:p>
            <a:endParaRPr lang="en-US" sz="600" dirty="0" smtClean="0">
              <a:latin typeface="Arial" pitchFamily="34" charset="0"/>
              <a:cs typeface="Arial" pitchFamily="34" charset="0"/>
            </a:endParaRPr>
          </a:p>
          <a:p>
            <a:pPr>
              <a:spcBef>
                <a:spcPts val="0"/>
              </a:spcBef>
            </a:pPr>
            <a:r>
              <a:rPr lang="en-US" sz="1800" dirty="0" smtClean="0">
                <a:solidFill>
                  <a:srgbClr val="C00000"/>
                </a:solidFill>
                <a:latin typeface="Arial" pitchFamily="34" charset="0"/>
                <a:cs typeface="Arial" pitchFamily="34" charset="0"/>
              </a:rPr>
              <a:t>GTOS</a:t>
            </a:r>
            <a:r>
              <a:rPr lang="en-US" sz="1800" dirty="0" smtClean="0">
                <a:latin typeface="Arial" pitchFamily="34" charset="0"/>
                <a:cs typeface="Arial" pitchFamily="34" charset="0"/>
              </a:rPr>
              <a:t> agreed GCW should work directly with the GTN’s in developing GCW</a:t>
            </a:r>
            <a:endParaRPr lang="en-CA" sz="1800" dirty="0" smtClean="0">
              <a:latin typeface="Arial" pitchFamily="34" charset="0"/>
              <a:cs typeface="Arial" pitchFamily="34" charset="0"/>
            </a:endParaRPr>
          </a:p>
          <a:p>
            <a:pPr>
              <a:buFontTx/>
              <a:buNone/>
            </a:pPr>
            <a:endParaRPr lang="en-US"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188913"/>
            <a:ext cx="8101013" cy="1143000"/>
          </a:xfrm>
        </p:spPr>
        <p:txBody>
          <a:bodyPr/>
          <a:lstStyle/>
          <a:p>
            <a:pPr eaLnBrk="1" hangingPunct="1"/>
            <a:r>
              <a:rPr lang="en-US" sz="2800" b="1" i="1" smtClean="0">
                <a:latin typeface="Arial" pitchFamily="34" charset="0"/>
                <a:cs typeface="Arial" pitchFamily="34" charset="0"/>
              </a:rPr>
              <a:t>Polar Network of Networks: GOS forms a core</a:t>
            </a:r>
            <a:br>
              <a:rPr lang="en-US" sz="2800" b="1" i="1" smtClean="0">
                <a:latin typeface="Arial" pitchFamily="34" charset="0"/>
                <a:cs typeface="Arial" pitchFamily="34" charset="0"/>
              </a:rPr>
            </a:br>
            <a:r>
              <a:rPr lang="en-US" sz="1800" b="1" i="1" smtClean="0">
                <a:solidFill>
                  <a:srgbClr val="FF0000"/>
                </a:solidFill>
                <a:latin typeface="Arial" pitchFamily="34" charset="0"/>
              </a:rPr>
              <a:t>Challenge of sustaining and funding networks in remote harsh, cold environments and new networks established during IPY and meeting challenges associated with automation</a:t>
            </a:r>
            <a:br>
              <a:rPr lang="en-US" sz="1800" b="1" i="1" smtClean="0">
                <a:solidFill>
                  <a:srgbClr val="FF0000"/>
                </a:solidFill>
                <a:latin typeface="Arial" pitchFamily="34" charset="0"/>
              </a:rPr>
            </a:br>
            <a:endParaRPr lang="en-CA" sz="1800" smtClean="0"/>
          </a:p>
        </p:txBody>
      </p:sp>
      <p:pic>
        <p:nvPicPr>
          <p:cNvPr id="39939" name="Picture 5"/>
          <p:cNvPicPr>
            <a:picLocks noChangeAspect="1" noChangeArrowheads="1"/>
          </p:cNvPicPr>
          <p:nvPr/>
        </p:nvPicPr>
        <p:blipFill>
          <a:blip r:embed="rId3" cstate="print"/>
          <a:srcRect/>
          <a:stretch>
            <a:fillRect/>
          </a:stretch>
        </p:blipFill>
        <p:spPr bwMode="auto">
          <a:xfrm>
            <a:off x="1928813" y="3000375"/>
            <a:ext cx="1960562" cy="1833563"/>
          </a:xfrm>
          <a:prstGeom prst="rect">
            <a:avLst/>
          </a:prstGeom>
          <a:noFill/>
          <a:ln w="9525">
            <a:noFill/>
            <a:miter lim="800000"/>
            <a:headEnd/>
            <a:tailEnd/>
          </a:ln>
        </p:spPr>
      </p:pic>
      <p:pic>
        <p:nvPicPr>
          <p:cNvPr id="39940" name="Picture 6"/>
          <p:cNvPicPr>
            <a:picLocks noChangeAspect="1" noChangeArrowheads="1"/>
          </p:cNvPicPr>
          <p:nvPr/>
        </p:nvPicPr>
        <p:blipFill>
          <a:blip r:embed="rId4" cstate="print"/>
          <a:srcRect/>
          <a:stretch>
            <a:fillRect/>
          </a:stretch>
        </p:blipFill>
        <p:spPr bwMode="auto">
          <a:xfrm>
            <a:off x="3000375" y="1428750"/>
            <a:ext cx="1887538" cy="1471613"/>
          </a:xfrm>
          <a:prstGeom prst="rect">
            <a:avLst/>
          </a:prstGeom>
          <a:noFill/>
          <a:ln w="9525">
            <a:noFill/>
            <a:miter lim="800000"/>
            <a:headEnd/>
            <a:tailEnd/>
          </a:ln>
        </p:spPr>
      </p:pic>
      <p:pic>
        <p:nvPicPr>
          <p:cNvPr id="39941" name="Picture 7"/>
          <p:cNvPicPr>
            <a:picLocks noChangeAspect="1" noChangeArrowheads="1"/>
          </p:cNvPicPr>
          <p:nvPr/>
        </p:nvPicPr>
        <p:blipFill>
          <a:blip r:embed="rId5" cstate="print"/>
          <a:srcRect/>
          <a:stretch>
            <a:fillRect/>
          </a:stretch>
        </p:blipFill>
        <p:spPr bwMode="auto">
          <a:xfrm>
            <a:off x="4071938" y="3071813"/>
            <a:ext cx="2514600" cy="1760537"/>
          </a:xfrm>
          <a:prstGeom prst="rect">
            <a:avLst/>
          </a:prstGeom>
          <a:noFill/>
          <a:ln w="9525">
            <a:noFill/>
            <a:miter lim="800000"/>
            <a:headEnd/>
            <a:tailEnd/>
          </a:ln>
        </p:spPr>
      </p:pic>
      <p:pic>
        <p:nvPicPr>
          <p:cNvPr id="39942" name="Picture 8"/>
          <p:cNvPicPr>
            <a:picLocks noChangeAspect="1" noChangeArrowheads="1"/>
          </p:cNvPicPr>
          <p:nvPr/>
        </p:nvPicPr>
        <p:blipFill>
          <a:blip r:embed="rId6" cstate="print"/>
          <a:srcRect/>
          <a:stretch>
            <a:fillRect/>
          </a:stretch>
        </p:blipFill>
        <p:spPr bwMode="auto">
          <a:xfrm>
            <a:off x="5214938" y="1428750"/>
            <a:ext cx="1600200" cy="1463675"/>
          </a:xfrm>
          <a:prstGeom prst="rect">
            <a:avLst/>
          </a:prstGeom>
          <a:noFill/>
          <a:ln w="9525">
            <a:noFill/>
            <a:miter lim="800000"/>
            <a:headEnd/>
            <a:tailEnd/>
          </a:ln>
        </p:spPr>
      </p:pic>
      <p:grpSp>
        <p:nvGrpSpPr>
          <p:cNvPr id="2" name="Group 52"/>
          <p:cNvGrpSpPr>
            <a:grpSpLocks/>
          </p:cNvGrpSpPr>
          <p:nvPr/>
        </p:nvGrpSpPr>
        <p:grpSpPr bwMode="auto">
          <a:xfrm>
            <a:off x="571500" y="1500188"/>
            <a:ext cx="1981200" cy="1392237"/>
            <a:chOff x="768" y="949"/>
            <a:chExt cx="1248" cy="877"/>
          </a:xfrm>
        </p:grpSpPr>
        <p:pic>
          <p:nvPicPr>
            <p:cNvPr id="39964" name="Picture 10"/>
            <p:cNvPicPr>
              <a:picLocks noChangeAspect="1" noChangeArrowheads="1"/>
            </p:cNvPicPr>
            <p:nvPr/>
          </p:nvPicPr>
          <p:blipFill>
            <a:blip r:embed="rId7" cstate="print"/>
            <a:srcRect/>
            <a:stretch>
              <a:fillRect/>
            </a:stretch>
          </p:blipFill>
          <p:spPr bwMode="auto">
            <a:xfrm>
              <a:off x="768" y="949"/>
              <a:ext cx="1248" cy="877"/>
            </a:xfrm>
            <a:prstGeom prst="rect">
              <a:avLst/>
            </a:prstGeom>
            <a:noFill/>
            <a:ln w="9525">
              <a:noFill/>
              <a:miter lim="800000"/>
              <a:headEnd/>
              <a:tailEnd/>
            </a:ln>
          </p:spPr>
        </p:pic>
        <p:sp>
          <p:nvSpPr>
            <p:cNvPr id="39965" name="Text Box 11"/>
            <p:cNvSpPr txBox="1">
              <a:spLocks noChangeArrowheads="1"/>
            </p:cNvSpPr>
            <p:nvPr/>
          </p:nvSpPr>
          <p:spPr bwMode="auto">
            <a:xfrm>
              <a:off x="816" y="1584"/>
              <a:ext cx="421" cy="212"/>
            </a:xfrm>
            <a:prstGeom prst="rect">
              <a:avLst/>
            </a:prstGeom>
            <a:noFill/>
            <a:ln w="9525">
              <a:noFill/>
              <a:miter lim="800000"/>
              <a:headEnd/>
              <a:tailEnd/>
            </a:ln>
          </p:spPr>
          <p:txBody>
            <a:bodyPr wrap="none">
              <a:spAutoFit/>
            </a:bodyPr>
            <a:lstStyle/>
            <a:p>
              <a:r>
                <a:rPr lang="en-US" sz="1600" b="1" smtClean="0">
                  <a:solidFill>
                    <a:srgbClr val="FF0000"/>
                  </a:solidFill>
                  <a:ea typeface="+mn-ea"/>
                </a:rPr>
                <a:t>IABP</a:t>
              </a:r>
              <a:endParaRPr lang="en-CA" sz="1600" b="1" smtClean="0">
                <a:solidFill>
                  <a:srgbClr val="FF0000"/>
                </a:solidFill>
                <a:ea typeface="+mn-ea"/>
              </a:endParaRPr>
            </a:p>
          </p:txBody>
        </p:sp>
      </p:grpSp>
      <p:sp>
        <p:nvSpPr>
          <p:cNvPr id="39944" name="Text Box 12"/>
          <p:cNvSpPr txBox="1">
            <a:spLocks noChangeArrowheads="1"/>
          </p:cNvSpPr>
          <p:nvPr/>
        </p:nvSpPr>
        <p:spPr bwMode="auto">
          <a:xfrm>
            <a:off x="5486400" y="2590800"/>
            <a:ext cx="757238" cy="336550"/>
          </a:xfrm>
          <a:prstGeom prst="rect">
            <a:avLst/>
          </a:prstGeom>
          <a:noFill/>
          <a:ln w="9525">
            <a:noFill/>
            <a:miter lim="800000"/>
            <a:headEnd/>
            <a:tailEnd/>
          </a:ln>
        </p:spPr>
        <p:txBody>
          <a:bodyPr wrap="none">
            <a:spAutoFit/>
          </a:bodyPr>
          <a:lstStyle/>
          <a:p>
            <a:r>
              <a:rPr lang="en-US" sz="1600" b="1" smtClean="0">
                <a:solidFill>
                  <a:srgbClr val="FF0000"/>
                </a:solidFill>
                <a:ea typeface="+mn-ea"/>
              </a:rPr>
              <a:t>RBSN</a:t>
            </a:r>
            <a:endParaRPr lang="en-CA" sz="1600" b="1" smtClean="0">
              <a:solidFill>
                <a:srgbClr val="FF0000"/>
              </a:solidFill>
              <a:ea typeface="+mn-ea"/>
            </a:endParaRPr>
          </a:p>
        </p:txBody>
      </p:sp>
      <p:grpSp>
        <p:nvGrpSpPr>
          <p:cNvPr id="3" name="Group 45"/>
          <p:cNvGrpSpPr>
            <a:grpSpLocks/>
          </p:cNvGrpSpPr>
          <p:nvPr/>
        </p:nvGrpSpPr>
        <p:grpSpPr bwMode="auto">
          <a:xfrm>
            <a:off x="1143000" y="4929188"/>
            <a:ext cx="2362200" cy="1336675"/>
            <a:chOff x="3936" y="3024"/>
            <a:chExt cx="1488" cy="842"/>
          </a:xfrm>
        </p:grpSpPr>
        <p:pic>
          <p:nvPicPr>
            <p:cNvPr id="39962" name="Picture 9"/>
            <p:cNvPicPr>
              <a:picLocks noChangeAspect="1" noChangeArrowheads="1"/>
            </p:cNvPicPr>
            <p:nvPr/>
          </p:nvPicPr>
          <p:blipFill>
            <a:blip r:embed="rId8" cstate="print"/>
            <a:srcRect/>
            <a:stretch>
              <a:fillRect/>
            </a:stretch>
          </p:blipFill>
          <p:spPr bwMode="auto">
            <a:xfrm>
              <a:off x="3936" y="3024"/>
              <a:ext cx="1488" cy="842"/>
            </a:xfrm>
            <a:prstGeom prst="rect">
              <a:avLst/>
            </a:prstGeom>
            <a:noFill/>
            <a:ln w="9525">
              <a:noFill/>
              <a:miter lim="800000"/>
              <a:headEnd/>
              <a:tailEnd/>
            </a:ln>
          </p:spPr>
        </p:pic>
        <p:sp>
          <p:nvSpPr>
            <p:cNvPr id="39963" name="Text Box 13"/>
            <p:cNvSpPr txBox="1">
              <a:spLocks noChangeArrowheads="1"/>
            </p:cNvSpPr>
            <p:nvPr/>
          </p:nvSpPr>
          <p:spPr bwMode="auto">
            <a:xfrm>
              <a:off x="3984" y="3552"/>
              <a:ext cx="591" cy="212"/>
            </a:xfrm>
            <a:prstGeom prst="rect">
              <a:avLst/>
            </a:prstGeom>
            <a:noFill/>
            <a:ln w="9525">
              <a:noFill/>
              <a:miter lim="800000"/>
              <a:headEnd/>
              <a:tailEnd/>
            </a:ln>
          </p:spPr>
          <p:txBody>
            <a:bodyPr wrap="none">
              <a:spAutoFit/>
            </a:bodyPr>
            <a:lstStyle/>
            <a:p>
              <a:r>
                <a:rPr lang="en-US" sz="1600" b="1" smtClean="0">
                  <a:solidFill>
                    <a:srgbClr val="FF0000"/>
                  </a:solidFill>
                  <a:ea typeface="+mn-ea"/>
                </a:rPr>
                <a:t>AMDAR</a:t>
              </a:r>
              <a:endParaRPr lang="en-CA" sz="1600" b="1" smtClean="0">
                <a:solidFill>
                  <a:srgbClr val="FF0000"/>
                </a:solidFill>
                <a:ea typeface="+mn-ea"/>
              </a:endParaRPr>
            </a:p>
          </p:txBody>
        </p:sp>
      </p:grpSp>
      <p:sp>
        <p:nvSpPr>
          <p:cNvPr id="39946" name="Text Box 14"/>
          <p:cNvSpPr txBox="1">
            <a:spLocks noChangeArrowheads="1"/>
          </p:cNvSpPr>
          <p:nvPr/>
        </p:nvSpPr>
        <p:spPr bwMode="auto">
          <a:xfrm>
            <a:off x="4286250" y="4429125"/>
            <a:ext cx="657225" cy="336550"/>
          </a:xfrm>
          <a:prstGeom prst="rect">
            <a:avLst/>
          </a:prstGeom>
          <a:noFill/>
          <a:ln w="9525">
            <a:noFill/>
            <a:miter lim="800000"/>
            <a:headEnd/>
            <a:tailEnd/>
          </a:ln>
        </p:spPr>
        <p:txBody>
          <a:bodyPr wrap="none">
            <a:spAutoFit/>
          </a:bodyPr>
          <a:lstStyle/>
          <a:p>
            <a:r>
              <a:rPr lang="en-US" sz="1600" b="1" smtClean="0">
                <a:solidFill>
                  <a:srgbClr val="FF0000"/>
                </a:solidFill>
                <a:ea typeface="+mn-ea"/>
              </a:rPr>
              <a:t>AWS</a:t>
            </a:r>
            <a:endParaRPr lang="en-CA" sz="1600" b="1" smtClean="0">
              <a:solidFill>
                <a:srgbClr val="FF0000"/>
              </a:solidFill>
              <a:ea typeface="+mn-ea"/>
            </a:endParaRPr>
          </a:p>
        </p:txBody>
      </p:sp>
      <p:sp>
        <p:nvSpPr>
          <p:cNvPr id="39947" name="Text Box 15"/>
          <p:cNvSpPr txBox="1">
            <a:spLocks noChangeArrowheads="1"/>
          </p:cNvSpPr>
          <p:nvPr/>
        </p:nvSpPr>
        <p:spPr bwMode="auto">
          <a:xfrm>
            <a:off x="3429000" y="2590800"/>
            <a:ext cx="757238" cy="336550"/>
          </a:xfrm>
          <a:prstGeom prst="rect">
            <a:avLst/>
          </a:prstGeom>
          <a:noFill/>
          <a:ln w="9525">
            <a:noFill/>
            <a:miter lim="800000"/>
            <a:headEnd/>
            <a:tailEnd/>
          </a:ln>
        </p:spPr>
        <p:txBody>
          <a:bodyPr wrap="none">
            <a:spAutoFit/>
          </a:bodyPr>
          <a:lstStyle/>
          <a:p>
            <a:r>
              <a:rPr lang="en-US" sz="1600" b="1" smtClean="0">
                <a:solidFill>
                  <a:srgbClr val="FF0000"/>
                </a:solidFill>
                <a:ea typeface="+mn-ea"/>
              </a:rPr>
              <a:t>ASBN</a:t>
            </a:r>
            <a:endParaRPr lang="en-CA" b="1" smtClean="0">
              <a:solidFill>
                <a:srgbClr val="FF0000"/>
              </a:solidFill>
              <a:ea typeface="+mn-ea"/>
            </a:endParaRPr>
          </a:p>
        </p:txBody>
      </p:sp>
      <p:sp>
        <p:nvSpPr>
          <p:cNvPr id="39948" name="Text Box 16"/>
          <p:cNvSpPr txBox="1">
            <a:spLocks noChangeArrowheads="1"/>
          </p:cNvSpPr>
          <p:nvPr/>
        </p:nvSpPr>
        <p:spPr bwMode="auto">
          <a:xfrm>
            <a:off x="2143125" y="4429125"/>
            <a:ext cx="622300" cy="336550"/>
          </a:xfrm>
          <a:prstGeom prst="rect">
            <a:avLst/>
          </a:prstGeom>
          <a:noFill/>
          <a:ln w="9525">
            <a:noFill/>
            <a:miter lim="800000"/>
            <a:headEnd/>
            <a:tailEnd/>
          </a:ln>
        </p:spPr>
        <p:txBody>
          <a:bodyPr wrap="none">
            <a:spAutoFit/>
          </a:bodyPr>
          <a:lstStyle/>
          <a:p>
            <a:r>
              <a:rPr lang="en-US" sz="1600" b="1" smtClean="0">
                <a:solidFill>
                  <a:srgbClr val="FF0000"/>
                </a:solidFill>
                <a:ea typeface="+mn-ea"/>
              </a:rPr>
              <a:t>ABN</a:t>
            </a:r>
            <a:endParaRPr lang="en-CA" b="1" smtClean="0">
              <a:solidFill>
                <a:srgbClr val="FF0000"/>
              </a:solidFill>
              <a:ea typeface="+mn-ea"/>
            </a:endParaRPr>
          </a:p>
        </p:txBody>
      </p:sp>
      <p:sp>
        <p:nvSpPr>
          <p:cNvPr id="39949" name="Text Box 31"/>
          <p:cNvSpPr txBox="1">
            <a:spLocks noChangeArrowheads="1"/>
          </p:cNvSpPr>
          <p:nvPr/>
        </p:nvSpPr>
        <p:spPr bwMode="auto">
          <a:xfrm>
            <a:off x="3643313" y="4857750"/>
            <a:ext cx="3076575" cy="1323975"/>
          </a:xfrm>
          <a:prstGeom prst="rect">
            <a:avLst/>
          </a:prstGeom>
          <a:solidFill>
            <a:srgbClr val="FFCC99"/>
          </a:solidFill>
          <a:ln w="9525">
            <a:noFill/>
            <a:miter lim="800000"/>
            <a:headEnd/>
            <a:tailEnd/>
          </a:ln>
        </p:spPr>
        <p:txBody>
          <a:bodyPr wrap="none">
            <a:spAutoFit/>
          </a:bodyPr>
          <a:lstStyle/>
          <a:p>
            <a:r>
              <a:rPr lang="en-US" sz="1600" smtClean="0">
                <a:solidFill>
                  <a:srgbClr val="000000"/>
                </a:solidFill>
                <a:latin typeface="Arial" pitchFamily="34" charset="0"/>
                <a:ea typeface="+mn-ea"/>
                <a:cs typeface="Arial" pitchFamily="34" charset="0"/>
              </a:rPr>
              <a:t>Joint Programmes</a:t>
            </a:r>
          </a:p>
          <a:p>
            <a:pPr>
              <a:buFontTx/>
              <a:buChar char="•"/>
            </a:pPr>
            <a:r>
              <a:rPr lang="en-US" sz="1600" smtClean="0">
                <a:solidFill>
                  <a:srgbClr val="000000"/>
                </a:solidFill>
                <a:latin typeface="Arial" pitchFamily="34" charset="0"/>
                <a:ea typeface="+mn-ea"/>
                <a:cs typeface="Arial" pitchFamily="34" charset="0"/>
              </a:rPr>
              <a:t> GAW</a:t>
            </a:r>
          </a:p>
          <a:p>
            <a:pPr>
              <a:buFontTx/>
              <a:buChar char="•"/>
            </a:pPr>
            <a:r>
              <a:rPr lang="en-CA" sz="1600" smtClean="0">
                <a:solidFill>
                  <a:srgbClr val="000000"/>
                </a:solidFill>
                <a:latin typeface="Arial" pitchFamily="34" charset="0"/>
                <a:ea typeface="+mn-ea"/>
                <a:cs typeface="Arial" pitchFamily="34" charset="0"/>
              </a:rPr>
              <a:t> WCRP</a:t>
            </a:r>
            <a:endParaRPr lang="en-US" sz="1600" smtClean="0">
              <a:solidFill>
                <a:srgbClr val="000000"/>
              </a:solidFill>
              <a:latin typeface="Arial" pitchFamily="34" charset="0"/>
              <a:ea typeface="+mn-ea"/>
              <a:cs typeface="Arial" pitchFamily="34" charset="0"/>
            </a:endParaRPr>
          </a:p>
          <a:p>
            <a:pPr>
              <a:buFontTx/>
              <a:buChar char="•"/>
            </a:pPr>
            <a:r>
              <a:rPr lang="en-US" sz="1600" smtClean="0">
                <a:solidFill>
                  <a:srgbClr val="000000"/>
                </a:solidFill>
                <a:latin typeface="Arial" pitchFamily="34" charset="0"/>
                <a:ea typeface="+mn-ea"/>
                <a:cs typeface="Arial" pitchFamily="34" charset="0"/>
              </a:rPr>
              <a:t> Arctic HYCOS</a:t>
            </a:r>
          </a:p>
          <a:p>
            <a:pPr>
              <a:buFontTx/>
              <a:buChar char="•"/>
            </a:pPr>
            <a:r>
              <a:rPr lang="en-US" sz="1600" smtClean="0">
                <a:solidFill>
                  <a:srgbClr val="000000"/>
                </a:solidFill>
                <a:latin typeface="Arial" pitchFamily="34" charset="0"/>
                <a:ea typeface="+mn-ea"/>
                <a:cs typeface="Arial" pitchFamily="34" charset="0"/>
              </a:rPr>
              <a:t> GCOS (GOOS, GTN-P, -G,-H)</a:t>
            </a:r>
            <a:endParaRPr lang="en-CA" sz="1600" smtClean="0">
              <a:solidFill>
                <a:srgbClr val="000000"/>
              </a:solidFill>
              <a:latin typeface="Arial" pitchFamily="34" charset="0"/>
              <a:ea typeface="+mn-ea"/>
              <a:cs typeface="Arial" pitchFamily="34" charset="0"/>
            </a:endParaRPr>
          </a:p>
        </p:txBody>
      </p:sp>
      <p:grpSp>
        <p:nvGrpSpPr>
          <p:cNvPr id="4" name="Group 46"/>
          <p:cNvGrpSpPr>
            <a:grpSpLocks/>
          </p:cNvGrpSpPr>
          <p:nvPr/>
        </p:nvGrpSpPr>
        <p:grpSpPr bwMode="auto">
          <a:xfrm>
            <a:off x="7000875" y="1524000"/>
            <a:ext cx="1990725" cy="1404938"/>
            <a:chOff x="3888" y="1968"/>
            <a:chExt cx="1296" cy="960"/>
          </a:xfrm>
        </p:grpSpPr>
        <p:grpSp>
          <p:nvGrpSpPr>
            <p:cNvPr id="5" name="Group 39"/>
            <p:cNvGrpSpPr>
              <a:grpSpLocks/>
            </p:cNvGrpSpPr>
            <p:nvPr/>
          </p:nvGrpSpPr>
          <p:grpSpPr bwMode="auto">
            <a:xfrm>
              <a:off x="3888" y="1968"/>
              <a:ext cx="1296" cy="960"/>
              <a:chOff x="126" y="1517"/>
              <a:chExt cx="2706" cy="2680"/>
            </a:xfrm>
          </p:grpSpPr>
          <p:sp>
            <p:nvSpPr>
              <p:cNvPr id="39960" name="AutoShape 40"/>
              <p:cNvSpPr>
                <a:spLocks noChangeArrowheads="1"/>
              </p:cNvSpPr>
              <p:nvPr/>
            </p:nvSpPr>
            <p:spPr bwMode="auto">
              <a:xfrm>
                <a:off x="126" y="1517"/>
                <a:ext cx="2706" cy="2680"/>
              </a:xfrm>
              <a:prstGeom prst="roundRect">
                <a:avLst>
                  <a:gd name="adj" fmla="val 3282"/>
                </a:avLst>
              </a:prstGeom>
              <a:solidFill>
                <a:schemeClr val="bg1"/>
              </a:solidFill>
              <a:ln w="22225">
                <a:solidFill>
                  <a:srgbClr val="993366"/>
                </a:solidFill>
                <a:round/>
                <a:headEnd/>
                <a:tailEnd/>
              </a:ln>
            </p:spPr>
            <p:txBody>
              <a:bodyPr wrap="none" anchor="ctr"/>
              <a:lstStyle/>
              <a:p>
                <a:endParaRPr lang="en-US" smtClean="0">
                  <a:solidFill>
                    <a:srgbClr val="000000"/>
                  </a:solidFill>
                  <a:ea typeface="+mn-ea"/>
                </a:endParaRPr>
              </a:p>
            </p:txBody>
          </p:sp>
          <p:pic>
            <p:nvPicPr>
              <p:cNvPr id="39961" name="Picture 41" descr="GTNet-P Circ03-03"/>
              <p:cNvPicPr>
                <a:picLocks noChangeAspect="1" noChangeArrowheads="1"/>
              </p:cNvPicPr>
              <p:nvPr/>
            </p:nvPicPr>
            <p:blipFill>
              <a:blip r:embed="rId9" cstate="print">
                <a:lum bright="-12000" contrast="18000"/>
              </a:blip>
              <a:srcRect/>
              <a:stretch>
                <a:fillRect/>
              </a:stretch>
            </p:blipFill>
            <p:spPr bwMode="auto">
              <a:xfrm>
                <a:off x="203" y="1581"/>
                <a:ext cx="2551" cy="2551"/>
              </a:xfrm>
              <a:prstGeom prst="rect">
                <a:avLst/>
              </a:prstGeom>
              <a:noFill/>
              <a:ln w="9525">
                <a:noFill/>
                <a:miter lim="800000"/>
                <a:headEnd/>
                <a:tailEnd/>
              </a:ln>
            </p:spPr>
          </p:pic>
        </p:grpSp>
        <p:sp>
          <p:nvSpPr>
            <p:cNvPr id="39959" name="Rectangle 42"/>
            <p:cNvSpPr>
              <a:spLocks noChangeArrowheads="1"/>
            </p:cNvSpPr>
            <p:nvPr/>
          </p:nvSpPr>
          <p:spPr bwMode="auto">
            <a:xfrm>
              <a:off x="3936" y="2688"/>
              <a:ext cx="384" cy="212"/>
            </a:xfrm>
            <a:prstGeom prst="rect">
              <a:avLst/>
            </a:prstGeom>
            <a:noFill/>
            <a:ln w="9525">
              <a:noFill/>
              <a:miter lim="800000"/>
              <a:headEnd/>
              <a:tailEnd/>
            </a:ln>
          </p:spPr>
          <p:txBody>
            <a:bodyPr>
              <a:spAutoFit/>
            </a:bodyPr>
            <a:lstStyle/>
            <a:p>
              <a:r>
                <a:rPr lang="en-US" sz="1600" b="1" smtClean="0">
                  <a:solidFill>
                    <a:srgbClr val="FF0000"/>
                  </a:solidFill>
                  <a:ea typeface="+mn-ea"/>
                </a:rPr>
                <a:t>IPA</a:t>
              </a:r>
              <a:endParaRPr lang="en-CA" sz="1600" b="1" smtClean="0">
                <a:solidFill>
                  <a:srgbClr val="FF0000"/>
                </a:solidFill>
                <a:ea typeface="+mn-ea"/>
              </a:endParaRPr>
            </a:p>
          </p:txBody>
        </p:sp>
      </p:grpSp>
      <p:grpSp>
        <p:nvGrpSpPr>
          <p:cNvPr id="6" name="Group 49"/>
          <p:cNvGrpSpPr>
            <a:grpSpLocks/>
          </p:cNvGrpSpPr>
          <p:nvPr/>
        </p:nvGrpSpPr>
        <p:grpSpPr bwMode="auto">
          <a:xfrm>
            <a:off x="6715125" y="3643313"/>
            <a:ext cx="2200275" cy="2452687"/>
            <a:chOff x="3936" y="2160"/>
            <a:chExt cx="1680" cy="1680"/>
          </a:xfrm>
        </p:grpSpPr>
        <p:pic>
          <p:nvPicPr>
            <p:cNvPr id="39955" name="Picture 44"/>
            <p:cNvPicPr>
              <a:picLocks noChangeArrowheads="1"/>
            </p:cNvPicPr>
            <p:nvPr/>
          </p:nvPicPr>
          <p:blipFill>
            <a:blip r:embed="rId10" cstate="print"/>
            <a:srcRect/>
            <a:stretch>
              <a:fillRect/>
            </a:stretch>
          </p:blipFill>
          <p:spPr bwMode="auto">
            <a:xfrm>
              <a:off x="4080" y="2496"/>
              <a:ext cx="1536" cy="1344"/>
            </a:xfrm>
            <a:prstGeom prst="rect">
              <a:avLst/>
            </a:prstGeom>
            <a:noFill/>
            <a:ln w="9525">
              <a:noFill/>
              <a:miter lim="800000"/>
              <a:headEnd/>
              <a:tailEnd/>
            </a:ln>
          </p:spPr>
        </p:pic>
        <p:pic>
          <p:nvPicPr>
            <p:cNvPr id="39956" name="Picture 47" descr="generic-satellite"/>
            <p:cNvPicPr>
              <a:picLocks noChangeAspect="1" noChangeArrowheads="1"/>
            </p:cNvPicPr>
            <p:nvPr/>
          </p:nvPicPr>
          <p:blipFill>
            <a:blip r:embed="rId11" cstate="print"/>
            <a:srcRect/>
            <a:stretch>
              <a:fillRect/>
            </a:stretch>
          </p:blipFill>
          <p:spPr bwMode="auto">
            <a:xfrm>
              <a:off x="3936" y="2448"/>
              <a:ext cx="499" cy="330"/>
            </a:xfrm>
            <a:prstGeom prst="rect">
              <a:avLst/>
            </a:prstGeom>
            <a:noFill/>
            <a:ln w="9525">
              <a:noFill/>
              <a:miter lim="800000"/>
              <a:headEnd/>
              <a:tailEnd/>
            </a:ln>
          </p:spPr>
        </p:pic>
        <p:pic>
          <p:nvPicPr>
            <p:cNvPr id="39957" name="Picture 48" descr="noaa"/>
            <p:cNvPicPr>
              <a:picLocks noChangeAspect="1" noChangeArrowheads="1"/>
            </p:cNvPicPr>
            <p:nvPr/>
          </p:nvPicPr>
          <p:blipFill>
            <a:blip r:embed="rId12" cstate="print"/>
            <a:srcRect/>
            <a:stretch>
              <a:fillRect/>
            </a:stretch>
          </p:blipFill>
          <p:spPr bwMode="auto">
            <a:xfrm>
              <a:off x="4704" y="2160"/>
              <a:ext cx="725" cy="210"/>
            </a:xfrm>
            <a:prstGeom prst="rect">
              <a:avLst/>
            </a:prstGeom>
            <a:noFill/>
            <a:ln w="9525">
              <a:noFill/>
              <a:miter lim="800000"/>
              <a:headEnd/>
              <a:tailEnd/>
            </a:ln>
          </p:spPr>
        </p:pic>
      </p:grpSp>
      <p:grpSp>
        <p:nvGrpSpPr>
          <p:cNvPr id="7" name="Group 51"/>
          <p:cNvGrpSpPr>
            <a:grpSpLocks/>
          </p:cNvGrpSpPr>
          <p:nvPr/>
        </p:nvGrpSpPr>
        <p:grpSpPr bwMode="auto">
          <a:xfrm>
            <a:off x="0" y="3143250"/>
            <a:ext cx="1838325" cy="1489075"/>
            <a:chOff x="2784" y="96"/>
            <a:chExt cx="1248" cy="985"/>
          </a:xfrm>
        </p:grpSpPr>
        <p:pic>
          <p:nvPicPr>
            <p:cNvPr id="39953" name="Picture 43" descr="PVShipBalticSea"/>
            <p:cNvPicPr>
              <a:picLocks noChangeAspect="1" noChangeArrowheads="1"/>
            </p:cNvPicPr>
            <p:nvPr/>
          </p:nvPicPr>
          <p:blipFill>
            <a:blip r:embed="rId13" cstate="print"/>
            <a:srcRect/>
            <a:stretch>
              <a:fillRect/>
            </a:stretch>
          </p:blipFill>
          <p:spPr bwMode="auto">
            <a:xfrm>
              <a:off x="2784" y="96"/>
              <a:ext cx="1248" cy="931"/>
            </a:xfrm>
            <a:prstGeom prst="rect">
              <a:avLst/>
            </a:prstGeom>
            <a:noFill/>
            <a:ln w="9525">
              <a:noFill/>
              <a:miter lim="800000"/>
              <a:headEnd/>
              <a:tailEnd/>
            </a:ln>
          </p:spPr>
        </p:pic>
        <p:sp>
          <p:nvSpPr>
            <p:cNvPr id="39954" name="Text Box 50"/>
            <p:cNvSpPr txBox="1">
              <a:spLocks noChangeArrowheads="1"/>
            </p:cNvSpPr>
            <p:nvPr/>
          </p:nvSpPr>
          <p:spPr bwMode="auto">
            <a:xfrm>
              <a:off x="2928" y="816"/>
              <a:ext cx="864" cy="265"/>
            </a:xfrm>
            <a:prstGeom prst="rect">
              <a:avLst/>
            </a:prstGeom>
            <a:noFill/>
            <a:ln w="9525">
              <a:noFill/>
              <a:miter lim="800000"/>
              <a:headEnd/>
              <a:tailEnd/>
            </a:ln>
          </p:spPr>
          <p:txBody>
            <a:bodyPr>
              <a:spAutoFit/>
            </a:bodyPr>
            <a:lstStyle/>
            <a:p>
              <a:pPr>
                <a:spcBef>
                  <a:spcPct val="50000"/>
                </a:spcBef>
              </a:pPr>
              <a:r>
                <a:rPr lang="en-CA" sz="2000" b="1" smtClean="0">
                  <a:solidFill>
                    <a:srgbClr val="FF0000"/>
                  </a:solidFill>
                  <a:ea typeface="+mn-ea"/>
                </a:rPr>
                <a:t>Sea Ice</a:t>
              </a:r>
              <a:endParaRPr lang="en-US" sz="2000" b="1" smtClean="0">
                <a:solidFill>
                  <a:srgbClr val="FF0000"/>
                </a:solidFill>
                <a:ea typeface="+mn-ea"/>
              </a:endParaRP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Title 1"/>
          <p:cNvSpPr>
            <a:spLocks noGrp="1"/>
          </p:cNvSpPr>
          <p:nvPr>
            <p:ph type="title"/>
          </p:nvPr>
        </p:nvSpPr>
        <p:spPr>
          <a:xfrm>
            <a:off x="1187450" y="188913"/>
            <a:ext cx="7772400" cy="1143000"/>
          </a:xfrm>
        </p:spPr>
        <p:txBody>
          <a:bodyPr/>
          <a:lstStyle/>
          <a:p>
            <a:r>
              <a:rPr lang="en-GB" sz="2800" smtClean="0">
                <a:latin typeface="Arial" pitchFamily="34" charset="0"/>
                <a:cs typeface="Arial" pitchFamily="34" charset="0"/>
              </a:rPr>
              <a:t>Links to GCOS identified in the GCW Implementation Strategy </a:t>
            </a:r>
            <a:endParaRPr lang="en-CA" sz="2800" smtClean="0"/>
          </a:p>
        </p:txBody>
      </p:sp>
      <p:sp>
        <p:nvSpPr>
          <p:cNvPr id="119811" name="Content Placeholder 2"/>
          <p:cNvSpPr>
            <a:spLocks noGrp="1"/>
          </p:cNvSpPr>
          <p:nvPr>
            <p:ph idx="1"/>
          </p:nvPr>
        </p:nvSpPr>
        <p:spPr>
          <a:xfrm>
            <a:off x="539750" y="1557338"/>
            <a:ext cx="8064500" cy="4114800"/>
          </a:xfrm>
        </p:spPr>
        <p:txBody>
          <a:bodyPr/>
          <a:lstStyle/>
          <a:p>
            <a:r>
              <a:rPr lang="en-US" sz="1800" b="1" smtClean="0">
                <a:solidFill>
                  <a:srgbClr val="FF0000"/>
                </a:solidFill>
                <a:latin typeface="Arial" pitchFamily="34" charset="0"/>
                <a:cs typeface="Arial" pitchFamily="34" charset="0"/>
              </a:rPr>
              <a:t>Co-ordination of cryospheric activities with GCOS</a:t>
            </a:r>
            <a:r>
              <a:rPr lang="en-US" sz="1800" smtClean="0">
                <a:latin typeface="Arial" pitchFamily="34" charset="0"/>
                <a:cs typeface="Arial" pitchFamily="34" charset="0"/>
              </a:rPr>
              <a:t>, including the climate-related components of GOOS and GTOS;</a:t>
            </a:r>
            <a:endParaRPr lang="en-CA" sz="1800" smtClean="0">
              <a:latin typeface="Arial" pitchFamily="34" charset="0"/>
              <a:cs typeface="Arial" pitchFamily="34" charset="0"/>
            </a:endParaRPr>
          </a:p>
          <a:p>
            <a:r>
              <a:rPr lang="en-GB" sz="1800" smtClean="0">
                <a:latin typeface="Arial" pitchFamily="34" charset="0"/>
                <a:cs typeface="Arial" pitchFamily="34" charset="0"/>
              </a:rPr>
              <a:t>Providing the </a:t>
            </a:r>
            <a:r>
              <a:rPr lang="en-GB" sz="1800" b="1" smtClean="0">
                <a:solidFill>
                  <a:srgbClr val="FF0000"/>
                </a:solidFill>
                <a:latin typeface="Arial" pitchFamily="34" charset="0"/>
                <a:cs typeface="Arial" pitchFamily="34" charset="0"/>
              </a:rPr>
              <a:t>mechanism to integrate </a:t>
            </a:r>
            <a:r>
              <a:rPr lang="en-GB" sz="1800" smtClean="0">
                <a:latin typeface="Arial" pitchFamily="34" charset="0"/>
                <a:cs typeface="Arial" pitchFamily="34" charset="0"/>
              </a:rPr>
              <a:t>the atmospheric, terrestrial (including hydrology) and marine cryosphere Essential Climate Variables (ECVs) </a:t>
            </a:r>
            <a:r>
              <a:rPr lang="en-GB" sz="1800" b="1" smtClean="0">
                <a:solidFill>
                  <a:srgbClr val="FF0000"/>
                </a:solidFill>
                <a:latin typeface="Arial" pitchFamily="34" charset="0"/>
                <a:cs typeface="Arial" pitchFamily="34" charset="0"/>
              </a:rPr>
              <a:t>within GCOS</a:t>
            </a:r>
            <a:r>
              <a:rPr lang="en-GB" sz="1800" smtClean="0">
                <a:latin typeface="Arial" pitchFamily="34" charset="0"/>
                <a:cs typeface="Arial" pitchFamily="34" charset="0"/>
              </a:rPr>
              <a:t>; </a:t>
            </a:r>
            <a:endParaRPr lang="en-CA" sz="1800" smtClean="0">
              <a:latin typeface="Arial" pitchFamily="34" charset="0"/>
              <a:cs typeface="Arial" pitchFamily="34" charset="0"/>
            </a:endParaRPr>
          </a:p>
          <a:p>
            <a:r>
              <a:rPr lang="en-GB" sz="1800" smtClean="0">
                <a:latin typeface="Arial" pitchFamily="34" charset="0"/>
                <a:cs typeface="Arial" pitchFamily="34" charset="0"/>
              </a:rPr>
              <a:t>Proposing measures to </a:t>
            </a:r>
            <a:r>
              <a:rPr lang="en-GB" sz="1800" b="1" smtClean="0">
                <a:solidFill>
                  <a:srgbClr val="FF0000"/>
                </a:solidFill>
                <a:latin typeface="Arial" pitchFamily="34" charset="0"/>
                <a:cs typeface="Arial" pitchFamily="34" charset="0"/>
              </a:rPr>
              <a:t>develop and coordinate cryospheric components of the WIGOS, GCOS/GOOS/GTOS and other systems</a:t>
            </a:r>
            <a:r>
              <a:rPr lang="en-GB" sz="1800" smtClean="0">
                <a:latin typeface="Arial" pitchFamily="34" charset="0"/>
                <a:cs typeface="Arial" pitchFamily="34" charset="0"/>
              </a:rPr>
              <a:t>, so that cryospheric products will meet most user requirements within approximately 10-15 years, using the CryOS framework as a basis for developing and implementing GCW</a:t>
            </a:r>
            <a:r>
              <a:rPr lang="en-US" sz="1800" smtClean="0">
                <a:latin typeface="Arial" pitchFamily="34" charset="0"/>
                <a:cs typeface="Arial" pitchFamily="34" charset="0"/>
              </a:rPr>
              <a:t>;</a:t>
            </a:r>
            <a:endParaRPr lang="en-CA" sz="1800" smtClean="0">
              <a:latin typeface="Arial" pitchFamily="34" charset="0"/>
              <a:cs typeface="Arial" pitchFamily="34" charset="0"/>
            </a:endParaRPr>
          </a:p>
          <a:p>
            <a:r>
              <a:rPr lang="en-GB" sz="1800" smtClean="0">
                <a:latin typeface="Arial" pitchFamily="34" charset="0"/>
                <a:cs typeface="Arial" pitchFamily="34" charset="0"/>
              </a:rPr>
              <a:t>Facilitating the establishment of </a:t>
            </a:r>
            <a:r>
              <a:rPr lang="en-GB" sz="1800" b="1" smtClean="0">
                <a:solidFill>
                  <a:srgbClr val="FF0000"/>
                </a:solidFill>
                <a:latin typeface="Arial" pitchFamily="34" charset="0"/>
                <a:cs typeface="Arial" pitchFamily="34" charset="0"/>
              </a:rPr>
              <a:t>high-latitude supersites </a:t>
            </a:r>
            <a:r>
              <a:rPr lang="en-GB" sz="1800" smtClean="0">
                <a:latin typeface="Arial" pitchFamily="34" charset="0"/>
                <a:cs typeface="Arial" pitchFamily="34" charset="0"/>
              </a:rPr>
              <a:t>with co-located measurements of key variables, especially permafrost and snow cover, thus enhancing GCOS/GTOS Networks for Permafrost (GTN-P), Glaciers (-G) and Hydrology (-H) and including the measurements of solid precipitation, as encouraged by GCOS.</a:t>
            </a:r>
            <a:endParaRPr lang="en-CA" sz="1800" smtClean="0">
              <a:latin typeface="Arial" pitchFamily="34" charset="0"/>
              <a:cs typeface="Arial" pitchFamily="34" charset="0"/>
            </a:endParaRPr>
          </a:p>
          <a:p>
            <a:endParaRPr lang="en-CA"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1285875" y="228600"/>
            <a:ext cx="6943725" cy="561975"/>
          </a:xfrm>
        </p:spPr>
        <p:txBody>
          <a:bodyPr/>
          <a:lstStyle/>
          <a:p>
            <a:pPr eaLnBrk="1" hangingPunct="1"/>
            <a:r>
              <a:rPr lang="en-US" sz="3200" b="1" smtClean="0">
                <a:latin typeface="Arial" pitchFamily="34" charset="0"/>
                <a:cs typeface="Arial" pitchFamily="34" charset="0"/>
              </a:rPr>
              <a:t>Issue: Perspective and Scale</a:t>
            </a:r>
          </a:p>
        </p:txBody>
      </p:sp>
      <p:pic>
        <p:nvPicPr>
          <p:cNvPr id="117763" name="Picture 3"/>
          <p:cNvPicPr>
            <a:picLocks noChangeAspect="1" noChangeArrowheads="1"/>
          </p:cNvPicPr>
          <p:nvPr/>
        </p:nvPicPr>
        <p:blipFill>
          <a:blip r:embed="rId3" cstate="print">
            <a:lum bright="14000" contrast="14000"/>
          </a:blip>
          <a:srcRect/>
          <a:stretch>
            <a:fillRect/>
          </a:stretch>
        </p:blipFill>
        <p:spPr bwMode="auto">
          <a:xfrm>
            <a:off x="457200" y="4165600"/>
            <a:ext cx="3810000" cy="2540000"/>
          </a:xfrm>
          <a:prstGeom prst="rect">
            <a:avLst/>
          </a:prstGeom>
          <a:noFill/>
          <a:ln w="9525">
            <a:noFill/>
            <a:miter lim="800000"/>
            <a:headEnd/>
            <a:tailEnd/>
          </a:ln>
        </p:spPr>
      </p:pic>
      <p:pic>
        <p:nvPicPr>
          <p:cNvPr id="117764" name="Picture 4" descr="sea_ice2003to2005average_noOutline_web"/>
          <p:cNvPicPr>
            <a:picLocks noChangeAspect="1" noChangeArrowheads="1"/>
          </p:cNvPicPr>
          <p:nvPr/>
        </p:nvPicPr>
        <p:blipFill>
          <a:blip r:embed="rId4" cstate="print"/>
          <a:srcRect/>
          <a:stretch>
            <a:fillRect/>
          </a:stretch>
        </p:blipFill>
        <p:spPr bwMode="auto">
          <a:xfrm>
            <a:off x="111125" y="1303338"/>
            <a:ext cx="4246563" cy="2743200"/>
          </a:xfrm>
          <a:prstGeom prst="rect">
            <a:avLst/>
          </a:prstGeom>
          <a:noFill/>
          <a:ln w="9525">
            <a:noFill/>
            <a:miter lim="800000"/>
            <a:headEnd/>
            <a:tailEnd/>
          </a:ln>
        </p:spPr>
      </p:pic>
      <p:sp>
        <p:nvSpPr>
          <p:cNvPr id="117765" name="AutoShape 5"/>
          <p:cNvSpPr>
            <a:spLocks noChangeArrowheads="1"/>
          </p:cNvSpPr>
          <p:nvPr/>
        </p:nvSpPr>
        <p:spPr bwMode="auto">
          <a:xfrm>
            <a:off x="6870700" y="4622800"/>
            <a:ext cx="889000" cy="152400"/>
          </a:xfrm>
          <a:prstGeom prst="parallelogram">
            <a:avLst>
              <a:gd name="adj" fmla="val 145833"/>
            </a:avLst>
          </a:prstGeom>
          <a:solidFill>
            <a:srgbClr val="FF8000"/>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66" name="AutoShape 6"/>
          <p:cNvSpPr>
            <a:spLocks noChangeArrowheads="1"/>
          </p:cNvSpPr>
          <p:nvPr/>
        </p:nvSpPr>
        <p:spPr bwMode="auto">
          <a:xfrm>
            <a:off x="6288088" y="3225800"/>
            <a:ext cx="2054225" cy="304800"/>
          </a:xfrm>
          <a:prstGeom prst="parallelogram">
            <a:avLst>
              <a:gd name="adj" fmla="val 168490"/>
            </a:avLst>
          </a:prstGeom>
          <a:solidFill>
            <a:srgbClr val="00DF02"/>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67" name="AutoShape 7"/>
          <p:cNvSpPr>
            <a:spLocks noChangeArrowheads="1"/>
          </p:cNvSpPr>
          <p:nvPr/>
        </p:nvSpPr>
        <p:spPr bwMode="auto">
          <a:xfrm>
            <a:off x="5638800" y="1676400"/>
            <a:ext cx="3352800" cy="457200"/>
          </a:xfrm>
          <a:prstGeom prst="parallelogram">
            <a:avLst>
              <a:gd name="adj" fmla="val 183333"/>
            </a:avLst>
          </a:prstGeom>
          <a:solidFill>
            <a:srgbClr val="000093"/>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68" name="AutoShape 8"/>
          <p:cNvSpPr>
            <a:spLocks noChangeArrowheads="1"/>
          </p:cNvSpPr>
          <p:nvPr/>
        </p:nvSpPr>
        <p:spPr bwMode="auto">
          <a:xfrm>
            <a:off x="7212013" y="4953000"/>
            <a:ext cx="163512" cy="762000"/>
          </a:xfrm>
          <a:prstGeom prst="upArrow">
            <a:avLst>
              <a:gd name="adj1" fmla="val 50000"/>
              <a:gd name="adj2" fmla="val 116505"/>
            </a:avLst>
          </a:prstGeom>
          <a:solidFill>
            <a:schemeClr val="accent1"/>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69" name="AutoShape 9"/>
          <p:cNvSpPr>
            <a:spLocks noChangeArrowheads="1"/>
          </p:cNvSpPr>
          <p:nvPr/>
        </p:nvSpPr>
        <p:spPr bwMode="auto">
          <a:xfrm>
            <a:off x="7212013" y="3657600"/>
            <a:ext cx="163512" cy="762000"/>
          </a:xfrm>
          <a:prstGeom prst="upArrow">
            <a:avLst>
              <a:gd name="adj1" fmla="val 50000"/>
              <a:gd name="adj2" fmla="val 116505"/>
            </a:avLst>
          </a:prstGeom>
          <a:solidFill>
            <a:schemeClr val="accent1"/>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70" name="AutoShape 10"/>
          <p:cNvSpPr>
            <a:spLocks noChangeArrowheads="1"/>
          </p:cNvSpPr>
          <p:nvPr/>
        </p:nvSpPr>
        <p:spPr bwMode="auto">
          <a:xfrm>
            <a:off x="7212013" y="2286000"/>
            <a:ext cx="163512" cy="762000"/>
          </a:xfrm>
          <a:prstGeom prst="upArrow">
            <a:avLst>
              <a:gd name="adj1" fmla="val 50000"/>
              <a:gd name="adj2" fmla="val 116505"/>
            </a:avLst>
          </a:prstGeom>
          <a:solidFill>
            <a:schemeClr val="accent1"/>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71" name="Text Box 11"/>
          <p:cNvSpPr txBox="1">
            <a:spLocks noChangeArrowheads="1"/>
          </p:cNvSpPr>
          <p:nvPr/>
        </p:nvSpPr>
        <p:spPr bwMode="auto">
          <a:xfrm>
            <a:off x="6580188" y="5715000"/>
            <a:ext cx="704850" cy="366713"/>
          </a:xfrm>
          <a:prstGeom prst="rect">
            <a:avLst/>
          </a:prstGeom>
          <a:noFill/>
          <a:ln w="9525">
            <a:noFill/>
            <a:miter lim="800000"/>
            <a:headEnd/>
            <a:tailEnd/>
          </a:ln>
        </p:spPr>
        <p:txBody>
          <a:bodyPr wrap="none">
            <a:spAutoFit/>
          </a:bodyPr>
          <a:lstStyle/>
          <a:p>
            <a:r>
              <a:rPr lang="en-US" sz="1800" smtClean="0">
                <a:solidFill>
                  <a:srgbClr val="000000"/>
                </a:solidFill>
                <a:latin typeface="Arial" pitchFamily="34" charset="0"/>
                <a:ea typeface="ＭＳ Ｐゴシック" pitchFamily="34" charset="-128"/>
              </a:rPr>
              <a:t>Point</a:t>
            </a:r>
          </a:p>
        </p:txBody>
      </p:sp>
      <p:sp>
        <p:nvSpPr>
          <p:cNvPr id="117772" name="Text Box 12"/>
          <p:cNvSpPr txBox="1">
            <a:spLocks noChangeArrowheads="1"/>
          </p:cNvSpPr>
          <p:nvPr/>
        </p:nvSpPr>
        <p:spPr bwMode="auto">
          <a:xfrm>
            <a:off x="5757863" y="4335463"/>
            <a:ext cx="1695450" cy="366712"/>
          </a:xfrm>
          <a:prstGeom prst="rect">
            <a:avLst/>
          </a:prstGeom>
          <a:noFill/>
          <a:ln w="9525">
            <a:noFill/>
            <a:miter lim="800000"/>
            <a:headEnd/>
            <a:tailEnd/>
          </a:ln>
        </p:spPr>
        <p:txBody>
          <a:bodyPr wrap="none">
            <a:spAutoFit/>
          </a:bodyPr>
          <a:lstStyle/>
          <a:p>
            <a:r>
              <a:rPr lang="en-US" sz="1800" smtClean="0">
                <a:solidFill>
                  <a:srgbClr val="000000"/>
                </a:solidFill>
                <a:latin typeface="Arial" pitchFamily="34" charset="0"/>
                <a:ea typeface="ＭＳ Ｐゴシック" pitchFamily="34" charset="-128"/>
              </a:rPr>
              <a:t>100s of meters</a:t>
            </a:r>
          </a:p>
        </p:txBody>
      </p:sp>
      <p:sp>
        <p:nvSpPr>
          <p:cNvPr id="117773" name="Text Box 13"/>
          <p:cNvSpPr txBox="1">
            <a:spLocks noChangeArrowheads="1"/>
          </p:cNvSpPr>
          <p:nvPr/>
        </p:nvSpPr>
        <p:spPr bwMode="auto">
          <a:xfrm>
            <a:off x="6089650" y="2909888"/>
            <a:ext cx="1174750" cy="366712"/>
          </a:xfrm>
          <a:prstGeom prst="rect">
            <a:avLst/>
          </a:prstGeom>
          <a:noFill/>
          <a:ln w="9525">
            <a:noFill/>
            <a:miter lim="800000"/>
            <a:headEnd/>
            <a:tailEnd/>
          </a:ln>
        </p:spPr>
        <p:txBody>
          <a:bodyPr wrap="none">
            <a:spAutoFit/>
          </a:bodyPr>
          <a:lstStyle/>
          <a:p>
            <a:r>
              <a:rPr lang="en-US" sz="1800" smtClean="0">
                <a:solidFill>
                  <a:srgbClr val="000000"/>
                </a:solidFill>
                <a:latin typeface="Arial" pitchFamily="34" charset="0"/>
                <a:ea typeface="ＭＳ Ｐゴシック" pitchFamily="34" charset="-128"/>
              </a:rPr>
              <a:t>10s of km</a:t>
            </a:r>
          </a:p>
        </p:txBody>
      </p:sp>
      <p:sp>
        <p:nvSpPr>
          <p:cNvPr id="117774" name="Text Box 14"/>
          <p:cNvSpPr txBox="1">
            <a:spLocks noChangeArrowheads="1"/>
          </p:cNvSpPr>
          <p:nvPr/>
        </p:nvSpPr>
        <p:spPr bwMode="auto">
          <a:xfrm>
            <a:off x="6186488" y="1295400"/>
            <a:ext cx="2471737" cy="366713"/>
          </a:xfrm>
          <a:prstGeom prst="rect">
            <a:avLst/>
          </a:prstGeom>
          <a:noFill/>
          <a:ln w="9525">
            <a:noFill/>
            <a:miter lim="800000"/>
            <a:headEnd/>
            <a:tailEnd/>
          </a:ln>
        </p:spPr>
        <p:txBody>
          <a:bodyPr wrap="none">
            <a:spAutoFit/>
          </a:bodyPr>
          <a:lstStyle/>
          <a:p>
            <a:r>
              <a:rPr lang="en-US" sz="1800" smtClean="0">
                <a:solidFill>
                  <a:srgbClr val="000000"/>
                </a:solidFill>
                <a:latin typeface="Arial" pitchFamily="34" charset="0"/>
                <a:ea typeface="ＭＳ Ｐゴシック" pitchFamily="34" charset="-128"/>
              </a:rPr>
              <a:t>Arctic-wide and Global</a:t>
            </a:r>
          </a:p>
        </p:txBody>
      </p:sp>
      <p:sp>
        <p:nvSpPr>
          <p:cNvPr id="117775" name="Oval 15"/>
          <p:cNvSpPr>
            <a:spLocks noChangeArrowheads="1"/>
          </p:cNvSpPr>
          <p:nvPr/>
        </p:nvSpPr>
        <p:spPr bwMode="auto">
          <a:xfrm>
            <a:off x="7232650" y="5867400"/>
            <a:ext cx="136525" cy="76200"/>
          </a:xfrm>
          <a:prstGeom prst="ellipse">
            <a:avLst/>
          </a:prstGeom>
          <a:solidFill>
            <a:srgbClr val="FF0000"/>
          </a:solidFill>
          <a:ln w="9525">
            <a:solidFill>
              <a:schemeClr val="tx1"/>
            </a:solidFill>
            <a:round/>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76" name="AutoShape 16"/>
          <p:cNvSpPr>
            <a:spLocks noChangeArrowheads="1"/>
          </p:cNvSpPr>
          <p:nvPr/>
        </p:nvSpPr>
        <p:spPr bwMode="auto">
          <a:xfrm flipV="1">
            <a:off x="8382000" y="2133600"/>
            <a:ext cx="457200" cy="3733800"/>
          </a:xfrm>
          <a:prstGeom prst="upArrow">
            <a:avLst>
              <a:gd name="adj1" fmla="val 50000"/>
              <a:gd name="adj2" fmla="val 204167"/>
            </a:avLst>
          </a:prstGeom>
          <a:solidFill>
            <a:schemeClr val="accent1"/>
          </a:solidFill>
          <a:ln w="9525">
            <a:solidFill>
              <a:schemeClr val="tx1"/>
            </a:solid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grpSp>
        <p:nvGrpSpPr>
          <p:cNvPr id="2" name="Group 17"/>
          <p:cNvGrpSpPr>
            <a:grpSpLocks/>
          </p:cNvGrpSpPr>
          <p:nvPr/>
        </p:nvGrpSpPr>
        <p:grpSpPr bwMode="auto">
          <a:xfrm>
            <a:off x="5045075" y="1381125"/>
            <a:ext cx="701675" cy="4635500"/>
            <a:chOff x="3178" y="1014"/>
            <a:chExt cx="442" cy="2920"/>
          </a:xfrm>
        </p:grpSpPr>
        <p:sp>
          <p:nvSpPr>
            <p:cNvPr id="117789" name="Text Box 18"/>
            <p:cNvSpPr txBox="1">
              <a:spLocks noChangeArrowheads="1"/>
            </p:cNvSpPr>
            <p:nvPr/>
          </p:nvSpPr>
          <p:spPr bwMode="auto">
            <a:xfrm rot="-5400000">
              <a:off x="2079" y="2113"/>
              <a:ext cx="2410" cy="212"/>
            </a:xfrm>
            <a:prstGeom prst="rect">
              <a:avLst/>
            </a:prstGeom>
            <a:solidFill>
              <a:schemeClr val="accent1"/>
            </a:solidFill>
            <a:ln w="9525">
              <a:noFill/>
              <a:miter lim="800000"/>
              <a:headEnd/>
              <a:tailEnd/>
            </a:ln>
          </p:spPr>
          <p:txBody>
            <a:bodyPr>
              <a:spAutoFit/>
            </a:bodyPr>
            <a:lstStyle/>
            <a:p>
              <a:pPr algn="ctr">
                <a:lnSpc>
                  <a:spcPct val="80000"/>
                </a:lnSpc>
              </a:pPr>
              <a:r>
                <a:rPr lang="en-US" sz="2000" b="1" smtClean="0">
                  <a:solidFill>
                    <a:srgbClr val="000000"/>
                  </a:solidFill>
                  <a:latin typeface="Arial" pitchFamily="34" charset="0"/>
                  <a:ea typeface="ＭＳ Ｐゴシック" pitchFamily="34" charset="-128"/>
                </a:rPr>
                <a:t>Remote Sensing</a:t>
              </a:r>
            </a:p>
          </p:txBody>
        </p:sp>
        <p:sp>
          <p:nvSpPr>
            <p:cNvPr id="117790" name="Text Box 19"/>
            <p:cNvSpPr txBox="1">
              <a:spLocks noChangeArrowheads="1"/>
            </p:cNvSpPr>
            <p:nvPr/>
          </p:nvSpPr>
          <p:spPr bwMode="auto">
            <a:xfrm rot="-5400000">
              <a:off x="2651" y="2965"/>
              <a:ext cx="1726" cy="212"/>
            </a:xfrm>
            <a:prstGeom prst="rect">
              <a:avLst/>
            </a:prstGeom>
            <a:solidFill>
              <a:srgbClr val="FFD000"/>
            </a:solidFill>
            <a:ln w="9525">
              <a:noFill/>
              <a:miter lim="800000"/>
              <a:headEnd/>
              <a:tailEnd/>
            </a:ln>
          </p:spPr>
          <p:txBody>
            <a:bodyPr>
              <a:spAutoFit/>
            </a:bodyPr>
            <a:lstStyle/>
            <a:p>
              <a:pPr algn="ctr">
                <a:lnSpc>
                  <a:spcPct val="80000"/>
                </a:lnSpc>
              </a:pPr>
              <a:r>
                <a:rPr lang="en-US" sz="2000" b="1" smtClean="0">
                  <a:solidFill>
                    <a:srgbClr val="000000"/>
                  </a:solidFill>
                  <a:latin typeface="Arial" pitchFamily="34" charset="0"/>
                  <a:ea typeface="ＭＳ Ｐゴシック" pitchFamily="34" charset="-128"/>
                </a:rPr>
                <a:t>Field Measurements</a:t>
              </a:r>
            </a:p>
          </p:txBody>
        </p:sp>
      </p:grpSp>
      <p:pic>
        <p:nvPicPr>
          <p:cNvPr id="117778" name="Picture 24" descr="Seajul29"/>
          <p:cNvPicPr>
            <a:picLocks noChangeAspect="1" noChangeArrowheads="1"/>
          </p:cNvPicPr>
          <p:nvPr/>
        </p:nvPicPr>
        <p:blipFill>
          <a:blip r:embed="rId5" cstate="print"/>
          <a:srcRect/>
          <a:stretch>
            <a:fillRect/>
          </a:stretch>
        </p:blipFill>
        <p:spPr bwMode="auto">
          <a:xfrm>
            <a:off x="142875" y="4071938"/>
            <a:ext cx="4114800" cy="2652712"/>
          </a:xfrm>
          <a:prstGeom prst="rect">
            <a:avLst/>
          </a:prstGeom>
          <a:noFill/>
          <a:ln w="9525">
            <a:noFill/>
            <a:miter lim="800000"/>
            <a:headEnd/>
            <a:tailEnd/>
          </a:ln>
        </p:spPr>
      </p:pic>
      <p:grpSp>
        <p:nvGrpSpPr>
          <p:cNvPr id="3" name="Group 25"/>
          <p:cNvGrpSpPr>
            <a:grpSpLocks/>
          </p:cNvGrpSpPr>
          <p:nvPr/>
        </p:nvGrpSpPr>
        <p:grpSpPr bwMode="auto">
          <a:xfrm>
            <a:off x="4643438" y="1196975"/>
            <a:ext cx="357187" cy="4616450"/>
            <a:chOff x="3072" y="747"/>
            <a:chExt cx="225" cy="2908"/>
          </a:xfrm>
        </p:grpSpPr>
        <p:sp>
          <p:nvSpPr>
            <p:cNvPr id="117786" name="Text Box 26"/>
            <p:cNvSpPr txBox="1">
              <a:spLocks noChangeArrowheads="1"/>
            </p:cNvSpPr>
            <p:nvPr/>
          </p:nvSpPr>
          <p:spPr bwMode="auto">
            <a:xfrm rot="-5400000">
              <a:off x="2008" y="2083"/>
              <a:ext cx="2354" cy="212"/>
            </a:xfrm>
            <a:prstGeom prst="rect">
              <a:avLst/>
            </a:prstGeom>
            <a:solidFill>
              <a:srgbClr val="FFCC66"/>
            </a:solidFill>
            <a:ln w="9525">
              <a:noFill/>
              <a:miter lim="800000"/>
              <a:headEnd/>
              <a:tailEnd/>
            </a:ln>
          </p:spPr>
          <p:txBody>
            <a:bodyPr>
              <a:spAutoFit/>
            </a:bodyPr>
            <a:lstStyle/>
            <a:p>
              <a:pPr algn="ctr">
                <a:lnSpc>
                  <a:spcPct val="80000"/>
                </a:lnSpc>
              </a:pPr>
              <a:r>
                <a:rPr lang="en-US" sz="2000" smtClean="0">
                  <a:solidFill>
                    <a:srgbClr val="000000"/>
                  </a:solidFill>
                  <a:latin typeface="Arial" pitchFamily="34" charset="0"/>
                  <a:ea typeface="ＭＳ Ｐゴシック" pitchFamily="34" charset="-128"/>
                </a:rPr>
                <a:t>Modeling</a:t>
              </a:r>
              <a:endParaRPr lang="en-US" sz="2000" b="1" smtClean="0">
                <a:solidFill>
                  <a:srgbClr val="000000"/>
                </a:solidFill>
                <a:latin typeface="Arial" pitchFamily="34" charset="0"/>
                <a:ea typeface="ＭＳ Ｐゴシック" pitchFamily="34" charset="-128"/>
              </a:endParaRPr>
            </a:p>
          </p:txBody>
        </p:sp>
        <p:sp>
          <p:nvSpPr>
            <p:cNvPr id="117787" name="AutoShape 27"/>
            <p:cNvSpPr>
              <a:spLocks noChangeArrowheads="1"/>
            </p:cNvSpPr>
            <p:nvPr/>
          </p:nvSpPr>
          <p:spPr bwMode="auto">
            <a:xfrm>
              <a:off x="3079" y="747"/>
              <a:ext cx="218" cy="288"/>
            </a:xfrm>
            <a:prstGeom prst="triangle">
              <a:avLst>
                <a:gd name="adj" fmla="val 50000"/>
              </a:avLst>
            </a:prstGeom>
            <a:solidFill>
              <a:srgbClr val="FFCC66"/>
            </a:solidFill>
            <a:ln w="9525">
              <a:no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88" name="AutoShape 28"/>
            <p:cNvSpPr>
              <a:spLocks noChangeArrowheads="1"/>
            </p:cNvSpPr>
            <p:nvPr/>
          </p:nvSpPr>
          <p:spPr bwMode="auto">
            <a:xfrm flipV="1">
              <a:off x="3072" y="3367"/>
              <a:ext cx="218" cy="288"/>
            </a:xfrm>
            <a:prstGeom prst="triangle">
              <a:avLst>
                <a:gd name="adj" fmla="val 50000"/>
              </a:avLst>
            </a:prstGeom>
            <a:solidFill>
              <a:srgbClr val="FFCC66"/>
            </a:solidFill>
            <a:ln w="9525">
              <a:noFill/>
              <a:miter lim="800000"/>
              <a:headEnd/>
              <a:tailEnd/>
            </a:ln>
          </p:spPr>
          <p:txBody>
            <a:bodyPr wrap="none" anchor="ctr"/>
            <a:lstStyle/>
            <a:p>
              <a:pPr eaLnBrk="1" hangingPunct="1"/>
              <a:endParaRPr lang="en-US" sz="2800" smtClean="0">
                <a:solidFill>
                  <a:srgbClr val="000000"/>
                </a:solidFill>
                <a:latin typeface="Arial" pitchFamily="34" charset="0"/>
                <a:ea typeface="+mn-ea"/>
              </a:endParaRPr>
            </a:p>
          </p:txBody>
        </p:sp>
      </p:grpSp>
      <p:grpSp>
        <p:nvGrpSpPr>
          <p:cNvPr id="4" name="Group 29"/>
          <p:cNvGrpSpPr>
            <a:grpSpLocks/>
          </p:cNvGrpSpPr>
          <p:nvPr/>
        </p:nvGrpSpPr>
        <p:grpSpPr bwMode="auto">
          <a:xfrm>
            <a:off x="4932363" y="2924175"/>
            <a:ext cx="3886200" cy="3679825"/>
            <a:chOff x="3024" y="1920"/>
            <a:chExt cx="2448" cy="2318"/>
          </a:xfrm>
        </p:grpSpPr>
        <p:sp>
          <p:nvSpPr>
            <p:cNvPr id="117783" name="Oval 30"/>
            <p:cNvSpPr>
              <a:spLocks noChangeArrowheads="1"/>
            </p:cNvSpPr>
            <p:nvPr/>
          </p:nvSpPr>
          <p:spPr bwMode="auto">
            <a:xfrm>
              <a:off x="3024" y="1920"/>
              <a:ext cx="768" cy="1536"/>
            </a:xfrm>
            <a:prstGeom prst="ellipse">
              <a:avLst/>
            </a:prstGeom>
            <a:noFill/>
            <a:ln w="38100">
              <a:solidFill>
                <a:srgbClr val="FF0000"/>
              </a:solidFill>
              <a:prstDash val="sysDot"/>
              <a:round/>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84" name="Oval 31"/>
            <p:cNvSpPr>
              <a:spLocks noChangeArrowheads="1"/>
            </p:cNvSpPr>
            <p:nvPr/>
          </p:nvSpPr>
          <p:spPr bwMode="auto">
            <a:xfrm>
              <a:off x="3072" y="3984"/>
              <a:ext cx="144" cy="240"/>
            </a:xfrm>
            <a:prstGeom prst="ellipse">
              <a:avLst/>
            </a:prstGeom>
            <a:noFill/>
            <a:ln w="38100">
              <a:solidFill>
                <a:srgbClr val="FF0000"/>
              </a:solidFill>
              <a:prstDash val="sysDot"/>
              <a:round/>
              <a:headEnd/>
              <a:tailEnd/>
            </a:ln>
          </p:spPr>
          <p:txBody>
            <a:bodyPr wrap="none" anchor="ctr"/>
            <a:lstStyle/>
            <a:p>
              <a:pPr eaLnBrk="1" hangingPunct="1"/>
              <a:endParaRPr lang="en-US" sz="2800" smtClean="0">
                <a:solidFill>
                  <a:srgbClr val="000000"/>
                </a:solidFill>
                <a:latin typeface="Arial" pitchFamily="34" charset="0"/>
                <a:ea typeface="+mn-ea"/>
              </a:endParaRPr>
            </a:p>
          </p:txBody>
        </p:sp>
        <p:sp>
          <p:nvSpPr>
            <p:cNvPr id="117785" name="Text Box 32"/>
            <p:cNvSpPr txBox="1">
              <a:spLocks noChangeArrowheads="1"/>
            </p:cNvSpPr>
            <p:nvPr/>
          </p:nvSpPr>
          <p:spPr bwMode="auto">
            <a:xfrm>
              <a:off x="3255" y="4007"/>
              <a:ext cx="2217" cy="231"/>
            </a:xfrm>
            <a:prstGeom prst="rect">
              <a:avLst/>
            </a:prstGeom>
            <a:noFill/>
            <a:ln w="9525">
              <a:noFill/>
              <a:miter lim="800000"/>
              <a:headEnd/>
              <a:tailEnd/>
            </a:ln>
          </p:spPr>
          <p:txBody>
            <a:bodyPr wrap="none">
              <a:spAutoFit/>
            </a:bodyPr>
            <a:lstStyle/>
            <a:p>
              <a:r>
                <a:rPr lang="en-US" sz="1800" b="1" smtClean="0">
                  <a:solidFill>
                    <a:srgbClr val="000000"/>
                  </a:solidFill>
                  <a:latin typeface="Arial" pitchFamily="34" charset="0"/>
                  <a:ea typeface="ＭＳ Ｐゴシック" pitchFamily="34" charset="-128"/>
                </a:rPr>
                <a:t>= Calibration/Validation Scales</a:t>
              </a:r>
            </a:p>
          </p:txBody>
        </p:sp>
      </p:grpSp>
      <p:sp>
        <p:nvSpPr>
          <p:cNvPr id="117781" name="Text Box 33"/>
          <p:cNvSpPr txBox="1">
            <a:spLocks noChangeArrowheads="1"/>
          </p:cNvSpPr>
          <p:nvPr/>
        </p:nvSpPr>
        <p:spPr bwMode="auto">
          <a:xfrm>
            <a:off x="6513513" y="6553200"/>
            <a:ext cx="2630487" cy="304800"/>
          </a:xfrm>
          <a:prstGeom prst="rect">
            <a:avLst/>
          </a:prstGeom>
          <a:noFill/>
          <a:ln w="9525">
            <a:noFill/>
            <a:miter lim="800000"/>
            <a:headEnd/>
            <a:tailEnd/>
          </a:ln>
        </p:spPr>
        <p:txBody>
          <a:bodyPr wrap="none">
            <a:spAutoFit/>
          </a:bodyPr>
          <a:lstStyle/>
          <a:p>
            <a:pPr eaLnBrk="1" hangingPunct="1"/>
            <a:r>
              <a:rPr lang="en-CA" sz="1400" smtClean="0">
                <a:solidFill>
                  <a:srgbClr val="000000"/>
                </a:solidFill>
                <a:latin typeface="Arial" pitchFamily="34" charset="0"/>
                <a:ea typeface="+mn-ea"/>
              </a:rPr>
              <a:t>From Waleed Abdalati ICARPII</a:t>
            </a:r>
          </a:p>
        </p:txBody>
      </p:sp>
      <p:sp>
        <p:nvSpPr>
          <p:cNvPr id="117782"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ea typeface="+mn-ea"/>
              </a:rPr>
              <a:t>WMO</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00113" y="188913"/>
            <a:ext cx="8478837" cy="793750"/>
          </a:xfrm>
        </p:spPr>
        <p:txBody>
          <a:bodyPr/>
          <a:lstStyle/>
          <a:p>
            <a:pPr>
              <a:defRPr/>
            </a:pPr>
            <a:r>
              <a:rPr lang="en-US" sz="3000" b="1" dirty="0">
                <a:effectLst>
                  <a:outerShdw blurRad="38100" dist="38100" dir="2700000" algn="tl">
                    <a:srgbClr val="C0C0C0"/>
                  </a:outerShdw>
                </a:effectLst>
                <a:latin typeface="Arial" pitchFamily="34" charset="0"/>
                <a:cs typeface="Arial" pitchFamily="34" charset="0"/>
              </a:rPr>
              <a:t>World Meteorological Organization (WMO)</a:t>
            </a:r>
          </a:p>
        </p:txBody>
      </p:sp>
      <p:sp>
        <p:nvSpPr>
          <p:cNvPr id="113667" name="Content Placeholder 4"/>
          <p:cNvSpPr>
            <a:spLocks noGrp="1"/>
          </p:cNvSpPr>
          <p:nvPr>
            <p:ph idx="4294967295"/>
          </p:nvPr>
        </p:nvSpPr>
        <p:spPr>
          <a:xfrm>
            <a:off x="611188" y="1557338"/>
            <a:ext cx="8032750" cy="4535487"/>
          </a:xfrm>
        </p:spPr>
        <p:txBody>
          <a:bodyPr/>
          <a:lstStyle/>
          <a:p>
            <a:r>
              <a:rPr lang="en-US" sz="2400" smtClean="0">
                <a:latin typeface="Arial" pitchFamily="34" charset="0"/>
                <a:cs typeface="Arial" pitchFamily="34" charset="0"/>
              </a:rPr>
              <a:t>WMO is UN Specialized Agency</a:t>
            </a:r>
          </a:p>
          <a:p>
            <a:pPr lvl="1"/>
            <a:r>
              <a:rPr lang="en-CA" sz="2000" smtClean="0">
                <a:latin typeface="Arial" pitchFamily="34" charset="0"/>
                <a:ea typeface="ＭＳ Ｐゴシック" pitchFamily="34" charset="-128"/>
                <a:cs typeface="Arial" pitchFamily="34" charset="0"/>
              </a:rPr>
              <a:t>Coordinates collective Member contributions in weather, water and climate</a:t>
            </a:r>
            <a:endParaRPr lang="en-US" sz="2000" smtClean="0">
              <a:latin typeface="Arial" pitchFamily="34" charset="0"/>
              <a:ea typeface="ＭＳ Ｐゴシック" pitchFamily="34" charset="-128"/>
              <a:cs typeface="Arial" pitchFamily="34" charset="0"/>
            </a:endParaRPr>
          </a:p>
          <a:p>
            <a:pPr lvl="1"/>
            <a:r>
              <a:rPr lang="en-US" sz="2000" smtClean="0">
                <a:latin typeface="Arial" pitchFamily="34" charset="0"/>
                <a:ea typeface="ＭＳ Ｐゴシック" pitchFamily="34" charset="-128"/>
                <a:cs typeface="Arial" pitchFamily="34" charset="0"/>
              </a:rPr>
              <a:t>189 States &amp; Territories signatory to its Convention</a:t>
            </a:r>
          </a:p>
          <a:p>
            <a:pPr lvl="1">
              <a:lnSpc>
                <a:spcPct val="90000"/>
              </a:lnSpc>
            </a:pPr>
            <a:r>
              <a:rPr lang="en-US" sz="2000" smtClean="0">
                <a:latin typeface="Arial" pitchFamily="34" charset="0"/>
                <a:ea typeface="ＭＳ Ｐゴシック" pitchFamily="34" charset="-128"/>
                <a:cs typeface="Arial" pitchFamily="34" charset="0"/>
              </a:rPr>
              <a:t>Established in 1950, earlier roots from 1873 (IMO)</a:t>
            </a:r>
          </a:p>
          <a:p>
            <a:pPr lvl="1"/>
            <a:r>
              <a:rPr lang="en-US" sz="2000" smtClean="0">
                <a:latin typeface="Arial" pitchFamily="34" charset="0"/>
                <a:ea typeface="ＭＳ Ｐゴシック" pitchFamily="34" charset="-128"/>
                <a:cs typeface="Arial" pitchFamily="34" charset="0"/>
              </a:rPr>
              <a:t>International cooperation has been its hallmark</a:t>
            </a:r>
          </a:p>
          <a:p>
            <a:pPr lvl="1">
              <a:lnSpc>
                <a:spcPct val="90000"/>
              </a:lnSpc>
            </a:pPr>
            <a:r>
              <a:rPr lang="en-US" sz="2000" smtClean="0">
                <a:latin typeface="Arial" pitchFamily="34" charset="0"/>
                <a:ea typeface="ＭＳ Ｐゴシック" pitchFamily="34" charset="-128"/>
                <a:cs typeface="Arial" pitchFamily="34" charset="0"/>
              </a:rPr>
              <a:t>Sponsored all International Polar Years</a:t>
            </a:r>
          </a:p>
          <a:p>
            <a:pPr>
              <a:lnSpc>
                <a:spcPct val="90000"/>
              </a:lnSpc>
            </a:pPr>
            <a:endParaRPr lang="en-US" sz="2400" smtClean="0"/>
          </a:p>
          <a:p>
            <a:pPr>
              <a:lnSpc>
                <a:spcPct val="90000"/>
              </a:lnSpc>
            </a:pPr>
            <a:r>
              <a:rPr lang="en-US" sz="2200" b="1" smtClean="0">
                <a:solidFill>
                  <a:srgbClr val="CC0000"/>
                </a:solidFill>
                <a:latin typeface="Arial" pitchFamily="34" charset="0"/>
                <a:cs typeface="Arial" pitchFamily="34" charset="0"/>
              </a:rPr>
              <a:t>Services anchor its work and are based more and more on our understanding of the earth’s environmental system</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2"/>
          <p:cNvSpPr>
            <a:spLocks noGrp="1"/>
          </p:cNvSpPr>
          <p:nvPr>
            <p:ph type="sldNum" sz="quarter" idx="12"/>
          </p:nvPr>
        </p:nvSpPr>
        <p:spPr>
          <a:xfrm>
            <a:off x="3124200" y="6248400"/>
            <a:ext cx="2895600" cy="457200"/>
          </a:xfrm>
          <a:noFill/>
        </p:spPr>
        <p:txBody>
          <a:bodyPr/>
          <a:lstStyle/>
          <a:p>
            <a:pPr algn="ctr"/>
            <a:fld id="{F70DBD6A-4F8F-4344-8FD4-9E1F8A0B603A}" type="slidenum">
              <a:rPr lang="en-US" smtClean="0">
                <a:solidFill>
                  <a:srgbClr val="000000"/>
                </a:solidFill>
                <a:ea typeface="ＭＳ Ｐゴシック" pitchFamily="34" charset="-128"/>
              </a:rPr>
              <a:pPr algn="ctr"/>
              <a:t>20</a:t>
            </a:fld>
            <a:endParaRPr lang="en-US" smtClean="0">
              <a:solidFill>
                <a:srgbClr val="000000"/>
              </a:solidFill>
              <a:ea typeface="ＭＳ Ｐゴシック" pitchFamily="34" charset="-128"/>
            </a:endParaRPr>
          </a:p>
        </p:txBody>
      </p:sp>
      <p:sp>
        <p:nvSpPr>
          <p:cNvPr id="111619" name="Rectangle 2"/>
          <p:cNvSpPr>
            <a:spLocks noGrp="1" noChangeArrowheads="1"/>
          </p:cNvSpPr>
          <p:nvPr>
            <p:ph type="title" idx="4294967295"/>
          </p:nvPr>
        </p:nvSpPr>
        <p:spPr>
          <a:xfrm>
            <a:off x="1897063" y="76200"/>
            <a:ext cx="6408737" cy="1143000"/>
          </a:xfrm>
        </p:spPr>
        <p:txBody>
          <a:bodyPr/>
          <a:lstStyle/>
          <a:p>
            <a:pPr eaLnBrk="1" hangingPunct="1"/>
            <a:r>
              <a:rPr lang="en-US" sz="3200" b="1" dirty="0" smtClean="0">
                <a:solidFill>
                  <a:srgbClr val="000000"/>
                </a:solidFill>
                <a:latin typeface="Arial" pitchFamily="34" charset="0"/>
                <a:cs typeface="Arial" pitchFamily="34" charset="0"/>
              </a:rPr>
              <a:t>Observing the Cryosphere</a:t>
            </a:r>
            <a:endParaRPr lang="en-US" sz="3200" b="1" dirty="0" smtClean="0">
              <a:latin typeface="Arial" pitchFamily="34" charset="0"/>
              <a:cs typeface="Arial" pitchFamily="34" charset="0"/>
            </a:endParaRPr>
          </a:p>
        </p:txBody>
      </p:sp>
      <p:pic>
        <p:nvPicPr>
          <p:cNvPr id="111620" name="Picture 4" descr="satellites"/>
          <p:cNvPicPr>
            <a:picLocks noChangeAspect="1" noChangeArrowheads="1"/>
          </p:cNvPicPr>
          <p:nvPr/>
        </p:nvPicPr>
        <p:blipFill>
          <a:blip r:embed="rId3" cstate="print"/>
          <a:srcRect/>
          <a:stretch>
            <a:fillRect/>
          </a:stretch>
        </p:blipFill>
        <p:spPr bwMode="auto">
          <a:xfrm>
            <a:off x="2286000" y="1563688"/>
            <a:ext cx="6477000" cy="4379912"/>
          </a:xfrm>
          <a:prstGeom prst="rect">
            <a:avLst/>
          </a:prstGeom>
          <a:noFill/>
          <a:ln w="9525">
            <a:noFill/>
            <a:miter lim="800000"/>
            <a:headEnd/>
            <a:tailEnd/>
          </a:ln>
        </p:spPr>
      </p:pic>
      <p:sp>
        <p:nvSpPr>
          <p:cNvPr id="111621" name="Rectangle 2"/>
          <p:cNvSpPr txBox="1">
            <a:spLocks noChangeArrowheads="1"/>
          </p:cNvSpPr>
          <p:nvPr/>
        </p:nvSpPr>
        <p:spPr bwMode="auto">
          <a:xfrm>
            <a:off x="381000" y="1981200"/>
            <a:ext cx="1676400" cy="3581400"/>
          </a:xfrm>
          <a:prstGeom prst="rect">
            <a:avLst/>
          </a:prstGeom>
          <a:noFill/>
          <a:ln w="9525">
            <a:noFill/>
            <a:miter lim="800000"/>
            <a:headEnd/>
            <a:tailEnd/>
          </a:ln>
        </p:spPr>
        <p:txBody>
          <a:bodyPr anchor="ctr"/>
          <a:lstStyle/>
          <a:p>
            <a:pPr eaLnBrk="1" hangingPunct="1"/>
            <a:r>
              <a:rPr lang="en-US" sz="2000" smtClean="0">
                <a:solidFill>
                  <a:srgbClr val="000000"/>
                </a:solidFill>
                <a:latin typeface="Arial" pitchFamily="34" charset="0"/>
                <a:ea typeface="ＭＳ Ｐゴシック" pitchFamily="34" charset="-128"/>
                <a:cs typeface="Arial" pitchFamily="34" charset="0"/>
              </a:rPr>
              <a:t>The cryosphere observing system includes satellites…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p:cNvPicPr>
            <a:picLocks noChangeAspect="1" noChangeArrowheads="1"/>
          </p:cNvPicPr>
          <p:nvPr/>
        </p:nvPicPr>
        <p:blipFill>
          <a:blip r:embed="rId3" cstate="print"/>
          <a:srcRect/>
          <a:stretch>
            <a:fillRect/>
          </a:stretch>
        </p:blipFill>
        <p:spPr bwMode="auto">
          <a:xfrm>
            <a:off x="1042988" y="1268413"/>
            <a:ext cx="3352800" cy="2232025"/>
          </a:xfrm>
          <a:prstGeom prst="rect">
            <a:avLst/>
          </a:prstGeom>
          <a:noFill/>
          <a:ln w="9525">
            <a:noFill/>
            <a:miter lim="800000"/>
            <a:headEnd/>
            <a:tailEnd/>
          </a:ln>
        </p:spPr>
      </p:pic>
      <p:pic>
        <p:nvPicPr>
          <p:cNvPr id="112643" name="Picture 6"/>
          <p:cNvPicPr>
            <a:picLocks noChangeAspect="1" noChangeArrowheads="1"/>
          </p:cNvPicPr>
          <p:nvPr/>
        </p:nvPicPr>
        <p:blipFill>
          <a:blip r:embed="rId4" cstate="print"/>
          <a:srcRect/>
          <a:stretch>
            <a:fillRect/>
          </a:stretch>
        </p:blipFill>
        <p:spPr bwMode="auto">
          <a:xfrm>
            <a:off x="990600" y="3810000"/>
            <a:ext cx="3568700" cy="2573338"/>
          </a:xfrm>
          <a:prstGeom prst="rect">
            <a:avLst/>
          </a:prstGeom>
          <a:noFill/>
          <a:ln w="9525">
            <a:noFill/>
            <a:miter lim="800000"/>
            <a:headEnd/>
            <a:tailEnd/>
          </a:ln>
        </p:spPr>
      </p:pic>
      <p:sp>
        <p:nvSpPr>
          <p:cNvPr id="112644" name="Rectangle 2"/>
          <p:cNvSpPr>
            <a:spLocks noGrp="1" noChangeArrowheads="1"/>
          </p:cNvSpPr>
          <p:nvPr>
            <p:ph type="title" idx="4294967295"/>
          </p:nvPr>
        </p:nvSpPr>
        <p:spPr>
          <a:xfrm>
            <a:off x="609600" y="304800"/>
            <a:ext cx="7772400" cy="676275"/>
          </a:xfrm>
        </p:spPr>
        <p:txBody>
          <a:bodyPr/>
          <a:lstStyle/>
          <a:p>
            <a:pPr eaLnBrk="1" hangingPunct="1"/>
            <a:r>
              <a:rPr lang="en-US" sz="2000" b="0" smtClean="0">
                <a:solidFill>
                  <a:schemeClr val="tx1"/>
                </a:solidFill>
              </a:rPr>
              <a:t>..... in situ, marine, and aircraft measurements …</a:t>
            </a:r>
          </a:p>
        </p:txBody>
      </p:sp>
      <p:pic>
        <p:nvPicPr>
          <p:cNvPr id="112645" name="Picture 5" descr="CIMG2739"/>
          <p:cNvPicPr>
            <a:picLocks noChangeAspect="1" noChangeArrowheads="1"/>
          </p:cNvPicPr>
          <p:nvPr/>
        </p:nvPicPr>
        <p:blipFill>
          <a:blip r:embed="rId5" cstate="print"/>
          <a:srcRect/>
          <a:stretch>
            <a:fillRect/>
          </a:stretch>
        </p:blipFill>
        <p:spPr bwMode="auto">
          <a:xfrm>
            <a:off x="5724525" y="3789363"/>
            <a:ext cx="1968500" cy="2624137"/>
          </a:xfrm>
          <a:prstGeom prst="rect">
            <a:avLst/>
          </a:prstGeom>
          <a:noFill/>
          <a:ln w="9525">
            <a:noFill/>
            <a:miter lim="800000"/>
            <a:headEnd/>
            <a:tailEnd/>
          </a:ln>
        </p:spPr>
      </p:pic>
      <p:pic>
        <p:nvPicPr>
          <p:cNvPr id="112646" name="Picture 6"/>
          <p:cNvPicPr>
            <a:picLocks noChangeAspect="1"/>
          </p:cNvPicPr>
          <p:nvPr/>
        </p:nvPicPr>
        <p:blipFill>
          <a:blip r:embed="rId6" cstate="print"/>
          <a:srcRect/>
          <a:stretch>
            <a:fillRect/>
          </a:stretch>
        </p:blipFill>
        <p:spPr bwMode="auto">
          <a:xfrm>
            <a:off x="5181600" y="1295400"/>
            <a:ext cx="2743200" cy="218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nb_3_1406_LancasterSound"/>
          <p:cNvPicPr>
            <a:picLocks noGrp="1" noChangeAspect="1" noChangeArrowheads="1"/>
          </p:cNvPicPr>
          <p:nvPr>
            <p:ph idx="1"/>
          </p:nvPr>
        </p:nvPicPr>
        <p:blipFill>
          <a:blip r:embed="rId3" cstate="print"/>
          <a:srcRect/>
          <a:stretch>
            <a:fillRect/>
          </a:stretch>
        </p:blipFill>
        <p:spPr>
          <a:xfrm>
            <a:off x="1214438" y="1066800"/>
            <a:ext cx="6481762" cy="4714875"/>
          </a:xfrm>
          <a:noFill/>
        </p:spPr>
      </p:pic>
      <p:sp>
        <p:nvSpPr>
          <p:cNvPr id="113667" name="Text Box 4"/>
          <p:cNvSpPr txBox="1">
            <a:spLocks noChangeArrowheads="1"/>
          </p:cNvSpPr>
          <p:nvPr/>
        </p:nvSpPr>
        <p:spPr bwMode="auto">
          <a:xfrm>
            <a:off x="1676400" y="5791200"/>
            <a:ext cx="6324600" cy="584775"/>
          </a:xfrm>
          <a:prstGeom prst="rect">
            <a:avLst/>
          </a:prstGeom>
          <a:noFill/>
          <a:ln w="9525">
            <a:noFill/>
            <a:miter lim="800000"/>
            <a:headEnd/>
            <a:tailEnd/>
          </a:ln>
        </p:spPr>
        <p:txBody>
          <a:bodyPr>
            <a:spAutoFit/>
          </a:bodyPr>
          <a:lstStyle/>
          <a:p>
            <a:pPr eaLnBrk="1" hangingPunct="1">
              <a:spcBef>
                <a:spcPct val="50000"/>
              </a:spcBef>
            </a:pPr>
            <a:r>
              <a:rPr lang="en-US" sz="1600" b="1" dirty="0" smtClean="0">
                <a:solidFill>
                  <a:srgbClr val="000000"/>
                </a:solidFill>
                <a:latin typeface="Arial" pitchFamily="34" charset="0"/>
                <a:ea typeface="ＭＳ Ｐゴシック" pitchFamily="34" charset="-128"/>
              </a:rPr>
              <a:t>A conceptual model of Inuit ice terminology is being developed for incorporation into the floe ice edge monitoring product.</a:t>
            </a:r>
          </a:p>
        </p:txBody>
      </p:sp>
      <p:sp>
        <p:nvSpPr>
          <p:cNvPr id="5" name="Rectangle 2"/>
          <p:cNvSpPr txBox="1">
            <a:spLocks noChangeArrowheads="1"/>
          </p:cNvSpPr>
          <p:nvPr/>
        </p:nvSpPr>
        <p:spPr bwMode="auto">
          <a:xfrm>
            <a:off x="762000" y="228600"/>
            <a:ext cx="7772400" cy="676275"/>
          </a:xfrm>
          <a:prstGeom prst="rect">
            <a:avLst/>
          </a:prstGeom>
          <a:noFill/>
          <a:ln w="9525">
            <a:noFill/>
            <a:miter lim="800000"/>
            <a:headEnd/>
            <a:tailEnd/>
          </a:ln>
        </p:spPr>
        <p:txBody>
          <a:bodyPr anchor="ctr"/>
          <a:lstStyle/>
          <a:p>
            <a:pPr eaLnBrk="1" hangingPunct="1">
              <a:defRPr/>
            </a:pPr>
            <a:r>
              <a:rPr lang="en-US" sz="2000" kern="0" dirty="0">
                <a:solidFill>
                  <a:srgbClr val="000000"/>
                </a:solidFill>
                <a:latin typeface="Arial"/>
                <a:ea typeface="Arial" charset="0"/>
              </a:rPr>
              <a:t>..... and traditional knowledge.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4438" y="838200"/>
            <a:ext cx="7929562" cy="461963"/>
          </a:xfrm>
          <a:prstGeom prst="rect">
            <a:avLst/>
          </a:prstGeom>
          <a:noFill/>
        </p:spPr>
        <p:txBody>
          <a:bodyPr>
            <a:spAutoFit/>
          </a:bodyPr>
          <a:lstStyle/>
          <a:p>
            <a:pPr algn="ctr" eaLnBrk="1" hangingPunct="1">
              <a:defRPr/>
            </a:pPr>
            <a:r>
              <a:rPr lang="is-IS" b="1" i="1" dirty="0">
                <a:solidFill>
                  <a:srgbClr val="000000"/>
                </a:solidFill>
                <a:effectLst>
                  <a:outerShdw blurRad="38100" dist="38100" dir="2700000" algn="tl">
                    <a:srgbClr val="DDDDDD"/>
                  </a:outerShdw>
                </a:effectLst>
                <a:latin typeface="Calibri" charset="0"/>
                <a:ea typeface="Arial Unicode MS" charset="0"/>
                <a:cs typeface="Arial Unicode MS" charset="0"/>
              </a:rPr>
              <a:t>Arctic Atmosphere Observing Network </a:t>
            </a:r>
            <a:r>
              <a:rPr lang="en-CA" b="1" i="1" dirty="0">
                <a:solidFill>
                  <a:srgbClr val="FF0000"/>
                </a:solidFill>
                <a:latin typeface="Calibri" charset="0"/>
                <a:ea typeface="Arial Unicode MS" charset="0"/>
                <a:cs typeface="Arial Unicode MS" charset="0"/>
              </a:rPr>
              <a:t>A Basis for CryoNET?</a:t>
            </a:r>
          </a:p>
        </p:txBody>
      </p:sp>
      <p:sp>
        <p:nvSpPr>
          <p:cNvPr id="137219" name="Rectangle 6"/>
          <p:cNvSpPr>
            <a:spLocks noChangeArrowheads="1"/>
          </p:cNvSpPr>
          <p:nvPr/>
        </p:nvSpPr>
        <p:spPr bwMode="auto">
          <a:xfrm>
            <a:off x="152400" y="6172200"/>
            <a:ext cx="8839200" cy="304800"/>
          </a:xfrm>
          <a:prstGeom prst="rect">
            <a:avLst/>
          </a:prstGeom>
          <a:solidFill>
            <a:schemeClr val="bg1"/>
          </a:solidFill>
          <a:ln w="9525">
            <a:noFill/>
            <a:round/>
            <a:headEnd/>
            <a:tailEnd/>
          </a:ln>
        </p:spPr>
        <p:txBody>
          <a:bodyPr/>
          <a:lstStyle/>
          <a:p>
            <a:endParaRPr lang="en-US"/>
          </a:p>
        </p:txBody>
      </p:sp>
      <p:sp>
        <p:nvSpPr>
          <p:cNvPr id="137220"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a:solidFill>
                  <a:schemeClr val="bg1"/>
                </a:solidFill>
                <a:latin typeface="Arial Black" charset="0"/>
              </a:rPr>
              <a:t>WMO</a:t>
            </a:r>
          </a:p>
        </p:txBody>
      </p:sp>
      <p:pic>
        <p:nvPicPr>
          <p:cNvPr id="137221" name="Picture 2" descr="stations_pics_map_sm"/>
          <p:cNvPicPr>
            <a:picLocks noChangeAspect="1" noChangeArrowheads="1"/>
          </p:cNvPicPr>
          <p:nvPr/>
        </p:nvPicPr>
        <p:blipFill>
          <a:blip r:embed="rId3" cstate="print"/>
          <a:srcRect/>
          <a:stretch>
            <a:fillRect/>
          </a:stretch>
        </p:blipFill>
        <p:spPr bwMode="auto">
          <a:xfrm>
            <a:off x="914400" y="1524000"/>
            <a:ext cx="7315200" cy="5184775"/>
          </a:xfrm>
          <a:prstGeom prst="rect">
            <a:avLst/>
          </a:prstGeom>
          <a:noFill/>
          <a:ln w="9525">
            <a:noFill/>
            <a:miter lim="800000"/>
            <a:headEnd/>
            <a:tailEnd/>
          </a:ln>
        </p:spPr>
      </p:pic>
      <p:sp>
        <p:nvSpPr>
          <p:cNvPr id="8" name="Rectangle 2"/>
          <p:cNvSpPr txBox="1">
            <a:spLocks noChangeArrowheads="1"/>
          </p:cNvSpPr>
          <p:nvPr/>
        </p:nvSpPr>
        <p:spPr bwMode="auto">
          <a:xfrm>
            <a:off x="1600200" y="200025"/>
            <a:ext cx="6943725" cy="561975"/>
          </a:xfrm>
          <a:prstGeom prst="rect">
            <a:avLst/>
          </a:prstGeom>
          <a:noFill/>
          <a:ln w="9525">
            <a:noFill/>
            <a:miter lim="800000"/>
            <a:headEnd/>
            <a:tailEnd/>
          </a:ln>
        </p:spPr>
        <p:txBody>
          <a:bodyPr anchor="ctr"/>
          <a:lstStyle/>
          <a:p>
            <a:pPr algn="ctr" eaLnBrk="1" hangingPunct="1">
              <a:defRPr/>
            </a:pPr>
            <a:r>
              <a:rPr lang="en-US" sz="2800" b="1" kern="0" dirty="0">
                <a:solidFill>
                  <a:schemeClr val="tx2"/>
                </a:solidFill>
                <a:latin typeface="Arial" charset="0"/>
                <a:ea typeface="Arial" charset="0"/>
                <a:cs typeface="Arial" charset="0"/>
              </a:rPr>
              <a:t>Challenges: Identifying Reference Sites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p:cNvSpPr>
            <a:spLocks noGrp="1"/>
          </p:cNvSpPr>
          <p:nvPr>
            <p:ph type="title"/>
          </p:nvPr>
        </p:nvSpPr>
        <p:spPr>
          <a:xfrm>
            <a:off x="914400" y="76200"/>
            <a:ext cx="7924800" cy="1143000"/>
          </a:xfrm>
        </p:spPr>
        <p:txBody>
          <a:bodyPr/>
          <a:lstStyle/>
          <a:p>
            <a:r>
              <a:rPr lang="en-US" sz="2000" smtClean="0">
                <a:latin typeface="TimesNewRomanPSMT"/>
              </a:rPr>
              <a:t>Distribution of Himalayas Cryospheric Observation Network</a:t>
            </a:r>
            <a:br>
              <a:rPr lang="en-US" sz="2000" smtClean="0">
                <a:latin typeface="TimesNewRomanPSMT"/>
              </a:rPr>
            </a:br>
            <a:r>
              <a:rPr lang="en-CA" sz="2000" smtClean="0">
                <a:latin typeface="TimesNewRomanPSMT"/>
              </a:rPr>
              <a:t>(HIMALCON)</a:t>
            </a:r>
            <a:endParaRPr lang="en-CA" sz="2000" smtClean="0"/>
          </a:p>
        </p:txBody>
      </p:sp>
      <p:pic>
        <p:nvPicPr>
          <p:cNvPr id="67587" name="Picture 2"/>
          <p:cNvPicPr>
            <a:picLocks noChangeAspect="1" noChangeArrowheads="1"/>
          </p:cNvPicPr>
          <p:nvPr/>
        </p:nvPicPr>
        <p:blipFill>
          <a:blip r:embed="rId2" cstate="print"/>
          <a:srcRect/>
          <a:stretch>
            <a:fillRect/>
          </a:stretch>
        </p:blipFill>
        <p:spPr bwMode="auto">
          <a:xfrm>
            <a:off x="539750" y="3716338"/>
            <a:ext cx="8239125" cy="3000375"/>
          </a:xfrm>
          <a:prstGeom prst="rect">
            <a:avLst/>
          </a:prstGeom>
          <a:noFill/>
          <a:ln w="9525">
            <a:noFill/>
            <a:miter lim="800000"/>
            <a:headEnd/>
            <a:tailEnd/>
          </a:ln>
        </p:spPr>
      </p:pic>
      <p:pic>
        <p:nvPicPr>
          <p:cNvPr id="67588" name="Picture 3"/>
          <p:cNvPicPr>
            <a:picLocks noChangeAspect="1" noChangeArrowheads="1"/>
          </p:cNvPicPr>
          <p:nvPr/>
        </p:nvPicPr>
        <p:blipFill>
          <a:blip r:embed="rId3" cstate="print"/>
          <a:srcRect/>
          <a:stretch>
            <a:fillRect/>
          </a:stretch>
        </p:blipFill>
        <p:spPr bwMode="auto">
          <a:xfrm>
            <a:off x="539750" y="692150"/>
            <a:ext cx="8239125" cy="3000375"/>
          </a:xfrm>
          <a:prstGeom prst="rect">
            <a:avLst/>
          </a:prstGeom>
          <a:noFill/>
          <a:ln w="9525">
            <a:noFill/>
            <a:miter lim="800000"/>
            <a:headEnd/>
            <a:tailEnd/>
          </a:ln>
        </p:spPr>
      </p:pic>
      <p:sp>
        <p:nvSpPr>
          <p:cNvPr id="67589" name="Rectangle 4"/>
          <p:cNvSpPr>
            <a:spLocks noChangeArrowheads="1"/>
          </p:cNvSpPr>
          <p:nvPr/>
        </p:nvSpPr>
        <p:spPr bwMode="auto">
          <a:xfrm>
            <a:off x="6302375" y="6550025"/>
            <a:ext cx="2841625" cy="307975"/>
          </a:xfrm>
          <a:prstGeom prst="rect">
            <a:avLst/>
          </a:prstGeom>
          <a:noFill/>
          <a:ln w="9525">
            <a:noFill/>
            <a:miter lim="800000"/>
            <a:headEnd/>
            <a:tailEnd/>
          </a:ln>
        </p:spPr>
        <p:txBody>
          <a:bodyPr wrap="none">
            <a:spAutoFit/>
          </a:bodyPr>
          <a:lstStyle/>
          <a:p>
            <a:r>
              <a:rPr lang="en-US" sz="1400" smtClean="0">
                <a:solidFill>
                  <a:srgbClr val="000000"/>
                </a:solidFill>
                <a:latin typeface="Arial" pitchFamily="34" charset="0"/>
                <a:ea typeface="+mn-ea"/>
              </a:rPr>
              <a:t>Courtesy, Xiao Cunde, CMA/CAS</a:t>
            </a:r>
            <a:endParaRPr lang="en-CA" sz="1400" smtClean="0">
              <a:solidFill>
                <a:srgbClr val="000000"/>
              </a:solidFill>
              <a:latin typeface="Arial" pitchFamily="34" charset="0"/>
              <a:ea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79388" y="1052513"/>
            <a:ext cx="4033837" cy="4481512"/>
          </a:xfrm>
          <a:prstGeom prst="rect">
            <a:avLst/>
          </a:prstGeom>
          <a:noFill/>
          <a:ln w="9525">
            <a:noFill/>
            <a:miter lim="800000"/>
            <a:headEnd/>
            <a:tailEnd/>
          </a:ln>
        </p:spPr>
      </p:pic>
      <p:pic>
        <p:nvPicPr>
          <p:cNvPr id="66563" name="Picture 4"/>
          <p:cNvPicPr>
            <a:picLocks noChangeAspect="1" noChangeArrowheads="1"/>
          </p:cNvPicPr>
          <p:nvPr/>
        </p:nvPicPr>
        <p:blipFill>
          <a:blip r:embed="rId3" cstate="print"/>
          <a:srcRect/>
          <a:stretch>
            <a:fillRect/>
          </a:stretch>
        </p:blipFill>
        <p:spPr bwMode="auto">
          <a:xfrm>
            <a:off x="3981450" y="981075"/>
            <a:ext cx="5162550" cy="3486150"/>
          </a:xfrm>
          <a:prstGeom prst="rect">
            <a:avLst/>
          </a:prstGeom>
          <a:noFill/>
          <a:ln w="9525">
            <a:noFill/>
            <a:miter lim="800000"/>
            <a:headEnd/>
            <a:tailEnd/>
          </a:ln>
        </p:spPr>
      </p:pic>
      <p:sp>
        <p:nvSpPr>
          <p:cNvPr id="66564" name="Rectangle 6"/>
          <p:cNvSpPr>
            <a:spLocks noChangeArrowheads="1"/>
          </p:cNvSpPr>
          <p:nvPr/>
        </p:nvSpPr>
        <p:spPr bwMode="auto">
          <a:xfrm>
            <a:off x="1042988" y="0"/>
            <a:ext cx="7200900" cy="830263"/>
          </a:xfrm>
          <a:prstGeom prst="rect">
            <a:avLst/>
          </a:prstGeom>
          <a:noFill/>
          <a:ln w="9525">
            <a:noFill/>
            <a:miter lim="800000"/>
            <a:headEnd/>
            <a:tailEnd/>
          </a:ln>
        </p:spPr>
        <p:txBody>
          <a:bodyPr>
            <a:spAutoFit/>
          </a:bodyPr>
          <a:lstStyle/>
          <a:p>
            <a:pPr algn="ctr"/>
            <a:r>
              <a:rPr lang="en-US" b="1" i="1" smtClean="0">
                <a:solidFill>
                  <a:srgbClr val="000000"/>
                </a:solidFill>
                <a:latin typeface="Arial" pitchFamily="34" charset="0"/>
                <a:ea typeface="+mn-ea"/>
              </a:rPr>
              <a:t>Distribution of Tanggula Cryospheric Observing Network (TCON)</a:t>
            </a:r>
            <a:endParaRPr lang="en-CA" b="1" i="1" smtClean="0">
              <a:solidFill>
                <a:srgbClr val="000000"/>
              </a:solidFill>
              <a:latin typeface="Arial" pitchFamily="34" charset="0"/>
              <a:ea typeface="+mn-ea"/>
            </a:endParaRPr>
          </a:p>
        </p:txBody>
      </p:sp>
      <p:sp>
        <p:nvSpPr>
          <p:cNvPr id="66565" name="TextBox 7"/>
          <p:cNvSpPr txBox="1">
            <a:spLocks noChangeArrowheads="1"/>
          </p:cNvSpPr>
          <p:nvPr/>
        </p:nvSpPr>
        <p:spPr bwMode="auto">
          <a:xfrm>
            <a:off x="179388" y="6381750"/>
            <a:ext cx="2460625" cy="276225"/>
          </a:xfrm>
          <a:prstGeom prst="rect">
            <a:avLst/>
          </a:prstGeom>
          <a:noFill/>
          <a:ln w="9525">
            <a:noFill/>
            <a:miter lim="800000"/>
            <a:headEnd/>
            <a:tailEnd/>
          </a:ln>
        </p:spPr>
        <p:txBody>
          <a:bodyPr wrap="none">
            <a:spAutoFit/>
          </a:bodyPr>
          <a:lstStyle/>
          <a:p>
            <a:r>
              <a:rPr lang="en-US" sz="1200" smtClean="0">
                <a:solidFill>
                  <a:srgbClr val="000000"/>
                </a:solidFill>
                <a:latin typeface="Arial" pitchFamily="34" charset="0"/>
                <a:ea typeface="+mn-ea"/>
              </a:rPr>
              <a:t>Courtesy, Xiao Cunde, CMA/CAS</a:t>
            </a:r>
            <a:endParaRPr lang="en-CA" sz="1200" smtClean="0">
              <a:solidFill>
                <a:srgbClr val="000000"/>
              </a:solidFill>
              <a:latin typeface="Arial" pitchFamily="34" charset="0"/>
              <a:ea typeface="+mn-ea"/>
            </a:endParaRPr>
          </a:p>
        </p:txBody>
      </p:sp>
      <p:pic>
        <p:nvPicPr>
          <p:cNvPr id="66566" name="Picture 5"/>
          <p:cNvPicPr>
            <a:picLocks noChangeAspect="1" noChangeArrowheads="1"/>
          </p:cNvPicPr>
          <p:nvPr/>
        </p:nvPicPr>
        <p:blipFill>
          <a:blip r:embed="rId4" cstate="print"/>
          <a:srcRect/>
          <a:stretch>
            <a:fillRect/>
          </a:stretch>
        </p:blipFill>
        <p:spPr bwMode="auto">
          <a:xfrm>
            <a:off x="4572000" y="4370388"/>
            <a:ext cx="4176713" cy="2487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Text Box 6"/>
          <p:cNvSpPr txBox="1">
            <a:spLocks noChangeArrowheads="1"/>
          </p:cNvSpPr>
          <p:nvPr/>
        </p:nvSpPr>
        <p:spPr bwMode="auto">
          <a:xfrm>
            <a:off x="5500688" y="1500188"/>
            <a:ext cx="3276600" cy="2763837"/>
          </a:xfrm>
          <a:prstGeom prst="rect">
            <a:avLst/>
          </a:prstGeom>
          <a:solidFill>
            <a:schemeClr val="bg1"/>
          </a:solidFill>
          <a:ln w="9525">
            <a:noFill/>
            <a:miter lim="800000"/>
            <a:headEnd/>
            <a:tailEnd/>
          </a:ln>
        </p:spPr>
        <p:txBody>
          <a:bodyPr>
            <a:spAutoFit/>
          </a:bodyPr>
          <a:lstStyle/>
          <a:p>
            <a:pPr marL="365125" indent="-365125" eaLnBrk="1" hangingPunct="1">
              <a:spcBef>
                <a:spcPct val="50000"/>
              </a:spcBef>
            </a:pPr>
            <a:r>
              <a:rPr lang="en-US" altLang="zh-CN" sz="2000" smtClean="0">
                <a:solidFill>
                  <a:srgbClr val="000000"/>
                </a:solidFill>
                <a:latin typeface="Arial" pitchFamily="34" charset="0"/>
                <a:ea typeface="SimSun" pitchFamily="2" charset="-122"/>
              </a:rPr>
              <a:t>Cryospheric observation stations in China</a:t>
            </a:r>
            <a:r>
              <a:rPr lang="en-US" altLang="zh-CN" sz="1800" smtClean="0">
                <a:solidFill>
                  <a:srgbClr val="FF0000"/>
                </a:solidFill>
                <a:latin typeface="Arial" pitchFamily="34" charset="0"/>
                <a:ea typeface="SimSun" pitchFamily="2" charset="-122"/>
              </a:rPr>
              <a:t> </a:t>
            </a:r>
          </a:p>
          <a:p>
            <a:pPr marL="365125" indent="-365125" eaLnBrk="1" hangingPunct="1">
              <a:spcBef>
                <a:spcPct val="50000"/>
              </a:spcBef>
              <a:buClr>
                <a:srgbClr val="CCCCFF"/>
              </a:buClr>
              <a:buFont typeface="Wingdings" pitchFamily="2" charset="2"/>
              <a:buChar char="Ø"/>
            </a:pPr>
            <a:r>
              <a:rPr lang="en-US" altLang="zh-CN" sz="1800" smtClean="0">
                <a:solidFill>
                  <a:srgbClr val="000000"/>
                </a:solidFill>
                <a:latin typeface="Arial" pitchFamily="34" charset="0"/>
                <a:ea typeface="SimSun" pitchFamily="2" charset="-122"/>
              </a:rPr>
              <a:t>National supported observation stations</a:t>
            </a:r>
            <a:r>
              <a:rPr lang="zh-CN" altLang="en-US" sz="1800" smtClean="0">
                <a:solidFill>
                  <a:srgbClr val="000000"/>
                </a:solidFill>
                <a:latin typeface="Arial" pitchFamily="34" charset="0"/>
                <a:ea typeface="SimSun" pitchFamily="2" charset="-122"/>
              </a:rPr>
              <a:t>：</a:t>
            </a:r>
            <a:r>
              <a:rPr lang="en-US" altLang="zh-CN" sz="1800" smtClean="0">
                <a:solidFill>
                  <a:srgbClr val="000000"/>
                </a:solidFill>
                <a:latin typeface="Arial" pitchFamily="34" charset="0"/>
                <a:ea typeface="SimSun" pitchFamily="2" charset="-122"/>
              </a:rPr>
              <a:t>2</a:t>
            </a:r>
          </a:p>
          <a:p>
            <a:pPr marL="365125" indent="-365125" eaLnBrk="1" hangingPunct="1">
              <a:spcBef>
                <a:spcPct val="50000"/>
              </a:spcBef>
              <a:buClr>
                <a:srgbClr val="CCCCFF"/>
              </a:buClr>
              <a:buFont typeface="Wingdings" pitchFamily="2" charset="2"/>
              <a:buChar char="Ø"/>
            </a:pPr>
            <a:r>
              <a:rPr lang="en-US" altLang="zh-CN" sz="1800" smtClean="0">
                <a:solidFill>
                  <a:srgbClr val="000000"/>
                </a:solidFill>
                <a:latin typeface="Arial" pitchFamily="34" charset="0"/>
                <a:ea typeface="SimSun" pitchFamily="2" charset="-122"/>
              </a:rPr>
              <a:t>Academy-based observation stations</a:t>
            </a:r>
            <a:r>
              <a:rPr lang="zh-CN" altLang="en-US" sz="1800" smtClean="0">
                <a:solidFill>
                  <a:srgbClr val="000000"/>
                </a:solidFill>
                <a:latin typeface="Arial" pitchFamily="34" charset="0"/>
                <a:ea typeface="SimSun" pitchFamily="2" charset="-122"/>
              </a:rPr>
              <a:t>：</a:t>
            </a:r>
            <a:r>
              <a:rPr lang="en-US" altLang="zh-CN" sz="1800" smtClean="0">
                <a:solidFill>
                  <a:srgbClr val="000000"/>
                </a:solidFill>
                <a:latin typeface="Arial" pitchFamily="34" charset="0"/>
                <a:ea typeface="SimSun" pitchFamily="2" charset="-122"/>
              </a:rPr>
              <a:t>3</a:t>
            </a:r>
          </a:p>
          <a:p>
            <a:pPr marL="365125" indent="-365125" eaLnBrk="1" hangingPunct="1">
              <a:spcBef>
                <a:spcPct val="50000"/>
              </a:spcBef>
              <a:buClr>
                <a:srgbClr val="CCCCFF"/>
              </a:buClr>
              <a:buFont typeface="Wingdings" pitchFamily="2" charset="2"/>
              <a:buChar char="Ø"/>
            </a:pPr>
            <a:r>
              <a:rPr lang="en-US" altLang="zh-CN" sz="1800" smtClean="0">
                <a:solidFill>
                  <a:srgbClr val="000000"/>
                </a:solidFill>
                <a:latin typeface="Arial" pitchFamily="34" charset="0"/>
                <a:ea typeface="SimSun" pitchFamily="2" charset="-122"/>
              </a:rPr>
              <a:t>Institute-based observation stations</a:t>
            </a:r>
            <a:r>
              <a:rPr lang="zh-CN" altLang="en-US" sz="1800" smtClean="0">
                <a:solidFill>
                  <a:srgbClr val="000000"/>
                </a:solidFill>
                <a:latin typeface="Arial" pitchFamily="34" charset="0"/>
                <a:ea typeface="SimSun" pitchFamily="2" charset="-122"/>
              </a:rPr>
              <a:t>：</a:t>
            </a:r>
            <a:r>
              <a:rPr lang="en-US" altLang="zh-CN" sz="1800" smtClean="0">
                <a:solidFill>
                  <a:srgbClr val="000000"/>
                </a:solidFill>
                <a:latin typeface="Arial" pitchFamily="34" charset="0"/>
                <a:ea typeface="SimSun" pitchFamily="2" charset="-122"/>
              </a:rPr>
              <a:t>9</a:t>
            </a:r>
            <a:endParaRPr lang="en-US" altLang="zh-CN" sz="1800" smtClean="0">
              <a:solidFill>
                <a:srgbClr val="FF3300"/>
              </a:solidFill>
              <a:latin typeface="Arial" pitchFamily="34" charset="0"/>
              <a:ea typeface="SimSun" pitchFamily="2" charset="-122"/>
            </a:endParaRPr>
          </a:p>
        </p:txBody>
      </p:sp>
      <p:grpSp>
        <p:nvGrpSpPr>
          <p:cNvPr id="2" name="Group 10"/>
          <p:cNvGrpSpPr>
            <a:grpSpLocks/>
          </p:cNvGrpSpPr>
          <p:nvPr/>
        </p:nvGrpSpPr>
        <p:grpSpPr bwMode="auto">
          <a:xfrm>
            <a:off x="214313" y="1357313"/>
            <a:ext cx="4929187" cy="4857750"/>
            <a:chOff x="755650" y="1268413"/>
            <a:chExt cx="5072062" cy="5013325"/>
          </a:xfrm>
        </p:grpSpPr>
        <p:pic>
          <p:nvPicPr>
            <p:cNvPr id="137223" name="Picture 2" descr="legend 2 拷贝"/>
            <p:cNvPicPr>
              <a:picLocks noChangeAspect="1" noChangeArrowheads="1"/>
            </p:cNvPicPr>
            <p:nvPr/>
          </p:nvPicPr>
          <p:blipFill>
            <a:blip r:embed="rId3" cstate="print"/>
            <a:srcRect/>
            <a:stretch>
              <a:fillRect/>
            </a:stretch>
          </p:blipFill>
          <p:spPr bwMode="auto">
            <a:xfrm>
              <a:off x="755650" y="1268413"/>
              <a:ext cx="4968875" cy="5013325"/>
            </a:xfrm>
            <a:prstGeom prst="rect">
              <a:avLst/>
            </a:prstGeom>
            <a:noFill/>
            <a:ln w="9525">
              <a:noFill/>
              <a:miter lim="800000"/>
              <a:headEnd/>
              <a:tailEnd/>
            </a:ln>
          </p:spPr>
        </p:pic>
        <p:sp>
          <p:nvSpPr>
            <p:cNvPr id="137224" name="Oval 19"/>
            <p:cNvSpPr>
              <a:spLocks noChangeArrowheads="1"/>
            </p:cNvSpPr>
            <p:nvPr/>
          </p:nvSpPr>
          <p:spPr bwMode="auto">
            <a:xfrm>
              <a:off x="4140200" y="2349500"/>
              <a:ext cx="115888" cy="117475"/>
            </a:xfrm>
            <a:prstGeom prst="ellipse">
              <a:avLst/>
            </a:prstGeom>
            <a:solidFill>
              <a:srgbClr val="FF0000"/>
            </a:solidFill>
            <a:ln w="9525">
              <a:solidFill>
                <a:schemeClr val="tx1"/>
              </a:solidFill>
              <a:round/>
              <a:headEnd/>
              <a:tailEnd/>
            </a:ln>
          </p:spPr>
          <p:txBody>
            <a:bodyPr wrap="none" anchor="ctr"/>
            <a:lstStyle/>
            <a:p>
              <a:pPr eaLnBrk="1" hangingPunct="1"/>
              <a:endParaRPr lang="en-US" sz="1800" smtClean="0">
                <a:solidFill>
                  <a:srgbClr val="000000"/>
                </a:solidFill>
                <a:latin typeface="Tahoma" pitchFamily="34" charset="0"/>
                <a:ea typeface="SimSun" pitchFamily="2" charset="-122"/>
              </a:endParaRPr>
            </a:p>
          </p:txBody>
        </p:sp>
        <p:sp>
          <p:nvSpPr>
            <p:cNvPr id="137225" name="Text Box 20"/>
            <p:cNvSpPr txBox="1">
              <a:spLocks noChangeArrowheads="1"/>
            </p:cNvSpPr>
            <p:nvPr/>
          </p:nvSpPr>
          <p:spPr bwMode="auto">
            <a:xfrm>
              <a:off x="4356100" y="2276475"/>
              <a:ext cx="1270000" cy="304800"/>
            </a:xfrm>
            <a:prstGeom prst="rect">
              <a:avLst/>
            </a:prstGeom>
            <a:noFill/>
            <a:ln w="9525">
              <a:noFill/>
              <a:miter lim="800000"/>
              <a:headEnd/>
              <a:tailEnd/>
            </a:ln>
          </p:spPr>
          <p:txBody>
            <a:bodyPr>
              <a:spAutoFit/>
            </a:bodyPr>
            <a:lstStyle/>
            <a:p>
              <a:pPr eaLnBrk="1" hangingPunct="1">
                <a:spcBef>
                  <a:spcPct val="50000"/>
                </a:spcBef>
              </a:pPr>
              <a:r>
                <a:rPr lang="en-US" altLang="zh-CN" sz="1400" b="1" smtClean="0">
                  <a:solidFill>
                    <a:srgbClr val="000000"/>
                  </a:solidFill>
                  <a:latin typeface="Arial" pitchFamily="34" charset="0"/>
                  <a:ea typeface="SimSun" pitchFamily="2" charset="-122"/>
                </a:rPr>
                <a:t>Institute</a:t>
              </a:r>
            </a:p>
          </p:txBody>
        </p:sp>
        <p:sp>
          <p:nvSpPr>
            <p:cNvPr id="137226" name="Rectangle 23"/>
            <p:cNvSpPr>
              <a:spLocks noChangeArrowheads="1"/>
            </p:cNvSpPr>
            <p:nvPr/>
          </p:nvSpPr>
          <p:spPr bwMode="auto">
            <a:xfrm>
              <a:off x="4152900" y="1700213"/>
              <a:ext cx="114300" cy="119062"/>
            </a:xfrm>
            <a:prstGeom prst="rect">
              <a:avLst/>
            </a:prstGeom>
            <a:solidFill>
              <a:srgbClr val="FFFF00"/>
            </a:solidFill>
            <a:ln w="9525">
              <a:solidFill>
                <a:schemeClr val="tx1"/>
              </a:solidFill>
              <a:miter lim="800000"/>
              <a:headEnd/>
              <a:tailEnd/>
            </a:ln>
          </p:spPr>
          <p:txBody>
            <a:bodyPr wrap="none" anchor="ctr"/>
            <a:lstStyle/>
            <a:p>
              <a:pPr eaLnBrk="1" hangingPunct="1"/>
              <a:endParaRPr lang="en-US" sz="1800" smtClean="0">
                <a:solidFill>
                  <a:srgbClr val="000000"/>
                </a:solidFill>
                <a:latin typeface="Tahoma" pitchFamily="34" charset="0"/>
                <a:ea typeface="SimSun" pitchFamily="2" charset="-122"/>
              </a:endParaRPr>
            </a:p>
          </p:txBody>
        </p:sp>
        <p:sp>
          <p:nvSpPr>
            <p:cNvPr id="137227" name="Text Box 24"/>
            <p:cNvSpPr txBox="1">
              <a:spLocks noChangeArrowheads="1"/>
            </p:cNvSpPr>
            <p:nvPr/>
          </p:nvSpPr>
          <p:spPr bwMode="auto">
            <a:xfrm>
              <a:off x="4343400" y="1557338"/>
              <a:ext cx="1008062" cy="304800"/>
            </a:xfrm>
            <a:prstGeom prst="rect">
              <a:avLst/>
            </a:prstGeom>
            <a:noFill/>
            <a:ln w="9525">
              <a:noFill/>
              <a:miter lim="800000"/>
              <a:headEnd/>
              <a:tailEnd/>
            </a:ln>
          </p:spPr>
          <p:txBody>
            <a:bodyPr>
              <a:spAutoFit/>
            </a:bodyPr>
            <a:lstStyle/>
            <a:p>
              <a:pPr eaLnBrk="1" hangingPunct="1">
                <a:spcBef>
                  <a:spcPct val="50000"/>
                </a:spcBef>
              </a:pPr>
              <a:r>
                <a:rPr lang="en-US" altLang="zh-CN" sz="1400" b="1" smtClean="0">
                  <a:solidFill>
                    <a:srgbClr val="000000"/>
                  </a:solidFill>
                  <a:latin typeface="Arial" pitchFamily="34" charset="0"/>
                  <a:ea typeface="SimSun" pitchFamily="2" charset="-122"/>
                </a:rPr>
                <a:t>National</a:t>
              </a:r>
            </a:p>
          </p:txBody>
        </p:sp>
        <p:sp>
          <p:nvSpPr>
            <p:cNvPr id="137228" name="AutoShape 28"/>
            <p:cNvSpPr>
              <a:spLocks noChangeArrowheads="1"/>
            </p:cNvSpPr>
            <p:nvPr/>
          </p:nvSpPr>
          <p:spPr bwMode="auto">
            <a:xfrm>
              <a:off x="4114800" y="1989138"/>
              <a:ext cx="188913" cy="117475"/>
            </a:xfrm>
            <a:prstGeom prst="triangle">
              <a:avLst>
                <a:gd name="adj" fmla="val 50000"/>
              </a:avLst>
            </a:prstGeom>
            <a:solidFill>
              <a:srgbClr val="00FFFF"/>
            </a:solidFill>
            <a:ln w="9525">
              <a:solidFill>
                <a:schemeClr val="tx1"/>
              </a:solidFill>
              <a:miter lim="800000"/>
              <a:headEnd/>
              <a:tailEnd/>
            </a:ln>
          </p:spPr>
          <p:txBody>
            <a:bodyPr wrap="none" anchor="ctr"/>
            <a:lstStyle/>
            <a:p>
              <a:pPr eaLnBrk="1" hangingPunct="1"/>
              <a:endParaRPr lang="en-US" sz="1800" smtClean="0">
                <a:solidFill>
                  <a:srgbClr val="000000"/>
                </a:solidFill>
                <a:latin typeface="Tahoma" pitchFamily="34" charset="0"/>
                <a:ea typeface="SimSun" pitchFamily="2" charset="-122"/>
              </a:endParaRPr>
            </a:p>
          </p:txBody>
        </p:sp>
        <p:sp>
          <p:nvSpPr>
            <p:cNvPr id="137229" name="Text Box 29"/>
            <p:cNvSpPr txBox="1">
              <a:spLocks noChangeArrowheads="1"/>
            </p:cNvSpPr>
            <p:nvPr/>
          </p:nvSpPr>
          <p:spPr bwMode="auto">
            <a:xfrm>
              <a:off x="4343400" y="1916113"/>
              <a:ext cx="1484312" cy="304800"/>
            </a:xfrm>
            <a:prstGeom prst="rect">
              <a:avLst/>
            </a:prstGeom>
            <a:noFill/>
            <a:ln w="9525">
              <a:noFill/>
              <a:miter lim="800000"/>
              <a:headEnd/>
              <a:tailEnd/>
            </a:ln>
          </p:spPr>
          <p:txBody>
            <a:bodyPr>
              <a:spAutoFit/>
            </a:bodyPr>
            <a:lstStyle/>
            <a:p>
              <a:pPr eaLnBrk="1" hangingPunct="1">
                <a:spcBef>
                  <a:spcPct val="50000"/>
                </a:spcBef>
              </a:pPr>
              <a:r>
                <a:rPr lang="en-US" altLang="zh-CN" sz="1400" b="1" smtClean="0">
                  <a:solidFill>
                    <a:srgbClr val="000000"/>
                  </a:solidFill>
                  <a:latin typeface="Arial" pitchFamily="34" charset="0"/>
                  <a:ea typeface="SimSun" pitchFamily="2" charset="-122"/>
                </a:rPr>
                <a:t>Academic</a:t>
              </a:r>
            </a:p>
          </p:txBody>
        </p:sp>
      </p:grpSp>
      <p:sp>
        <p:nvSpPr>
          <p:cNvPr id="137220" name="Rectangle 4"/>
          <p:cNvSpPr>
            <a:spLocks noChangeArrowheads="1"/>
          </p:cNvSpPr>
          <p:nvPr/>
        </p:nvSpPr>
        <p:spPr bwMode="auto">
          <a:xfrm>
            <a:off x="5220072" y="4293096"/>
            <a:ext cx="3581400" cy="2031325"/>
          </a:xfrm>
          <a:prstGeom prst="rect">
            <a:avLst/>
          </a:prstGeom>
          <a:noFill/>
          <a:ln w="9525">
            <a:noFill/>
            <a:miter lim="800000"/>
            <a:headEnd/>
            <a:tailEnd/>
          </a:ln>
        </p:spPr>
        <p:txBody>
          <a:bodyPr>
            <a:spAutoFit/>
          </a:bodyPr>
          <a:lstStyle/>
          <a:p>
            <a:pPr>
              <a:buSzPct val="75000"/>
            </a:pPr>
            <a:r>
              <a:rPr lang="en-GB" sz="1800" dirty="0" smtClean="0">
                <a:solidFill>
                  <a:srgbClr val="000000"/>
                </a:solidFill>
                <a:latin typeface="Arial" pitchFamily="34" charset="0"/>
              </a:rPr>
              <a:t>Even nationally, cryospheric observations are the responsibility of different institutes or agencies.</a:t>
            </a:r>
          </a:p>
          <a:p>
            <a:pPr>
              <a:buSzPct val="75000"/>
            </a:pPr>
            <a:r>
              <a:rPr lang="en-GB" sz="1800" dirty="0" smtClean="0">
                <a:solidFill>
                  <a:srgbClr val="000000"/>
                </a:solidFill>
                <a:latin typeface="Arial" pitchFamily="34" charset="0"/>
              </a:rPr>
              <a:t>This is the case in most countries and makes data sharing even more challenging </a:t>
            </a:r>
          </a:p>
        </p:txBody>
      </p:sp>
      <p:sp>
        <p:nvSpPr>
          <p:cNvPr id="137221" name="Title 12"/>
          <p:cNvSpPr>
            <a:spLocks noGrp="1"/>
          </p:cNvSpPr>
          <p:nvPr>
            <p:ph type="title"/>
          </p:nvPr>
        </p:nvSpPr>
        <p:spPr>
          <a:xfrm>
            <a:off x="1214438" y="642938"/>
            <a:ext cx="7929562" cy="642937"/>
          </a:xfrm>
        </p:spPr>
        <p:txBody>
          <a:bodyPr/>
          <a:lstStyle/>
          <a:p>
            <a:pPr eaLnBrk="1" hangingPunct="1"/>
            <a:r>
              <a:rPr lang="en-US" altLang="zh-CN" sz="2800" smtClean="0">
                <a:solidFill>
                  <a:srgbClr val="000000"/>
                </a:solidFill>
                <a:latin typeface="Arial" pitchFamily="34" charset="0"/>
                <a:ea typeface="SimSun" pitchFamily="2" charset="-122"/>
                <a:cs typeface="Arial" pitchFamily="34" charset="0"/>
              </a:rPr>
              <a:t>Issue for in-situ cryospheric observation stations:</a:t>
            </a:r>
            <a:br>
              <a:rPr lang="en-US" altLang="zh-CN" sz="2800" smtClean="0">
                <a:solidFill>
                  <a:srgbClr val="000000"/>
                </a:solidFill>
                <a:latin typeface="Arial" pitchFamily="34" charset="0"/>
                <a:ea typeface="SimSun" pitchFamily="2" charset="-122"/>
                <a:cs typeface="Arial" pitchFamily="34" charset="0"/>
              </a:rPr>
            </a:br>
            <a:r>
              <a:rPr lang="en-US" altLang="zh-CN" sz="2800" smtClean="0">
                <a:solidFill>
                  <a:srgbClr val="000000"/>
                </a:solidFill>
                <a:latin typeface="Arial" pitchFamily="34" charset="0"/>
                <a:ea typeface="SimSun" pitchFamily="2" charset="-122"/>
                <a:cs typeface="Arial" pitchFamily="34" charset="0"/>
              </a:rPr>
              <a:t>varying ownership and operational status</a:t>
            </a:r>
            <a:r>
              <a:rPr lang="en-US" altLang="zh-CN" smtClean="0">
                <a:solidFill>
                  <a:srgbClr val="000000"/>
                </a:solidFill>
                <a:latin typeface="Tahoma" pitchFamily="34" charset="0"/>
                <a:ea typeface="SimHei" pitchFamily="2" charset="-122"/>
                <a:cs typeface="Arial" pitchFamily="34" charset="0"/>
              </a:rPr>
              <a:t/>
            </a:r>
            <a:br>
              <a:rPr lang="en-US" altLang="zh-CN" smtClean="0">
                <a:solidFill>
                  <a:srgbClr val="000000"/>
                </a:solidFill>
                <a:latin typeface="Tahoma" pitchFamily="34" charset="0"/>
                <a:ea typeface="SimHei" pitchFamily="2" charset="-122"/>
                <a:cs typeface="Arial" pitchFamily="34" charset="0"/>
              </a:rPr>
            </a:br>
            <a:endParaRPr lang="en-CA" smtClean="0">
              <a:ea typeface="SimHei" pitchFamily="2" charset="-122"/>
              <a:cs typeface="Arial" pitchFamily="34" charset="0"/>
            </a:endParaRPr>
          </a:p>
        </p:txBody>
      </p:sp>
      <p:sp>
        <p:nvSpPr>
          <p:cNvPr id="137222"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rPr>
              <a:t>WMO</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sz="half" idx="2"/>
          </p:nvPr>
        </p:nvGraphicFramePr>
        <p:xfrm>
          <a:off x="4067175" y="0"/>
          <a:ext cx="5076825" cy="3370263"/>
        </p:xfrm>
        <a:graphic>
          <a:graphicData uri="http://schemas.openxmlformats.org/presentationml/2006/ole">
            <p:oleObj spid="_x0000_s246786" name="Photo Editor Photo" r:id="rId4" imgW="8723810" imgH="5792008" progId="">
              <p:embed/>
            </p:oleObj>
          </a:graphicData>
        </a:graphic>
      </p:graphicFrame>
      <p:graphicFrame>
        <p:nvGraphicFramePr>
          <p:cNvPr id="2051" name="Object 3"/>
          <p:cNvGraphicFramePr>
            <a:graphicFrameLocks noChangeAspect="1"/>
          </p:cNvGraphicFramePr>
          <p:nvPr/>
        </p:nvGraphicFramePr>
        <p:xfrm>
          <a:off x="4017963" y="3429000"/>
          <a:ext cx="5126037" cy="3213100"/>
        </p:xfrm>
        <a:graphic>
          <a:graphicData uri="http://schemas.openxmlformats.org/presentationml/2006/ole">
            <p:oleObj spid="_x0000_s246787" name="Photo Editor Photo" r:id="rId5" imgW="8723810" imgH="5466667" progId="">
              <p:embed/>
            </p:oleObj>
          </a:graphicData>
        </a:graphic>
      </p:graphicFrame>
      <p:sp>
        <p:nvSpPr>
          <p:cNvPr id="1028" name="Rectangle 4"/>
          <p:cNvSpPr>
            <a:spLocks noGrp="1" noChangeArrowheads="1"/>
          </p:cNvSpPr>
          <p:nvPr>
            <p:ph type="body" sz="half" idx="1"/>
          </p:nvPr>
        </p:nvSpPr>
        <p:spPr>
          <a:xfrm>
            <a:off x="0" y="1052736"/>
            <a:ext cx="4038600" cy="6264275"/>
          </a:xfrm>
        </p:spPr>
        <p:txBody>
          <a:bodyPr/>
          <a:lstStyle/>
          <a:p>
            <a:pPr eaLnBrk="1" hangingPunct="1">
              <a:defRPr/>
            </a:pPr>
            <a:r>
              <a:rPr lang="en-CA" sz="1800" dirty="0" smtClean="0"/>
              <a:t>Churchill RCT1 (top) Dec 2000:  </a:t>
            </a:r>
            <a:br>
              <a:rPr lang="en-CA" sz="1800" dirty="0" smtClean="0"/>
            </a:br>
            <a:r>
              <a:rPr lang="en-CA" sz="1800" dirty="0" smtClean="0"/>
              <a:t>Huge rocks create deep drifts, dry patches</a:t>
            </a:r>
          </a:p>
          <a:p>
            <a:pPr eaLnBrk="1" hangingPunct="1">
              <a:defRPr/>
            </a:pPr>
            <a:r>
              <a:rPr lang="en-CA" sz="1800" dirty="0" smtClean="0"/>
              <a:t>RCT2 (bottom) Mar 2003:Open tundra with small obstacles creates 20-30 cm drifts</a:t>
            </a:r>
          </a:p>
          <a:p>
            <a:pPr eaLnBrk="1" hangingPunct="1">
              <a:defRPr/>
            </a:pPr>
            <a:r>
              <a:rPr lang="en-CA" sz="1800" dirty="0" smtClean="0"/>
              <a:t>Flagging of trees points away from Hudson’s Bay</a:t>
            </a:r>
            <a:endParaRPr lang="en-US" sz="2400" dirty="0" smtClean="0"/>
          </a:p>
          <a:p>
            <a:pPr eaLnBrk="1" hangingPunct="1">
              <a:defRPr/>
            </a:pPr>
            <a:r>
              <a:rPr lang="en-US" sz="2000" dirty="0" smtClean="0">
                <a:solidFill>
                  <a:srgbClr val="FF0000"/>
                </a:solidFill>
              </a:rPr>
              <a:t>Need for community agreed guidelines, best practices, standards and metadata – applies to all cryospheric components</a:t>
            </a:r>
          </a:p>
          <a:p>
            <a:pPr eaLnBrk="1" hangingPunct="1">
              <a:defRPr/>
            </a:pPr>
            <a:r>
              <a:rPr lang="en-US" sz="2000" dirty="0" smtClean="0">
                <a:solidFill>
                  <a:srgbClr val="FF0000"/>
                </a:solidFill>
              </a:rPr>
              <a:t>All part of dialogue between users (e.g. modellers) and network operations</a:t>
            </a:r>
          </a:p>
          <a:p>
            <a:pPr eaLnBrk="1" hangingPunct="1">
              <a:defRPr/>
            </a:pPr>
            <a:r>
              <a:rPr lang="en-US" sz="2000" dirty="0" smtClean="0">
                <a:solidFill>
                  <a:srgbClr val="FF0000"/>
                </a:solidFill>
              </a:rPr>
              <a:t>All are needed for reference and super sites</a:t>
            </a:r>
          </a:p>
          <a:p>
            <a:pPr eaLnBrk="1" hangingPunct="1">
              <a:defRPr/>
            </a:pPr>
            <a:endParaRPr lang="en-CA" sz="2100" dirty="0" smtClean="0">
              <a:solidFill>
                <a:srgbClr val="FF0000"/>
              </a:solidFill>
            </a:endParaRPr>
          </a:p>
        </p:txBody>
      </p:sp>
      <p:sp>
        <p:nvSpPr>
          <p:cNvPr id="2053" name="TextBox 4"/>
          <p:cNvSpPr txBox="1">
            <a:spLocks noChangeArrowheads="1"/>
          </p:cNvSpPr>
          <p:nvPr/>
        </p:nvSpPr>
        <p:spPr bwMode="auto">
          <a:xfrm>
            <a:off x="179512" y="188640"/>
            <a:ext cx="3600666" cy="830997"/>
          </a:xfrm>
          <a:prstGeom prst="rect">
            <a:avLst/>
          </a:prstGeom>
          <a:noFill/>
          <a:ln w="9525">
            <a:noFill/>
            <a:miter lim="800000"/>
            <a:headEnd/>
            <a:tailEnd/>
          </a:ln>
        </p:spPr>
        <p:txBody>
          <a:bodyPr wrap="none">
            <a:spAutoFit/>
          </a:bodyPr>
          <a:lstStyle/>
          <a:p>
            <a:pPr algn="ctr"/>
            <a:r>
              <a:rPr lang="en-US" b="1" dirty="0" smtClean="0">
                <a:solidFill>
                  <a:srgbClr val="000000"/>
                </a:solidFill>
                <a:latin typeface="Arial" pitchFamily="34" charset="0"/>
                <a:ea typeface="+mn-ea"/>
              </a:rPr>
              <a:t>Standards, Guidelines, </a:t>
            </a:r>
          </a:p>
          <a:p>
            <a:pPr algn="ctr"/>
            <a:r>
              <a:rPr lang="en-US" b="1" dirty="0" smtClean="0">
                <a:solidFill>
                  <a:srgbClr val="000000"/>
                </a:solidFill>
                <a:latin typeface="Arial" pitchFamily="34" charset="0"/>
                <a:ea typeface="+mn-ea"/>
              </a:rPr>
              <a:t>Metadata</a:t>
            </a:r>
            <a:endParaRPr lang="en-CA" b="1" dirty="0" smtClean="0">
              <a:solidFill>
                <a:srgbClr val="000000"/>
              </a:solidFill>
              <a:latin typeface="Arial" pitchFamily="34" charset="0"/>
              <a:ea typeface="+mn-ea"/>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0" y="0"/>
            <a:ext cx="9144000" cy="620713"/>
          </a:xfrm>
        </p:spPr>
        <p:txBody>
          <a:bodyPr/>
          <a:lstStyle/>
          <a:p>
            <a:pPr eaLnBrk="1" hangingPunct="1"/>
            <a:r>
              <a:rPr lang="en-US" sz="2100" i="1" dirty="0" smtClean="0">
                <a:solidFill>
                  <a:srgbClr val="FF0000"/>
                </a:solidFill>
              </a:rPr>
              <a:t>Quantification of Cold Region Precipitation – Demonstration Project</a:t>
            </a:r>
          </a:p>
        </p:txBody>
      </p:sp>
      <p:graphicFrame>
        <p:nvGraphicFramePr>
          <p:cNvPr id="3074" name="Object 2"/>
          <p:cNvGraphicFramePr>
            <a:graphicFrameLocks noChangeAspect="1"/>
          </p:cNvGraphicFramePr>
          <p:nvPr>
            <p:ph type="body" idx="1"/>
          </p:nvPr>
        </p:nvGraphicFramePr>
        <p:xfrm>
          <a:off x="5181600" y="4548188"/>
          <a:ext cx="3962400" cy="2309812"/>
        </p:xfrm>
        <a:graphic>
          <a:graphicData uri="http://schemas.openxmlformats.org/presentationml/2006/ole">
            <p:oleObj spid="_x0000_s247810" name="Worksheet" r:id="rId4" imgW="6607800" imgH="3558960" progId="Excel.Sheet.8">
              <p:embed/>
            </p:oleObj>
          </a:graphicData>
        </a:graphic>
      </p:graphicFrame>
      <p:sp>
        <p:nvSpPr>
          <p:cNvPr id="3078" name="Rectangle 4"/>
          <p:cNvSpPr>
            <a:spLocks noChangeArrowheads="1"/>
          </p:cNvSpPr>
          <p:nvPr/>
        </p:nvSpPr>
        <p:spPr bwMode="auto">
          <a:xfrm>
            <a:off x="0" y="476250"/>
            <a:ext cx="5076825" cy="6173998"/>
          </a:xfrm>
          <a:prstGeom prst="rect">
            <a:avLst/>
          </a:prstGeom>
          <a:noFill/>
          <a:ln w="9525">
            <a:noFill/>
            <a:miter lim="800000"/>
            <a:headEnd/>
            <a:tailEnd/>
          </a:ln>
        </p:spPr>
        <p:txBody>
          <a:bodyPr>
            <a:spAutoFit/>
          </a:bodyPr>
          <a:lstStyle/>
          <a:p>
            <a:pPr eaLnBrk="1" hangingPunct="1">
              <a:spcBef>
                <a:spcPct val="35000"/>
              </a:spcBef>
              <a:buFont typeface="Symbol" pitchFamily="18" charset="2"/>
              <a:buChar char="·"/>
            </a:pPr>
            <a:r>
              <a:rPr lang="en-GB" sz="1900" i="1" dirty="0" smtClean="0">
                <a:solidFill>
                  <a:srgbClr val="000000"/>
                </a:solidFill>
                <a:latin typeface="Calibri" pitchFamily="34" charset="0"/>
                <a:ea typeface="+mn-ea"/>
                <a:cs typeface="Times New Roman" pitchFamily="18" charset="0"/>
              </a:rPr>
              <a:t> development of data sets, adjusted for known systematic errors, suitable for meteorological,  hydrological and climate modelling</a:t>
            </a:r>
            <a:endParaRPr lang="en-US" sz="1900" i="1" dirty="0" smtClean="0">
              <a:solidFill>
                <a:srgbClr val="000000"/>
              </a:solidFill>
              <a:latin typeface="Calibri" pitchFamily="34" charset="0"/>
              <a:ea typeface="+mn-ea"/>
              <a:cs typeface="Times New Roman" pitchFamily="18" charset="0"/>
            </a:endParaRPr>
          </a:p>
          <a:p>
            <a:pPr eaLnBrk="1" hangingPunct="1">
              <a:spcBef>
                <a:spcPct val="35000"/>
              </a:spcBef>
              <a:buFont typeface="Symbol" pitchFamily="18" charset="2"/>
              <a:buChar char="·"/>
            </a:pPr>
            <a:r>
              <a:rPr lang="en-US" sz="1900" i="1" dirty="0" smtClean="0">
                <a:solidFill>
                  <a:srgbClr val="000000"/>
                </a:solidFill>
                <a:latin typeface="Calibri" pitchFamily="34" charset="0"/>
                <a:ea typeface="+mn-ea"/>
                <a:cs typeface="Times New Roman" pitchFamily="18" charset="0"/>
              </a:rPr>
              <a:t> through GCW and with others (CIMO, WIGOS, GCOS), update observing procedures and standards for cryospheric variables </a:t>
            </a:r>
          </a:p>
          <a:p>
            <a:pPr eaLnBrk="1" hangingPunct="1">
              <a:spcBef>
                <a:spcPct val="35000"/>
              </a:spcBef>
              <a:buFont typeface="Symbol" pitchFamily="18" charset="2"/>
              <a:buChar char="·"/>
            </a:pPr>
            <a:r>
              <a:rPr lang="en-US" sz="1900" i="1" dirty="0" smtClean="0">
                <a:solidFill>
                  <a:srgbClr val="000000"/>
                </a:solidFill>
                <a:latin typeface="Calibri" pitchFamily="34" charset="0"/>
                <a:ea typeface="+mn-ea"/>
                <a:cs typeface="Times New Roman" pitchFamily="18" charset="0"/>
              </a:rPr>
              <a:t>  </a:t>
            </a:r>
            <a:r>
              <a:rPr lang="en-GB" sz="1900" i="1" dirty="0" smtClean="0">
                <a:solidFill>
                  <a:srgbClr val="000000"/>
                </a:solidFill>
                <a:latin typeface="Calibri" pitchFamily="34" charset="0"/>
                <a:ea typeface="+mn-ea"/>
                <a:cs typeface="Times New Roman" pitchFamily="18" charset="0"/>
              </a:rPr>
              <a:t>Development and assessment of new technologies for precipitation measurement in cold climate regions is essential </a:t>
            </a:r>
            <a:r>
              <a:rPr lang="en-GB" sz="1900" i="1" dirty="0" smtClean="0">
                <a:solidFill>
                  <a:srgbClr val="000000"/>
                </a:solidFill>
                <a:latin typeface="Times New Roman" pitchFamily="18" charset="0"/>
                <a:ea typeface="+mn-ea"/>
                <a:cs typeface="Times New Roman" pitchFamily="18" charset="0"/>
              </a:rPr>
              <a:t>–</a:t>
            </a:r>
            <a:r>
              <a:rPr lang="en-GB" sz="1900" i="1" dirty="0" smtClean="0">
                <a:solidFill>
                  <a:srgbClr val="000000"/>
                </a:solidFill>
                <a:latin typeface="Calibri" pitchFamily="34" charset="0"/>
                <a:ea typeface="+mn-ea"/>
                <a:cs typeface="Times New Roman" pitchFamily="18" charset="0"/>
              </a:rPr>
              <a:t> IPWG, CIMO</a:t>
            </a:r>
          </a:p>
          <a:p>
            <a:pPr eaLnBrk="1" hangingPunct="1">
              <a:spcBef>
                <a:spcPct val="35000"/>
              </a:spcBef>
              <a:buFont typeface="Symbol" pitchFamily="18" charset="2"/>
              <a:buChar char="·"/>
            </a:pPr>
            <a:r>
              <a:rPr lang="en-GB" sz="1900" i="1" dirty="0" smtClean="0">
                <a:solidFill>
                  <a:srgbClr val="000000"/>
                </a:solidFill>
                <a:latin typeface="Calibri" pitchFamily="34" charset="0"/>
                <a:ea typeface="+mn-ea"/>
                <a:cs typeface="Times New Roman" pitchFamily="18" charset="0"/>
              </a:rPr>
              <a:t>  WMO/CIMO/GCW focus on Precip in Cold Regions </a:t>
            </a:r>
            <a:r>
              <a:rPr lang="en-GB" sz="1900" i="1" dirty="0" smtClean="0">
                <a:solidFill>
                  <a:srgbClr val="000000"/>
                </a:solidFill>
                <a:latin typeface="Times New Roman" pitchFamily="18" charset="0"/>
                <a:ea typeface="+mn-ea"/>
                <a:cs typeface="Times New Roman" pitchFamily="18" charset="0"/>
              </a:rPr>
              <a:t>–</a:t>
            </a:r>
            <a:r>
              <a:rPr lang="en-GB" sz="1900" i="1" dirty="0" smtClean="0">
                <a:solidFill>
                  <a:srgbClr val="000000"/>
                </a:solidFill>
                <a:latin typeface="Calibri" pitchFamily="34" charset="0"/>
                <a:ea typeface="+mn-ea"/>
                <a:cs typeface="Times New Roman" pitchFamily="18" charset="0"/>
              </a:rPr>
              <a:t> strong link with GPCC</a:t>
            </a:r>
            <a:endParaRPr lang="en-US" sz="1900" i="1" dirty="0" smtClean="0">
              <a:solidFill>
                <a:srgbClr val="000000"/>
              </a:solidFill>
              <a:latin typeface="Calibri" pitchFamily="34" charset="0"/>
              <a:ea typeface="+mn-ea"/>
              <a:cs typeface="Times New Roman" pitchFamily="18" charset="0"/>
            </a:endParaRPr>
          </a:p>
          <a:p>
            <a:pPr eaLnBrk="1" hangingPunct="1">
              <a:spcBef>
                <a:spcPct val="35000"/>
              </a:spcBef>
              <a:buFont typeface="Symbol" pitchFamily="18" charset="2"/>
              <a:buChar char="·"/>
            </a:pPr>
            <a:r>
              <a:rPr lang="en-US" sz="1900" i="1" dirty="0" smtClean="0">
                <a:solidFill>
                  <a:srgbClr val="FF0000"/>
                </a:solidFill>
                <a:latin typeface="Calibri" pitchFamily="34" charset="0"/>
                <a:ea typeface="+mn-ea"/>
                <a:cs typeface="Times New Roman" pitchFamily="18" charset="0"/>
              </a:rPr>
              <a:t> GPM</a:t>
            </a:r>
            <a:r>
              <a:rPr lang="en-US" sz="1900" i="1" dirty="0" smtClean="0">
                <a:solidFill>
                  <a:srgbClr val="FF3300"/>
                </a:solidFill>
                <a:latin typeface="Calibri" pitchFamily="34" charset="0"/>
                <a:ea typeface="+mn-ea"/>
                <a:cs typeface="Times New Roman" pitchFamily="18" charset="0"/>
              </a:rPr>
              <a:t> - </a:t>
            </a:r>
            <a:r>
              <a:rPr lang="en-US" sz="1900" i="1" dirty="0" smtClean="0">
                <a:solidFill>
                  <a:srgbClr val="000000"/>
                </a:solidFill>
                <a:latin typeface="Calibri" pitchFamily="34" charset="0"/>
                <a:ea typeface="+mn-ea"/>
                <a:cs typeface="Times New Roman" pitchFamily="18" charset="0"/>
              </a:rPr>
              <a:t>Ground Validation in high latitudes</a:t>
            </a:r>
          </a:p>
          <a:p>
            <a:pPr eaLnBrk="1" hangingPunct="1">
              <a:spcBef>
                <a:spcPct val="35000"/>
              </a:spcBef>
              <a:buFont typeface="Symbol" pitchFamily="18" charset="2"/>
              <a:buChar char="·"/>
            </a:pPr>
            <a:r>
              <a:rPr lang="en-US" sz="1900" i="1" dirty="0" smtClean="0">
                <a:solidFill>
                  <a:srgbClr val="FF0000"/>
                </a:solidFill>
                <a:latin typeface="Calibri" pitchFamily="34" charset="0"/>
                <a:ea typeface="+mn-ea"/>
              </a:rPr>
              <a:t>What do modellers need to validate precipitation in cold climates?</a:t>
            </a:r>
          </a:p>
          <a:p>
            <a:pPr eaLnBrk="1" hangingPunct="1">
              <a:spcBef>
                <a:spcPct val="35000"/>
              </a:spcBef>
              <a:buFont typeface="Symbol" pitchFamily="18" charset="2"/>
              <a:buChar char="·"/>
            </a:pPr>
            <a:r>
              <a:rPr lang="en-AU" sz="1900" i="1" dirty="0" smtClean="0">
                <a:solidFill>
                  <a:srgbClr val="FF0000"/>
                </a:solidFill>
                <a:latin typeface="Calibri" pitchFamily="34" charset="0"/>
                <a:ea typeface="+mn-ea"/>
              </a:rPr>
              <a:t>What can we do for determining precipitation in data sparse regions, such as polar and alpine?</a:t>
            </a:r>
            <a:endParaRPr lang="en-US" sz="1900" i="1" dirty="0" smtClean="0">
              <a:solidFill>
                <a:srgbClr val="FF0000"/>
              </a:solidFill>
              <a:latin typeface="Calibri" pitchFamily="34" charset="0"/>
              <a:ea typeface="+mn-ea"/>
              <a:cs typeface="Times New Roman" pitchFamily="18" charset="0"/>
            </a:endParaRPr>
          </a:p>
          <a:p>
            <a:pPr eaLnBrk="1" hangingPunct="1">
              <a:spcBef>
                <a:spcPct val="35000"/>
              </a:spcBef>
              <a:buFont typeface="Symbol" pitchFamily="18" charset="2"/>
              <a:buChar char="·"/>
            </a:pPr>
            <a:r>
              <a:rPr lang="en-US" sz="1900" i="1" dirty="0" smtClean="0">
                <a:solidFill>
                  <a:srgbClr val="FF0000"/>
                </a:solidFill>
                <a:latin typeface="Calibri" pitchFamily="34" charset="0"/>
                <a:ea typeface="+mn-ea"/>
              </a:rPr>
              <a:t>What do we do in Antarctica?</a:t>
            </a:r>
          </a:p>
          <a:p>
            <a:pPr eaLnBrk="1" hangingPunct="1">
              <a:spcBef>
                <a:spcPct val="35000"/>
              </a:spcBef>
              <a:buFont typeface="Symbol" pitchFamily="18" charset="2"/>
              <a:buChar char="·"/>
            </a:pPr>
            <a:endParaRPr lang="en-US" sz="1900" i="1" dirty="0" smtClean="0">
              <a:solidFill>
                <a:srgbClr val="FF0000"/>
              </a:solidFill>
              <a:latin typeface="Calibri" pitchFamily="34" charset="0"/>
              <a:ea typeface="+mn-ea"/>
            </a:endParaRPr>
          </a:p>
        </p:txBody>
      </p:sp>
      <p:graphicFrame>
        <p:nvGraphicFramePr>
          <p:cNvPr id="3075" name="Object 3"/>
          <p:cNvGraphicFramePr>
            <a:graphicFrameLocks noChangeAspect="1"/>
          </p:cNvGraphicFramePr>
          <p:nvPr/>
        </p:nvGraphicFramePr>
        <p:xfrm>
          <a:off x="7092950" y="836613"/>
          <a:ext cx="1752600" cy="1157287"/>
        </p:xfrm>
        <a:graphic>
          <a:graphicData uri="http://schemas.openxmlformats.org/presentationml/2006/ole">
            <p:oleObj spid="_x0000_s247811" name="Photo Editor Photo" r:id="rId5" imgW="17066667" imgH="11279174" progId="">
              <p:embed/>
            </p:oleObj>
          </a:graphicData>
        </a:graphic>
      </p:graphicFrame>
      <p:graphicFrame>
        <p:nvGraphicFramePr>
          <p:cNvPr id="3076" name="Object 4"/>
          <p:cNvGraphicFramePr>
            <a:graphicFrameLocks noChangeAspect="1"/>
          </p:cNvGraphicFramePr>
          <p:nvPr/>
        </p:nvGraphicFramePr>
        <p:xfrm>
          <a:off x="6781800" y="2203450"/>
          <a:ext cx="2362200" cy="1771650"/>
        </p:xfrm>
        <a:graphic>
          <a:graphicData uri="http://schemas.openxmlformats.org/presentationml/2006/ole">
            <p:oleObj spid="_x0000_s247812" name="Photo Editor Photo" r:id="rId6" imgW="9752381" imgH="7314286" progId="">
              <p:embed/>
            </p:oleObj>
          </a:graphicData>
        </a:graphic>
      </p:graphicFrame>
      <p:sp>
        <p:nvSpPr>
          <p:cNvPr id="3079" name="Text Box 7"/>
          <p:cNvSpPr txBox="1">
            <a:spLocks noChangeArrowheads="1"/>
          </p:cNvSpPr>
          <p:nvPr/>
        </p:nvSpPr>
        <p:spPr bwMode="auto">
          <a:xfrm>
            <a:off x="4953000" y="4191000"/>
            <a:ext cx="2084388" cy="336550"/>
          </a:xfrm>
          <a:prstGeom prst="rect">
            <a:avLst/>
          </a:prstGeom>
          <a:noFill/>
          <a:ln w="9525">
            <a:noFill/>
            <a:miter lim="800000"/>
            <a:headEnd/>
            <a:tailEnd/>
          </a:ln>
        </p:spPr>
        <p:txBody>
          <a:bodyPr wrap="none">
            <a:spAutoFit/>
          </a:bodyPr>
          <a:lstStyle/>
          <a:p>
            <a:pPr eaLnBrk="1" hangingPunct="1"/>
            <a:r>
              <a:rPr lang="en-US" sz="1600" smtClean="0">
                <a:solidFill>
                  <a:srgbClr val="000000"/>
                </a:solidFill>
                <a:latin typeface="Calibri" pitchFamily="34" charset="0"/>
                <a:ea typeface="+mn-ea"/>
                <a:cs typeface="Times New Roman" pitchFamily="18" charset="0"/>
              </a:rPr>
              <a:t>Impact of automation</a:t>
            </a:r>
          </a:p>
        </p:txBody>
      </p:sp>
      <p:pic>
        <p:nvPicPr>
          <p:cNvPr id="3080" name="Picture 8" descr="DFIR Geonor setup Dec 2003 c"/>
          <p:cNvPicPr>
            <a:picLocks noChangeAspect="1" noChangeArrowheads="1"/>
          </p:cNvPicPr>
          <p:nvPr/>
        </p:nvPicPr>
        <p:blipFill>
          <a:blip r:embed="rId7" cstate="print"/>
          <a:srcRect/>
          <a:stretch>
            <a:fillRect/>
          </a:stretch>
        </p:blipFill>
        <p:spPr bwMode="auto">
          <a:xfrm>
            <a:off x="5148263" y="620713"/>
            <a:ext cx="1492250" cy="1608137"/>
          </a:xfrm>
          <a:prstGeom prst="rect">
            <a:avLst/>
          </a:prstGeom>
          <a:noFill/>
          <a:ln w="9525">
            <a:noFill/>
            <a:miter lim="800000"/>
            <a:headEnd/>
            <a:tailEnd/>
          </a:ln>
        </p:spPr>
      </p:pic>
      <p:pic>
        <p:nvPicPr>
          <p:cNvPr id="3081" name="Picture 9"/>
          <p:cNvPicPr>
            <a:picLocks noChangeAspect="1" noChangeArrowheads="1"/>
          </p:cNvPicPr>
          <p:nvPr/>
        </p:nvPicPr>
        <p:blipFill>
          <a:blip r:embed="rId8" cstate="print"/>
          <a:srcRect/>
          <a:stretch>
            <a:fillRect/>
          </a:stretch>
        </p:blipFill>
        <p:spPr bwMode="auto">
          <a:xfrm>
            <a:off x="5508625" y="2276475"/>
            <a:ext cx="814388" cy="1871663"/>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0"/>
            <a:ext cx="8763000" cy="457200"/>
          </a:xfrm>
        </p:spPr>
        <p:txBody>
          <a:bodyPr/>
          <a:lstStyle/>
          <a:p>
            <a:pPr algn="l"/>
            <a:r>
              <a:rPr lang="en-US" sz="2200" b="1" dirty="0">
                <a:latin typeface="Arial" pitchFamily="34" charset="0"/>
                <a:cs typeface="Arial" pitchFamily="34" charset="0"/>
              </a:rPr>
              <a:t>Trends in Permafrost Temperature across the Canadian Arctic</a:t>
            </a:r>
            <a:endParaRPr lang="en-CA" sz="2200" b="1" dirty="0">
              <a:latin typeface="Arial" pitchFamily="34" charset="0"/>
              <a:cs typeface="Arial" pitchFamily="34" charset="0"/>
            </a:endParaRPr>
          </a:p>
        </p:txBody>
      </p:sp>
      <p:grpSp>
        <p:nvGrpSpPr>
          <p:cNvPr id="2" name="Group 3"/>
          <p:cNvGrpSpPr>
            <a:grpSpLocks/>
          </p:cNvGrpSpPr>
          <p:nvPr/>
        </p:nvGrpSpPr>
        <p:grpSpPr bwMode="auto">
          <a:xfrm>
            <a:off x="5486400" y="533400"/>
            <a:ext cx="3124200" cy="3095625"/>
            <a:chOff x="3312" y="355"/>
            <a:chExt cx="1968" cy="1950"/>
          </a:xfrm>
        </p:grpSpPr>
        <p:pic>
          <p:nvPicPr>
            <p:cNvPr id="74756" name="Picture 4"/>
            <p:cNvPicPr>
              <a:picLocks noChangeAspect="1" noChangeArrowheads="1"/>
            </p:cNvPicPr>
            <p:nvPr/>
          </p:nvPicPr>
          <p:blipFill>
            <a:blip r:embed="rId2" cstate="print"/>
            <a:srcRect/>
            <a:stretch>
              <a:fillRect/>
            </a:stretch>
          </p:blipFill>
          <p:spPr bwMode="auto">
            <a:xfrm>
              <a:off x="3312" y="355"/>
              <a:ext cx="1968" cy="1950"/>
            </a:xfrm>
            <a:prstGeom prst="rect">
              <a:avLst/>
            </a:prstGeom>
            <a:noFill/>
            <a:ln w="9525">
              <a:noFill/>
              <a:miter lim="800000"/>
              <a:headEnd/>
              <a:tailEnd/>
            </a:ln>
            <a:effectLst/>
          </p:spPr>
        </p:pic>
        <p:sp>
          <p:nvSpPr>
            <p:cNvPr id="74757" name="Text Box 5"/>
            <p:cNvSpPr txBox="1">
              <a:spLocks noChangeArrowheads="1"/>
            </p:cNvSpPr>
            <p:nvPr/>
          </p:nvSpPr>
          <p:spPr bwMode="auto">
            <a:xfrm>
              <a:off x="4320" y="1872"/>
              <a:ext cx="864" cy="173"/>
            </a:xfrm>
            <a:prstGeom prst="rect">
              <a:avLst/>
            </a:prstGeom>
            <a:solidFill>
              <a:schemeClr val="hlink"/>
            </a:solidFill>
            <a:ln w="9525">
              <a:noFill/>
              <a:miter lim="800000"/>
              <a:headEnd/>
              <a:tailEnd/>
            </a:ln>
            <a:effectLst/>
          </p:spPr>
          <p:txBody>
            <a:bodyPr>
              <a:spAutoFit/>
            </a:bodyPr>
            <a:lstStyle/>
            <a:p>
              <a:pPr eaLnBrk="1" hangingPunct="1">
                <a:spcBef>
                  <a:spcPct val="50000"/>
                </a:spcBef>
              </a:pPr>
              <a:r>
                <a:rPr lang="en-US" sz="1200" b="1" smtClean="0">
                  <a:solidFill>
                    <a:srgbClr val="000000"/>
                  </a:solidFill>
                  <a:latin typeface="Times New Roman" pitchFamily="18" charset="0"/>
                </a:rPr>
                <a:t>Mackenzie Valley</a:t>
              </a:r>
              <a:endParaRPr lang="en-CA" sz="1200" b="1" smtClean="0">
                <a:solidFill>
                  <a:srgbClr val="000000"/>
                </a:solidFill>
                <a:latin typeface="Times New Roman" pitchFamily="18" charset="0"/>
              </a:endParaRPr>
            </a:p>
          </p:txBody>
        </p:sp>
        <p:sp>
          <p:nvSpPr>
            <p:cNvPr id="74758" name="Text Box 6"/>
            <p:cNvSpPr txBox="1">
              <a:spLocks noChangeArrowheads="1"/>
            </p:cNvSpPr>
            <p:nvPr/>
          </p:nvSpPr>
          <p:spPr bwMode="auto">
            <a:xfrm>
              <a:off x="3600" y="1344"/>
              <a:ext cx="1056" cy="173"/>
            </a:xfrm>
            <a:prstGeom prst="rect">
              <a:avLst/>
            </a:prstGeom>
            <a:noFill/>
            <a:ln w="9525">
              <a:noFill/>
              <a:miter lim="800000"/>
              <a:headEnd/>
              <a:tailEnd/>
            </a:ln>
            <a:effectLst/>
          </p:spPr>
          <p:txBody>
            <a:bodyPr>
              <a:spAutoFit/>
            </a:bodyPr>
            <a:lstStyle/>
            <a:p>
              <a:pPr eaLnBrk="1" hangingPunct="1">
                <a:spcBef>
                  <a:spcPct val="50000"/>
                </a:spcBef>
              </a:pPr>
              <a:r>
                <a:rPr lang="en-US" sz="1200" b="1" smtClean="0">
                  <a:solidFill>
                    <a:srgbClr val="000000"/>
                  </a:solidFill>
                  <a:latin typeface="Times New Roman" pitchFamily="18" charset="0"/>
                </a:rPr>
                <a:t>0.3°C per decade</a:t>
              </a:r>
              <a:endParaRPr lang="en-CA" sz="1200" b="1" smtClean="0">
                <a:solidFill>
                  <a:srgbClr val="000000"/>
                </a:solidFill>
                <a:latin typeface="Times New Roman" pitchFamily="18" charset="0"/>
              </a:endParaRPr>
            </a:p>
          </p:txBody>
        </p:sp>
        <p:sp>
          <p:nvSpPr>
            <p:cNvPr id="74759" name="Line 7"/>
            <p:cNvSpPr>
              <a:spLocks noChangeShapeType="1"/>
            </p:cNvSpPr>
            <p:nvPr/>
          </p:nvSpPr>
          <p:spPr bwMode="auto">
            <a:xfrm>
              <a:off x="4032" y="960"/>
              <a:ext cx="192" cy="96"/>
            </a:xfrm>
            <a:prstGeom prst="line">
              <a:avLst/>
            </a:prstGeom>
            <a:noFill/>
            <a:ln w="12700">
              <a:solidFill>
                <a:schemeClr val="tx1"/>
              </a:solidFill>
              <a:round/>
              <a:headEnd/>
              <a:tailEnd type="triangle" w="med" len="med"/>
            </a:ln>
            <a:effectLst/>
          </p:spPr>
          <p:txBody>
            <a:bodyPr/>
            <a:lstStyle/>
            <a:p>
              <a:pPr eaLnBrk="1" hangingPunct="1"/>
              <a:endParaRPr lang="en-CA" sz="1800" smtClean="0">
                <a:solidFill>
                  <a:srgbClr val="000000"/>
                </a:solidFill>
                <a:latin typeface="Arial" pitchFamily="34" charset="0"/>
              </a:endParaRPr>
            </a:p>
          </p:txBody>
        </p:sp>
        <p:sp>
          <p:nvSpPr>
            <p:cNvPr id="74760" name="Text Box 8"/>
            <p:cNvSpPr txBox="1">
              <a:spLocks noChangeArrowheads="1"/>
            </p:cNvSpPr>
            <p:nvPr/>
          </p:nvSpPr>
          <p:spPr bwMode="auto">
            <a:xfrm>
              <a:off x="3648" y="816"/>
              <a:ext cx="1056" cy="173"/>
            </a:xfrm>
            <a:prstGeom prst="rect">
              <a:avLst/>
            </a:prstGeom>
            <a:noFill/>
            <a:ln w="9525">
              <a:noFill/>
              <a:miter lim="800000"/>
              <a:headEnd/>
              <a:tailEnd/>
            </a:ln>
            <a:effectLst/>
          </p:spPr>
          <p:txBody>
            <a:bodyPr>
              <a:spAutoFit/>
            </a:bodyPr>
            <a:lstStyle/>
            <a:p>
              <a:pPr eaLnBrk="1" hangingPunct="1">
                <a:spcBef>
                  <a:spcPct val="50000"/>
                </a:spcBef>
              </a:pPr>
              <a:r>
                <a:rPr lang="en-US" sz="1200" b="1" smtClean="0">
                  <a:solidFill>
                    <a:srgbClr val="000000"/>
                  </a:solidFill>
                  <a:latin typeface="Times New Roman" pitchFamily="18" charset="0"/>
                </a:rPr>
                <a:t>0.1°C per decade</a:t>
              </a:r>
              <a:endParaRPr lang="en-CA" sz="1200" b="1" smtClean="0">
                <a:solidFill>
                  <a:srgbClr val="000000"/>
                </a:solidFill>
                <a:latin typeface="Times New Roman" pitchFamily="18" charset="0"/>
              </a:endParaRPr>
            </a:p>
          </p:txBody>
        </p:sp>
        <p:sp>
          <p:nvSpPr>
            <p:cNvPr id="74761" name="Line 9"/>
            <p:cNvSpPr>
              <a:spLocks noChangeShapeType="1"/>
            </p:cNvSpPr>
            <p:nvPr/>
          </p:nvSpPr>
          <p:spPr bwMode="auto">
            <a:xfrm>
              <a:off x="3984" y="1488"/>
              <a:ext cx="192" cy="96"/>
            </a:xfrm>
            <a:prstGeom prst="line">
              <a:avLst/>
            </a:prstGeom>
            <a:noFill/>
            <a:ln w="12700">
              <a:solidFill>
                <a:schemeClr val="tx1"/>
              </a:solidFill>
              <a:round/>
              <a:headEnd/>
              <a:tailEnd type="triangle" w="med" len="med"/>
            </a:ln>
            <a:effectLst/>
          </p:spPr>
          <p:txBody>
            <a:bodyPr/>
            <a:lstStyle/>
            <a:p>
              <a:pPr eaLnBrk="1" hangingPunct="1"/>
              <a:endParaRPr lang="en-CA" sz="1800" smtClean="0">
                <a:solidFill>
                  <a:srgbClr val="000000"/>
                </a:solidFill>
                <a:latin typeface="Arial" pitchFamily="34" charset="0"/>
              </a:endParaRPr>
            </a:p>
          </p:txBody>
        </p:sp>
      </p:grpSp>
      <p:pic>
        <p:nvPicPr>
          <p:cNvPr id="74762" name="Picture 10"/>
          <p:cNvPicPr>
            <a:picLocks noChangeAspect="1" noChangeArrowheads="1"/>
          </p:cNvPicPr>
          <p:nvPr/>
        </p:nvPicPr>
        <p:blipFill>
          <a:blip r:embed="rId3" cstate="print"/>
          <a:srcRect/>
          <a:stretch>
            <a:fillRect/>
          </a:stretch>
        </p:blipFill>
        <p:spPr bwMode="auto">
          <a:xfrm>
            <a:off x="152400" y="4267200"/>
            <a:ext cx="4495800" cy="2544763"/>
          </a:xfrm>
          <a:prstGeom prst="rect">
            <a:avLst/>
          </a:prstGeom>
          <a:noFill/>
          <a:ln w="9525">
            <a:noFill/>
            <a:miter lim="800000"/>
            <a:headEnd/>
            <a:tailEnd/>
          </a:ln>
          <a:effectLst/>
        </p:spPr>
      </p:pic>
      <p:sp>
        <p:nvSpPr>
          <p:cNvPr id="74763" name="Text Box 11"/>
          <p:cNvSpPr txBox="1">
            <a:spLocks noChangeArrowheads="1"/>
          </p:cNvSpPr>
          <p:nvPr/>
        </p:nvSpPr>
        <p:spPr bwMode="auto">
          <a:xfrm>
            <a:off x="2209800" y="6324600"/>
            <a:ext cx="2286000" cy="274638"/>
          </a:xfrm>
          <a:prstGeom prst="rect">
            <a:avLst/>
          </a:prstGeom>
          <a:noFill/>
          <a:ln w="9525">
            <a:noFill/>
            <a:miter lim="800000"/>
            <a:headEnd/>
            <a:tailEnd/>
          </a:ln>
          <a:effectLst/>
        </p:spPr>
        <p:txBody>
          <a:bodyPr>
            <a:spAutoFit/>
          </a:bodyPr>
          <a:lstStyle/>
          <a:p>
            <a:pPr eaLnBrk="1" hangingPunct="1">
              <a:spcBef>
                <a:spcPct val="50000"/>
              </a:spcBef>
            </a:pPr>
            <a:r>
              <a:rPr lang="en-US" sz="1200" smtClean="0">
                <a:solidFill>
                  <a:srgbClr val="000000"/>
                </a:solidFill>
                <a:latin typeface="Times New Roman" pitchFamily="18" charset="0"/>
              </a:rPr>
              <a:t>Trend 1994-2004  +0.07°C/yr</a:t>
            </a:r>
            <a:endParaRPr lang="en-CA" sz="1200" smtClean="0">
              <a:solidFill>
                <a:srgbClr val="000000"/>
              </a:solidFill>
              <a:latin typeface="Times New Roman" pitchFamily="18" charset="0"/>
            </a:endParaRPr>
          </a:p>
        </p:txBody>
      </p:sp>
      <p:sp>
        <p:nvSpPr>
          <p:cNvPr id="74764" name="Text Box 12"/>
          <p:cNvSpPr txBox="1">
            <a:spLocks noChangeArrowheads="1"/>
          </p:cNvSpPr>
          <p:nvPr/>
        </p:nvSpPr>
        <p:spPr bwMode="auto">
          <a:xfrm>
            <a:off x="1475656" y="3810000"/>
            <a:ext cx="1724744" cy="400110"/>
          </a:xfrm>
          <a:prstGeom prst="rect">
            <a:avLst/>
          </a:prstGeom>
          <a:noFill/>
          <a:ln w="9525">
            <a:noFill/>
            <a:miter lim="800000"/>
            <a:headEnd/>
            <a:tailEnd/>
          </a:ln>
          <a:effectLst/>
        </p:spPr>
        <p:txBody>
          <a:bodyPr wrap="square">
            <a:spAutoFit/>
          </a:bodyPr>
          <a:lstStyle/>
          <a:p>
            <a:pPr eaLnBrk="1" hangingPunct="1">
              <a:spcBef>
                <a:spcPct val="50000"/>
              </a:spcBef>
            </a:pPr>
            <a:r>
              <a:rPr lang="en-US" sz="2000" b="1" dirty="0" smtClean="0">
                <a:solidFill>
                  <a:srgbClr val="000000"/>
                </a:solidFill>
                <a:latin typeface="Arial" pitchFamily="34" charset="0"/>
                <a:cs typeface="Arial" pitchFamily="34" charset="0"/>
              </a:rPr>
              <a:t>High Arctic</a:t>
            </a:r>
          </a:p>
        </p:txBody>
      </p:sp>
      <p:sp>
        <p:nvSpPr>
          <p:cNvPr id="74765" name="Text Box 13"/>
          <p:cNvSpPr txBox="1">
            <a:spLocks noChangeArrowheads="1"/>
          </p:cNvSpPr>
          <p:nvPr/>
        </p:nvSpPr>
        <p:spPr bwMode="auto">
          <a:xfrm>
            <a:off x="1981200" y="4267200"/>
            <a:ext cx="1447800" cy="274638"/>
          </a:xfrm>
          <a:prstGeom prst="rect">
            <a:avLst/>
          </a:prstGeom>
          <a:solidFill>
            <a:schemeClr val="hlink"/>
          </a:solidFill>
          <a:ln w="9525">
            <a:noFill/>
            <a:miter lim="800000"/>
            <a:headEnd/>
            <a:tailEnd/>
          </a:ln>
          <a:effectLst/>
        </p:spPr>
        <p:txBody>
          <a:bodyPr>
            <a:spAutoFit/>
          </a:bodyPr>
          <a:lstStyle/>
          <a:p>
            <a:pPr eaLnBrk="1" hangingPunct="1">
              <a:spcBef>
                <a:spcPct val="50000"/>
              </a:spcBef>
            </a:pPr>
            <a:r>
              <a:rPr lang="en-US" sz="1200" smtClean="0">
                <a:solidFill>
                  <a:srgbClr val="000000"/>
                </a:solidFill>
                <a:latin typeface="Times New Roman" pitchFamily="18" charset="0"/>
              </a:rPr>
              <a:t>Alert 15 m depth</a:t>
            </a:r>
          </a:p>
        </p:txBody>
      </p:sp>
      <p:grpSp>
        <p:nvGrpSpPr>
          <p:cNvPr id="3" name="Group 14"/>
          <p:cNvGrpSpPr>
            <a:grpSpLocks/>
          </p:cNvGrpSpPr>
          <p:nvPr/>
        </p:nvGrpSpPr>
        <p:grpSpPr bwMode="auto">
          <a:xfrm>
            <a:off x="4876800" y="3810000"/>
            <a:ext cx="4191000" cy="3048000"/>
            <a:chOff x="3072" y="2400"/>
            <a:chExt cx="2640" cy="1920"/>
          </a:xfrm>
        </p:grpSpPr>
        <p:pic>
          <p:nvPicPr>
            <p:cNvPr id="74767" name="Picture 15"/>
            <p:cNvPicPr>
              <a:picLocks noChangeAspect="1" noChangeArrowheads="1"/>
            </p:cNvPicPr>
            <p:nvPr/>
          </p:nvPicPr>
          <p:blipFill>
            <a:blip r:embed="rId4" cstate="print"/>
            <a:srcRect/>
            <a:stretch>
              <a:fillRect/>
            </a:stretch>
          </p:blipFill>
          <p:spPr bwMode="auto">
            <a:xfrm>
              <a:off x="3072" y="2514"/>
              <a:ext cx="2640" cy="1806"/>
            </a:xfrm>
            <a:prstGeom prst="rect">
              <a:avLst/>
            </a:prstGeom>
            <a:noFill/>
            <a:ln w="9525">
              <a:noFill/>
              <a:miter lim="800000"/>
              <a:headEnd/>
              <a:tailEnd/>
            </a:ln>
            <a:effectLst/>
          </p:spPr>
        </p:pic>
        <p:sp>
          <p:nvSpPr>
            <p:cNvPr id="74768" name="Text Box 16"/>
            <p:cNvSpPr txBox="1">
              <a:spLocks noChangeArrowheads="1"/>
            </p:cNvSpPr>
            <p:nvPr/>
          </p:nvSpPr>
          <p:spPr bwMode="auto">
            <a:xfrm>
              <a:off x="3408" y="2707"/>
              <a:ext cx="2208" cy="173"/>
            </a:xfrm>
            <a:prstGeom prst="rect">
              <a:avLst/>
            </a:prstGeom>
            <a:solidFill>
              <a:schemeClr val="hlink"/>
            </a:solidFill>
            <a:ln w="9525">
              <a:noFill/>
              <a:miter lim="800000"/>
              <a:headEnd/>
              <a:tailEnd/>
            </a:ln>
            <a:effectLst/>
          </p:spPr>
          <p:txBody>
            <a:bodyPr>
              <a:spAutoFit/>
            </a:bodyPr>
            <a:lstStyle/>
            <a:p>
              <a:pPr eaLnBrk="1" hangingPunct="1">
                <a:spcBef>
                  <a:spcPct val="50000"/>
                </a:spcBef>
              </a:pPr>
              <a:r>
                <a:rPr lang="en-US" sz="1200" b="1" smtClean="0">
                  <a:solidFill>
                    <a:srgbClr val="000000"/>
                  </a:solidFill>
                  <a:latin typeface="Times New Roman" pitchFamily="18" charset="0"/>
                </a:rPr>
                <a:t>Iqaluit Monthly ground temperatures at 5 m depth</a:t>
              </a:r>
            </a:p>
          </p:txBody>
        </p:sp>
        <p:sp>
          <p:nvSpPr>
            <p:cNvPr id="74769" name="Text Box 17"/>
            <p:cNvSpPr txBox="1">
              <a:spLocks noChangeArrowheads="1"/>
            </p:cNvSpPr>
            <p:nvPr/>
          </p:nvSpPr>
          <p:spPr bwMode="auto">
            <a:xfrm>
              <a:off x="3456" y="3888"/>
              <a:ext cx="2208" cy="154"/>
            </a:xfrm>
            <a:prstGeom prst="rect">
              <a:avLst/>
            </a:prstGeom>
            <a:noFill/>
            <a:ln w="9525">
              <a:noFill/>
              <a:miter lim="800000"/>
              <a:headEnd/>
              <a:tailEnd/>
            </a:ln>
            <a:effectLst/>
          </p:spPr>
          <p:txBody>
            <a:bodyPr>
              <a:spAutoFit/>
            </a:bodyPr>
            <a:lstStyle/>
            <a:p>
              <a:pPr eaLnBrk="1" hangingPunct="1">
                <a:spcBef>
                  <a:spcPct val="50000"/>
                </a:spcBef>
              </a:pPr>
              <a:r>
                <a:rPr lang="en-US" sz="1000" b="1" smtClean="0">
                  <a:solidFill>
                    <a:srgbClr val="000000"/>
                  </a:solidFill>
                  <a:latin typeface="Times New Roman" pitchFamily="18" charset="0"/>
                </a:rPr>
                <a:t>Trend 5 m Ground Temperature 1993-2000  +0.4°C per year</a:t>
              </a:r>
            </a:p>
          </p:txBody>
        </p:sp>
        <p:sp>
          <p:nvSpPr>
            <p:cNvPr id="74770" name="Text Box 18"/>
            <p:cNvSpPr txBox="1">
              <a:spLocks noChangeArrowheads="1"/>
            </p:cNvSpPr>
            <p:nvPr/>
          </p:nvSpPr>
          <p:spPr bwMode="auto">
            <a:xfrm>
              <a:off x="3888" y="2400"/>
              <a:ext cx="1200" cy="250"/>
            </a:xfrm>
            <a:prstGeom prst="rect">
              <a:avLst/>
            </a:prstGeom>
            <a:solidFill>
              <a:schemeClr val="bg1"/>
            </a:solidFill>
            <a:ln w="9525">
              <a:noFill/>
              <a:miter lim="800000"/>
              <a:headEnd/>
              <a:tailEnd/>
            </a:ln>
            <a:effectLst/>
          </p:spPr>
          <p:txBody>
            <a:bodyPr>
              <a:spAutoFit/>
            </a:bodyPr>
            <a:lstStyle/>
            <a:p>
              <a:pPr eaLnBrk="1" hangingPunct="1">
                <a:spcBef>
                  <a:spcPct val="50000"/>
                </a:spcBef>
              </a:pPr>
              <a:r>
                <a:rPr lang="en-US" sz="2000" b="1" dirty="0" smtClean="0">
                  <a:solidFill>
                    <a:srgbClr val="000000"/>
                  </a:solidFill>
                  <a:latin typeface="Arial" pitchFamily="34" charset="0"/>
                  <a:cs typeface="Arial" pitchFamily="34" charset="0"/>
                </a:rPr>
                <a:t>Eastern Arctic</a:t>
              </a:r>
            </a:p>
          </p:txBody>
        </p:sp>
      </p:grpSp>
      <p:pic>
        <p:nvPicPr>
          <p:cNvPr id="74771" name="Picture 19" descr="Site 5 D 150"/>
          <p:cNvPicPr>
            <a:picLocks noChangeAspect="1" noChangeArrowheads="1"/>
          </p:cNvPicPr>
          <p:nvPr/>
        </p:nvPicPr>
        <p:blipFill>
          <a:blip r:embed="rId5" cstate="print"/>
          <a:srcRect/>
          <a:stretch>
            <a:fillRect/>
          </a:stretch>
        </p:blipFill>
        <p:spPr bwMode="auto">
          <a:xfrm>
            <a:off x="395288" y="620713"/>
            <a:ext cx="2305050" cy="1728787"/>
          </a:xfrm>
          <a:prstGeom prst="rect">
            <a:avLst/>
          </a:prstGeom>
          <a:noFill/>
        </p:spPr>
      </p:pic>
      <p:pic>
        <p:nvPicPr>
          <p:cNvPr id="74772" name="Picture 20" descr="BH4alert snow"/>
          <p:cNvPicPr>
            <a:picLocks noChangeAspect="1" noChangeArrowheads="1"/>
          </p:cNvPicPr>
          <p:nvPr/>
        </p:nvPicPr>
        <p:blipFill>
          <a:blip r:embed="rId6" cstate="print"/>
          <a:srcRect/>
          <a:stretch>
            <a:fillRect/>
          </a:stretch>
        </p:blipFill>
        <p:spPr bwMode="auto">
          <a:xfrm>
            <a:off x="2339975" y="2133600"/>
            <a:ext cx="2520950" cy="1712913"/>
          </a:xfrm>
          <a:prstGeom prst="rect">
            <a:avLst/>
          </a:prstGeom>
          <a:noFill/>
        </p:spPr>
      </p:pic>
      <p:sp>
        <p:nvSpPr>
          <p:cNvPr id="74773" name="Text Box 21"/>
          <p:cNvSpPr txBox="1">
            <a:spLocks noChangeArrowheads="1"/>
          </p:cNvSpPr>
          <p:nvPr/>
        </p:nvSpPr>
        <p:spPr bwMode="auto">
          <a:xfrm>
            <a:off x="3779912" y="548680"/>
            <a:ext cx="1800558" cy="369332"/>
          </a:xfrm>
          <a:prstGeom prst="rect">
            <a:avLst/>
          </a:prstGeom>
          <a:noFill/>
          <a:ln w="9525">
            <a:noFill/>
            <a:miter lim="800000"/>
            <a:headEnd/>
            <a:tailEnd/>
          </a:ln>
          <a:effectLst/>
        </p:spPr>
        <p:txBody>
          <a:bodyPr wrap="none">
            <a:spAutoFit/>
          </a:bodyPr>
          <a:lstStyle/>
          <a:p>
            <a:pPr eaLnBrk="1" hangingPunct="1"/>
            <a:r>
              <a:rPr lang="en-US" sz="1800" b="1" dirty="0" smtClean="0">
                <a:solidFill>
                  <a:srgbClr val="000000"/>
                </a:solidFill>
                <a:latin typeface="Arial" pitchFamily="34" charset="0"/>
              </a:rPr>
              <a:t>Western Arctic</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6898" name="Picture 2" descr="Slide2"/>
          <p:cNvPicPr>
            <a:picLocks noChangeAspect="1" noChangeArrowheads="1"/>
          </p:cNvPicPr>
          <p:nvPr/>
        </p:nvPicPr>
        <p:blipFill>
          <a:blip r:embed="rId2" cstate="print"/>
          <a:srcRect/>
          <a:stretch>
            <a:fillRect/>
          </a:stretch>
        </p:blipFill>
        <p:spPr bwMode="auto">
          <a:xfrm>
            <a:off x="-152400" y="-52388"/>
            <a:ext cx="9577388" cy="7010401"/>
          </a:xfrm>
          <a:prstGeom prst="rect">
            <a:avLst/>
          </a:prstGeom>
          <a:noFill/>
        </p:spPr>
      </p:pic>
      <p:sp>
        <p:nvSpPr>
          <p:cNvPr id="1616899" name="Rectangle 3"/>
          <p:cNvSpPr>
            <a:spLocks noChangeArrowheads="1"/>
          </p:cNvSpPr>
          <p:nvPr/>
        </p:nvSpPr>
        <p:spPr bwMode="auto">
          <a:xfrm>
            <a:off x="2411760" y="1772816"/>
            <a:ext cx="4751388" cy="3352800"/>
          </a:xfrm>
          <a:prstGeom prst="rect">
            <a:avLst/>
          </a:prstGeom>
          <a:solidFill>
            <a:schemeClr val="bg1"/>
          </a:solidFill>
          <a:ln w="9525">
            <a:noFill/>
            <a:miter lim="800000"/>
            <a:headEnd/>
            <a:tailEnd/>
          </a:ln>
          <a:effectLst/>
        </p:spPr>
        <p:txBody>
          <a:bodyPr/>
          <a:lstStyle/>
          <a:p>
            <a:pPr eaLnBrk="1" hangingPunct="1">
              <a:lnSpc>
                <a:spcPct val="90000"/>
              </a:lnSpc>
              <a:spcBef>
                <a:spcPct val="20000"/>
              </a:spcBef>
            </a:pPr>
            <a:r>
              <a:rPr lang="en-US" sz="1600" dirty="0" smtClean="0">
                <a:solidFill>
                  <a:srgbClr val="000000"/>
                </a:solidFill>
                <a:latin typeface="Arial" pitchFamily="34" charset="0"/>
                <a:ea typeface="+mn-ea"/>
              </a:rPr>
              <a:t>The</a:t>
            </a:r>
            <a:r>
              <a:rPr lang="en-US" sz="1600" b="1" dirty="0" smtClean="0">
                <a:solidFill>
                  <a:srgbClr val="000000"/>
                </a:solidFill>
                <a:latin typeface="Arial" pitchFamily="34" charset="0"/>
                <a:ea typeface="+mn-ea"/>
              </a:rPr>
              <a:t> </a:t>
            </a:r>
            <a:r>
              <a:rPr lang="en-US" sz="1600" b="1" dirty="0" smtClean="0">
                <a:solidFill>
                  <a:srgbClr val="FF0000"/>
                </a:solidFill>
                <a:latin typeface="Arial" pitchFamily="34" charset="0"/>
                <a:ea typeface="+mn-ea"/>
              </a:rPr>
              <a:t>cryosphere</a:t>
            </a:r>
            <a:r>
              <a:rPr lang="en-US" sz="1600" dirty="0" smtClean="0">
                <a:solidFill>
                  <a:srgbClr val="000000"/>
                </a:solidFill>
                <a:latin typeface="Arial" pitchFamily="34" charset="0"/>
                <a:ea typeface="+mn-ea"/>
              </a:rPr>
              <a:t> collectively describes elements of the earth system containing</a:t>
            </a:r>
            <a:r>
              <a:rPr lang="en-US" sz="1600" b="1" dirty="0" smtClean="0">
                <a:solidFill>
                  <a:srgbClr val="000000"/>
                </a:solidFill>
                <a:latin typeface="Arial" pitchFamily="34" charset="0"/>
                <a:ea typeface="+mn-ea"/>
              </a:rPr>
              <a:t> </a:t>
            </a:r>
            <a:r>
              <a:rPr lang="en-US" sz="1600" b="1" dirty="0" smtClean="0">
                <a:solidFill>
                  <a:srgbClr val="FF0000"/>
                </a:solidFill>
                <a:latin typeface="Arial" pitchFamily="34" charset="0"/>
                <a:ea typeface="+mn-ea"/>
              </a:rPr>
              <a:t>water in its frozen state</a:t>
            </a:r>
            <a:r>
              <a:rPr lang="en-US" sz="1600" dirty="0" smtClean="0">
                <a:solidFill>
                  <a:srgbClr val="000000"/>
                </a:solidFill>
                <a:latin typeface="Arial" pitchFamily="34" charset="0"/>
                <a:ea typeface="+mn-ea"/>
              </a:rPr>
              <a:t> and includes: </a:t>
            </a:r>
          </a:p>
          <a:p>
            <a:pPr eaLnBrk="1" hangingPunct="1">
              <a:lnSpc>
                <a:spcPct val="90000"/>
              </a:lnSpc>
              <a:spcBef>
                <a:spcPct val="20000"/>
              </a:spcBef>
            </a:pPr>
            <a:r>
              <a:rPr lang="en-US" sz="1900" b="1" dirty="0" smtClean="0">
                <a:solidFill>
                  <a:srgbClr val="000000"/>
                </a:solidFill>
                <a:latin typeface="Arial" pitchFamily="34" charset="0"/>
                <a:ea typeface="+mn-ea"/>
              </a:rPr>
              <a:t>sea ice, lake and river ice, snow cover, solid precipitation, glaciers, ice caps, ice sheets, ice shelves, permafrost and seasonally frozen ground</a:t>
            </a:r>
            <a:r>
              <a:rPr lang="en-US" sz="1900" dirty="0" smtClean="0">
                <a:solidFill>
                  <a:srgbClr val="000000"/>
                </a:solidFill>
                <a:latin typeface="Arial" pitchFamily="34" charset="0"/>
                <a:ea typeface="+mn-ea"/>
              </a:rPr>
              <a:t>.</a:t>
            </a:r>
            <a:r>
              <a:rPr lang="en-US" sz="1800" dirty="0" smtClean="0">
                <a:solidFill>
                  <a:srgbClr val="000000"/>
                </a:solidFill>
                <a:latin typeface="Arial" pitchFamily="34" charset="0"/>
                <a:ea typeface="+mn-ea"/>
              </a:rPr>
              <a:t> </a:t>
            </a:r>
          </a:p>
          <a:p>
            <a:pPr eaLnBrk="1" hangingPunct="1">
              <a:lnSpc>
                <a:spcPct val="90000"/>
              </a:lnSpc>
              <a:spcBef>
                <a:spcPct val="20000"/>
              </a:spcBef>
            </a:pPr>
            <a:r>
              <a:rPr lang="en-GB" sz="1700" dirty="0" smtClean="0">
                <a:solidFill>
                  <a:srgbClr val="000000"/>
                </a:solidFill>
                <a:latin typeface="Arial" pitchFamily="34" charset="0"/>
                <a:ea typeface="+mn-ea"/>
              </a:rPr>
              <a:t>The cryosphere exists at all latitudes and in about </a:t>
            </a:r>
            <a:r>
              <a:rPr lang="en-GB" sz="1700" dirty="0" smtClean="0">
                <a:solidFill>
                  <a:srgbClr val="FF0000"/>
                </a:solidFill>
                <a:latin typeface="Arial" pitchFamily="34" charset="0"/>
                <a:ea typeface="+mn-ea"/>
              </a:rPr>
              <a:t>one hundred countries</a:t>
            </a:r>
            <a:r>
              <a:rPr lang="en-GB" sz="1700" dirty="0" smtClean="0">
                <a:solidFill>
                  <a:srgbClr val="000000"/>
                </a:solidFill>
                <a:latin typeface="Arial" pitchFamily="34" charset="0"/>
                <a:ea typeface="+mn-ea"/>
              </a:rPr>
              <a:t>.</a:t>
            </a:r>
          </a:p>
        </p:txBody>
      </p:sp>
      <p:sp>
        <p:nvSpPr>
          <p:cNvPr id="1616900" name="Rectangle 4"/>
          <p:cNvSpPr>
            <a:spLocks noChangeArrowheads="1"/>
          </p:cNvSpPr>
          <p:nvPr/>
        </p:nvSpPr>
        <p:spPr bwMode="auto">
          <a:xfrm>
            <a:off x="467544" y="4221088"/>
            <a:ext cx="8893175" cy="915988"/>
          </a:xfrm>
          <a:prstGeom prst="rect">
            <a:avLst/>
          </a:prstGeom>
          <a:noFill/>
          <a:ln w="9525">
            <a:noFill/>
            <a:miter lim="800000"/>
            <a:headEnd/>
            <a:tailEnd/>
          </a:ln>
          <a:effectLst/>
        </p:spPr>
        <p:txBody>
          <a:bodyPr>
            <a:spAutoFit/>
          </a:bodyPr>
          <a:lstStyle/>
          <a:p>
            <a:pPr eaLnBrk="1" hangingPunct="1">
              <a:buFontTx/>
              <a:buChar char="•"/>
            </a:pPr>
            <a:r>
              <a:rPr lang="en-US" sz="1800" b="1" dirty="0" smtClean="0">
                <a:solidFill>
                  <a:srgbClr val="FF0000"/>
                </a:solidFill>
                <a:latin typeface="Arial" pitchFamily="34" charset="0"/>
                <a:ea typeface="+mn-ea"/>
              </a:rPr>
              <a:t>  is undergoing dramatic changes </a:t>
            </a:r>
          </a:p>
          <a:p>
            <a:pPr eaLnBrk="1" hangingPunct="1">
              <a:buFontTx/>
              <a:buChar char="•"/>
            </a:pPr>
            <a:r>
              <a:rPr lang="en-US" sz="1800" b="1" dirty="0" smtClean="0">
                <a:solidFill>
                  <a:srgbClr val="FF0000"/>
                </a:solidFill>
                <a:latin typeface="Arial" pitchFamily="34" charset="0"/>
                <a:ea typeface="+mn-ea"/>
              </a:rPr>
              <a:t>  is one of the most under-sampled elements within the climate system</a:t>
            </a:r>
          </a:p>
          <a:p>
            <a:pPr eaLnBrk="1" hangingPunct="1">
              <a:buFontTx/>
              <a:buChar char="•"/>
            </a:pPr>
            <a:r>
              <a:rPr lang="en-US" sz="1800" b="1" dirty="0" smtClean="0">
                <a:solidFill>
                  <a:srgbClr val="FF0000"/>
                </a:solidFill>
                <a:latin typeface="Arial" pitchFamily="34" charset="0"/>
                <a:ea typeface="+mn-ea"/>
              </a:rPr>
              <a:t>  is important (water, climate, transport, etc.)</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764704"/>
            <a:ext cx="3943350" cy="29908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364088" y="908720"/>
            <a:ext cx="3324225" cy="24765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508104" y="4149080"/>
            <a:ext cx="3190875" cy="234315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79512" y="4221088"/>
            <a:ext cx="5040560" cy="1632279"/>
          </a:xfrm>
          <a:prstGeom prst="rect">
            <a:avLst/>
          </a:prstGeom>
          <a:noFill/>
          <a:ln w="9525">
            <a:noFill/>
            <a:miter lim="800000"/>
            <a:headEnd/>
            <a:tailEnd/>
          </a:ln>
        </p:spPr>
      </p:pic>
      <p:sp>
        <p:nvSpPr>
          <p:cNvPr id="8" name="TextBox 7"/>
          <p:cNvSpPr txBox="1"/>
          <p:nvPr/>
        </p:nvSpPr>
        <p:spPr>
          <a:xfrm>
            <a:off x="1979712" y="188640"/>
            <a:ext cx="5730095" cy="584775"/>
          </a:xfrm>
          <a:prstGeom prst="rect">
            <a:avLst/>
          </a:prstGeom>
          <a:noFill/>
        </p:spPr>
        <p:txBody>
          <a:bodyPr wrap="none" rtlCol="0">
            <a:spAutoFit/>
          </a:bodyPr>
          <a:lstStyle/>
          <a:p>
            <a:pPr eaLnBrk="1" fontAlgn="auto" hangingPunct="1">
              <a:spcBef>
                <a:spcPts val="0"/>
              </a:spcBef>
              <a:spcAft>
                <a:spcPts val="0"/>
              </a:spcAft>
            </a:pPr>
            <a:r>
              <a:rPr lang="en-US" sz="3200" b="1" dirty="0" smtClean="0">
                <a:solidFill>
                  <a:prstClr val="black"/>
                </a:solidFill>
                <a:latin typeface="Calibri"/>
                <a:ea typeface="+mn-ea"/>
              </a:rPr>
              <a:t>Warming Impact at Eureka, 2011</a:t>
            </a:r>
            <a:endParaRPr lang="en-CA" sz="3200" b="1" dirty="0" smtClean="0">
              <a:solidFill>
                <a:prstClr val="black"/>
              </a:solidFill>
              <a:latin typeface="Calibri"/>
              <a:ea typeface="+mn-ea"/>
            </a:endParaRPr>
          </a:p>
        </p:txBody>
      </p:sp>
      <p:sp>
        <p:nvSpPr>
          <p:cNvPr id="9" name="TextBox 8"/>
          <p:cNvSpPr txBox="1"/>
          <p:nvPr/>
        </p:nvSpPr>
        <p:spPr>
          <a:xfrm>
            <a:off x="0" y="5877272"/>
            <a:ext cx="5868144" cy="923330"/>
          </a:xfrm>
          <a:prstGeom prst="rect">
            <a:avLst/>
          </a:prstGeom>
          <a:noFill/>
        </p:spPr>
        <p:txBody>
          <a:bodyPr wrap="square" rtlCol="0">
            <a:spAutoFit/>
          </a:bodyPr>
          <a:lstStyle/>
          <a:p>
            <a:pPr eaLnBrk="1" fontAlgn="auto" hangingPunct="1">
              <a:spcBef>
                <a:spcPts val="0"/>
              </a:spcBef>
              <a:spcAft>
                <a:spcPts val="0"/>
              </a:spcAft>
            </a:pPr>
            <a:r>
              <a:rPr lang="en-US" sz="1800" b="1" i="1" dirty="0" smtClean="0">
                <a:solidFill>
                  <a:srgbClr val="C00000"/>
                </a:solidFill>
                <a:latin typeface="Calibri"/>
                <a:ea typeface="+mn-ea"/>
              </a:rPr>
              <a:t>Need for Real-time Data to address daily operations??</a:t>
            </a:r>
          </a:p>
          <a:p>
            <a:pPr eaLnBrk="1" fontAlgn="auto" hangingPunct="1">
              <a:spcBef>
                <a:spcPts val="0"/>
              </a:spcBef>
              <a:spcAft>
                <a:spcPts val="0"/>
              </a:spcAft>
            </a:pPr>
            <a:r>
              <a:rPr lang="en-US" sz="1800" b="1" i="1" dirty="0" smtClean="0">
                <a:solidFill>
                  <a:srgbClr val="C00000"/>
                </a:solidFill>
                <a:latin typeface="Calibri"/>
                <a:ea typeface="+mn-ea"/>
              </a:rPr>
              <a:t>Need to </a:t>
            </a:r>
            <a:r>
              <a:rPr lang="en-US" sz="1800" b="1" i="1" dirty="0" err="1" smtClean="0">
                <a:solidFill>
                  <a:srgbClr val="C00000"/>
                </a:solidFill>
                <a:latin typeface="Calibri"/>
                <a:ea typeface="+mn-ea"/>
              </a:rPr>
              <a:t>operationalize</a:t>
            </a:r>
            <a:r>
              <a:rPr lang="en-US" sz="1800" b="1" i="1" dirty="0" smtClean="0">
                <a:solidFill>
                  <a:srgbClr val="C00000"/>
                </a:solidFill>
                <a:latin typeface="Calibri"/>
                <a:ea typeface="+mn-ea"/>
              </a:rPr>
              <a:t> permafrost temperature measurements?</a:t>
            </a:r>
            <a:endParaRPr lang="en-CA" sz="1800" b="1" i="1" dirty="0" smtClean="0">
              <a:solidFill>
                <a:srgbClr val="C00000"/>
              </a:solidFill>
              <a:latin typeface="Calibri"/>
              <a:ea typeface="+mn-ea"/>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4482" name="Rectangle 2"/>
          <p:cNvSpPr>
            <a:spLocks noChangeArrowheads="1"/>
          </p:cNvSpPr>
          <p:nvPr/>
        </p:nvSpPr>
        <p:spPr bwMode="auto">
          <a:xfrm>
            <a:off x="-2613025" y="2044700"/>
            <a:ext cx="9144000" cy="0"/>
          </a:xfrm>
          <a:prstGeom prst="rect">
            <a:avLst/>
          </a:prstGeom>
          <a:noFill/>
          <a:ln w="9525">
            <a:noFill/>
            <a:miter lim="800000"/>
            <a:headEnd/>
            <a:tailEnd/>
          </a:ln>
          <a:effectLst/>
        </p:spPr>
        <p:txBody>
          <a:bodyPr wrap="none" anchor="ctr">
            <a:spAutoFit/>
          </a:bodyPr>
          <a:lstStyle/>
          <a:p>
            <a:pPr eaLnBrk="1" hangingPunct="1"/>
            <a:endParaRPr lang="en-US" sz="1800" smtClean="0">
              <a:solidFill>
                <a:srgbClr val="000000"/>
              </a:solidFill>
              <a:latin typeface="Arial" pitchFamily="34" charset="0"/>
              <a:ea typeface="ＭＳ Ｐゴシック"/>
            </a:endParaRPr>
          </a:p>
        </p:txBody>
      </p:sp>
      <p:pic>
        <p:nvPicPr>
          <p:cNvPr id="1684483" name="Picture 3" descr="SnowSTARb"/>
          <p:cNvPicPr>
            <a:picLocks noChangeAspect="1" noChangeArrowheads="1"/>
          </p:cNvPicPr>
          <p:nvPr/>
        </p:nvPicPr>
        <p:blipFill>
          <a:blip r:embed="rId2" cstate="print"/>
          <a:srcRect/>
          <a:stretch>
            <a:fillRect/>
          </a:stretch>
        </p:blipFill>
        <p:spPr bwMode="auto">
          <a:xfrm>
            <a:off x="1475656" y="188640"/>
            <a:ext cx="7598767" cy="3456384"/>
          </a:xfrm>
          <a:prstGeom prst="rect">
            <a:avLst/>
          </a:prstGeom>
          <a:noFill/>
        </p:spPr>
      </p:pic>
      <p:sp>
        <p:nvSpPr>
          <p:cNvPr id="1684484" name="Rectangle 4"/>
          <p:cNvSpPr>
            <a:spLocks noChangeArrowheads="1"/>
          </p:cNvSpPr>
          <p:nvPr/>
        </p:nvSpPr>
        <p:spPr bwMode="auto">
          <a:xfrm>
            <a:off x="1691680" y="260648"/>
            <a:ext cx="6840760" cy="641350"/>
          </a:xfrm>
          <a:prstGeom prst="rect">
            <a:avLst/>
          </a:prstGeom>
          <a:noFill/>
          <a:ln w="9525">
            <a:noFill/>
            <a:miter lim="800000"/>
            <a:headEnd/>
            <a:tailEnd/>
          </a:ln>
          <a:effectLst/>
        </p:spPr>
        <p:txBody>
          <a:bodyPr wrap="square" anchor="ctr">
            <a:spAutoFit/>
          </a:bodyPr>
          <a:lstStyle/>
          <a:p>
            <a:pPr algn="ctr" eaLnBrk="1" hangingPunct="1"/>
            <a:r>
              <a:rPr lang="en-US" sz="1800" dirty="0" err="1" smtClean="0">
                <a:solidFill>
                  <a:srgbClr val="FFFFFF"/>
                </a:solidFill>
                <a:latin typeface="Arial" pitchFamily="34" charset="0"/>
                <a:ea typeface="MS Mincho" pitchFamily="49" charset="-128"/>
                <a:cs typeface="Times New Roman" pitchFamily="18" charset="0"/>
              </a:rPr>
              <a:t>SnowSTAR</a:t>
            </a:r>
            <a:r>
              <a:rPr lang="en-US" sz="1800" dirty="0" smtClean="0">
                <a:solidFill>
                  <a:srgbClr val="FFFFFF"/>
                </a:solidFill>
                <a:latin typeface="Arial" pitchFamily="34" charset="0"/>
                <a:ea typeface="MS Mincho" pitchFamily="49" charset="-128"/>
                <a:cs typeface="Times New Roman" pitchFamily="18" charset="0"/>
              </a:rPr>
              <a:t> 2007 traverse across the Canadian tundra: challenges of deriving an areal SWE estimate</a:t>
            </a:r>
            <a:r>
              <a:rPr lang="en-US" sz="1800" dirty="0" smtClean="0">
                <a:solidFill>
                  <a:srgbClr val="000000"/>
                </a:solidFill>
                <a:latin typeface="Arial" pitchFamily="34" charset="0"/>
                <a:ea typeface="MS Mincho" pitchFamily="49" charset="-128"/>
                <a:cs typeface="Times New Roman" pitchFamily="18" charset="0"/>
              </a:rPr>
              <a:t> </a:t>
            </a:r>
          </a:p>
        </p:txBody>
      </p:sp>
      <p:sp>
        <p:nvSpPr>
          <p:cNvPr id="1684485" name="Text Box 5"/>
          <p:cNvSpPr txBox="1">
            <a:spLocks noChangeArrowheads="1"/>
          </p:cNvSpPr>
          <p:nvPr/>
        </p:nvSpPr>
        <p:spPr bwMode="auto">
          <a:xfrm>
            <a:off x="0" y="3789040"/>
            <a:ext cx="9144000" cy="2838450"/>
          </a:xfrm>
          <a:prstGeom prst="rect">
            <a:avLst/>
          </a:prstGeom>
          <a:noFill/>
          <a:ln w="9525">
            <a:noFill/>
            <a:miter lim="800000"/>
            <a:headEnd/>
            <a:tailEnd/>
          </a:ln>
          <a:effectLst/>
        </p:spPr>
        <p:txBody>
          <a:bodyPr>
            <a:spAutoFit/>
          </a:bodyPr>
          <a:lstStyle/>
          <a:p>
            <a:pPr eaLnBrk="1" hangingPunct="1"/>
            <a:r>
              <a:rPr lang="en-CA" sz="1800" dirty="0" smtClean="0">
                <a:solidFill>
                  <a:srgbClr val="000000"/>
                </a:solidFill>
                <a:latin typeface="Arial" pitchFamily="34" charset="0"/>
                <a:ea typeface="ＭＳ Ｐゴシック"/>
              </a:rPr>
              <a:t>Points for GCW to Consider in meeting user needs:  </a:t>
            </a:r>
          </a:p>
          <a:p>
            <a:pPr lvl="1" eaLnBrk="1" hangingPunct="1">
              <a:buFont typeface="Arial" pitchFamily="34" charset="0"/>
              <a:buChar char="•"/>
            </a:pPr>
            <a:r>
              <a:rPr lang="en-CA" sz="1800" dirty="0" smtClean="0">
                <a:solidFill>
                  <a:srgbClr val="000000"/>
                </a:solidFill>
                <a:latin typeface="Arial" pitchFamily="34" charset="0"/>
                <a:ea typeface="ＭＳ Ｐゴシック"/>
              </a:rPr>
              <a:t>	time and space scale of global product(s) – snow extent, depth, 			SWE, albedo? wetness? on sea ice/ice masses?</a:t>
            </a:r>
          </a:p>
          <a:p>
            <a:pPr lvl="1" eaLnBrk="1" hangingPunct="1">
              <a:buFont typeface="Arial" pitchFamily="34" charset="0"/>
              <a:buChar char="•"/>
            </a:pPr>
            <a:r>
              <a:rPr lang="en-CA" sz="1800" dirty="0" smtClean="0">
                <a:solidFill>
                  <a:srgbClr val="000000"/>
                </a:solidFill>
                <a:latin typeface="Arial" pitchFamily="34" charset="0"/>
                <a:ea typeface="ＭＳ Ｐゴシック"/>
              </a:rPr>
              <a:t>	global </a:t>
            </a:r>
            <a:r>
              <a:rPr lang="en-CA" sz="1800" dirty="0" err="1" smtClean="0">
                <a:solidFill>
                  <a:srgbClr val="000000"/>
                </a:solidFill>
                <a:latin typeface="Arial" pitchFamily="34" charset="0"/>
                <a:ea typeface="ＭＳ Ｐゴシック"/>
              </a:rPr>
              <a:t>vs</a:t>
            </a:r>
            <a:r>
              <a:rPr lang="en-CA" sz="1800" dirty="0" smtClean="0">
                <a:solidFill>
                  <a:srgbClr val="000000"/>
                </a:solidFill>
                <a:latin typeface="Arial" pitchFamily="34" charset="0"/>
                <a:ea typeface="ＭＳ Ｐゴシック"/>
              </a:rPr>
              <a:t> regional; alpine </a:t>
            </a:r>
            <a:r>
              <a:rPr lang="en-CA" sz="1800" dirty="0" err="1" smtClean="0">
                <a:solidFill>
                  <a:srgbClr val="000000"/>
                </a:solidFill>
                <a:latin typeface="Arial" pitchFamily="34" charset="0"/>
                <a:ea typeface="ＭＳ Ｐゴシック"/>
              </a:rPr>
              <a:t>vs</a:t>
            </a:r>
            <a:r>
              <a:rPr lang="en-CA" sz="1800" dirty="0" smtClean="0">
                <a:solidFill>
                  <a:srgbClr val="000000"/>
                </a:solidFill>
                <a:latin typeface="Arial" pitchFamily="34" charset="0"/>
                <a:ea typeface="ＭＳ Ｐゴシック"/>
              </a:rPr>
              <a:t> continental</a:t>
            </a:r>
          </a:p>
          <a:p>
            <a:pPr lvl="1" eaLnBrk="1" hangingPunct="1">
              <a:buFont typeface="Arial" pitchFamily="34" charset="0"/>
              <a:buChar char="•"/>
            </a:pPr>
            <a:r>
              <a:rPr lang="en-CA" sz="1800" dirty="0" smtClean="0">
                <a:solidFill>
                  <a:srgbClr val="000000"/>
                </a:solidFill>
                <a:latin typeface="Arial" pitchFamily="34" charset="0"/>
                <a:ea typeface="ＭＳ Ｐゴシック"/>
              </a:rPr>
              <a:t>	production of standardized products, consistent over time</a:t>
            </a:r>
          </a:p>
          <a:p>
            <a:pPr lvl="1" eaLnBrk="1" hangingPunct="1">
              <a:buFont typeface="Arial" pitchFamily="34" charset="0"/>
              <a:buChar char="•"/>
            </a:pPr>
            <a:r>
              <a:rPr lang="en-CA" sz="1800" dirty="0" smtClean="0">
                <a:solidFill>
                  <a:srgbClr val="000000"/>
                </a:solidFill>
                <a:latin typeface="Arial" pitchFamily="34" charset="0"/>
                <a:ea typeface="ＭＳ Ｐゴシック"/>
              </a:rPr>
              <a:t>	data fusion and merging of time series</a:t>
            </a:r>
          </a:p>
          <a:p>
            <a:pPr lvl="1" eaLnBrk="1" hangingPunct="1">
              <a:buFont typeface="Arial" pitchFamily="34" charset="0"/>
              <a:buChar char="•"/>
            </a:pPr>
            <a:r>
              <a:rPr lang="en-CA" sz="1800" dirty="0" smtClean="0">
                <a:solidFill>
                  <a:srgbClr val="000000"/>
                </a:solidFill>
                <a:latin typeface="Arial" pitchFamily="34" charset="0"/>
                <a:ea typeface="ＭＳ Ｐゴシック"/>
              </a:rPr>
              <a:t>	incorporation of in-situ data</a:t>
            </a:r>
          </a:p>
          <a:p>
            <a:pPr lvl="1" eaLnBrk="1" hangingPunct="1">
              <a:buFont typeface="Arial" pitchFamily="34" charset="0"/>
              <a:buChar char="•"/>
            </a:pPr>
            <a:r>
              <a:rPr lang="en-CA" sz="1800" dirty="0" smtClean="0">
                <a:solidFill>
                  <a:srgbClr val="000000"/>
                </a:solidFill>
                <a:latin typeface="Arial" pitchFamily="34" charset="0"/>
                <a:ea typeface="ＭＳ Ｐゴシック"/>
              </a:rPr>
              <a:t>	produce products that can be matched to models of varying scales</a:t>
            </a:r>
          </a:p>
          <a:p>
            <a:pPr lvl="1" eaLnBrk="1" hangingPunct="1">
              <a:buFont typeface="Arial" pitchFamily="34" charset="0"/>
              <a:buChar char="•"/>
            </a:pPr>
            <a:r>
              <a:rPr lang="en-CA" sz="1800" dirty="0" smtClean="0">
                <a:solidFill>
                  <a:srgbClr val="000000"/>
                </a:solidFill>
                <a:latin typeface="Arial" pitchFamily="34" charset="0"/>
                <a:ea typeface="ＭＳ Ｐゴシック"/>
              </a:rPr>
              <a:t>	evaluation of product(s)</a:t>
            </a:r>
          </a:p>
          <a:p>
            <a:pPr eaLnBrk="1" hangingPunct="1"/>
            <a:r>
              <a:rPr lang="en-CA" sz="1800" dirty="0" smtClean="0">
                <a:solidFill>
                  <a:srgbClr val="000000"/>
                </a:solidFill>
                <a:latin typeface="Arial" pitchFamily="34" charset="0"/>
                <a:ea typeface="ＭＳ Ｐゴシック"/>
              </a:rPr>
              <a:t>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6051550" y="3986213"/>
            <a:ext cx="0" cy="198437"/>
          </a:xfrm>
          <a:prstGeom prst="rect">
            <a:avLst/>
          </a:prstGeom>
          <a:noFill/>
          <a:ln w="9525">
            <a:noFill/>
            <a:miter lim="800000"/>
            <a:headEnd/>
            <a:tailEnd/>
          </a:ln>
          <a:effectLst/>
        </p:spPr>
        <p:txBody>
          <a:bodyPr wrap="none" lIns="0" tIns="0" rIns="0" bIns="0">
            <a:spAutoFit/>
          </a:bodyPr>
          <a:lstStyle/>
          <a:p>
            <a:pPr algn="ctr" defTabSz="844550">
              <a:spcBef>
                <a:spcPct val="50000"/>
              </a:spcBef>
            </a:pPr>
            <a:endParaRPr lang="de-DE" sz="1300" i="1" smtClean="0">
              <a:solidFill>
                <a:srgbClr val="000000"/>
              </a:solidFill>
              <a:latin typeface="Arial" pitchFamily="34" charset="0"/>
              <a:ea typeface="+mn-ea"/>
            </a:endParaRPr>
          </a:p>
        </p:txBody>
      </p:sp>
      <p:pic>
        <p:nvPicPr>
          <p:cNvPr id="82947" name="Picture 3" descr="GPCC-logo-d"/>
          <p:cNvPicPr preferRelativeResize="0">
            <a:picLocks noChangeArrowheads="1"/>
          </p:cNvPicPr>
          <p:nvPr/>
        </p:nvPicPr>
        <p:blipFill>
          <a:blip r:embed="rId3" cstate="print"/>
          <a:srcRect/>
          <a:stretch>
            <a:fillRect/>
          </a:stretch>
        </p:blipFill>
        <p:spPr bwMode="auto">
          <a:xfrm>
            <a:off x="8305800" y="152400"/>
            <a:ext cx="684213" cy="636588"/>
          </a:xfrm>
          <a:prstGeom prst="rect">
            <a:avLst/>
          </a:prstGeom>
          <a:noFill/>
        </p:spPr>
      </p:pic>
      <p:pic>
        <p:nvPicPr>
          <p:cNvPr id="82948" name="Picture 4" descr="FG-200512-liquid"/>
          <p:cNvPicPr>
            <a:picLocks noChangeAspect="1" noChangeArrowheads="1"/>
          </p:cNvPicPr>
          <p:nvPr/>
        </p:nvPicPr>
        <p:blipFill>
          <a:blip r:embed="rId4" cstate="print"/>
          <a:srcRect/>
          <a:stretch>
            <a:fillRect/>
          </a:stretch>
        </p:blipFill>
        <p:spPr bwMode="auto">
          <a:xfrm>
            <a:off x="398463" y="765175"/>
            <a:ext cx="4102100" cy="3168650"/>
          </a:xfrm>
          <a:prstGeom prst="rect">
            <a:avLst/>
          </a:prstGeom>
          <a:noFill/>
        </p:spPr>
      </p:pic>
      <p:pic>
        <p:nvPicPr>
          <p:cNvPr id="82949" name="Picture 5" descr="FG-200601-solid"/>
          <p:cNvPicPr>
            <a:picLocks noChangeAspect="1" noChangeArrowheads="1"/>
          </p:cNvPicPr>
          <p:nvPr/>
        </p:nvPicPr>
        <p:blipFill>
          <a:blip r:embed="rId5" cstate="print"/>
          <a:srcRect/>
          <a:stretch>
            <a:fillRect/>
          </a:stretch>
        </p:blipFill>
        <p:spPr bwMode="auto">
          <a:xfrm>
            <a:off x="4646613" y="763588"/>
            <a:ext cx="4102100" cy="3170237"/>
          </a:xfrm>
          <a:prstGeom prst="rect">
            <a:avLst/>
          </a:prstGeom>
          <a:noFill/>
        </p:spPr>
      </p:pic>
      <p:pic>
        <p:nvPicPr>
          <p:cNvPr id="82950" name="Picture 6" descr="FG-200512-syserror-abs"/>
          <p:cNvPicPr>
            <a:picLocks noChangeAspect="1" noChangeArrowheads="1"/>
          </p:cNvPicPr>
          <p:nvPr/>
        </p:nvPicPr>
        <p:blipFill>
          <a:blip r:embed="rId6" cstate="print"/>
          <a:srcRect b="4483"/>
          <a:stretch>
            <a:fillRect/>
          </a:stretch>
        </p:blipFill>
        <p:spPr bwMode="auto">
          <a:xfrm>
            <a:off x="395288" y="3716338"/>
            <a:ext cx="4102100" cy="3027362"/>
          </a:xfrm>
          <a:prstGeom prst="rect">
            <a:avLst/>
          </a:prstGeom>
          <a:noFill/>
        </p:spPr>
      </p:pic>
      <p:pic>
        <p:nvPicPr>
          <p:cNvPr id="82951" name="Picture 7" descr="FG-200512-syserror-rel"/>
          <p:cNvPicPr>
            <a:picLocks noChangeAspect="1" noChangeArrowheads="1"/>
          </p:cNvPicPr>
          <p:nvPr/>
        </p:nvPicPr>
        <p:blipFill>
          <a:blip r:embed="rId7" cstate="print"/>
          <a:srcRect b="4483"/>
          <a:stretch>
            <a:fillRect/>
          </a:stretch>
        </p:blipFill>
        <p:spPr bwMode="auto">
          <a:xfrm>
            <a:off x="4646613" y="3716338"/>
            <a:ext cx="4102100" cy="3027362"/>
          </a:xfrm>
          <a:prstGeom prst="rect">
            <a:avLst/>
          </a:prstGeom>
          <a:noFill/>
        </p:spPr>
      </p:pic>
      <p:sp>
        <p:nvSpPr>
          <p:cNvPr id="82952" name="Rectangle 8"/>
          <p:cNvSpPr>
            <a:spLocks noChangeArrowheads="1"/>
          </p:cNvSpPr>
          <p:nvPr/>
        </p:nvSpPr>
        <p:spPr bwMode="auto">
          <a:xfrm>
            <a:off x="590550" y="6019800"/>
            <a:ext cx="3676650" cy="336550"/>
          </a:xfrm>
          <a:prstGeom prst="rect">
            <a:avLst/>
          </a:prstGeom>
          <a:noFill/>
          <a:ln w="9525">
            <a:noFill/>
            <a:miter lim="800000"/>
            <a:headEnd/>
            <a:tailEnd/>
          </a:ln>
          <a:effectLst/>
        </p:spPr>
        <p:txBody>
          <a:bodyPr wrap="none">
            <a:spAutoFit/>
          </a:bodyPr>
          <a:lstStyle/>
          <a:p>
            <a:r>
              <a:rPr lang="de-DE" sz="1600" b="1" smtClean="0">
                <a:solidFill>
                  <a:srgbClr val="000000"/>
                </a:solidFill>
                <a:latin typeface="Arial" pitchFamily="34" charset="0"/>
                <a:ea typeface="+mn-ea"/>
              </a:rPr>
              <a:t>absolute measuring error (mm/mon)</a:t>
            </a:r>
            <a:endParaRPr lang="en-GB" sz="1600" b="1" smtClean="0">
              <a:solidFill>
                <a:srgbClr val="000000"/>
              </a:solidFill>
              <a:latin typeface="Arial" pitchFamily="34" charset="0"/>
              <a:ea typeface="+mn-ea"/>
            </a:endParaRPr>
          </a:p>
        </p:txBody>
      </p:sp>
      <p:sp>
        <p:nvSpPr>
          <p:cNvPr id="82953" name="Rectangle 9"/>
          <p:cNvSpPr>
            <a:spLocks noChangeArrowheads="1"/>
          </p:cNvSpPr>
          <p:nvPr/>
        </p:nvSpPr>
        <p:spPr bwMode="auto">
          <a:xfrm>
            <a:off x="5181600" y="5988050"/>
            <a:ext cx="2887663" cy="336550"/>
          </a:xfrm>
          <a:prstGeom prst="rect">
            <a:avLst/>
          </a:prstGeom>
          <a:noFill/>
          <a:ln w="9525">
            <a:noFill/>
            <a:miter lim="800000"/>
            <a:headEnd/>
            <a:tailEnd/>
          </a:ln>
          <a:effectLst/>
        </p:spPr>
        <p:txBody>
          <a:bodyPr wrap="none">
            <a:spAutoFit/>
          </a:bodyPr>
          <a:lstStyle/>
          <a:p>
            <a:r>
              <a:rPr lang="de-DE" sz="1600" b="1" smtClean="0">
                <a:solidFill>
                  <a:srgbClr val="000000"/>
                </a:solidFill>
                <a:latin typeface="Arial" pitchFamily="34" charset="0"/>
                <a:ea typeface="+mn-ea"/>
              </a:rPr>
              <a:t>relative measuring error (%)</a:t>
            </a:r>
            <a:endParaRPr lang="en-GB" sz="1600" b="1" smtClean="0">
              <a:solidFill>
                <a:srgbClr val="000000"/>
              </a:solidFill>
              <a:latin typeface="Arial" pitchFamily="34" charset="0"/>
              <a:ea typeface="+mn-ea"/>
            </a:endParaRPr>
          </a:p>
        </p:txBody>
      </p:sp>
      <p:sp>
        <p:nvSpPr>
          <p:cNvPr id="82954" name="Rectangle 10"/>
          <p:cNvSpPr>
            <a:spLocks noChangeArrowheads="1"/>
          </p:cNvSpPr>
          <p:nvPr/>
        </p:nvSpPr>
        <p:spPr bwMode="auto">
          <a:xfrm>
            <a:off x="5094288" y="3016250"/>
            <a:ext cx="3363912" cy="336550"/>
          </a:xfrm>
          <a:prstGeom prst="rect">
            <a:avLst/>
          </a:prstGeom>
          <a:noFill/>
          <a:ln w="9525">
            <a:noFill/>
            <a:miter lim="800000"/>
            <a:headEnd/>
            <a:tailEnd/>
          </a:ln>
          <a:effectLst/>
        </p:spPr>
        <p:txBody>
          <a:bodyPr wrap="none">
            <a:spAutoFit/>
          </a:bodyPr>
          <a:lstStyle/>
          <a:p>
            <a:r>
              <a:rPr lang="de-DE" sz="1600" b="1" smtClean="0">
                <a:solidFill>
                  <a:srgbClr val="000000"/>
                </a:solidFill>
                <a:latin typeface="Arial" pitchFamily="34" charset="0"/>
                <a:ea typeface="+mn-ea"/>
              </a:rPr>
              <a:t>fraction of solid precipitation (%)</a:t>
            </a:r>
            <a:endParaRPr lang="en-GB" sz="1600" b="1" smtClean="0">
              <a:solidFill>
                <a:srgbClr val="000000"/>
              </a:solidFill>
              <a:latin typeface="Arial" pitchFamily="34" charset="0"/>
              <a:ea typeface="+mn-ea"/>
            </a:endParaRPr>
          </a:p>
        </p:txBody>
      </p:sp>
      <p:sp>
        <p:nvSpPr>
          <p:cNvPr id="82955" name="Rectangle 11"/>
          <p:cNvSpPr>
            <a:spLocks noChangeArrowheads="1"/>
          </p:cNvSpPr>
          <p:nvPr/>
        </p:nvSpPr>
        <p:spPr bwMode="auto">
          <a:xfrm>
            <a:off x="762000" y="3016250"/>
            <a:ext cx="3432175" cy="336550"/>
          </a:xfrm>
          <a:prstGeom prst="rect">
            <a:avLst/>
          </a:prstGeom>
          <a:noFill/>
          <a:ln w="9525">
            <a:noFill/>
            <a:miter lim="800000"/>
            <a:headEnd/>
            <a:tailEnd/>
          </a:ln>
          <a:effectLst/>
        </p:spPr>
        <p:txBody>
          <a:bodyPr wrap="none">
            <a:spAutoFit/>
          </a:bodyPr>
          <a:lstStyle/>
          <a:p>
            <a:r>
              <a:rPr lang="de-DE" sz="1600" b="1" smtClean="0">
                <a:solidFill>
                  <a:srgbClr val="000000"/>
                </a:solidFill>
                <a:latin typeface="Arial" pitchFamily="34" charset="0"/>
                <a:ea typeface="+mn-ea"/>
              </a:rPr>
              <a:t>fraction of liquid precipitation (%)</a:t>
            </a:r>
            <a:endParaRPr lang="en-GB" sz="1600" b="1" smtClean="0">
              <a:solidFill>
                <a:srgbClr val="000000"/>
              </a:solidFill>
              <a:latin typeface="Arial" pitchFamily="34" charset="0"/>
              <a:ea typeface="+mn-ea"/>
            </a:endParaRPr>
          </a:p>
        </p:txBody>
      </p:sp>
      <p:sp>
        <p:nvSpPr>
          <p:cNvPr id="82956" name="Text Box 12"/>
          <p:cNvSpPr txBox="1">
            <a:spLocks noChangeArrowheads="1"/>
          </p:cNvSpPr>
          <p:nvPr/>
        </p:nvSpPr>
        <p:spPr bwMode="auto">
          <a:xfrm>
            <a:off x="304800" y="188913"/>
            <a:ext cx="7772400" cy="450850"/>
          </a:xfrm>
          <a:prstGeom prst="rect">
            <a:avLst/>
          </a:prstGeom>
          <a:noFill/>
          <a:ln w="9525">
            <a:noFill/>
            <a:miter lim="800000"/>
            <a:headEnd/>
            <a:tailEnd/>
          </a:ln>
          <a:effectLst/>
        </p:spPr>
        <p:txBody>
          <a:bodyPr lIns="84389" tIns="42195" rIns="84389" bIns="42195">
            <a:spAutoFit/>
          </a:bodyPr>
          <a:lstStyle/>
          <a:p>
            <a:pPr defTabSz="844550"/>
            <a:r>
              <a:rPr lang="de-DE" b="1" smtClean="0">
                <a:solidFill>
                  <a:srgbClr val="3333CC"/>
                </a:solidFill>
                <a:latin typeface="Comic Sans MS" pitchFamily="66" charset="0"/>
                <a:ea typeface="+mn-ea"/>
              </a:rPr>
              <a:t>New GPCC products based on synoptic data </a:t>
            </a:r>
            <a:endParaRPr lang="de-DE" smtClean="0">
              <a:solidFill>
                <a:srgbClr val="000000"/>
              </a:solidFill>
              <a:latin typeface="Arial" pitchFamily="34" charset="0"/>
              <a:ea typeface="+mn-ea"/>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3378" name="Picture 2" descr="snow China_44387017_chefs_416getty"/>
          <p:cNvPicPr>
            <a:picLocks noChangeAspect="1" noChangeArrowheads="1"/>
          </p:cNvPicPr>
          <p:nvPr/>
        </p:nvPicPr>
        <p:blipFill>
          <a:blip r:embed="rId2" cstate="print"/>
          <a:srcRect/>
          <a:stretch>
            <a:fillRect/>
          </a:stretch>
        </p:blipFill>
        <p:spPr bwMode="auto">
          <a:xfrm>
            <a:off x="1476375" y="5080000"/>
            <a:ext cx="2305050" cy="1662113"/>
          </a:xfrm>
          <a:prstGeom prst="rect">
            <a:avLst/>
          </a:prstGeom>
          <a:noFill/>
        </p:spPr>
      </p:pic>
      <p:pic>
        <p:nvPicPr>
          <p:cNvPr id="1893379" name="Picture 3" descr="snow China_44387028_carshowroom_416ap"/>
          <p:cNvPicPr>
            <a:picLocks noChangeAspect="1" noChangeArrowheads="1"/>
          </p:cNvPicPr>
          <p:nvPr/>
        </p:nvPicPr>
        <p:blipFill>
          <a:blip r:embed="rId3" cstate="print"/>
          <a:srcRect/>
          <a:stretch>
            <a:fillRect/>
          </a:stretch>
        </p:blipFill>
        <p:spPr bwMode="auto">
          <a:xfrm>
            <a:off x="539750" y="2708275"/>
            <a:ext cx="2520950" cy="1817688"/>
          </a:xfrm>
          <a:prstGeom prst="rect">
            <a:avLst/>
          </a:prstGeom>
          <a:noFill/>
        </p:spPr>
      </p:pic>
      <p:pic>
        <p:nvPicPr>
          <p:cNvPr id="1893380" name="Picture 4" descr="China snow 0013729e4ad90917952712"/>
          <p:cNvPicPr>
            <a:picLocks noChangeAspect="1" noChangeArrowheads="1"/>
          </p:cNvPicPr>
          <p:nvPr/>
        </p:nvPicPr>
        <p:blipFill>
          <a:blip r:embed="rId4" cstate="print"/>
          <a:srcRect/>
          <a:stretch>
            <a:fillRect/>
          </a:stretch>
        </p:blipFill>
        <p:spPr bwMode="auto">
          <a:xfrm>
            <a:off x="0" y="312738"/>
            <a:ext cx="2520950" cy="1676400"/>
          </a:xfrm>
          <a:prstGeom prst="rect">
            <a:avLst/>
          </a:prstGeom>
          <a:noFill/>
        </p:spPr>
      </p:pic>
      <p:sp>
        <p:nvSpPr>
          <p:cNvPr id="1893381" name="Rectangle 5"/>
          <p:cNvSpPr>
            <a:spLocks noChangeArrowheads="1"/>
          </p:cNvSpPr>
          <p:nvPr/>
        </p:nvSpPr>
        <p:spPr bwMode="auto">
          <a:xfrm>
            <a:off x="-36513" y="1916113"/>
            <a:ext cx="3635376" cy="777875"/>
          </a:xfrm>
          <a:prstGeom prst="rect">
            <a:avLst/>
          </a:prstGeom>
          <a:noFill/>
          <a:ln w="9525">
            <a:noFill/>
            <a:miter lim="800000"/>
            <a:headEnd/>
            <a:tailEnd/>
          </a:ln>
          <a:effectLst/>
        </p:spPr>
        <p:txBody>
          <a:bodyPr>
            <a:spAutoFit/>
          </a:bodyPr>
          <a:lstStyle/>
          <a:p>
            <a:pPr eaLnBrk="1" hangingPunct="1"/>
            <a:r>
              <a:rPr lang="en-US" sz="1500" smtClean="0">
                <a:solidFill>
                  <a:srgbClr val="000000"/>
                </a:solidFill>
                <a:latin typeface="Arial" pitchFamily="34" charset="0"/>
                <a:ea typeface="+mn-ea"/>
              </a:rPr>
              <a:t>By Jan. 31, disastrous winter weather had levied a toll of US$2.5 billion in China's forestry sector</a:t>
            </a:r>
            <a:r>
              <a:rPr lang="en-US" sz="1500" smtClean="0">
                <a:solidFill>
                  <a:srgbClr val="FF3300"/>
                </a:solidFill>
                <a:latin typeface="Arial" pitchFamily="34" charset="0"/>
                <a:ea typeface="+mn-ea"/>
              </a:rPr>
              <a:t>.</a:t>
            </a:r>
            <a:endParaRPr lang="en-CA" sz="1500" smtClean="0">
              <a:solidFill>
                <a:srgbClr val="FF3300"/>
              </a:solidFill>
              <a:latin typeface="Arial" pitchFamily="34" charset="0"/>
              <a:ea typeface="+mn-ea"/>
            </a:endParaRPr>
          </a:p>
        </p:txBody>
      </p:sp>
      <p:sp>
        <p:nvSpPr>
          <p:cNvPr id="1893382" name="Text Box 6"/>
          <p:cNvSpPr txBox="1">
            <a:spLocks noChangeArrowheads="1"/>
          </p:cNvSpPr>
          <p:nvPr/>
        </p:nvSpPr>
        <p:spPr bwMode="auto">
          <a:xfrm>
            <a:off x="0" y="0"/>
            <a:ext cx="9366667" cy="369332"/>
          </a:xfrm>
          <a:prstGeom prst="rect">
            <a:avLst/>
          </a:prstGeom>
          <a:noFill/>
          <a:ln w="9525">
            <a:noFill/>
            <a:miter lim="800000"/>
            <a:headEnd/>
            <a:tailEnd/>
          </a:ln>
          <a:effectLst/>
        </p:spPr>
        <p:txBody>
          <a:bodyPr wrap="none">
            <a:spAutoFit/>
          </a:bodyPr>
          <a:lstStyle/>
          <a:p>
            <a:pPr eaLnBrk="1" hangingPunct="1"/>
            <a:r>
              <a:rPr lang="en-CA" sz="1800" b="1" dirty="0" smtClean="0">
                <a:solidFill>
                  <a:srgbClr val="000000"/>
                </a:solidFill>
                <a:latin typeface="Arial" pitchFamily="34" charset="0"/>
                <a:ea typeface="+mn-ea"/>
              </a:rPr>
              <a:t>Snowfall Extremes 2007-2008 and some impacts:“Hot-spots”- reporting by NMHSs?</a:t>
            </a:r>
          </a:p>
        </p:txBody>
      </p:sp>
      <p:pic>
        <p:nvPicPr>
          <p:cNvPr id="1893383" name="Picture 7" descr="_42483554_snow_afp203bo buenos aires July 10 2007 first in 89 years"/>
          <p:cNvPicPr>
            <a:picLocks noChangeAspect="1" noChangeArrowheads="1"/>
          </p:cNvPicPr>
          <p:nvPr/>
        </p:nvPicPr>
        <p:blipFill>
          <a:blip r:embed="rId5" cstate="print"/>
          <a:srcRect/>
          <a:stretch>
            <a:fillRect/>
          </a:stretch>
        </p:blipFill>
        <p:spPr bwMode="auto">
          <a:xfrm>
            <a:off x="3276600" y="476250"/>
            <a:ext cx="2808288" cy="2103438"/>
          </a:xfrm>
          <a:prstGeom prst="rect">
            <a:avLst/>
          </a:prstGeom>
          <a:noFill/>
        </p:spPr>
      </p:pic>
      <p:sp>
        <p:nvSpPr>
          <p:cNvPr id="1893384" name="Rectangle 8"/>
          <p:cNvSpPr>
            <a:spLocks noChangeArrowheads="1"/>
          </p:cNvSpPr>
          <p:nvPr/>
        </p:nvSpPr>
        <p:spPr bwMode="auto">
          <a:xfrm>
            <a:off x="3348038" y="2565400"/>
            <a:ext cx="2736850" cy="581025"/>
          </a:xfrm>
          <a:prstGeom prst="rect">
            <a:avLst/>
          </a:prstGeom>
          <a:noFill/>
          <a:ln w="9525">
            <a:noFill/>
            <a:miter lim="800000"/>
            <a:headEnd/>
            <a:tailEnd/>
          </a:ln>
          <a:effectLst/>
        </p:spPr>
        <p:txBody>
          <a:bodyPr>
            <a:spAutoFit/>
          </a:bodyPr>
          <a:lstStyle/>
          <a:p>
            <a:pPr eaLnBrk="1" hangingPunct="1"/>
            <a:r>
              <a:rPr lang="en-CA" sz="1600" smtClean="0">
                <a:solidFill>
                  <a:srgbClr val="000000"/>
                </a:solidFill>
                <a:latin typeface="Arial" pitchFamily="34" charset="0"/>
                <a:ea typeface="+mn-ea"/>
              </a:rPr>
              <a:t>Buenos Aires July 10, 2007 first in 89 years</a:t>
            </a:r>
          </a:p>
        </p:txBody>
      </p:sp>
      <p:sp>
        <p:nvSpPr>
          <p:cNvPr id="1893385" name="Text Box 9"/>
          <p:cNvSpPr txBox="1">
            <a:spLocks noChangeArrowheads="1"/>
          </p:cNvSpPr>
          <p:nvPr/>
        </p:nvSpPr>
        <p:spPr bwMode="auto">
          <a:xfrm>
            <a:off x="6640513" y="2320925"/>
            <a:ext cx="2012950" cy="336550"/>
          </a:xfrm>
          <a:prstGeom prst="rect">
            <a:avLst/>
          </a:prstGeom>
          <a:noFill/>
          <a:ln w="9525">
            <a:noFill/>
            <a:miter lim="800000"/>
            <a:headEnd/>
            <a:tailEnd/>
          </a:ln>
          <a:effectLst/>
        </p:spPr>
        <p:txBody>
          <a:bodyPr wrap="none">
            <a:spAutoFit/>
          </a:bodyPr>
          <a:lstStyle/>
          <a:p>
            <a:pPr eaLnBrk="1" hangingPunct="1"/>
            <a:r>
              <a:rPr lang="en-CA" sz="1600" smtClean="0">
                <a:solidFill>
                  <a:srgbClr val="000000"/>
                </a:solidFill>
                <a:latin typeface="Arial" pitchFamily="34" charset="0"/>
                <a:ea typeface="+mn-ea"/>
              </a:rPr>
              <a:t>Athens Feb 17 2008</a:t>
            </a:r>
          </a:p>
        </p:txBody>
      </p:sp>
      <p:sp>
        <p:nvSpPr>
          <p:cNvPr id="1893386" name="Rectangle 10"/>
          <p:cNvSpPr>
            <a:spLocks noChangeArrowheads="1"/>
          </p:cNvSpPr>
          <p:nvPr/>
        </p:nvSpPr>
        <p:spPr bwMode="auto">
          <a:xfrm>
            <a:off x="0" y="4508500"/>
            <a:ext cx="3779838" cy="581025"/>
          </a:xfrm>
          <a:prstGeom prst="rect">
            <a:avLst/>
          </a:prstGeom>
          <a:noFill/>
          <a:ln w="9525">
            <a:noFill/>
            <a:miter lim="800000"/>
            <a:headEnd/>
            <a:tailEnd/>
          </a:ln>
          <a:effectLst/>
        </p:spPr>
        <p:txBody>
          <a:bodyPr>
            <a:spAutoFit/>
          </a:bodyPr>
          <a:lstStyle/>
          <a:p>
            <a:pPr eaLnBrk="1" hangingPunct="1"/>
            <a:r>
              <a:rPr lang="en-CA" sz="1600" smtClean="0">
                <a:solidFill>
                  <a:srgbClr val="000000"/>
                </a:solidFill>
                <a:latin typeface="Arial" pitchFamily="34" charset="0"/>
                <a:ea typeface="+mn-ea"/>
              </a:rPr>
              <a:t>Car dealership roof collapses – not really designed for snow loads</a:t>
            </a:r>
          </a:p>
        </p:txBody>
      </p:sp>
      <p:sp>
        <p:nvSpPr>
          <p:cNvPr id="1893387" name="Text Box 11"/>
          <p:cNvSpPr txBox="1">
            <a:spLocks noChangeArrowheads="1"/>
          </p:cNvSpPr>
          <p:nvPr/>
        </p:nvSpPr>
        <p:spPr bwMode="auto">
          <a:xfrm>
            <a:off x="-180975" y="5445125"/>
            <a:ext cx="1547813" cy="581025"/>
          </a:xfrm>
          <a:prstGeom prst="rect">
            <a:avLst/>
          </a:prstGeom>
          <a:noFill/>
          <a:ln w="9525">
            <a:noFill/>
            <a:miter lim="800000"/>
            <a:headEnd/>
            <a:tailEnd/>
          </a:ln>
          <a:effectLst/>
        </p:spPr>
        <p:txBody>
          <a:bodyPr>
            <a:spAutoFit/>
          </a:bodyPr>
          <a:lstStyle/>
          <a:p>
            <a:pPr algn="r" eaLnBrk="1" hangingPunct="1"/>
            <a:r>
              <a:rPr lang="en-CA" sz="1600" smtClean="0">
                <a:solidFill>
                  <a:srgbClr val="000000"/>
                </a:solidFill>
                <a:latin typeface="Arial" pitchFamily="34" charset="0"/>
                <a:ea typeface="+mn-ea"/>
              </a:rPr>
              <a:t>China</a:t>
            </a:r>
          </a:p>
          <a:p>
            <a:pPr algn="r" eaLnBrk="1" hangingPunct="1"/>
            <a:r>
              <a:rPr lang="en-CA" sz="1600" smtClean="0">
                <a:solidFill>
                  <a:srgbClr val="000000"/>
                </a:solidFill>
                <a:latin typeface="Arial" pitchFamily="34" charset="0"/>
                <a:ea typeface="+mn-ea"/>
              </a:rPr>
              <a:t> clearing snow</a:t>
            </a:r>
          </a:p>
        </p:txBody>
      </p:sp>
      <p:pic>
        <p:nvPicPr>
          <p:cNvPr id="1893388" name="Picture 12" descr="IMG_3281"/>
          <p:cNvPicPr>
            <a:picLocks noChangeAspect="1" noChangeArrowheads="1"/>
          </p:cNvPicPr>
          <p:nvPr/>
        </p:nvPicPr>
        <p:blipFill>
          <a:blip r:embed="rId6" cstate="print"/>
          <a:srcRect/>
          <a:stretch>
            <a:fillRect/>
          </a:stretch>
        </p:blipFill>
        <p:spPr bwMode="auto">
          <a:xfrm>
            <a:off x="4716463" y="5067300"/>
            <a:ext cx="2232025" cy="1674813"/>
          </a:xfrm>
          <a:prstGeom prst="rect">
            <a:avLst/>
          </a:prstGeom>
          <a:noFill/>
        </p:spPr>
      </p:pic>
      <p:pic>
        <p:nvPicPr>
          <p:cNvPr id="1893389" name="Picture 13"/>
          <p:cNvPicPr>
            <a:picLocks noChangeAspect="1" noChangeArrowheads="1"/>
          </p:cNvPicPr>
          <p:nvPr/>
        </p:nvPicPr>
        <p:blipFill>
          <a:blip r:embed="rId7" cstate="print"/>
          <a:srcRect/>
          <a:stretch>
            <a:fillRect/>
          </a:stretch>
        </p:blipFill>
        <p:spPr bwMode="auto">
          <a:xfrm>
            <a:off x="6372200" y="404664"/>
            <a:ext cx="2592388" cy="1944688"/>
          </a:xfrm>
          <a:prstGeom prst="rect">
            <a:avLst/>
          </a:prstGeom>
          <a:noFill/>
          <a:ln w="9525">
            <a:noFill/>
            <a:miter lim="800000"/>
            <a:headEnd/>
            <a:tailEnd/>
          </a:ln>
          <a:effectLst/>
        </p:spPr>
      </p:pic>
      <p:sp>
        <p:nvSpPr>
          <p:cNvPr id="1893390" name="Text Box 14"/>
          <p:cNvSpPr txBox="1">
            <a:spLocks noChangeArrowheads="1"/>
          </p:cNvSpPr>
          <p:nvPr/>
        </p:nvSpPr>
        <p:spPr bwMode="auto">
          <a:xfrm>
            <a:off x="7019925" y="5511800"/>
            <a:ext cx="1800225" cy="581025"/>
          </a:xfrm>
          <a:prstGeom prst="rect">
            <a:avLst/>
          </a:prstGeom>
          <a:noFill/>
          <a:ln w="9525">
            <a:noFill/>
            <a:miter lim="800000"/>
            <a:headEnd/>
            <a:tailEnd/>
          </a:ln>
          <a:effectLst/>
        </p:spPr>
        <p:txBody>
          <a:bodyPr>
            <a:spAutoFit/>
          </a:bodyPr>
          <a:lstStyle/>
          <a:p>
            <a:pPr eaLnBrk="1" hangingPunct="1"/>
            <a:r>
              <a:rPr lang="en-CA" sz="1600" smtClean="0">
                <a:solidFill>
                  <a:srgbClr val="000000"/>
                </a:solidFill>
                <a:latin typeface="Arial" pitchFamily="34" charset="0"/>
                <a:ea typeface="+mn-ea"/>
              </a:rPr>
              <a:t>Ottawa, Canada snow clearing</a:t>
            </a:r>
          </a:p>
        </p:txBody>
      </p:sp>
      <p:pic>
        <p:nvPicPr>
          <p:cNvPr id="1893391" name="Picture 15"/>
          <p:cNvPicPr>
            <a:picLocks noChangeAspect="1" noChangeArrowheads="1"/>
          </p:cNvPicPr>
          <p:nvPr/>
        </p:nvPicPr>
        <p:blipFill>
          <a:blip r:embed="rId8" cstate="print"/>
          <a:srcRect/>
          <a:stretch>
            <a:fillRect/>
          </a:stretch>
        </p:blipFill>
        <p:spPr bwMode="auto">
          <a:xfrm>
            <a:off x="5795963" y="2924175"/>
            <a:ext cx="2867025" cy="1906588"/>
          </a:xfrm>
          <a:prstGeom prst="rect">
            <a:avLst/>
          </a:prstGeom>
          <a:noFill/>
          <a:ln w="9525">
            <a:noFill/>
            <a:miter lim="800000"/>
            <a:headEnd/>
            <a:tailEnd/>
          </a:ln>
          <a:effectLst/>
        </p:spPr>
      </p:pic>
      <p:sp>
        <p:nvSpPr>
          <p:cNvPr id="1893392" name="Text Box 16"/>
          <p:cNvSpPr txBox="1">
            <a:spLocks noChangeArrowheads="1"/>
          </p:cNvSpPr>
          <p:nvPr/>
        </p:nvSpPr>
        <p:spPr bwMode="auto">
          <a:xfrm>
            <a:off x="3924300" y="3429000"/>
            <a:ext cx="2016125" cy="1069975"/>
          </a:xfrm>
          <a:prstGeom prst="rect">
            <a:avLst/>
          </a:prstGeom>
          <a:noFill/>
          <a:ln w="9525">
            <a:noFill/>
            <a:miter lim="800000"/>
            <a:headEnd/>
            <a:tailEnd/>
          </a:ln>
          <a:effectLst/>
        </p:spPr>
        <p:txBody>
          <a:bodyPr>
            <a:spAutoFit/>
          </a:bodyPr>
          <a:lstStyle/>
          <a:p>
            <a:pPr eaLnBrk="1" hangingPunct="1"/>
            <a:r>
              <a:rPr lang="en-CA" sz="1600" smtClean="0">
                <a:solidFill>
                  <a:srgbClr val="000000"/>
                </a:solidFill>
                <a:latin typeface="Arial" pitchFamily="34" charset="0"/>
                <a:ea typeface="+mn-ea"/>
              </a:rPr>
              <a:t>Ottawa – snowiest capital in the world by mid-March 410cm had fallen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4845050" y="2679700"/>
            <a:ext cx="3960813" cy="2716213"/>
          </a:xfrm>
          <a:prstGeom prst="rect">
            <a:avLst/>
          </a:prstGeom>
          <a:noFill/>
          <a:ln w="9525">
            <a:noFill/>
            <a:round/>
            <a:headEnd/>
            <a:tailEnd/>
          </a:ln>
          <a:effectLst/>
        </p:spPr>
      </p:pic>
      <p:sp>
        <p:nvSpPr>
          <p:cNvPr id="4098" name="Rectangle 2"/>
          <p:cNvSpPr>
            <a:spLocks noGrp="1" noChangeArrowheads="1"/>
          </p:cNvSpPr>
          <p:nvPr>
            <p:ph type="title"/>
          </p:nvPr>
        </p:nvSpPr>
        <p:spPr>
          <a:xfrm>
            <a:off x="683568" y="332656"/>
            <a:ext cx="7054850" cy="969963"/>
          </a:xfrm>
          <a:ln/>
        </p:spPr>
        <p:txBody>
          <a:bodyPr/>
          <a:lstStyle/>
          <a:p>
            <a:pPr>
              <a:lnSpc>
                <a:spcPct val="9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GCW portal functionality</a:t>
            </a:r>
          </a:p>
        </p:txBody>
      </p:sp>
      <p:sp>
        <p:nvSpPr>
          <p:cNvPr id="4099" name="Rectangle 3"/>
          <p:cNvSpPr>
            <a:spLocks noGrp="1" noChangeArrowheads="1"/>
          </p:cNvSpPr>
          <p:nvPr>
            <p:ph type="body" idx="1"/>
          </p:nvPr>
        </p:nvSpPr>
        <p:spPr>
          <a:xfrm>
            <a:off x="683568" y="1340768"/>
            <a:ext cx="3960813" cy="4900612"/>
          </a:xfrm>
          <a:ln/>
        </p:spPr>
        <p:txBody>
          <a:bodyPr/>
          <a:lstStyle/>
          <a:p>
            <a:pPr marL="341313" indent="-341313">
              <a:lnSpc>
                <a:spcPct val="97000"/>
              </a:lnSpc>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It should support both </a:t>
            </a:r>
          </a:p>
          <a:p>
            <a:pPr marL="741363" lvl="1" indent="-28416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Data producers</a:t>
            </a:r>
          </a:p>
          <a:p>
            <a:pPr marL="741363" lvl="1" indent="-28416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Data consumers</a:t>
            </a:r>
          </a:p>
          <a:p>
            <a:pPr marL="341313" indent="-34131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Data discovery has first priority</a:t>
            </a:r>
          </a:p>
          <a:p>
            <a:pPr marL="341313" indent="-34131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Higher order functionality should be enabled wherever possible</a:t>
            </a:r>
          </a:p>
          <a:p>
            <a:pPr marL="741363" lvl="1" indent="-28416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Visualisation</a:t>
            </a:r>
          </a:p>
          <a:p>
            <a:pPr marL="741363" lvl="1" indent="-284163">
              <a:buClr>
                <a:srgbClr val="245199"/>
              </a:buClr>
              <a:buFont typeface="Trebuchet MS"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Transformation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a:stretch>
            <a:fillRect/>
          </a:stretch>
        </p:blipFill>
        <p:spPr bwMode="auto">
          <a:xfrm>
            <a:off x="822325" y="1290638"/>
            <a:ext cx="7499350" cy="5381625"/>
          </a:xfrm>
          <a:prstGeom prst="rect">
            <a:avLst/>
          </a:prstGeom>
          <a:noFill/>
          <a:ln w="9525">
            <a:noFill/>
            <a:round/>
            <a:headEnd/>
            <a:tailEnd/>
          </a:ln>
          <a:effectLst/>
        </p:spPr>
      </p:pic>
      <p:sp>
        <p:nvSpPr>
          <p:cNvPr id="3074" name="Rectangle 2"/>
          <p:cNvSpPr>
            <a:spLocks noGrp="1" noChangeArrowheads="1"/>
          </p:cNvSpPr>
          <p:nvPr>
            <p:ph type="title"/>
          </p:nvPr>
        </p:nvSpPr>
        <p:spPr>
          <a:xfrm>
            <a:off x="685800" y="736600"/>
            <a:ext cx="7054850" cy="969963"/>
          </a:xfrm>
          <a:ln/>
        </p:spPr>
        <p:txBody>
          <a:bodyPr/>
          <a:lstStyle/>
          <a:p>
            <a:pPr>
              <a:lnSpc>
                <a:spcPct val="9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Distributed data management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1511300" y="1071563"/>
            <a:ext cx="6119813" cy="5580062"/>
          </a:xfrm>
          <a:prstGeom prst="rect">
            <a:avLst/>
          </a:prstGeom>
          <a:noFill/>
          <a:ln w="9525">
            <a:noFill/>
            <a:round/>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1511300" y="1073150"/>
            <a:ext cx="6119813" cy="55768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4294967295"/>
          </p:nvPr>
        </p:nvSpPr>
        <p:spPr bwMode="auto">
          <a:xfrm>
            <a:off x="683568" y="1412776"/>
            <a:ext cx="8118475" cy="4024313"/>
          </a:xfrm>
          <a:prstGeom prst="rect">
            <a:avLst/>
          </a:prstGeom>
          <a:noFill/>
          <a:ln/>
        </p:spPr>
        <p:txBody>
          <a:bodyPr lIns="0" tIns="0" rIns="0" bIns="0" anchor="ctr"/>
          <a:lstStyle/>
          <a:p>
            <a:pPr marL="0" indent="0" algn="ctr">
              <a:lnSpc>
                <a:spcPct val="9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1F1A4A"/>
                </a:solidFill>
              </a:rPr>
              <a:t>The GCW web portal will make GCW data and information available to WMO Members, their partners, and users while providing the ability to exchange data and information among a distributed network of providers of data and products. The portal, as a part of WIS, will allow for rapid exchange of data, metadata, information, and analyses.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28600" y="152400"/>
          <a:ext cx="3927475" cy="6324600"/>
        </p:xfrm>
        <a:graphic>
          <a:graphicData uri="http://schemas.openxmlformats.org/presentationml/2006/ole">
            <p:oleObj spid="_x0000_s245762" r:id="rId3" imgW="5678435" imgH="9144018" progId="">
              <p:embed/>
            </p:oleObj>
          </a:graphicData>
        </a:graphic>
      </p:graphicFrame>
      <p:sp>
        <p:nvSpPr>
          <p:cNvPr id="382979" name="Text Box 3"/>
          <p:cNvSpPr txBox="1">
            <a:spLocks noChangeArrowheads="1"/>
          </p:cNvSpPr>
          <p:nvPr/>
        </p:nvSpPr>
        <p:spPr bwMode="auto">
          <a:xfrm>
            <a:off x="4267200" y="0"/>
            <a:ext cx="4876800" cy="7034213"/>
          </a:xfrm>
          <a:prstGeom prst="rect">
            <a:avLst/>
          </a:prstGeom>
          <a:noFill/>
          <a:ln w="9525">
            <a:noFill/>
            <a:miter lim="800000"/>
            <a:headEnd/>
            <a:tailEnd/>
          </a:ln>
          <a:effectLst/>
        </p:spPr>
        <p:txBody>
          <a:bodyPr>
            <a:spAutoFit/>
          </a:bodyPr>
          <a:lstStyle/>
          <a:p>
            <a:pPr algn="ctr">
              <a:defRPr/>
            </a:pPr>
            <a:r>
              <a:rPr lang="en-US" sz="2200" b="1" i="1">
                <a:solidFill>
                  <a:srgbClr val="000000"/>
                </a:solidFill>
                <a:effectLst>
                  <a:outerShdw blurRad="38100" dist="38100" dir="2700000" algn="tl">
                    <a:srgbClr val="C0C0C0"/>
                  </a:outerShdw>
                </a:effectLst>
                <a:latin typeface="Arial" pitchFamily="34" charset="0"/>
                <a:ea typeface="+mn-ea"/>
              </a:rPr>
              <a:t>Major Accomplishments:</a:t>
            </a:r>
          </a:p>
          <a:p>
            <a:pPr algn="ctr">
              <a:defRPr/>
            </a:pPr>
            <a:r>
              <a:rPr lang="en-US" sz="2200" b="1" i="1">
                <a:solidFill>
                  <a:srgbClr val="000000"/>
                </a:solidFill>
                <a:effectLst>
                  <a:outerShdw blurRad="38100" dist="38100" dir="2700000" algn="tl">
                    <a:srgbClr val="C0C0C0"/>
                  </a:outerShdw>
                </a:effectLst>
                <a:latin typeface="Arial" pitchFamily="34" charset="0"/>
                <a:ea typeface="+mn-ea"/>
              </a:rPr>
              <a:t>Summer of 1998 Project</a:t>
            </a:r>
          </a:p>
          <a:p>
            <a:pPr algn="ctr">
              <a:defRPr/>
            </a:pPr>
            <a:endParaRPr lang="en-US" sz="2200" b="1" i="1">
              <a:solidFill>
                <a:srgbClr val="000000"/>
              </a:solidFill>
              <a:effectLst>
                <a:outerShdw blurRad="38100" dist="38100" dir="2700000" algn="tl">
                  <a:srgbClr val="C0C0C0"/>
                </a:outerShdw>
              </a:effectLst>
              <a:latin typeface="Arial" pitchFamily="34" charset="0"/>
              <a:ea typeface="+mn-ea"/>
            </a:endParaRPr>
          </a:p>
          <a:p>
            <a:pPr>
              <a:buFontTx/>
              <a:buChar char="•"/>
              <a:defRPr/>
            </a:pPr>
            <a:r>
              <a:rPr lang="en-US" sz="1700">
                <a:solidFill>
                  <a:srgbClr val="000000"/>
                </a:solidFill>
                <a:latin typeface="Arial" pitchFamily="34" charset="0"/>
                <a:ea typeface="+mn-ea"/>
              </a:rPr>
              <a:t> documented </a:t>
            </a:r>
            <a:r>
              <a:rPr lang="en-US" sz="1700" b="1">
                <a:solidFill>
                  <a:srgbClr val="000000"/>
                </a:solidFill>
                <a:latin typeface="Arial" pitchFamily="34" charset="0"/>
                <a:ea typeface="+mn-ea"/>
              </a:rPr>
              <a:t>the response of the Arctic cryosphere to an anomalously warm summer</a:t>
            </a:r>
            <a:r>
              <a:rPr lang="en-US" sz="1700">
                <a:solidFill>
                  <a:srgbClr val="000000"/>
                </a:solidFill>
                <a:latin typeface="Arial" pitchFamily="34" charset="0"/>
                <a:ea typeface="+mn-ea"/>
              </a:rPr>
              <a:t>, and compared this to other warm summers in the period of record</a:t>
            </a:r>
          </a:p>
          <a:p>
            <a:pPr>
              <a:buFontTx/>
              <a:buChar char="•"/>
              <a:defRPr/>
            </a:pPr>
            <a:endParaRPr lang="en-US" sz="1600" b="1">
              <a:solidFill>
                <a:srgbClr val="000000"/>
              </a:solidFill>
              <a:latin typeface="Arial" pitchFamily="34" charset="0"/>
              <a:ea typeface="+mn-ea"/>
            </a:endParaRPr>
          </a:p>
          <a:p>
            <a:pPr>
              <a:buFontTx/>
              <a:buChar char="•"/>
              <a:defRPr/>
            </a:pPr>
            <a:r>
              <a:rPr lang="en-US" sz="1700">
                <a:solidFill>
                  <a:srgbClr val="000000"/>
                </a:solidFill>
                <a:latin typeface="Arial" pitchFamily="34" charset="0"/>
                <a:ea typeface="+mn-ea"/>
              </a:rPr>
              <a:t> demonstrated the </a:t>
            </a:r>
            <a:r>
              <a:rPr lang="en-US" sz="1700" b="1">
                <a:solidFill>
                  <a:srgbClr val="000000"/>
                </a:solidFill>
                <a:latin typeface="Arial" pitchFamily="34" charset="0"/>
                <a:ea typeface="+mn-ea"/>
              </a:rPr>
              <a:t>complexity of the interactions between climate and the cryosphere</a:t>
            </a:r>
            <a:r>
              <a:rPr lang="en-US" sz="1700">
                <a:solidFill>
                  <a:srgbClr val="000000"/>
                </a:solidFill>
                <a:latin typeface="Arial" pitchFamily="34" charset="0"/>
                <a:ea typeface="+mn-ea"/>
              </a:rPr>
              <a:t> and between the various components of the cryosphere e.g. the importance of critical synoptic events in clearing ice plugs, and in controlling glacier melt</a:t>
            </a:r>
          </a:p>
          <a:p>
            <a:pPr>
              <a:buFontTx/>
              <a:buChar char="•"/>
              <a:defRPr/>
            </a:pPr>
            <a:endParaRPr lang="en-US" sz="1700">
              <a:solidFill>
                <a:srgbClr val="000000"/>
              </a:solidFill>
              <a:latin typeface="Arial" pitchFamily="34" charset="0"/>
              <a:ea typeface="+mn-ea"/>
            </a:endParaRPr>
          </a:p>
          <a:p>
            <a:pPr>
              <a:buFontTx/>
              <a:buChar char="•"/>
              <a:defRPr/>
            </a:pPr>
            <a:r>
              <a:rPr lang="en-US" sz="1700">
                <a:solidFill>
                  <a:srgbClr val="000000"/>
                </a:solidFill>
                <a:latin typeface="Arial" pitchFamily="34" charset="0"/>
                <a:ea typeface="+mn-ea"/>
              </a:rPr>
              <a:t> developed a number of </a:t>
            </a:r>
            <a:r>
              <a:rPr lang="en-US" sz="1700" b="1">
                <a:solidFill>
                  <a:srgbClr val="000000"/>
                </a:solidFill>
                <a:latin typeface="Arial" pitchFamily="34" charset="0"/>
                <a:ea typeface="+mn-ea"/>
              </a:rPr>
              <a:t>important climate and cyrosphere data series in the high Arctic</a:t>
            </a:r>
            <a:r>
              <a:rPr lang="en-US" sz="1700">
                <a:solidFill>
                  <a:srgbClr val="000000"/>
                </a:solidFill>
                <a:latin typeface="Arial" pitchFamily="34" charset="0"/>
                <a:ea typeface="+mn-ea"/>
              </a:rPr>
              <a:t> for assessing climate variability and change, and for GCM validation (e.g. open water percent in QEI, regional sea ice concentration, lake ice freeze-up break-up, glacier mass balance).</a:t>
            </a:r>
          </a:p>
          <a:p>
            <a:pPr>
              <a:buFontTx/>
              <a:buChar char="•"/>
              <a:defRPr/>
            </a:pPr>
            <a:endParaRPr lang="en-US" sz="1700">
              <a:solidFill>
                <a:srgbClr val="000000"/>
              </a:solidFill>
              <a:latin typeface="Arial" pitchFamily="34" charset="0"/>
              <a:ea typeface="+mn-ea"/>
            </a:endParaRPr>
          </a:p>
          <a:p>
            <a:pPr>
              <a:buFontTx/>
              <a:buChar char="•"/>
              <a:defRPr/>
            </a:pPr>
            <a:r>
              <a:rPr lang="en-US" sz="1700">
                <a:solidFill>
                  <a:srgbClr val="000000"/>
                </a:solidFill>
                <a:latin typeface="Arial" pitchFamily="34" charset="0"/>
                <a:ea typeface="+mn-ea"/>
              </a:rPr>
              <a:t> provided </a:t>
            </a:r>
            <a:r>
              <a:rPr lang="en-US" sz="1700" b="1">
                <a:solidFill>
                  <a:srgbClr val="000000"/>
                </a:solidFill>
                <a:latin typeface="Arial" pitchFamily="34" charset="0"/>
                <a:ea typeface="+mn-ea"/>
              </a:rPr>
              <a:t>new understanding of ice plug formation and break-up process</a:t>
            </a:r>
            <a:r>
              <a:rPr lang="en-US" sz="1700">
                <a:solidFill>
                  <a:srgbClr val="000000"/>
                </a:solidFill>
                <a:latin typeface="Arial" pitchFamily="34" charset="0"/>
                <a:ea typeface="+mn-ea"/>
              </a:rPr>
              <a:t> </a:t>
            </a:r>
          </a:p>
          <a:p>
            <a:pPr>
              <a:buFontTx/>
              <a:buChar char="•"/>
              <a:defRPr/>
            </a:pPr>
            <a:endParaRPr lang="en-US" sz="1700">
              <a:solidFill>
                <a:srgbClr val="000000"/>
              </a:solidFill>
              <a:latin typeface="Arial" pitchFamily="34" charset="0"/>
              <a:ea typeface="+mn-ea"/>
            </a:endParaRPr>
          </a:p>
          <a:p>
            <a:pPr>
              <a:buFontTx/>
              <a:buChar char="•"/>
              <a:defRPr/>
            </a:pPr>
            <a:endParaRPr lang="en-US" sz="1700">
              <a:solidFill>
                <a:srgbClr val="000000"/>
              </a:solidFill>
              <a:latin typeface="Arial" pitchFamily="34" charset="0"/>
              <a:ea typeface="+mn-ea"/>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214438" y="214313"/>
            <a:ext cx="7772400" cy="1143000"/>
          </a:xfrm>
        </p:spPr>
        <p:txBody>
          <a:bodyPr/>
          <a:lstStyle/>
          <a:p>
            <a:pPr eaLnBrk="1" hangingPunct="1"/>
            <a:r>
              <a:rPr lang="en-US" sz="3600" b="1" i="1" dirty="0" smtClean="0">
                <a:latin typeface="Calibri" pitchFamily="34" charset="0"/>
              </a:rPr>
              <a:t>Expected Outcomes</a:t>
            </a:r>
            <a:br>
              <a:rPr lang="en-US" sz="3600" b="1" i="1" dirty="0" smtClean="0">
                <a:latin typeface="Calibri" pitchFamily="34" charset="0"/>
              </a:rPr>
            </a:br>
            <a:r>
              <a:rPr lang="en-US" sz="3600" b="1" i="1" dirty="0" smtClean="0">
                <a:latin typeface="Calibri" pitchFamily="34" charset="0"/>
              </a:rPr>
              <a:t>Near-term Tasks for GCW</a:t>
            </a:r>
            <a:endParaRPr lang="en-CA" sz="3600" b="1" i="1" dirty="0" smtClean="0">
              <a:latin typeface="Calibri" pitchFamily="34" charset="0"/>
            </a:endParaRPr>
          </a:p>
        </p:txBody>
      </p:sp>
      <p:sp>
        <p:nvSpPr>
          <p:cNvPr id="129027" name="Rectangle 3"/>
          <p:cNvSpPr>
            <a:spLocks noGrp="1" noChangeArrowheads="1"/>
          </p:cNvSpPr>
          <p:nvPr>
            <p:ph type="body" idx="4294967295"/>
          </p:nvPr>
        </p:nvSpPr>
        <p:spPr>
          <a:xfrm>
            <a:off x="0" y="1371600"/>
            <a:ext cx="9144000" cy="4614863"/>
          </a:xfrm>
        </p:spPr>
        <p:txBody>
          <a:bodyPr/>
          <a:lstStyle/>
          <a:p>
            <a:pPr eaLnBrk="1" hangingPunct="1">
              <a:buClr>
                <a:schemeClr val="tx1"/>
              </a:buClr>
            </a:pPr>
            <a:r>
              <a:rPr lang="en-CA" sz="2000" dirty="0" smtClean="0">
                <a:latin typeface="Arial" pitchFamily="34" charset="0"/>
                <a:cs typeface="Arial" pitchFamily="34" charset="0"/>
              </a:rPr>
              <a:t>GCW is a mechanism for implementing the IGOS Cryosphere Theme (“CryOS”). </a:t>
            </a:r>
            <a:r>
              <a:rPr lang="en-CA" sz="2000" b="1" dirty="0" smtClean="0">
                <a:solidFill>
                  <a:srgbClr val="FF0000"/>
                </a:solidFill>
                <a:latin typeface="Arial" pitchFamily="34" charset="0"/>
                <a:cs typeface="Arial" pitchFamily="34" charset="0"/>
              </a:rPr>
              <a:t>Determine which CryOS recommendations can be implemented in GCW and how and by whom</a:t>
            </a:r>
          </a:p>
          <a:p>
            <a:pPr eaLnBrk="1" hangingPunct="1">
              <a:buClr>
                <a:schemeClr val="tx1"/>
              </a:buClr>
            </a:pPr>
            <a:endParaRPr lang="en-CA" sz="1000" dirty="0" smtClean="0">
              <a:latin typeface="Arial" pitchFamily="34" charset="0"/>
              <a:cs typeface="Arial" pitchFamily="34" charset="0"/>
            </a:endParaRPr>
          </a:p>
          <a:p>
            <a:pPr eaLnBrk="1" hangingPunct="1">
              <a:spcBef>
                <a:spcPct val="0"/>
              </a:spcBef>
              <a:buClr>
                <a:schemeClr val="tx1"/>
              </a:buClr>
            </a:pPr>
            <a:r>
              <a:rPr lang="en-CA" sz="2000" dirty="0" smtClean="0">
                <a:latin typeface="Arial" pitchFamily="34" charset="0"/>
                <a:cs typeface="Arial" pitchFamily="34" charset="0"/>
              </a:rPr>
              <a:t>Compile existing guidelines and standards for cryospheric measurements. Strive for increased data exchange. </a:t>
            </a:r>
          </a:p>
          <a:p>
            <a:pPr eaLnBrk="1" hangingPunct="1">
              <a:spcBef>
                <a:spcPct val="0"/>
              </a:spcBef>
              <a:buClr>
                <a:schemeClr val="tx1"/>
              </a:buClr>
              <a:buFontTx/>
              <a:buNone/>
            </a:pPr>
            <a:endParaRPr lang="en-CA" sz="1000" dirty="0" smtClean="0">
              <a:latin typeface="Arial" pitchFamily="34" charset="0"/>
              <a:cs typeface="Arial" pitchFamily="34" charset="0"/>
            </a:endParaRPr>
          </a:p>
          <a:p>
            <a:pPr eaLnBrk="1" hangingPunct="1">
              <a:buClr>
                <a:schemeClr val="tx1"/>
              </a:buClr>
            </a:pPr>
            <a:r>
              <a:rPr lang="en-CA" sz="2000" b="1" dirty="0" smtClean="0">
                <a:solidFill>
                  <a:srgbClr val="FF0000"/>
                </a:solidFill>
                <a:latin typeface="Arial" pitchFamily="34" charset="0"/>
                <a:cs typeface="Arial" pitchFamily="34" charset="0"/>
              </a:rPr>
              <a:t>Identify candidate GCW reference sites</a:t>
            </a:r>
            <a:r>
              <a:rPr lang="en-CA" sz="2000" dirty="0" smtClean="0">
                <a:latin typeface="Arial" pitchFamily="34" charset="0"/>
                <a:cs typeface="Arial" pitchFamily="34" charset="0"/>
              </a:rPr>
              <a:t>. Evaluate the appropriateness of the location, the types of measurement, existing measurements standards, and availability of data. WMO would use  named GCW focal points in countries asking for input on which, if any, of their sites (or collection of sites in an area) could be candidate reference sites. </a:t>
            </a:r>
          </a:p>
          <a:p>
            <a:pPr eaLnBrk="1" hangingPunct="1">
              <a:buClr>
                <a:schemeClr val="tx1"/>
              </a:buClr>
            </a:pPr>
            <a:endParaRPr lang="en-US" sz="1000" dirty="0" smtClean="0">
              <a:latin typeface="Arial" pitchFamily="34" charset="0"/>
              <a:cs typeface="Arial" pitchFamily="34" charset="0"/>
            </a:endParaRPr>
          </a:p>
          <a:p>
            <a:pPr eaLnBrk="1" hangingPunct="1">
              <a:buClr>
                <a:schemeClr val="tx1"/>
              </a:buClr>
            </a:pPr>
            <a:r>
              <a:rPr lang="en-CA" sz="2000" b="1" dirty="0" smtClean="0">
                <a:solidFill>
                  <a:srgbClr val="FF0000"/>
                </a:solidFill>
                <a:latin typeface="Arial" pitchFamily="34" charset="0"/>
                <a:cs typeface="Arial" pitchFamily="34" charset="0"/>
              </a:rPr>
              <a:t>Develop an inventory of candidate satellite products for GCW</a:t>
            </a:r>
            <a:r>
              <a:rPr lang="en-CA" sz="2000" dirty="0" smtClean="0">
                <a:latin typeface="Arial" pitchFamily="34" charset="0"/>
                <a:cs typeface="Arial" pitchFamily="34" charset="0"/>
              </a:rPr>
              <a:t>. The products must be mature and generally accepted by the scientific community. Identify needed intercomparison of products to ensure GCW is an authoritative information.</a:t>
            </a:r>
          </a:p>
          <a:p>
            <a:pPr eaLnBrk="1" hangingPunct="1"/>
            <a:endParaRPr lang="en-US" sz="2000" dirty="0" smtClean="0"/>
          </a:p>
          <a:p>
            <a:pPr eaLnBrk="1" hangingPunct="1">
              <a:lnSpc>
                <a:spcPct val="80000"/>
              </a:lnSpc>
            </a:pPr>
            <a:endParaRPr lang="en-CA" sz="2000" dirty="0" smtClean="0"/>
          </a:p>
        </p:txBody>
      </p:sp>
      <p:sp>
        <p:nvSpPr>
          <p:cNvPr id="129028"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rPr>
              <a:t>WMO</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547664" y="116632"/>
            <a:ext cx="7107237" cy="579437"/>
          </a:xfrm>
          <a:prstGeom prst="rect">
            <a:avLst/>
          </a:prstGeom>
          <a:noFill/>
          <a:ln w="9525">
            <a:noFill/>
            <a:miter lim="800000"/>
            <a:headEnd/>
            <a:tailEnd/>
          </a:ln>
          <a:effectLst/>
        </p:spPr>
        <p:txBody>
          <a:bodyPr wrap="none">
            <a:spAutoFit/>
          </a:bodyPr>
          <a:lstStyle/>
          <a:p>
            <a:pPr eaLnBrk="1" hangingPunct="1"/>
            <a:r>
              <a:rPr lang="en-US" sz="3200" b="1" dirty="0" smtClean="0">
                <a:solidFill>
                  <a:srgbClr val="000099"/>
                </a:solidFill>
                <a:latin typeface="Arial" pitchFamily="34" charset="0"/>
                <a:ea typeface="+mn-ea"/>
              </a:rPr>
              <a:t>Countries where cryosphere occurs</a:t>
            </a:r>
          </a:p>
        </p:txBody>
      </p:sp>
      <p:sp>
        <p:nvSpPr>
          <p:cNvPr id="319492" name="Rectangle 4"/>
          <p:cNvSpPr>
            <a:spLocks noChangeArrowheads="1"/>
          </p:cNvSpPr>
          <p:nvPr/>
        </p:nvSpPr>
        <p:spPr bwMode="auto">
          <a:xfrm>
            <a:off x="0" y="1268413"/>
            <a:ext cx="9144000" cy="5040312"/>
          </a:xfrm>
          <a:prstGeom prst="rect">
            <a:avLst/>
          </a:prstGeom>
          <a:solidFill>
            <a:schemeClr val="bg1"/>
          </a:solidFill>
          <a:ln w="9525">
            <a:noFill/>
            <a:miter lim="800000"/>
            <a:headEnd/>
            <a:tailEnd/>
          </a:ln>
          <a:effectLst/>
        </p:spPr>
        <p:txBody>
          <a:bodyPr wrap="none" anchor="ctr"/>
          <a:lstStyle/>
          <a:p>
            <a:pPr eaLnBrk="1" hangingPunct="1"/>
            <a:endParaRPr lang="en-CA" sz="1800" smtClean="0">
              <a:solidFill>
                <a:srgbClr val="000000"/>
              </a:solidFill>
              <a:latin typeface="Arial" pitchFamily="34" charset="0"/>
              <a:ea typeface="+mn-ea"/>
            </a:endParaRPr>
          </a:p>
        </p:txBody>
      </p:sp>
      <p:pic>
        <p:nvPicPr>
          <p:cNvPr id="319493" name="Picture 5" descr="cryosphere_only 2 Feb 26"/>
          <p:cNvPicPr>
            <a:picLocks noChangeAspect="1" noChangeArrowheads="1"/>
          </p:cNvPicPr>
          <p:nvPr/>
        </p:nvPicPr>
        <p:blipFill>
          <a:blip r:embed="rId3" cstate="print"/>
          <a:srcRect/>
          <a:stretch>
            <a:fillRect/>
          </a:stretch>
        </p:blipFill>
        <p:spPr bwMode="auto">
          <a:xfrm>
            <a:off x="683568" y="1268760"/>
            <a:ext cx="7702550" cy="4489450"/>
          </a:xfrm>
          <a:prstGeom prst="rect">
            <a:avLst/>
          </a:prstGeom>
          <a:noFill/>
        </p:spPr>
      </p:pic>
      <p:sp>
        <p:nvSpPr>
          <p:cNvPr id="319500" name="Rectangle 12"/>
          <p:cNvSpPr>
            <a:spLocks noChangeArrowheads="1"/>
          </p:cNvSpPr>
          <p:nvPr/>
        </p:nvSpPr>
        <p:spPr bwMode="auto">
          <a:xfrm>
            <a:off x="755650" y="5186363"/>
            <a:ext cx="7561263" cy="71437"/>
          </a:xfrm>
          <a:prstGeom prst="rect">
            <a:avLst/>
          </a:prstGeom>
          <a:solidFill>
            <a:schemeClr val="bg1"/>
          </a:solidFill>
          <a:ln w="9525">
            <a:noFill/>
            <a:miter lim="800000"/>
            <a:headEnd/>
            <a:tailEnd/>
          </a:ln>
          <a:effectLst/>
        </p:spPr>
        <p:txBody>
          <a:bodyPr wrap="none" anchor="ctr"/>
          <a:lstStyle/>
          <a:p>
            <a:pPr eaLnBrk="1" hangingPunct="1"/>
            <a:endParaRPr lang="en-CA" sz="1800" smtClean="0">
              <a:solidFill>
                <a:srgbClr val="000000"/>
              </a:solidFill>
              <a:latin typeface="Arial" pitchFamily="34" charset="0"/>
              <a:ea typeface="+mn-ea"/>
            </a:endParaRPr>
          </a:p>
        </p:txBody>
      </p:sp>
      <p:sp>
        <p:nvSpPr>
          <p:cNvPr id="319501" name="Rectangle 13"/>
          <p:cNvSpPr>
            <a:spLocks noChangeArrowheads="1"/>
          </p:cNvSpPr>
          <p:nvPr/>
        </p:nvSpPr>
        <p:spPr bwMode="auto">
          <a:xfrm>
            <a:off x="684213" y="6237288"/>
            <a:ext cx="7631112" cy="71437"/>
          </a:xfrm>
          <a:prstGeom prst="rect">
            <a:avLst/>
          </a:prstGeom>
          <a:solidFill>
            <a:schemeClr val="bg1"/>
          </a:solidFill>
          <a:ln w="9525">
            <a:noFill/>
            <a:miter lim="800000"/>
            <a:headEnd/>
            <a:tailEnd/>
          </a:ln>
          <a:effectLst/>
        </p:spPr>
        <p:txBody>
          <a:bodyPr wrap="none" anchor="ctr"/>
          <a:lstStyle/>
          <a:p>
            <a:pPr eaLnBrk="1" hangingPunct="1"/>
            <a:endParaRPr lang="en-CA" sz="1800" smtClean="0">
              <a:solidFill>
                <a:srgbClr val="000000"/>
              </a:solidFill>
              <a:latin typeface="Arial" pitchFamily="34" charset="0"/>
              <a:ea typeface="+mn-ea"/>
            </a:endParaRPr>
          </a:p>
        </p:txBody>
      </p:sp>
      <p:sp>
        <p:nvSpPr>
          <p:cNvPr id="14" name="Rectangle 13"/>
          <p:cNvSpPr/>
          <p:nvPr/>
        </p:nvSpPr>
        <p:spPr>
          <a:xfrm>
            <a:off x="1331640" y="692696"/>
            <a:ext cx="7560840" cy="563231"/>
          </a:xfrm>
          <a:prstGeom prst="rect">
            <a:avLst/>
          </a:prstGeom>
        </p:spPr>
        <p:txBody>
          <a:bodyPr wrap="square">
            <a:spAutoFit/>
          </a:bodyPr>
          <a:lstStyle/>
          <a:p>
            <a:pPr eaLnBrk="1" hangingPunct="1">
              <a:lnSpc>
                <a:spcPct val="90000"/>
              </a:lnSpc>
              <a:spcBef>
                <a:spcPct val="20000"/>
              </a:spcBef>
            </a:pPr>
            <a:r>
              <a:rPr lang="en-US" sz="1700" b="1" dirty="0" smtClean="0">
                <a:solidFill>
                  <a:srgbClr val="000000"/>
                </a:solidFill>
                <a:latin typeface="Arial" pitchFamily="34" charset="0"/>
              </a:rPr>
              <a:t>sea ice, lake and river ice, snow cover, solid precipitation, glaciers, ice caps, ice sheets, ice shelves, permafrost and seasonally frozen ground</a:t>
            </a:r>
            <a:r>
              <a:rPr lang="en-US" sz="1700" dirty="0" smtClean="0">
                <a:solidFill>
                  <a:srgbClr val="000000"/>
                </a:solidFill>
                <a:latin typeface="Arial" pitchFamily="34" charset="0"/>
              </a:rPr>
              <a:t>. </a:t>
            </a:r>
          </a:p>
        </p:txBody>
      </p:sp>
      <p:sp>
        <p:nvSpPr>
          <p:cNvPr id="16" name="TextBox 15"/>
          <p:cNvSpPr txBox="1"/>
          <p:nvPr/>
        </p:nvSpPr>
        <p:spPr>
          <a:xfrm>
            <a:off x="2915816" y="5157192"/>
            <a:ext cx="5685177" cy="1154162"/>
          </a:xfrm>
          <a:prstGeom prst="rect">
            <a:avLst/>
          </a:prstGeom>
          <a:noFill/>
        </p:spPr>
        <p:txBody>
          <a:bodyPr wrap="square" rtlCol="0">
            <a:spAutoFit/>
          </a:bodyPr>
          <a:lstStyle/>
          <a:p>
            <a:pPr algn="ctr" eaLnBrk="1" hangingPunct="1"/>
            <a:r>
              <a:rPr lang="en-US" sz="2300" dirty="0" smtClean="0">
                <a:solidFill>
                  <a:srgbClr val="000000"/>
                </a:solidFill>
                <a:latin typeface="Arial" pitchFamily="34" charset="0"/>
              </a:rPr>
              <a:t>~ 100</a:t>
            </a:r>
            <a:r>
              <a:rPr lang="en-US" sz="2300" dirty="0" smtClean="0">
                <a:solidFill>
                  <a:srgbClr val="000000"/>
                </a:solidFill>
                <a:latin typeface="Arial" pitchFamily="34" charset="0"/>
                <a:cs typeface="Times New Roman" pitchFamily="18" charset="0"/>
              </a:rPr>
              <a:t> countries identified with cryospheric components </a:t>
            </a:r>
          </a:p>
          <a:p>
            <a:pPr algn="ctr" eaLnBrk="1" hangingPunct="1"/>
            <a:r>
              <a:rPr lang="en-US" sz="2300" b="1" i="1" dirty="0" smtClean="0">
                <a:solidFill>
                  <a:srgbClr val="3333CC"/>
                </a:solidFill>
                <a:latin typeface="Arial" pitchFamily="34" charset="0"/>
                <a:cs typeface="Times New Roman" pitchFamily="18" charset="0"/>
              </a:rPr>
              <a:t>Cryosphere truly is global</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214438" y="142875"/>
            <a:ext cx="7772400" cy="1143000"/>
          </a:xfrm>
        </p:spPr>
        <p:txBody>
          <a:bodyPr/>
          <a:lstStyle/>
          <a:p>
            <a:pPr eaLnBrk="1" hangingPunct="1"/>
            <a:r>
              <a:rPr lang="en-US" sz="3600" b="1" i="1" smtClean="0">
                <a:latin typeface="Calibri" pitchFamily="34" charset="0"/>
              </a:rPr>
              <a:t>Proposed Near-term Tasks for GCW …2</a:t>
            </a:r>
            <a:endParaRPr lang="en-CA" sz="3600" b="1" i="1" smtClean="0">
              <a:latin typeface="Calibri" pitchFamily="34" charset="0"/>
            </a:endParaRPr>
          </a:p>
        </p:txBody>
      </p:sp>
      <p:sp>
        <p:nvSpPr>
          <p:cNvPr id="86019" name="Rectangle 3"/>
          <p:cNvSpPr>
            <a:spLocks noGrp="1" noChangeArrowheads="1"/>
          </p:cNvSpPr>
          <p:nvPr>
            <p:ph idx="1"/>
          </p:nvPr>
        </p:nvSpPr>
        <p:spPr>
          <a:xfrm>
            <a:off x="250825" y="1268413"/>
            <a:ext cx="8501063" cy="4114800"/>
          </a:xfrm>
        </p:spPr>
        <p:txBody>
          <a:bodyPr/>
          <a:lstStyle/>
          <a:p>
            <a:pPr eaLnBrk="1" hangingPunct="1">
              <a:lnSpc>
                <a:spcPct val="90000"/>
              </a:lnSpc>
              <a:spcBef>
                <a:spcPts val="475"/>
              </a:spcBef>
              <a:buClr>
                <a:schemeClr val="tx1"/>
              </a:buClr>
              <a:defRPr/>
            </a:pPr>
            <a:r>
              <a:rPr lang="en-CA" sz="2000" dirty="0" smtClean="0">
                <a:latin typeface="Arial" charset="0"/>
                <a:cs typeface="Arial" charset="0"/>
              </a:rPr>
              <a:t>Pilot and demonstration projects would test the Global Cryosphere Watch (GCW) concept of operations</a:t>
            </a:r>
            <a:r>
              <a:rPr lang="en-CA" sz="2000" b="1" dirty="0" smtClean="0">
                <a:latin typeface="Arial" charset="0"/>
                <a:cs typeface="Arial" charset="0"/>
              </a:rPr>
              <a:t>. </a:t>
            </a:r>
            <a:r>
              <a:rPr lang="en-CA" sz="2000" b="1" dirty="0" smtClean="0">
                <a:solidFill>
                  <a:srgbClr val="FF0000"/>
                </a:solidFill>
                <a:latin typeface="Arial" charset="0"/>
                <a:cs typeface="Arial" charset="0"/>
              </a:rPr>
              <a:t>Determine which pilot projects and regional/national demonstration projects are feasible </a:t>
            </a:r>
            <a:r>
              <a:rPr lang="en-CA" sz="2000" dirty="0" smtClean="0">
                <a:solidFill>
                  <a:srgbClr val="000000"/>
                </a:solidFill>
                <a:latin typeface="Arial" charset="0"/>
                <a:cs typeface="Arial" charset="0"/>
              </a:rPr>
              <a:t> (e.g. Sea ice, snow, permafrost,....., regional contributions, research to operations demos,.........)  </a:t>
            </a:r>
            <a:r>
              <a:rPr lang="en-CA" sz="2000" b="1" i="1" dirty="0" smtClean="0">
                <a:solidFill>
                  <a:schemeClr val="accent6"/>
                </a:solidFill>
                <a:latin typeface="Arial" charset="0"/>
                <a:cs typeface="Arial" charset="0"/>
              </a:rPr>
              <a:t>(</a:t>
            </a:r>
            <a:r>
              <a:rPr lang="en-US" sz="2000" i="1" dirty="0" smtClean="0">
                <a:solidFill>
                  <a:schemeClr val="accent6"/>
                </a:solidFill>
                <a:latin typeface="Arial" charset="0"/>
                <a:cs typeface="Arial" charset="0"/>
              </a:rPr>
              <a:t>SVALI:  Stability and Variations of Arctic Land Ice? </a:t>
            </a:r>
            <a:r>
              <a:rPr lang="en-US" sz="2000" i="1" dirty="0" err="1" smtClean="0">
                <a:solidFill>
                  <a:schemeClr val="accent6"/>
                </a:solidFill>
                <a:latin typeface="Arial" charset="0"/>
                <a:cs typeface="Arial" charset="0"/>
              </a:rPr>
              <a:t>Lidar</a:t>
            </a:r>
            <a:r>
              <a:rPr lang="en-US" sz="2000" i="1" dirty="0" smtClean="0">
                <a:solidFill>
                  <a:schemeClr val="accent6"/>
                </a:solidFill>
                <a:latin typeface="Arial" charset="0"/>
                <a:cs typeface="Arial" charset="0"/>
              </a:rPr>
              <a:t> mapping of glacier surfaces over Iceland?)</a:t>
            </a:r>
            <a:endParaRPr lang="en-CA" sz="2000" dirty="0" smtClean="0">
              <a:solidFill>
                <a:srgbClr val="000000"/>
              </a:solidFill>
              <a:latin typeface="Arial" charset="0"/>
              <a:cs typeface="Arial" charset="0"/>
            </a:endParaRPr>
          </a:p>
          <a:p>
            <a:pPr eaLnBrk="1" hangingPunct="1">
              <a:buClr>
                <a:schemeClr val="tx1"/>
              </a:buClr>
              <a:defRPr/>
            </a:pPr>
            <a:endParaRPr lang="en-US" sz="800" dirty="0" smtClean="0">
              <a:latin typeface="Arial" charset="0"/>
              <a:cs typeface="Arial" charset="0"/>
            </a:endParaRPr>
          </a:p>
          <a:p>
            <a:pPr eaLnBrk="1" hangingPunct="1">
              <a:lnSpc>
                <a:spcPct val="90000"/>
              </a:lnSpc>
              <a:buClr>
                <a:schemeClr val="tx1"/>
              </a:buClr>
              <a:defRPr/>
            </a:pPr>
            <a:r>
              <a:rPr lang="en-CA" sz="2000" b="1" dirty="0" smtClean="0">
                <a:solidFill>
                  <a:srgbClr val="FF0000"/>
                </a:solidFill>
                <a:latin typeface="Arial" charset="0"/>
                <a:cs typeface="Arial" charset="0"/>
              </a:rPr>
              <a:t>Implement GCW partnerships</a:t>
            </a:r>
            <a:r>
              <a:rPr lang="en-CA" sz="2000" dirty="0" smtClean="0">
                <a:latin typeface="Arial" charset="0"/>
                <a:cs typeface="Arial" charset="0"/>
              </a:rPr>
              <a:t> i.e. National and international operational and research agencies, institutes and scientific bodies involved in the generation and use of cryospheric data and information, from </a:t>
            </a:r>
            <a:r>
              <a:rPr lang="en-CA" sz="2000" i="1" dirty="0" smtClean="0">
                <a:latin typeface="Arial" charset="0"/>
                <a:cs typeface="Arial" charset="0"/>
              </a:rPr>
              <a:t>in-situ</a:t>
            </a:r>
            <a:r>
              <a:rPr lang="en-CA" sz="2000" dirty="0" smtClean="0">
                <a:latin typeface="Arial" charset="0"/>
                <a:cs typeface="Arial" charset="0"/>
              </a:rPr>
              <a:t>, space based and modelled sources </a:t>
            </a:r>
            <a:endParaRPr lang="en-CA" sz="2000" i="1" dirty="0" smtClean="0">
              <a:solidFill>
                <a:schemeClr val="accent6"/>
              </a:solidFill>
              <a:latin typeface="Arial" charset="0"/>
              <a:cs typeface="Arial" charset="0"/>
            </a:endParaRPr>
          </a:p>
          <a:p>
            <a:pPr eaLnBrk="1" hangingPunct="1">
              <a:lnSpc>
                <a:spcPct val="90000"/>
              </a:lnSpc>
              <a:buClr>
                <a:schemeClr val="tx1"/>
              </a:buClr>
              <a:defRPr/>
            </a:pPr>
            <a:endParaRPr lang="en-US" sz="800" dirty="0" smtClean="0">
              <a:latin typeface="Arial" charset="0"/>
              <a:cs typeface="Arial" charset="0"/>
            </a:endParaRPr>
          </a:p>
          <a:p>
            <a:pPr eaLnBrk="1" hangingPunct="1">
              <a:lnSpc>
                <a:spcPct val="90000"/>
              </a:lnSpc>
              <a:defRPr/>
            </a:pPr>
            <a:r>
              <a:rPr lang="en-CA" sz="2000" b="1" dirty="0" smtClean="0">
                <a:solidFill>
                  <a:srgbClr val="FF0000"/>
                </a:solidFill>
                <a:latin typeface="Arial" charset="0"/>
                <a:cs typeface="Arial" charset="0"/>
              </a:rPr>
              <a:t>Evaluate the feasibility of a web portal</a:t>
            </a:r>
            <a:r>
              <a:rPr lang="en-CA" sz="2000" dirty="0" smtClean="0">
                <a:latin typeface="Arial" charset="0"/>
                <a:cs typeface="Arial" charset="0"/>
              </a:rPr>
              <a:t>. IPY data centres/portals, such as the Norwegian Meteorological Institute (met.no), Canadian Cryosphere Information Network (CCIN), British Antarctic Survey (BAS), US National Snow and Ice Data Centre (NSIDC) could be suitable contributors in development of a virtual portal. </a:t>
            </a:r>
            <a:endParaRPr lang="en-US" sz="2000" dirty="0" smtClean="0">
              <a:latin typeface="Arial" charset="0"/>
              <a:cs typeface="Arial" charset="0"/>
            </a:endParaRPr>
          </a:p>
          <a:p>
            <a:pPr eaLnBrk="1" hangingPunct="1">
              <a:buFontTx/>
              <a:buNone/>
              <a:defRPr/>
            </a:pPr>
            <a:endParaRPr lang="en-US" sz="2000" dirty="0" smtClean="0"/>
          </a:p>
          <a:p>
            <a:pPr eaLnBrk="1" hangingPunct="1">
              <a:defRPr/>
            </a:pPr>
            <a:endParaRPr lang="en-US" sz="2000" dirty="0" smtClean="0"/>
          </a:p>
          <a:p>
            <a:pPr eaLnBrk="1" hangingPunct="1">
              <a:lnSpc>
                <a:spcPct val="80000"/>
              </a:lnSpc>
              <a:defRPr/>
            </a:pPr>
            <a:endParaRPr lang="en-CA" sz="2000" dirty="0" smtClean="0"/>
          </a:p>
        </p:txBody>
      </p:sp>
      <p:sp>
        <p:nvSpPr>
          <p:cNvPr id="130052"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rPr>
              <a:t>WMO</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214438" y="142875"/>
            <a:ext cx="7772400" cy="1143000"/>
          </a:xfrm>
        </p:spPr>
        <p:txBody>
          <a:bodyPr/>
          <a:lstStyle/>
          <a:p>
            <a:pPr eaLnBrk="1" hangingPunct="1"/>
            <a:r>
              <a:rPr lang="en-US" sz="3600" b="1" i="1" dirty="0" smtClean="0">
                <a:latin typeface="Calibri" pitchFamily="34" charset="0"/>
              </a:rPr>
              <a:t>Initial Expected Outcomes for </a:t>
            </a:r>
            <a:br>
              <a:rPr lang="en-US" sz="3600" b="1" i="1" dirty="0" smtClean="0">
                <a:latin typeface="Calibri" pitchFamily="34" charset="0"/>
              </a:rPr>
            </a:br>
            <a:r>
              <a:rPr lang="en-US" sz="3600" b="1" i="1" dirty="0" smtClean="0">
                <a:latin typeface="Calibri" pitchFamily="34" charset="0"/>
              </a:rPr>
              <a:t>GCW Near-Term Tasks</a:t>
            </a:r>
            <a:endParaRPr lang="en-CA" sz="3600" b="1" i="1" dirty="0" smtClean="0">
              <a:latin typeface="Calibri" pitchFamily="34" charset="0"/>
            </a:endParaRPr>
          </a:p>
        </p:txBody>
      </p:sp>
      <p:sp>
        <p:nvSpPr>
          <p:cNvPr id="100355" name="Rectangle 3"/>
          <p:cNvSpPr>
            <a:spLocks noGrp="1" noChangeArrowheads="1"/>
          </p:cNvSpPr>
          <p:nvPr>
            <p:ph idx="1"/>
          </p:nvPr>
        </p:nvSpPr>
        <p:spPr>
          <a:xfrm>
            <a:off x="179512" y="1484784"/>
            <a:ext cx="8784976" cy="4114800"/>
          </a:xfrm>
        </p:spPr>
        <p:txBody>
          <a:bodyPr/>
          <a:lstStyle/>
          <a:p>
            <a:pPr eaLnBrk="1" hangingPunct="1">
              <a:lnSpc>
                <a:spcPct val="90000"/>
              </a:lnSpc>
              <a:spcBef>
                <a:spcPts val="600"/>
              </a:spcBef>
              <a:buClr>
                <a:schemeClr val="tx1"/>
              </a:buClr>
            </a:pPr>
            <a:r>
              <a:rPr lang="en-GB" sz="2000" b="1" dirty="0" smtClean="0">
                <a:solidFill>
                  <a:srgbClr val="FF0000"/>
                </a:solidFill>
                <a:latin typeface="Arial" pitchFamily="34" charset="0"/>
                <a:cs typeface="Arial" pitchFamily="34" charset="0"/>
              </a:rPr>
              <a:t>Begin </a:t>
            </a:r>
            <a:r>
              <a:rPr lang="en-GB" sz="2000" b="1" dirty="0" smtClean="0">
                <a:latin typeface="Arial" pitchFamily="34" charset="0"/>
                <a:cs typeface="Arial" pitchFamily="34" charset="0"/>
              </a:rPr>
              <a:t>implementation</a:t>
            </a:r>
            <a:r>
              <a:rPr lang="en-GB" sz="2000" b="1" dirty="0" smtClean="0">
                <a:solidFill>
                  <a:srgbClr val="FF0000"/>
                </a:solidFill>
                <a:latin typeface="Arial" pitchFamily="34" charset="0"/>
                <a:cs typeface="Arial" pitchFamily="34" charset="0"/>
              </a:rPr>
              <a:t> </a:t>
            </a:r>
            <a:r>
              <a:rPr lang="en-GB" sz="2000" b="1" dirty="0" smtClean="0">
                <a:latin typeface="Arial" pitchFamily="34" charset="0"/>
                <a:cs typeface="Arial" pitchFamily="34" charset="0"/>
              </a:rPr>
              <a:t>of IGOS Cryosphere Theme </a:t>
            </a:r>
            <a:r>
              <a:rPr lang="en-GB" sz="2000" dirty="0" smtClean="0">
                <a:latin typeface="Arial" pitchFamily="34" charset="0"/>
                <a:cs typeface="Arial" pitchFamily="34" charset="0"/>
              </a:rPr>
              <a:t>recommendations.  </a:t>
            </a:r>
            <a:endParaRPr lang="en-GB" sz="2000" b="1" dirty="0" smtClean="0">
              <a:latin typeface="Arial" pitchFamily="34" charset="0"/>
              <a:cs typeface="Arial" pitchFamily="34" charset="0"/>
            </a:endParaRPr>
          </a:p>
          <a:p>
            <a:pPr eaLnBrk="1" hangingPunct="1">
              <a:lnSpc>
                <a:spcPct val="90000"/>
              </a:lnSpc>
              <a:spcBef>
                <a:spcPts val="600"/>
              </a:spcBef>
              <a:buClr>
                <a:schemeClr val="tx1"/>
              </a:buClr>
            </a:pPr>
            <a:r>
              <a:rPr lang="en-CA" sz="2000" b="1" dirty="0" smtClean="0">
                <a:solidFill>
                  <a:srgbClr val="FF0000"/>
                </a:solidFill>
                <a:latin typeface="Arial" pitchFamily="34" charset="0"/>
                <a:cs typeface="Arial" pitchFamily="34" charset="0"/>
              </a:rPr>
              <a:t>Determine</a:t>
            </a:r>
            <a:r>
              <a:rPr lang="en-CA" sz="2000" b="1" dirty="0" smtClean="0">
                <a:latin typeface="Arial" pitchFamily="34" charset="0"/>
                <a:cs typeface="Arial" pitchFamily="34" charset="0"/>
              </a:rPr>
              <a:t> pilot projects </a:t>
            </a:r>
            <a:r>
              <a:rPr lang="en-CA" sz="2000" dirty="0" smtClean="0">
                <a:latin typeface="Arial" pitchFamily="34" charset="0"/>
                <a:cs typeface="Arial" pitchFamily="34" charset="0"/>
              </a:rPr>
              <a:t>and </a:t>
            </a:r>
            <a:r>
              <a:rPr lang="en-CA" sz="2000" b="1" dirty="0" smtClean="0">
                <a:latin typeface="Arial" pitchFamily="34" charset="0"/>
                <a:cs typeface="Arial" pitchFamily="34" charset="0"/>
              </a:rPr>
              <a:t>regional/national demonstration projects</a:t>
            </a:r>
            <a:endParaRPr lang="en-US" sz="2000" i="1" dirty="0" smtClean="0">
              <a:solidFill>
                <a:srgbClr val="7575D1"/>
              </a:solidFill>
              <a:latin typeface="Arial" pitchFamily="34" charset="0"/>
              <a:cs typeface="Arial" pitchFamily="34" charset="0"/>
            </a:endParaRPr>
          </a:p>
          <a:p>
            <a:pPr eaLnBrk="1" hangingPunct="1">
              <a:lnSpc>
                <a:spcPct val="90000"/>
              </a:lnSpc>
              <a:spcBef>
                <a:spcPts val="600"/>
              </a:spcBef>
              <a:buClr>
                <a:schemeClr val="tx1"/>
              </a:buClr>
            </a:pPr>
            <a:r>
              <a:rPr lang="en-US" sz="2000" b="1" dirty="0" smtClean="0">
                <a:solidFill>
                  <a:srgbClr val="FF0000"/>
                </a:solidFill>
                <a:latin typeface="Arial" pitchFamily="34" charset="0"/>
                <a:cs typeface="Arial" pitchFamily="34" charset="0"/>
              </a:rPr>
              <a:t>Establish</a:t>
            </a:r>
            <a:r>
              <a:rPr lang="en-US" sz="2000" b="1" dirty="0" smtClean="0">
                <a:latin typeface="Arial" pitchFamily="34" charset="0"/>
                <a:cs typeface="Arial" pitchFamily="34" charset="0"/>
              </a:rPr>
              <a:t> cryosphere reference sites, </a:t>
            </a:r>
            <a:r>
              <a:rPr lang="en-US" sz="2000" b="1" dirty="0" smtClean="0">
                <a:solidFill>
                  <a:srgbClr val="FF0000"/>
                </a:solidFill>
                <a:latin typeface="Arial" pitchFamily="34" charset="0"/>
                <a:cs typeface="Arial" pitchFamily="34" charset="0"/>
              </a:rPr>
              <a:t>co-ordinate development </a:t>
            </a:r>
            <a:r>
              <a:rPr lang="en-US" sz="2000" b="1" dirty="0" smtClean="0">
                <a:latin typeface="Arial" pitchFamily="34" charset="0"/>
                <a:cs typeface="Arial" pitchFamily="34" charset="0"/>
              </a:rPr>
              <a:t>of guidelines, best practices and standards and cryosphere terminology</a:t>
            </a:r>
          </a:p>
          <a:p>
            <a:pPr eaLnBrk="1" hangingPunct="1">
              <a:lnSpc>
                <a:spcPct val="90000"/>
              </a:lnSpc>
              <a:spcBef>
                <a:spcPts val="600"/>
              </a:spcBef>
              <a:buClr>
                <a:schemeClr val="tx1"/>
              </a:buClr>
            </a:pPr>
            <a:r>
              <a:rPr lang="en-US" sz="2000" b="1" dirty="0" smtClean="0">
                <a:latin typeface="Arial" pitchFamily="34" charset="0"/>
                <a:cs typeface="Arial" pitchFamily="34" charset="0"/>
              </a:rPr>
              <a:t>Develop</a:t>
            </a:r>
            <a:r>
              <a:rPr lang="en-US" sz="2000" dirty="0" smtClean="0">
                <a:latin typeface="Arial" pitchFamily="34" charset="0"/>
                <a:cs typeface="Arial" pitchFamily="34" charset="0"/>
              </a:rPr>
              <a:t> an </a:t>
            </a:r>
            <a:r>
              <a:rPr lang="en-US" sz="2000" b="1" dirty="0" smtClean="0">
                <a:latin typeface="Arial" pitchFamily="34" charset="0"/>
                <a:cs typeface="Arial" pitchFamily="34" charset="0"/>
              </a:rPr>
              <a:t>inventory of satellite products </a:t>
            </a:r>
            <a:r>
              <a:rPr lang="en-US" sz="2000" dirty="0" smtClean="0">
                <a:latin typeface="Arial" pitchFamily="34" charset="0"/>
                <a:cs typeface="Arial" pitchFamily="34" charset="0"/>
              </a:rPr>
              <a:t>for GCW</a:t>
            </a:r>
            <a:r>
              <a:rPr lang="en-US" sz="2000" b="1" dirty="0" smtClean="0">
                <a:latin typeface="Arial" pitchFamily="34" charset="0"/>
                <a:cs typeface="Arial" pitchFamily="34" charset="0"/>
              </a:rPr>
              <a:t>.</a:t>
            </a:r>
            <a:endParaRPr lang="en-CA" sz="2000" dirty="0" smtClean="0">
              <a:latin typeface="Arial" pitchFamily="34" charset="0"/>
              <a:cs typeface="Arial" pitchFamily="34" charset="0"/>
            </a:endParaRPr>
          </a:p>
          <a:p>
            <a:pPr eaLnBrk="1" hangingPunct="1">
              <a:lnSpc>
                <a:spcPct val="90000"/>
              </a:lnSpc>
              <a:spcBef>
                <a:spcPts val="600"/>
              </a:spcBef>
              <a:buClr>
                <a:schemeClr val="tx1"/>
              </a:buClr>
            </a:pPr>
            <a:r>
              <a:rPr lang="en-CA" sz="2000" b="1" dirty="0" smtClean="0">
                <a:solidFill>
                  <a:srgbClr val="FF0000"/>
                </a:solidFill>
                <a:latin typeface="Arial" pitchFamily="34" charset="0"/>
                <a:cs typeface="Arial" pitchFamily="34" charset="0"/>
              </a:rPr>
              <a:t>Establish</a:t>
            </a:r>
            <a:r>
              <a:rPr lang="en-CA" sz="2000" b="1" dirty="0" smtClean="0">
                <a:latin typeface="Arial" pitchFamily="34" charset="0"/>
                <a:cs typeface="Arial" pitchFamily="34" charset="0"/>
              </a:rPr>
              <a:t> GCW partnerships</a:t>
            </a:r>
            <a:r>
              <a:rPr lang="en-CA" sz="2000" dirty="0" smtClean="0">
                <a:latin typeface="Arial" pitchFamily="34" charset="0"/>
                <a:cs typeface="Arial" pitchFamily="34" charset="0"/>
              </a:rPr>
              <a:t> i.e. National and international operational and research agencies, institutes and scientific bodies involved in the generation and use of cryospheric data and information, from </a:t>
            </a:r>
            <a:r>
              <a:rPr lang="en-CA" sz="2000" i="1" dirty="0" smtClean="0">
                <a:latin typeface="Arial" pitchFamily="34" charset="0"/>
                <a:cs typeface="Arial" pitchFamily="34" charset="0"/>
              </a:rPr>
              <a:t>in-situ</a:t>
            </a:r>
            <a:r>
              <a:rPr lang="en-CA" sz="2000" dirty="0" smtClean="0">
                <a:latin typeface="Arial" pitchFamily="34" charset="0"/>
                <a:cs typeface="Arial" pitchFamily="34" charset="0"/>
              </a:rPr>
              <a:t>, space based and modelled sources </a:t>
            </a:r>
            <a:r>
              <a:rPr lang="en-CA" sz="2000" b="1" i="1" dirty="0" smtClean="0">
                <a:latin typeface="Arial" pitchFamily="34" charset="0"/>
                <a:cs typeface="Arial" pitchFamily="34" charset="0"/>
              </a:rPr>
              <a:t>(NSIDC, IPA, WGMS)</a:t>
            </a:r>
          </a:p>
          <a:p>
            <a:pPr eaLnBrk="1" hangingPunct="1">
              <a:lnSpc>
                <a:spcPct val="90000"/>
              </a:lnSpc>
              <a:spcBef>
                <a:spcPts val="600"/>
              </a:spcBef>
            </a:pPr>
            <a:r>
              <a:rPr lang="en-CA" sz="2000" b="1" dirty="0" smtClean="0">
                <a:solidFill>
                  <a:srgbClr val="FF0000"/>
                </a:solidFill>
                <a:latin typeface="Arial" pitchFamily="34" charset="0"/>
                <a:cs typeface="Arial" pitchFamily="34" charset="0"/>
              </a:rPr>
              <a:t>Implement </a:t>
            </a:r>
            <a:r>
              <a:rPr lang="en-CA" sz="2000" b="1" dirty="0" smtClean="0">
                <a:latin typeface="Arial" pitchFamily="34" charset="0"/>
                <a:cs typeface="Arial" pitchFamily="34" charset="0"/>
              </a:rPr>
              <a:t>an operational GCW web portal</a:t>
            </a:r>
            <a:r>
              <a:rPr lang="en-CA" sz="2000" dirty="0" smtClean="0">
                <a:latin typeface="Arial" pitchFamily="34" charset="0"/>
                <a:cs typeface="Arial" pitchFamily="34" charset="0"/>
              </a:rPr>
              <a:t>. </a:t>
            </a:r>
          </a:p>
          <a:p>
            <a:pPr eaLnBrk="1" hangingPunct="1">
              <a:lnSpc>
                <a:spcPct val="90000"/>
              </a:lnSpc>
              <a:spcBef>
                <a:spcPts val="600"/>
              </a:spcBef>
            </a:pPr>
            <a:r>
              <a:rPr lang="en-CA" sz="2000" b="1" dirty="0" smtClean="0">
                <a:solidFill>
                  <a:srgbClr val="FF0000"/>
                </a:solidFill>
                <a:latin typeface="Arial" pitchFamily="34" charset="0"/>
                <a:cs typeface="Arial" pitchFamily="34" charset="0"/>
              </a:rPr>
              <a:t>Identify </a:t>
            </a:r>
            <a:r>
              <a:rPr lang="en-CA" sz="2000" dirty="0" smtClean="0">
                <a:latin typeface="Arial" pitchFamily="34" charset="0"/>
                <a:cs typeface="Arial" pitchFamily="34" charset="0"/>
              </a:rPr>
              <a:t>needs for capacity building, communication and outreach, and identify potential funding sources.</a:t>
            </a:r>
          </a:p>
          <a:p>
            <a:pPr eaLnBrk="1" hangingPunct="1">
              <a:lnSpc>
                <a:spcPct val="90000"/>
              </a:lnSpc>
              <a:spcBef>
                <a:spcPts val="600"/>
              </a:spcBef>
            </a:pPr>
            <a:r>
              <a:rPr lang="en-US" sz="2000" b="1" dirty="0" smtClean="0">
                <a:latin typeface="Arial" pitchFamily="34" charset="0"/>
                <a:cs typeface="Arial" pitchFamily="34" charset="0"/>
              </a:rPr>
              <a:t>PLUS IDEAS FROM THE FIRST GCW IMPLEMENTATION WORKSHIP</a:t>
            </a:r>
          </a:p>
          <a:p>
            <a:pPr eaLnBrk="1" hangingPunct="1">
              <a:lnSpc>
                <a:spcPct val="90000"/>
              </a:lnSpc>
              <a:spcBef>
                <a:spcPts val="600"/>
              </a:spcBef>
              <a:buNone/>
            </a:pPr>
            <a:endParaRPr lang="en-US" sz="1000" b="1" dirty="0" smtClean="0">
              <a:latin typeface="Arial" pitchFamily="34" charset="0"/>
              <a:cs typeface="Arial" pitchFamily="34" charset="0"/>
            </a:endParaRPr>
          </a:p>
          <a:p>
            <a:pPr eaLnBrk="1" hangingPunct="1">
              <a:lnSpc>
                <a:spcPct val="80000"/>
              </a:lnSpc>
              <a:buFontTx/>
              <a:buNone/>
            </a:pPr>
            <a:r>
              <a:rPr lang="en-US" sz="2000" b="1" i="1" dirty="0" smtClean="0">
                <a:solidFill>
                  <a:srgbClr val="FF0000"/>
                </a:solidFill>
                <a:latin typeface="Comic Sans MS" pitchFamily="66" charset="0"/>
              </a:rPr>
              <a:t>GCW can only be successful through </a:t>
            </a:r>
            <a:r>
              <a:rPr lang="en-US" sz="2000" b="1" i="1" dirty="0" err="1" smtClean="0">
                <a:solidFill>
                  <a:srgbClr val="FF0000"/>
                </a:solidFill>
                <a:latin typeface="Comic Sans MS" pitchFamily="66" charset="0"/>
              </a:rPr>
              <a:t>collaboration,partnership,action</a:t>
            </a:r>
            <a:endParaRPr lang="en-US" sz="2000" b="1" i="1" dirty="0" smtClean="0">
              <a:solidFill>
                <a:srgbClr val="FF0000"/>
              </a:solidFill>
              <a:latin typeface="Comic Sans MS" pitchFamily="66" charset="0"/>
            </a:endParaRPr>
          </a:p>
          <a:p>
            <a:pPr eaLnBrk="1" hangingPunct="1">
              <a:lnSpc>
                <a:spcPct val="80000"/>
              </a:lnSpc>
            </a:pPr>
            <a:endParaRPr lang="en-CA" sz="2000" dirty="0" smtClean="0"/>
          </a:p>
        </p:txBody>
      </p:sp>
      <p:sp>
        <p:nvSpPr>
          <p:cNvPr id="126980"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ea typeface="ＭＳ Ｐゴシック" pitchFamily="34" charset="-128"/>
              </a:rPr>
              <a:t>WMO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55">
                                            <p:txEl>
                                              <p:pRg st="1" end="1"/>
                                            </p:txEl>
                                          </p:spTgt>
                                        </p:tgtEl>
                                        <p:attrNameLst>
                                          <p:attrName>style.visibility</p:attrName>
                                        </p:attrNameLst>
                                      </p:cBhvr>
                                      <p:to>
                                        <p:strVal val="visible"/>
                                      </p:to>
                                    </p:set>
                                    <p:animEffect transition="in" filter="fade">
                                      <p:cBhvr>
                                        <p:cTn id="7" dur="1000"/>
                                        <p:tgtEl>
                                          <p:spTgt spid="1003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55">
                                            <p:txEl>
                                              <p:pRg st="2" end="2"/>
                                            </p:txEl>
                                          </p:spTgt>
                                        </p:tgtEl>
                                        <p:attrNameLst>
                                          <p:attrName>style.visibility</p:attrName>
                                        </p:attrNameLst>
                                      </p:cBhvr>
                                      <p:to>
                                        <p:strVal val="visible"/>
                                      </p:to>
                                    </p:set>
                                    <p:animEffect transition="in" filter="fade">
                                      <p:cBhvr>
                                        <p:cTn id="12" dur="1000"/>
                                        <p:tgtEl>
                                          <p:spTgt spid="1003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355">
                                            <p:txEl>
                                              <p:pRg st="3" end="3"/>
                                            </p:txEl>
                                          </p:spTgt>
                                        </p:tgtEl>
                                        <p:attrNameLst>
                                          <p:attrName>style.visibility</p:attrName>
                                        </p:attrNameLst>
                                      </p:cBhvr>
                                      <p:to>
                                        <p:strVal val="visible"/>
                                      </p:to>
                                    </p:set>
                                    <p:animEffect transition="in" filter="fade">
                                      <p:cBhvr>
                                        <p:cTn id="17" dur="1000"/>
                                        <p:tgtEl>
                                          <p:spTgt spid="10035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355">
                                            <p:txEl>
                                              <p:pRg st="4" end="4"/>
                                            </p:txEl>
                                          </p:spTgt>
                                        </p:tgtEl>
                                        <p:attrNameLst>
                                          <p:attrName>style.visibility</p:attrName>
                                        </p:attrNameLst>
                                      </p:cBhvr>
                                      <p:to>
                                        <p:strVal val="visible"/>
                                      </p:to>
                                    </p:set>
                                    <p:animEffect transition="in" filter="fade">
                                      <p:cBhvr>
                                        <p:cTn id="22" dur="1000"/>
                                        <p:tgtEl>
                                          <p:spTgt spid="10035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355">
                                            <p:txEl>
                                              <p:pRg st="5" end="5"/>
                                            </p:txEl>
                                          </p:spTgt>
                                        </p:tgtEl>
                                        <p:attrNameLst>
                                          <p:attrName>style.visibility</p:attrName>
                                        </p:attrNameLst>
                                      </p:cBhvr>
                                      <p:to>
                                        <p:strVal val="visible"/>
                                      </p:to>
                                    </p:set>
                                    <p:animEffect transition="in" filter="fade">
                                      <p:cBhvr>
                                        <p:cTn id="27" dur="1000"/>
                                        <p:tgtEl>
                                          <p:spTgt spid="10035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355">
                                            <p:txEl>
                                              <p:pRg st="6" end="6"/>
                                            </p:txEl>
                                          </p:spTgt>
                                        </p:tgtEl>
                                        <p:attrNameLst>
                                          <p:attrName>style.visibility</p:attrName>
                                        </p:attrNameLst>
                                      </p:cBhvr>
                                      <p:to>
                                        <p:strVal val="visible"/>
                                      </p:to>
                                    </p:set>
                                    <p:animEffect transition="in" filter="fade">
                                      <p:cBhvr>
                                        <p:cTn id="32" dur="1000"/>
                                        <p:tgtEl>
                                          <p:spTgt spid="10035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0355">
                                            <p:txEl>
                                              <p:pRg st="7" end="7"/>
                                            </p:txEl>
                                          </p:spTgt>
                                        </p:tgtEl>
                                        <p:attrNameLst>
                                          <p:attrName>style.visibility</p:attrName>
                                        </p:attrNameLst>
                                      </p:cBhvr>
                                      <p:to>
                                        <p:strVal val="visible"/>
                                      </p:to>
                                    </p:set>
                                    <p:animEffect transition="in" filter="fade">
                                      <p:cBhvr>
                                        <p:cTn id="37" dur="1000"/>
                                        <p:tgtEl>
                                          <p:spTgt spid="10035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0355">
                                            <p:txEl>
                                              <p:pRg st="9" end="9"/>
                                            </p:txEl>
                                          </p:spTgt>
                                        </p:tgtEl>
                                        <p:attrNameLst>
                                          <p:attrName>style.visibility</p:attrName>
                                        </p:attrNameLst>
                                      </p:cBhvr>
                                      <p:to>
                                        <p:strVal val="visible"/>
                                      </p:to>
                                    </p:set>
                                    <p:animEffect transition="in" filter="fade">
                                      <p:cBhvr>
                                        <p:cTn id="42" dur="2000"/>
                                        <p:tgtEl>
                                          <p:spTgt spid="1003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371600" y="115888"/>
            <a:ext cx="7772400" cy="1143000"/>
          </a:xfrm>
        </p:spPr>
        <p:txBody>
          <a:bodyPr/>
          <a:lstStyle/>
          <a:p>
            <a:r>
              <a:rPr lang="en-US" sz="3200" b="1" smtClean="0">
                <a:latin typeface="Calibri" charset="0"/>
              </a:rPr>
              <a:t>Conceptual Framework for GCW Operation </a:t>
            </a:r>
          </a:p>
        </p:txBody>
      </p:sp>
      <p:pic>
        <p:nvPicPr>
          <p:cNvPr id="131075" name="Picture 3" descr=":v5c.jpg"/>
          <p:cNvPicPr>
            <a:picLocks noChangeAspect="1" noChangeArrowheads="1"/>
          </p:cNvPicPr>
          <p:nvPr/>
        </p:nvPicPr>
        <p:blipFill>
          <a:blip r:embed="rId2" cstate="print"/>
          <a:srcRect/>
          <a:stretch>
            <a:fillRect/>
          </a:stretch>
        </p:blipFill>
        <p:spPr bwMode="auto">
          <a:xfrm>
            <a:off x="539750" y="1484313"/>
            <a:ext cx="8031163" cy="4683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214438" y="142875"/>
            <a:ext cx="7772400" cy="1143000"/>
          </a:xfrm>
        </p:spPr>
        <p:txBody>
          <a:bodyPr/>
          <a:lstStyle/>
          <a:p>
            <a:pPr eaLnBrk="1" hangingPunct="1"/>
            <a:r>
              <a:rPr lang="en-US" sz="3200" b="1" i="1" smtClean="0">
                <a:latin typeface="Calibri" pitchFamily="34" charset="0"/>
              </a:rPr>
              <a:t>GCW Tasks and Timelines</a:t>
            </a:r>
            <a:endParaRPr lang="en-CA" sz="3200" b="1" i="1" smtClean="0">
              <a:latin typeface="Calibri" pitchFamily="34" charset="0"/>
            </a:endParaRPr>
          </a:p>
        </p:txBody>
      </p:sp>
      <p:sp>
        <p:nvSpPr>
          <p:cNvPr id="45059" name="Rectangle 3"/>
          <p:cNvSpPr>
            <a:spLocks noGrp="1" noChangeArrowheads="1"/>
          </p:cNvSpPr>
          <p:nvPr>
            <p:ph idx="1"/>
          </p:nvPr>
        </p:nvSpPr>
        <p:spPr>
          <a:xfrm>
            <a:off x="323850" y="1412875"/>
            <a:ext cx="8501063" cy="3178175"/>
          </a:xfrm>
        </p:spPr>
        <p:txBody>
          <a:bodyPr/>
          <a:lstStyle/>
          <a:p>
            <a:pPr eaLnBrk="1" hangingPunct="1">
              <a:buFontTx/>
              <a:buNone/>
            </a:pPr>
            <a:endParaRPr lang="en-US" sz="2000" smtClean="0"/>
          </a:p>
          <a:p>
            <a:pPr eaLnBrk="1" hangingPunct="1"/>
            <a:endParaRPr lang="en-US" sz="2000" smtClean="0"/>
          </a:p>
          <a:p>
            <a:pPr eaLnBrk="1" hangingPunct="1">
              <a:lnSpc>
                <a:spcPct val="80000"/>
              </a:lnSpc>
            </a:pPr>
            <a:endParaRPr lang="en-CA" sz="2000" smtClean="0"/>
          </a:p>
        </p:txBody>
      </p:sp>
      <p:sp>
        <p:nvSpPr>
          <p:cNvPr id="45060"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ea typeface="+mn-ea"/>
              </a:rPr>
              <a:t>WMO</a:t>
            </a:r>
          </a:p>
        </p:txBody>
      </p:sp>
      <p:pic>
        <p:nvPicPr>
          <p:cNvPr id="45061" name="Picture 2"/>
          <p:cNvPicPr>
            <a:picLocks noChangeAspect="1" noChangeArrowheads="1"/>
          </p:cNvPicPr>
          <p:nvPr/>
        </p:nvPicPr>
        <p:blipFill>
          <a:blip r:embed="rId2" cstate="print"/>
          <a:srcRect/>
          <a:stretch>
            <a:fillRect/>
          </a:stretch>
        </p:blipFill>
        <p:spPr bwMode="auto">
          <a:xfrm>
            <a:off x="0" y="1484313"/>
            <a:ext cx="9028113" cy="4465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105_055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6435" name="WordArt 3"/>
          <p:cNvSpPr>
            <a:spLocks noChangeArrowheads="1" noChangeShapeType="1" noTextEdit="1"/>
          </p:cNvSpPr>
          <p:nvPr/>
        </p:nvSpPr>
        <p:spPr bwMode="auto">
          <a:xfrm>
            <a:off x="1295400" y="381000"/>
            <a:ext cx="6400800" cy="5257800"/>
          </a:xfrm>
          <a:prstGeom prst="rect">
            <a:avLst/>
          </a:prstGeom>
        </p:spPr>
        <p:txBody>
          <a:bodyPr wrap="none" fromWordArt="1">
            <a:prstTxWarp prst="textSlantUp">
              <a:avLst>
                <a:gd name="adj" fmla="val 55556"/>
              </a:avLst>
            </a:prstTxWarp>
          </a:bodyPr>
          <a:lstStyle/>
          <a:p>
            <a:pPr algn="ctr"/>
            <a:r>
              <a:rPr lang="en-US" sz="3200" kern="10">
                <a:ln w="9525">
                  <a:solidFill>
                    <a:srgbClr val="000000"/>
                  </a:solidFill>
                  <a:round/>
                  <a:headEnd/>
                  <a:tailEnd/>
                </a:ln>
                <a:solidFill>
                  <a:srgbClr val="FFFF00"/>
                </a:solidFill>
                <a:latin typeface="Arial Black"/>
              </a:rPr>
              <a:t>WMO Initiative:</a:t>
            </a:r>
          </a:p>
          <a:p>
            <a:pPr algn="ctr"/>
            <a:r>
              <a:rPr lang="en-US" sz="3200" kern="10">
                <a:ln w="9525">
                  <a:solidFill>
                    <a:srgbClr val="000000"/>
                  </a:solidFill>
                  <a:round/>
                  <a:headEnd/>
                  <a:tailEnd/>
                </a:ln>
                <a:solidFill>
                  <a:srgbClr val="FFFF00"/>
                </a:solidFill>
                <a:latin typeface="Arial Black"/>
              </a:rPr>
              <a:t>Global Cryosphere Watch</a:t>
            </a:r>
            <a:endParaRPr lang="en-CA" sz="3200" kern="10">
              <a:ln w="9525">
                <a:solidFill>
                  <a:srgbClr val="000000"/>
                </a:solidFill>
                <a:round/>
                <a:headEnd/>
                <a:tailEnd/>
              </a:ln>
              <a:solidFill>
                <a:srgbClr val="FFFF00"/>
              </a:solidFill>
              <a:latin typeface="Arial Black"/>
            </a:endParaRPr>
          </a:p>
        </p:txBody>
      </p:sp>
      <p:sp>
        <p:nvSpPr>
          <p:cNvPr id="162820" name="Rectangle 4"/>
          <p:cNvSpPr>
            <a:spLocks noChangeArrowheads="1"/>
          </p:cNvSpPr>
          <p:nvPr/>
        </p:nvSpPr>
        <p:spPr bwMode="auto">
          <a:xfrm>
            <a:off x="3581400" y="6338888"/>
            <a:ext cx="1338263" cy="369887"/>
          </a:xfrm>
          <a:prstGeom prst="rect">
            <a:avLst/>
          </a:prstGeom>
          <a:noFill/>
          <a:ln w="9525">
            <a:noFill/>
            <a:miter lim="800000"/>
            <a:headEnd/>
            <a:tailEnd/>
          </a:ln>
          <a:effectLst/>
        </p:spPr>
        <p:txBody>
          <a:bodyPr wrap="none">
            <a:spAutoFit/>
          </a:bodyPr>
          <a:lstStyle/>
          <a:p>
            <a:pPr defTabSz="457200" eaLnBrk="1" hangingPunct="1"/>
            <a:r>
              <a:rPr lang="en-US" sz="1800" b="1">
                <a:solidFill>
                  <a:schemeClr val="bg1"/>
                </a:solidFill>
                <a:effectLst>
                  <a:outerShdw blurRad="38100" dist="38100" dir="2700000" algn="tl">
                    <a:srgbClr val="C0C0C0"/>
                  </a:outerShdw>
                </a:effectLst>
                <a:latin typeface="Arial" charset="0"/>
              </a:rPr>
              <a:t>Thank you</a:t>
            </a:r>
            <a:endParaRPr lang="en-CA" sz="1800" b="1">
              <a:solidFill>
                <a:schemeClr val="bg1"/>
              </a:solidFill>
              <a:effectLst>
                <a:outerShdw blurRad="38100" dist="38100" dir="2700000" algn="tl">
                  <a:srgbClr val="C0C0C0"/>
                </a:outerShdw>
              </a:effectLst>
              <a:latin typeface="Arial" charset="0"/>
            </a:endParaRPr>
          </a:p>
        </p:txBody>
      </p:sp>
      <p:sp>
        <p:nvSpPr>
          <p:cNvPr id="162821" name="Rectangle 5"/>
          <p:cNvSpPr>
            <a:spLocks noChangeArrowheads="1"/>
          </p:cNvSpPr>
          <p:nvPr/>
        </p:nvSpPr>
        <p:spPr bwMode="auto">
          <a:xfrm>
            <a:off x="5334000" y="6338888"/>
            <a:ext cx="787400" cy="369887"/>
          </a:xfrm>
          <a:prstGeom prst="rect">
            <a:avLst/>
          </a:prstGeom>
          <a:noFill/>
          <a:ln w="9525">
            <a:noFill/>
            <a:miter lim="800000"/>
            <a:headEnd/>
            <a:tailEnd/>
          </a:ln>
          <a:effectLst/>
        </p:spPr>
        <p:txBody>
          <a:bodyPr wrap="none">
            <a:spAutoFit/>
          </a:bodyPr>
          <a:lstStyle/>
          <a:p>
            <a:pPr defTabSz="457200" eaLnBrk="1" hangingPunct="1"/>
            <a:r>
              <a:rPr lang="en-US" sz="1800" b="1">
                <a:solidFill>
                  <a:srgbClr val="FFFFFF"/>
                </a:solidFill>
                <a:effectLst>
                  <a:outerShdw blurRad="38100" dist="38100" dir="2700000" algn="tl">
                    <a:srgbClr val="C0C0C0"/>
                  </a:outerShdw>
                </a:effectLst>
                <a:latin typeface="Arial" charset="0"/>
              </a:rPr>
              <a:t>Merci</a:t>
            </a:r>
            <a:endParaRPr lang="en-CA" sz="1800" b="1">
              <a:solidFill>
                <a:srgbClr val="FFFFFF"/>
              </a:solidFill>
              <a:effectLst>
                <a:outerShdw blurRad="38100" dist="38100" dir="2700000" algn="tl">
                  <a:srgbClr val="C0C0C0"/>
                </a:outerShdw>
              </a:effectLst>
              <a:latin typeface="Arial" charset="0"/>
            </a:endParaRPr>
          </a:p>
        </p:txBody>
      </p:sp>
      <p:sp>
        <p:nvSpPr>
          <p:cNvPr id="162822" name="Rectangle 6"/>
          <p:cNvSpPr>
            <a:spLocks noChangeArrowheads="1"/>
          </p:cNvSpPr>
          <p:nvPr/>
        </p:nvSpPr>
        <p:spPr bwMode="auto">
          <a:xfrm>
            <a:off x="468313" y="6394450"/>
            <a:ext cx="1173162" cy="323850"/>
          </a:xfrm>
          <a:prstGeom prst="rect">
            <a:avLst/>
          </a:prstGeom>
          <a:noFill/>
          <a:ln w="9525">
            <a:noFill/>
            <a:miter lim="800000"/>
            <a:headEnd/>
            <a:tailEnd/>
          </a:ln>
          <a:effectLst/>
        </p:spPr>
        <p:txBody>
          <a:bodyPr wrap="none">
            <a:spAutoFit/>
          </a:bodyPr>
          <a:lstStyle/>
          <a:p>
            <a:pPr defTabSz="457200" eaLnBrk="1" hangingPunct="1">
              <a:lnSpc>
                <a:spcPct val="80000"/>
              </a:lnSpc>
              <a:spcBef>
                <a:spcPct val="10000"/>
              </a:spcBef>
              <a:spcAft>
                <a:spcPct val="10000"/>
              </a:spcAft>
            </a:pPr>
            <a:r>
              <a:rPr lang="en-US" sz="1800" b="1">
                <a:solidFill>
                  <a:srgbClr val="FFFFFF"/>
                </a:solidFill>
                <a:effectLst>
                  <a:outerShdw blurRad="38100" dist="38100" dir="2700000" algn="tl">
                    <a:srgbClr val="C0C0C0"/>
                  </a:outerShdw>
                </a:effectLst>
                <a:latin typeface="Arial" charset="0"/>
              </a:rPr>
              <a:t>Спасибо</a:t>
            </a:r>
          </a:p>
        </p:txBody>
      </p:sp>
      <p:sp>
        <p:nvSpPr>
          <p:cNvPr id="162823" name="Rectangle 7"/>
          <p:cNvSpPr>
            <a:spLocks noChangeArrowheads="1"/>
          </p:cNvSpPr>
          <p:nvPr/>
        </p:nvSpPr>
        <p:spPr bwMode="auto">
          <a:xfrm>
            <a:off x="2057400" y="6324600"/>
            <a:ext cx="1031875" cy="369888"/>
          </a:xfrm>
          <a:prstGeom prst="rect">
            <a:avLst/>
          </a:prstGeom>
          <a:noFill/>
          <a:ln w="9525">
            <a:noFill/>
            <a:miter lim="800000"/>
            <a:headEnd/>
            <a:tailEnd/>
          </a:ln>
          <a:effectLst/>
        </p:spPr>
        <p:txBody>
          <a:bodyPr wrap="none">
            <a:spAutoFit/>
          </a:bodyPr>
          <a:lstStyle/>
          <a:p>
            <a:pPr defTabSz="457200" eaLnBrk="1" hangingPunct="1"/>
            <a:r>
              <a:rPr lang="en-US" sz="1800" b="1">
                <a:solidFill>
                  <a:srgbClr val="FFFFFF"/>
                </a:solidFill>
                <a:effectLst>
                  <a:outerShdw blurRad="38100" dist="38100" dir="2700000" algn="tl">
                    <a:srgbClr val="C0C0C0"/>
                  </a:outerShdw>
                </a:effectLst>
                <a:latin typeface="Arial" charset="0"/>
              </a:rPr>
              <a:t>Gracias</a:t>
            </a:r>
            <a:endParaRPr lang="en-CA" sz="1800" b="1">
              <a:solidFill>
                <a:srgbClr val="FFFFFF"/>
              </a:solidFill>
              <a:effectLst>
                <a:outerShdw blurRad="38100" dist="38100" dir="2700000" algn="tl">
                  <a:srgbClr val="C0C0C0"/>
                </a:outerShdw>
              </a:effectLst>
              <a:latin typeface="Arial" charset="0"/>
            </a:endParaRPr>
          </a:p>
        </p:txBody>
      </p:sp>
      <p:sp>
        <p:nvSpPr>
          <p:cNvPr id="162824" name="Rectangle 8"/>
          <p:cNvSpPr>
            <a:spLocks noChangeArrowheads="1"/>
          </p:cNvSpPr>
          <p:nvPr/>
        </p:nvSpPr>
        <p:spPr bwMode="auto">
          <a:xfrm>
            <a:off x="6934200" y="6400800"/>
            <a:ext cx="666750" cy="323850"/>
          </a:xfrm>
          <a:prstGeom prst="rect">
            <a:avLst/>
          </a:prstGeom>
          <a:noFill/>
          <a:ln w="9525">
            <a:noFill/>
            <a:miter lim="800000"/>
            <a:headEnd/>
            <a:tailEnd/>
          </a:ln>
          <a:effectLst/>
        </p:spPr>
        <p:txBody>
          <a:bodyPr wrap="none">
            <a:spAutoFit/>
          </a:bodyPr>
          <a:lstStyle/>
          <a:p>
            <a:pPr defTabSz="457200" eaLnBrk="1" hangingPunct="1">
              <a:lnSpc>
                <a:spcPct val="80000"/>
              </a:lnSpc>
              <a:spcBef>
                <a:spcPct val="10000"/>
              </a:spcBef>
              <a:spcAft>
                <a:spcPct val="10000"/>
              </a:spcAft>
            </a:pPr>
            <a:r>
              <a:rPr lang="ar-SA" sz="1800" b="1">
                <a:solidFill>
                  <a:srgbClr val="FFFFFF"/>
                </a:solidFill>
                <a:effectLst>
                  <a:outerShdw blurRad="38100" dist="38100" dir="2700000" algn="tl">
                    <a:srgbClr val="C0C0C0"/>
                  </a:outerShdw>
                </a:effectLst>
                <a:latin typeface="Arial" charset="0"/>
              </a:rPr>
              <a:t>شكرا</a:t>
            </a:r>
            <a:endParaRPr lang="en-US" sz="1800" b="1">
              <a:solidFill>
                <a:srgbClr val="FFFFFF"/>
              </a:solidFill>
              <a:effectLst>
                <a:outerShdw blurRad="38100" dist="38100" dir="2700000" algn="tl">
                  <a:srgbClr val="C0C0C0"/>
                </a:outerShdw>
              </a:effectLst>
              <a:latin typeface="Arial" charset="0"/>
            </a:endParaRPr>
          </a:p>
        </p:txBody>
      </p:sp>
      <p:sp>
        <p:nvSpPr>
          <p:cNvPr id="162825" name="Rectangle 9"/>
          <p:cNvSpPr>
            <a:spLocks noChangeArrowheads="1"/>
          </p:cNvSpPr>
          <p:nvPr/>
        </p:nvSpPr>
        <p:spPr bwMode="auto">
          <a:xfrm>
            <a:off x="7924800" y="6324600"/>
            <a:ext cx="711200" cy="369888"/>
          </a:xfrm>
          <a:prstGeom prst="rect">
            <a:avLst/>
          </a:prstGeom>
          <a:noFill/>
          <a:ln w="9525">
            <a:noFill/>
            <a:miter lim="800000"/>
            <a:headEnd/>
            <a:tailEnd/>
          </a:ln>
          <a:effectLst/>
        </p:spPr>
        <p:txBody>
          <a:bodyPr wrap="none">
            <a:spAutoFit/>
          </a:bodyPr>
          <a:lstStyle/>
          <a:p>
            <a:pPr defTabSz="457200" eaLnBrk="1" hangingPunct="1"/>
            <a:r>
              <a:rPr lang="en-GB" altLang="en-US" sz="1800" b="1">
                <a:solidFill>
                  <a:srgbClr val="FFFFFF"/>
                </a:solidFill>
                <a:effectLst>
                  <a:outerShdw blurRad="38100" dist="38100" dir="2700000" algn="tl">
                    <a:srgbClr val="C0C0C0"/>
                  </a:outerShdw>
                </a:effectLst>
                <a:latin typeface="Arial" charset="0"/>
              </a:rPr>
              <a:t>谢</a:t>
            </a:r>
            <a:r>
              <a:rPr lang="en-GB" altLang="ja-JP" sz="1800" b="1">
                <a:solidFill>
                  <a:srgbClr val="FFFFFF"/>
                </a:solidFill>
                <a:effectLst>
                  <a:outerShdw blurRad="38100" dist="38100" dir="2700000" algn="tl">
                    <a:srgbClr val="C0C0C0"/>
                  </a:outerShdw>
                </a:effectLst>
                <a:latin typeface="Arial" charset="0"/>
              </a:rPr>
              <a:t> </a:t>
            </a:r>
            <a:r>
              <a:rPr lang="en-GB" altLang="en-US" sz="1800" b="1">
                <a:solidFill>
                  <a:srgbClr val="FFFFFF"/>
                </a:solidFill>
                <a:effectLst>
                  <a:outerShdw blurRad="38100" dist="38100" dir="2700000" algn="tl">
                    <a:srgbClr val="C0C0C0"/>
                  </a:outerShdw>
                </a:effectLst>
                <a:latin typeface="Arial" charset="0"/>
              </a:rPr>
              <a:t>谢</a:t>
            </a:r>
            <a:endParaRPr lang="en-CA" sz="1800" b="1">
              <a:solidFill>
                <a:srgbClr val="FFFFFF"/>
              </a:solidFill>
              <a:effectLst>
                <a:outerShdw blurRad="38100" dist="38100" dir="2700000" algn="tl">
                  <a:srgbClr val="C0C0C0"/>
                </a:outerShdw>
              </a:effectLst>
              <a:latin typeface="Arial" charset="0"/>
            </a:endParaRPr>
          </a:p>
        </p:txBody>
      </p:sp>
      <p:sp>
        <p:nvSpPr>
          <p:cNvPr id="146443" name="Rectangle 10"/>
          <p:cNvSpPr>
            <a:spLocks noChangeArrowheads="1"/>
          </p:cNvSpPr>
          <p:nvPr/>
        </p:nvSpPr>
        <p:spPr bwMode="auto">
          <a:xfrm>
            <a:off x="304800" y="228600"/>
            <a:ext cx="8610600" cy="349250"/>
          </a:xfrm>
          <a:prstGeom prst="rect">
            <a:avLst/>
          </a:prstGeom>
          <a:noFill/>
          <a:ln w="9525">
            <a:noFill/>
            <a:miter lim="800000"/>
            <a:headEnd/>
            <a:tailEnd/>
          </a:ln>
        </p:spPr>
        <p:txBody>
          <a:bodyPr>
            <a:spAutoFit/>
          </a:bodyPr>
          <a:lstStyle/>
          <a:p>
            <a:pPr eaLnBrk="1" hangingPunct="1">
              <a:lnSpc>
                <a:spcPct val="80000"/>
              </a:lnSpc>
            </a:pPr>
            <a:r>
              <a:rPr lang="en-US" sz="2000" b="1" i="1">
                <a:solidFill>
                  <a:srgbClr val="FF0000"/>
                </a:solidFill>
                <a:latin typeface="Comic Sans MS" charset="0"/>
              </a:rPr>
              <a:t>GCW can only be successful through collaboration and partnership</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1714" name="Picture 2" descr="387-自动站安装-澳"/>
          <p:cNvPicPr>
            <a:picLocks noGrp="1" noChangeAspect="1" noChangeArrowheads="1"/>
          </p:cNvPicPr>
          <p:nvPr>
            <p:ph/>
          </p:nvPr>
        </p:nvPicPr>
        <p:blipFill>
          <a:blip r:embed="rId2" cstate="print"/>
          <a:srcRect/>
          <a:stretch>
            <a:fillRect/>
          </a:stretch>
        </p:blipFill>
        <p:spPr>
          <a:xfrm>
            <a:off x="0" y="0"/>
            <a:ext cx="9906000" cy="6858000"/>
          </a:xfrm>
          <a:noFill/>
          <a:ln/>
        </p:spPr>
      </p:pic>
      <p:sp>
        <p:nvSpPr>
          <p:cNvPr id="371715" name="Text Box 3"/>
          <p:cNvSpPr txBox="1">
            <a:spLocks noChangeArrowheads="1"/>
          </p:cNvSpPr>
          <p:nvPr/>
        </p:nvSpPr>
        <p:spPr bwMode="auto">
          <a:xfrm>
            <a:off x="1547664" y="4869160"/>
            <a:ext cx="7416874" cy="954107"/>
          </a:xfrm>
          <a:prstGeom prst="rect">
            <a:avLst/>
          </a:prstGeom>
          <a:noFill/>
          <a:ln w="9525">
            <a:noFill/>
            <a:miter lim="800000"/>
            <a:headEnd/>
            <a:tailEnd/>
          </a:ln>
          <a:effectLst/>
        </p:spPr>
        <p:txBody>
          <a:bodyPr wrap="square">
            <a:spAutoFit/>
          </a:bodyPr>
          <a:lstStyle/>
          <a:p>
            <a:pPr eaLnBrk="1" hangingPunct="1">
              <a:spcBef>
                <a:spcPct val="50000"/>
              </a:spcBef>
            </a:pPr>
            <a:r>
              <a:rPr lang="en-US" altLang="zh-CN" sz="2800" b="1" i="1" dirty="0" smtClean="0">
                <a:solidFill>
                  <a:srgbClr val="000000"/>
                </a:solidFill>
                <a:effectLst>
                  <a:outerShdw blurRad="38100" dist="38100" dir="2700000" algn="tl">
                    <a:srgbClr val="000000">
                      <a:alpha val="43137"/>
                    </a:srgbClr>
                  </a:outerShdw>
                </a:effectLst>
                <a:latin typeface="Arial" pitchFamily="34" charset="0"/>
                <a:ea typeface="SimSun" pitchFamily="2" charset="-122"/>
                <a:cs typeface="Times New Roman" pitchFamily="18" charset="0"/>
              </a:rPr>
              <a:t>AWS  Installation in Antarctic inland during IPY by CMA </a:t>
            </a:r>
            <a:r>
              <a:rPr lang="en-US" sz="1600" b="1" i="1" dirty="0" smtClean="0">
                <a:solidFill>
                  <a:srgbClr val="000000"/>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(Courtesy CMA)</a:t>
            </a:r>
            <a:r>
              <a:rPr lang="en-GB" b="1" i="1" dirty="0" smtClean="0">
                <a:solidFill>
                  <a:srgbClr val="000000"/>
                </a:solidFill>
                <a:effectLst>
                  <a:outerShdw blurRad="38100" dist="38100" dir="2700000" algn="tl">
                    <a:srgbClr val="000000">
                      <a:alpha val="43137"/>
                    </a:srgbClr>
                  </a:outerShdw>
                </a:effectLst>
                <a:latin typeface="Arial" pitchFamily="34" charset="0"/>
                <a:ea typeface="SimSun" pitchFamily="2" charset="-122"/>
              </a:rPr>
              <a:t> </a:t>
            </a:r>
            <a:endParaRPr lang="en-US" altLang="zh-CN" b="1" i="1" dirty="0" smtClean="0">
              <a:solidFill>
                <a:srgbClr val="000000"/>
              </a:solidFill>
              <a:effectLst>
                <a:outerShdw blurRad="38100" dist="38100" dir="2700000" algn="tl">
                  <a:srgbClr val="000000">
                    <a:alpha val="43137"/>
                  </a:srgbClr>
                </a:outerShdw>
              </a:effectLst>
              <a:latin typeface="Arial" pitchFamily="34" charset="0"/>
              <a:ea typeface="SimSun" pitchFamily="2"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DCP_1437"/>
          <p:cNvPicPr>
            <a:picLocks noChangeAspect="1" noChangeArrowheads="1"/>
          </p:cNvPicPr>
          <p:nvPr/>
        </p:nvPicPr>
        <p:blipFill>
          <a:blip r:embed="rId2" cstate="print"/>
          <a:srcRect/>
          <a:stretch>
            <a:fillRect/>
          </a:stretch>
        </p:blipFill>
        <p:spPr bwMode="auto">
          <a:xfrm>
            <a:off x="179512" y="1412776"/>
            <a:ext cx="2087885" cy="1379738"/>
          </a:xfrm>
          <a:prstGeom prst="rect">
            <a:avLst/>
          </a:prstGeom>
          <a:noFill/>
        </p:spPr>
      </p:pic>
      <p:sp>
        <p:nvSpPr>
          <p:cNvPr id="26627" name="Rectangle 3"/>
          <p:cNvSpPr>
            <a:spLocks noChangeArrowheads="1"/>
          </p:cNvSpPr>
          <p:nvPr/>
        </p:nvSpPr>
        <p:spPr bwMode="auto">
          <a:xfrm>
            <a:off x="2555875" y="4581525"/>
            <a:ext cx="2192338" cy="517525"/>
          </a:xfrm>
          <a:prstGeom prst="rect">
            <a:avLst/>
          </a:prstGeom>
          <a:noFill/>
          <a:ln w="9525">
            <a:noFill/>
            <a:miter lim="800000"/>
            <a:headEnd/>
            <a:tailEnd/>
          </a:ln>
          <a:effectLst/>
        </p:spPr>
        <p:txBody>
          <a:bodyPr>
            <a:spAutoFit/>
          </a:bodyPr>
          <a:lstStyle/>
          <a:p>
            <a:pPr eaLnBrk="1" hangingPunct="1"/>
            <a:r>
              <a:rPr lang="en-US" sz="1400" b="1" smtClean="0">
                <a:solidFill>
                  <a:srgbClr val="000000"/>
                </a:solidFill>
                <a:latin typeface="Arial" pitchFamily="34" charset="0"/>
                <a:ea typeface="+mn-ea"/>
                <a:cs typeface="Times New Roman" pitchFamily="18" charset="0"/>
              </a:rPr>
              <a:t>Disappearing Glaciers Menace Water Supplies</a:t>
            </a:r>
          </a:p>
        </p:txBody>
      </p:sp>
      <p:sp>
        <p:nvSpPr>
          <p:cNvPr id="26628" name="Rectangle 4"/>
          <p:cNvSpPr>
            <a:spLocks noChangeArrowheads="1"/>
          </p:cNvSpPr>
          <p:nvPr/>
        </p:nvSpPr>
        <p:spPr bwMode="auto">
          <a:xfrm>
            <a:off x="2267744" y="1412776"/>
            <a:ext cx="1368698" cy="1384995"/>
          </a:xfrm>
          <a:prstGeom prst="rect">
            <a:avLst/>
          </a:prstGeom>
          <a:noFill/>
          <a:ln w="9525">
            <a:noFill/>
            <a:miter lim="800000"/>
            <a:headEnd/>
            <a:tailEnd/>
          </a:ln>
          <a:effectLst/>
        </p:spPr>
        <p:txBody>
          <a:bodyPr wrap="square">
            <a:spAutoFit/>
          </a:bodyPr>
          <a:lstStyle/>
          <a:p>
            <a:pPr eaLnBrk="1" hangingPunct="1"/>
            <a:r>
              <a:rPr lang="en-US" sz="1400" b="1" dirty="0" smtClean="0">
                <a:solidFill>
                  <a:srgbClr val="000000"/>
                </a:solidFill>
                <a:latin typeface="Arial" pitchFamily="34" charset="0"/>
                <a:ea typeface="+mn-ea"/>
                <a:cs typeface="Times New Roman" pitchFamily="18" charset="0"/>
              </a:rPr>
              <a:t>Inuit say spring in the Arctic is becoming more dangerous</a:t>
            </a:r>
          </a:p>
        </p:txBody>
      </p:sp>
      <p:sp>
        <p:nvSpPr>
          <p:cNvPr id="26629" name="Rectangle 5"/>
          <p:cNvSpPr>
            <a:spLocks noChangeArrowheads="1"/>
          </p:cNvSpPr>
          <p:nvPr/>
        </p:nvSpPr>
        <p:spPr bwMode="auto">
          <a:xfrm>
            <a:off x="6516688" y="2133600"/>
            <a:ext cx="2447925" cy="1155700"/>
          </a:xfrm>
          <a:prstGeom prst="rect">
            <a:avLst/>
          </a:prstGeom>
          <a:noFill/>
          <a:ln w="9525">
            <a:noFill/>
            <a:miter lim="800000"/>
            <a:headEnd/>
            <a:tailEnd/>
          </a:ln>
          <a:effectLst/>
        </p:spPr>
        <p:txBody>
          <a:bodyPr>
            <a:spAutoFit/>
          </a:bodyPr>
          <a:lstStyle/>
          <a:p>
            <a:pPr eaLnBrk="1" hangingPunct="1"/>
            <a:r>
              <a:rPr lang="en-CA" sz="1400" b="1" smtClean="0">
                <a:solidFill>
                  <a:srgbClr val="000000"/>
                </a:solidFill>
                <a:latin typeface="Arial" pitchFamily="34" charset="0"/>
                <a:ea typeface="+mn-ea"/>
                <a:cs typeface="Times New Roman" pitchFamily="18" charset="0"/>
              </a:rPr>
              <a:t>Warning </a:t>
            </a:r>
          </a:p>
          <a:p>
            <a:pPr eaLnBrk="1" hangingPunct="1"/>
            <a:r>
              <a:rPr lang="en-CA" sz="1400" b="1" smtClean="0">
                <a:solidFill>
                  <a:srgbClr val="000000"/>
                </a:solidFill>
                <a:latin typeface="Arial" pitchFamily="34" charset="0"/>
                <a:ea typeface="+mn-ea"/>
                <a:cs typeface="Times New Roman" pitchFamily="18" charset="0"/>
              </a:rPr>
              <a:t>for the North; Polar bears could face extinction as global climate change warms the Arctic</a:t>
            </a:r>
            <a:endParaRPr lang="en-US" sz="1400" b="1" smtClean="0">
              <a:solidFill>
                <a:srgbClr val="000000"/>
              </a:solidFill>
              <a:latin typeface="Arial" pitchFamily="34" charset="0"/>
              <a:ea typeface="+mn-ea"/>
              <a:cs typeface="Times New Roman" pitchFamily="18" charset="0"/>
            </a:endParaRPr>
          </a:p>
        </p:txBody>
      </p:sp>
      <p:sp>
        <p:nvSpPr>
          <p:cNvPr id="26630" name="Text Box 6"/>
          <p:cNvSpPr txBox="1">
            <a:spLocks noChangeArrowheads="1"/>
          </p:cNvSpPr>
          <p:nvPr/>
        </p:nvSpPr>
        <p:spPr bwMode="auto">
          <a:xfrm>
            <a:off x="179388" y="4365625"/>
            <a:ext cx="1455737" cy="304800"/>
          </a:xfrm>
          <a:prstGeom prst="rect">
            <a:avLst/>
          </a:prstGeom>
          <a:noFill/>
          <a:ln w="9525">
            <a:noFill/>
            <a:miter lim="800000"/>
            <a:headEnd/>
            <a:tailEnd/>
          </a:ln>
          <a:effectLst/>
        </p:spPr>
        <p:txBody>
          <a:bodyPr wrap="none">
            <a:spAutoFit/>
          </a:bodyPr>
          <a:lstStyle/>
          <a:p>
            <a:pPr eaLnBrk="1" hangingPunct="1"/>
            <a:r>
              <a:rPr lang="en-US" sz="1400" b="1" smtClean="0">
                <a:solidFill>
                  <a:srgbClr val="000000"/>
                </a:solidFill>
                <a:latin typeface="Arial" pitchFamily="34" charset="0"/>
                <a:ea typeface="+mn-ea"/>
                <a:cs typeface="Times New Roman" pitchFamily="18" charset="0"/>
              </a:rPr>
              <a:t>Tourism at risk</a:t>
            </a:r>
          </a:p>
        </p:txBody>
      </p:sp>
      <p:sp>
        <p:nvSpPr>
          <p:cNvPr id="26631" name="Text Box 7"/>
          <p:cNvSpPr txBox="1">
            <a:spLocks noChangeArrowheads="1"/>
          </p:cNvSpPr>
          <p:nvPr/>
        </p:nvSpPr>
        <p:spPr bwMode="auto">
          <a:xfrm>
            <a:off x="3563938" y="2565400"/>
            <a:ext cx="2663825" cy="517525"/>
          </a:xfrm>
          <a:prstGeom prst="rect">
            <a:avLst/>
          </a:prstGeom>
          <a:noFill/>
          <a:ln w="9525">
            <a:noFill/>
            <a:miter lim="800000"/>
            <a:headEnd/>
            <a:tailEnd/>
          </a:ln>
          <a:effectLst/>
        </p:spPr>
        <p:txBody>
          <a:bodyPr>
            <a:spAutoFit/>
          </a:bodyPr>
          <a:lstStyle/>
          <a:p>
            <a:pPr eaLnBrk="1" hangingPunct="1"/>
            <a:r>
              <a:rPr lang="en-US" sz="1400" b="1" smtClean="0">
                <a:solidFill>
                  <a:srgbClr val="000000"/>
                </a:solidFill>
                <a:latin typeface="Arial" pitchFamily="34" charset="0"/>
                <a:ea typeface="+mn-ea"/>
                <a:cs typeface="Times New Roman" pitchFamily="18" charset="0"/>
              </a:rPr>
              <a:t>Thawing permafrost, GHG emission and coastal erosion</a:t>
            </a:r>
          </a:p>
        </p:txBody>
      </p:sp>
      <p:sp>
        <p:nvSpPr>
          <p:cNvPr id="26632" name="Rectangle 8"/>
          <p:cNvSpPr>
            <a:spLocks noChangeArrowheads="1"/>
          </p:cNvSpPr>
          <p:nvPr/>
        </p:nvSpPr>
        <p:spPr bwMode="auto">
          <a:xfrm>
            <a:off x="0" y="6381750"/>
            <a:ext cx="2724150" cy="304800"/>
          </a:xfrm>
          <a:prstGeom prst="rect">
            <a:avLst/>
          </a:prstGeom>
          <a:noFill/>
          <a:ln w="9525">
            <a:noFill/>
            <a:miter lim="800000"/>
            <a:headEnd/>
            <a:tailEnd/>
          </a:ln>
          <a:effectLst/>
        </p:spPr>
        <p:txBody>
          <a:bodyPr wrap="none">
            <a:spAutoFit/>
          </a:bodyPr>
          <a:lstStyle/>
          <a:p>
            <a:pPr eaLnBrk="1" hangingPunct="1"/>
            <a:r>
              <a:rPr lang="en-US" sz="1400" b="1" smtClean="0">
                <a:solidFill>
                  <a:srgbClr val="000000"/>
                </a:solidFill>
                <a:latin typeface="Arial" pitchFamily="34" charset="0"/>
                <a:ea typeface="+mn-ea"/>
                <a:cs typeface="Times New Roman" pitchFamily="18" charset="0"/>
              </a:rPr>
              <a:t>Floods feared as glaciers melt</a:t>
            </a:r>
          </a:p>
        </p:txBody>
      </p:sp>
      <p:sp>
        <p:nvSpPr>
          <p:cNvPr id="26633" name="Text Box 9"/>
          <p:cNvSpPr txBox="1">
            <a:spLocks noChangeArrowheads="1"/>
          </p:cNvSpPr>
          <p:nvPr/>
        </p:nvSpPr>
        <p:spPr bwMode="auto">
          <a:xfrm>
            <a:off x="6877050" y="4724400"/>
            <a:ext cx="2266950" cy="517525"/>
          </a:xfrm>
          <a:prstGeom prst="rect">
            <a:avLst/>
          </a:prstGeom>
          <a:noFill/>
          <a:ln w="9525">
            <a:noFill/>
            <a:miter lim="800000"/>
            <a:headEnd/>
            <a:tailEnd/>
          </a:ln>
          <a:effectLst/>
        </p:spPr>
        <p:txBody>
          <a:bodyPr>
            <a:spAutoFit/>
          </a:bodyPr>
          <a:lstStyle/>
          <a:p>
            <a:pPr eaLnBrk="1" hangingPunct="1"/>
            <a:r>
              <a:rPr lang="en-US" sz="1400" b="1" smtClean="0">
                <a:solidFill>
                  <a:srgbClr val="000000"/>
                </a:solidFill>
                <a:latin typeface="Arial" pitchFamily="34" charset="0"/>
                <a:ea typeface="+mn-ea"/>
                <a:cs typeface="Times New Roman" pitchFamily="18" charset="0"/>
              </a:rPr>
              <a:t>Farmers worried about absence of snow  </a:t>
            </a:r>
          </a:p>
        </p:txBody>
      </p:sp>
      <p:pic>
        <p:nvPicPr>
          <p:cNvPr id="26634" name="Picture 10" descr="sno_bare_fields"/>
          <p:cNvPicPr>
            <a:picLocks noChangeAspect="1" noChangeArrowheads="1"/>
          </p:cNvPicPr>
          <p:nvPr/>
        </p:nvPicPr>
        <p:blipFill>
          <a:blip r:embed="rId3" cstate="print"/>
          <a:srcRect/>
          <a:stretch>
            <a:fillRect/>
          </a:stretch>
        </p:blipFill>
        <p:spPr bwMode="auto">
          <a:xfrm>
            <a:off x="6948488" y="3284538"/>
            <a:ext cx="2016125" cy="1512887"/>
          </a:xfrm>
          <a:prstGeom prst="rect">
            <a:avLst/>
          </a:prstGeom>
          <a:noFill/>
        </p:spPr>
      </p:pic>
      <p:sp>
        <p:nvSpPr>
          <p:cNvPr id="26635" name="Text Box 11"/>
          <p:cNvSpPr txBox="1">
            <a:spLocks noChangeArrowheads="1"/>
          </p:cNvSpPr>
          <p:nvPr/>
        </p:nvSpPr>
        <p:spPr bwMode="auto">
          <a:xfrm>
            <a:off x="0" y="2924944"/>
            <a:ext cx="1403350" cy="1155700"/>
          </a:xfrm>
          <a:prstGeom prst="rect">
            <a:avLst/>
          </a:prstGeom>
          <a:noFill/>
          <a:ln w="9525">
            <a:noFill/>
            <a:miter lim="800000"/>
            <a:headEnd/>
            <a:tailEnd/>
          </a:ln>
          <a:effectLst/>
        </p:spPr>
        <p:txBody>
          <a:bodyPr>
            <a:spAutoFit/>
          </a:bodyPr>
          <a:lstStyle/>
          <a:p>
            <a:pPr eaLnBrk="1" hangingPunct="1"/>
            <a:r>
              <a:rPr lang="en-US" sz="1400" b="1" dirty="0" smtClean="0">
                <a:solidFill>
                  <a:srgbClr val="000000"/>
                </a:solidFill>
                <a:latin typeface="Arial" pitchFamily="34" charset="0"/>
                <a:ea typeface="+mn-ea"/>
                <a:cs typeface="Times New Roman" pitchFamily="18" charset="0"/>
              </a:rPr>
              <a:t>Melting Ice sheets, glaciers and global sea level rise</a:t>
            </a:r>
          </a:p>
        </p:txBody>
      </p:sp>
      <p:sp>
        <p:nvSpPr>
          <p:cNvPr id="26636" name="Text Box 12"/>
          <p:cNvSpPr txBox="1">
            <a:spLocks noChangeArrowheads="1"/>
          </p:cNvSpPr>
          <p:nvPr/>
        </p:nvSpPr>
        <p:spPr bwMode="auto">
          <a:xfrm>
            <a:off x="1403648" y="116632"/>
            <a:ext cx="4259262" cy="701675"/>
          </a:xfrm>
          <a:prstGeom prst="rect">
            <a:avLst/>
          </a:prstGeom>
          <a:noFill/>
          <a:ln w="9525">
            <a:noFill/>
            <a:miter lim="800000"/>
            <a:headEnd/>
            <a:tailEnd/>
          </a:ln>
          <a:effectLst/>
        </p:spPr>
        <p:txBody>
          <a:bodyPr wrap="none">
            <a:spAutoFit/>
          </a:bodyPr>
          <a:lstStyle/>
          <a:p>
            <a:pPr algn="ctr" eaLnBrk="1" hangingPunct="1"/>
            <a:r>
              <a:rPr lang="en-US" sz="2200" b="1" i="1" dirty="0" smtClean="0">
                <a:solidFill>
                  <a:srgbClr val="000000"/>
                </a:solidFill>
                <a:latin typeface="Arial" pitchFamily="34" charset="0"/>
                <a:ea typeface="+mn-ea"/>
                <a:cs typeface="Times New Roman" pitchFamily="18" charset="0"/>
              </a:rPr>
              <a:t>Media and Policy Perspectives</a:t>
            </a:r>
          </a:p>
          <a:p>
            <a:pPr algn="ctr" eaLnBrk="1" hangingPunct="1"/>
            <a:r>
              <a:rPr lang="en-US" sz="1800" b="1" i="1" dirty="0" smtClean="0">
                <a:solidFill>
                  <a:srgbClr val="000000"/>
                </a:solidFill>
                <a:latin typeface="Arial" pitchFamily="34" charset="0"/>
                <a:ea typeface="+mn-ea"/>
                <a:cs typeface="Times New Roman" pitchFamily="18" charset="0"/>
              </a:rPr>
              <a:t>Socio-economic Impacts</a:t>
            </a:r>
          </a:p>
        </p:txBody>
      </p:sp>
      <p:pic>
        <p:nvPicPr>
          <p:cNvPr id="26637" name="Picture 13"/>
          <p:cNvPicPr>
            <a:picLocks noChangeArrowheads="1"/>
          </p:cNvPicPr>
          <p:nvPr/>
        </p:nvPicPr>
        <p:blipFill>
          <a:blip r:embed="rId4" cstate="print"/>
          <a:srcRect/>
          <a:stretch>
            <a:fillRect/>
          </a:stretch>
        </p:blipFill>
        <p:spPr bwMode="auto">
          <a:xfrm>
            <a:off x="3708400" y="3140968"/>
            <a:ext cx="2375768" cy="1402457"/>
          </a:xfrm>
          <a:prstGeom prst="rect">
            <a:avLst/>
          </a:prstGeom>
          <a:noFill/>
          <a:ln w="9525">
            <a:noFill/>
            <a:miter lim="800000"/>
            <a:headEnd/>
            <a:tailEnd/>
          </a:ln>
          <a:effectLst/>
        </p:spPr>
      </p:pic>
      <p:pic>
        <p:nvPicPr>
          <p:cNvPr id="26638" name="Picture 14"/>
          <p:cNvPicPr>
            <a:picLocks noChangeArrowheads="1"/>
          </p:cNvPicPr>
          <p:nvPr/>
        </p:nvPicPr>
        <p:blipFill>
          <a:blip r:embed="rId5" cstate="print"/>
          <a:srcRect/>
          <a:stretch>
            <a:fillRect/>
          </a:stretch>
        </p:blipFill>
        <p:spPr bwMode="auto">
          <a:xfrm>
            <a:off x="2700338" y="5078413"/>
            <a:ext cx="2362200" cy="1779587"/>
          </a:xfrm>
          <a:prstGeom prst="rect">
            <a:avLst/>
          </a:prstGeom>
          <a:noFill/>
          <a:ln w="9525">
            <a:noFill/>
            <a:miter lim="800000"/>
            <a:headEnd/>
            <a:tailEnd/>
          </a:ln>
          <a:effectLst/>
        </p:spPr>
      </p:pic>
      <p:pic>
        <p:nvPicPr>
          <p:cNvPr id="26639" name="Picture 15" descr="truck_liard_xing2"/>
          <p:cNvPicPr>
            <a:picLocks noChangeAspect="1" noChangeArrowheads="1"/>
          </p:cNvPicPr>
          <p:nvPr/>
        </p:nvPicPr>
        <p:blipFill>
          <a:blip r:embed="rId6" cstate="print"/>
          <a:srcRect/>
          <a:stretch>
            <a:fillRect/>
          </a:stretch>
        </p:blipFill>
        <p:spPr bwMode="auto">
          <a:xfrm>
            <a:off x="3779912" y="940142"/>
            <a:ext cx="2127176" cy="1523658"/>
          </a:xfrm>
          <a:prstGeom prst="rect">
            <a:avLst/>
          </a:prstGeom>
          <a:noFill/>
        </p:spPr>
      </p:pic>
      <p:sp>
        <p:nvSpPr>
          <p:cNvPr id="26640" name="Text Box 16"/>
          <p:cNvSpPr txBox="1">
            <a:spLocks noChangeArrowheads="1"/>
          </p:cNvSpPr>
          <p:nvPr/>
        </p:nvSpPr>
        <p:spPr bwMode="auto">
          <a:xfrm>
            <a:off x="5867400" y="836613"/>
            <a:ext cx="1584325" cy="730250"/>
          </a:xfrm>
          <a:prstGeom prst="rect">
            <a:avLst/>
          </a:prstGeom>
          <a:noFill/>
          <a:ln w="9525">
            <a:noFill/>
            <a:miter lim="800000"/>
            <a:headEnd/>
            <a:tailEnd/>
          </a:ln>
          <a:effectLst/>
        </p:spPr>
        <p:txBody>
          <a:bodyPr>
            <a:spAutoFit/>
          </a:bodyPr>
          <a:lstStyle/>
          <a:p>
            <a:pPr eaLnBrk="1" hangingPunct="1"/>
            <a:r>
              <a:rPr lang="en-US" sz="1400" b="1" smtClean="0">
                <a:solidFill>
                  <a:srgbClr val="000000"/>
                </a:solidFill>
                <a:latin typeface="Arial" pitchFamily="34" charset="0"/>
                <a:ea typeface="+mn-ea"/>
                <a:cs typeface="Times New Roman" pitchFamily="18" charset="0"/>
              </a:rPr>
              <a:t>No turning back on arctic warming</a:t>
            </a:r>
          </a:p>
        </p:txBody>
      </p:sp>
      <p:pic>
        <p:nvPicPr>
          <p:cNvPr id="26641" name="Picture 17" descr="DSCN0466"/>
          <p:cNvPicPr>
            <a:picLocks noChangeAspect="1" noChangeArrowheads="1"/>
          </p:cNvPicPr>
          <p:nvPr/>
        </p:nvPicPr>
        <p:blipFill>
          <a:blip r:embed="rId7" cstate="print"/>
          <a:srcRect/>
          <a:stretch>
            <a:fillRect/>
          </a:stretch>
        </p:blipFill>
        <p:spPr bwMode="auto">
          <a:xfrm>
            <a:off x="1115616" y="2852936"/>
            <a:ext cx="1980059" cy="1484305"/>
          </a:xfrm>
          <a:prstGeom prst="rect">
            <a:avLst/>
          </a:prstGeom>
          <a:noFill/>
        </p:spPr>
      </p:pic>
      <p:pic>
        <p:nvPicPr>
          <p:cNvPr id="26642" name="Picture 18"/>
          <p:cNvPicPr>
            <a:picLocks noChangeAspect="1" noChangeArrowheads="1"/>
          </p:cNvPicPr>
          <p:nvPr/>
        </p:nvPicPr>
        <p:blipFill>
          <a:blip r:embed="rId8" cstate="print"/>
          <a:srcRect/>
          <a:stretch>
            <a:fillRect/>
          </a:stretch>
        </p:blipFill>
        <p:spPr bwMode="auto">
          <a:xfrm>
            <a:off x="179388" y="4724400"/>
            <a:ext cx="2195512" cy="1652588"/>
          </a:xfrm>
          <a:prstGeom prst="rect">
            <a:avLst/>
          </a:prstGeom>
          <a:noFill/>
          <a:ln w="9525">
            <a:noFill/>
            <a:miter lim="800000"/>
            <a:headEnd/>
            <a:tailEnd/>
          </a:ln>
          <a:effectLst/>
        </p:spPr>
      </p:pic>
      <p:pic>
        <p:nvPicPr>
          <p:cNvPr id="26643" name="Picture 19"/>
          <p:cNvPicPr>
            <a:picLocks noChangeAspect="1" noChangeArrowheads="1"/>
          </p:cNvPicPr>
          <p:nvPr/>
        </p:nvPicPr>
        <p:blipFill>
          <a:blip r:embed="rId9" cstate="print"/>
          <a:srcRect/>
          <a:stretch>
            <a:fillRect/>
          </a:stretch>
        </p:blipFill>
        <p:spPr bwMode="auto">
          <a:xfrm>
            <a:off x="7461250" y="260350"/>
            <a:ext cx="1520825" cy="2160588"/>
          </a:xfrm>
          <a:prstGeom prst="rect">
            <a:avLst/>
          </a:prstGeom>
          <a:noFill/>
          <a:ln w="9525">
            <a:noFill/>
            <a:miter lim="800000"/>
            <a:headEnd/>
            <a:tailEnd/>
          </a:ln>
        </p:spPr>
      </p:pic>
      <p:sp>
        <p:nvSpPr>
          <p:cNvPr id="26644" name="Rectangle 20"/>
          <p:cNvSpPr>
            <a:spLocks noChangeArrowheads="1"/>
          </p:cNvSpPr>
          <p:nvPr/>
        </p:nvSpPr>
        <p:spPr bwMode="auto">
          <a:xfrm>
            <a:off x="6804025" y="5300663"/>
            <a:ext cx="1584325" cy="730250"/>
          </a:xfrm>
          <a:prstGeom prst="rect">
            <a:avLst/>
          </a:prstGeom>
          <a:noFill/>
          <a:ln w="9525">
            <a:noFill/>
            <a:miter lim="800000"/>
            <a:headEnd/>
            <a:tailEnd/>
          </a:ln>
          <a:effectLst/>
        </p:spPr>
        <p:txBody>
          <a:bodyPr>
            <a:spAutoFit/>
          </a:bodyPr>
          <a:lstStyle/>
          <a:p>
            <a:pPr eaLnBrk="1" hangingPunct="1"/>
            <a:r>
              <a:rPr lang="en-GB" sz="1400" b="1" smtClean="0">
                <a:solidFill>
                  <a:srgbClr val="000000"/>
                </a:solidFill>
                <a:latin typeface="Arial" pitchFamily="34" charset="0"/>
                <a:ea typeface="+mn-ea"/>
              </a:rPr>
              <a:t>Damage to buildings and infrastructure</a:t>
            </a:r>
            <a:endParaRPr lang="en-US" sz="1400" b="1" smtClean="0">
              <a:solidFill>
                <a:srgbClr val="000000"/>
              </a:solidFill>
              <a:latin typeface="Arial" pitchFamily="34" charset="0"/>
              <a:ea typeface="+mn-ea"/>
            </a:endParaRPr>
          </a:p>
        </p:txBody>
      </p:sp>
      <p:pic>
        <p:nvPicPr>
          <p:cNvPr id="26645" name="Picture 21" descr="railb150"/>
          <p:cNvPicPr>
            <a:picLocks noChangeAspect="1" noChangeArrowheads="1"/>
          </p:cNvPicPr>
          <p:nvPr/>
        </p:nvPicPr>
        <p:blipFill>
          <a:blip r:embed="rId10" cstate="print"/>
          <a:srcRect/>
          <a:stretch>
            <a:fillRect/>
          </a:stretch>
        </p:blipFill>
        <p:spPr bwMode="auto">
          <a:xfrm>
            <a:off x="5292725" y="4652963"/>
            <a:ext cx="1474788" cy="2205037"/>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2"/>
          <p:cNvSpPr>
            <a:spLocks noChangeArrowheads="1"/>
          </p:cNvSpPr>
          <p:nvPr/>
        </p:nvSpPr>
        <p:spPr bwMode="auto">
          <a:xfrm>
            <a:off x="2540000" y="1443038"/>
            <a:ext cx="3860800" cy="5262562"/>
          </a:xfrm>
          <a:prstGeom prst="rect">
            <a:avLst/>
          </a:prstGeom>
          <a:noFill/>
          <a:ln w="9525">
            <a:noFill/>
            <a:miter lim="800000"/>
            <a:headEnd/>
            <a:tailEnd/>
          </a:ln>
        </p:spPr>
        <p:txBody>
          <a:bodyPr>
            <a:spAutoFit/>
          </a:bodyPr>
          <a:lstStyle/>
          <a:p>
            <a:r>
              <a:rPr lang="en-GB" sz="1600">
                <a:solidFill>
                  <a:srgbClr val="FF0000"/>
                </a:solidFill>
                <a:latin typeface="Calibri" charset="0"/>
              </a:rPr>
              <a:t>Sea level rise </a:t>
            </a:r>
            <a:r>
              <a:rPr lang="en-GB" sz="1600">
                <a:latin typeface="Calibri" charset="0"/>
              </a:rPr>
              <a:t>threatens vital infrastructure.</a:t>
            </a:r>
            <a:endParaRPr lang="en-CA" sz="1600">
              <a:latin typeface="Calibri" charset="0"/>
            </a:endParaRPr>
          </a:p>
          <a:p>
            <a:endParaRPr lang="en-GB" sz="1600">
              <a:latin typeface="Calibri" charset="0"/>
            </a:endParaRPr>
          </a:p>
          <a:p>
            <a:r>
              <a:rPr lang="en-GB" sz="1600">
                <a:solidFill>
                  <a:srgbClr val="FF0000"/>
                </a:solidFill>
                <a:latin typeface="Calibri" charset="0"/>
              </a:rPr>
              <a:t>Changes in sea-ice affect access to the polar oceans</a:t>
            </a:r>
            <a:r>
              <a:rPr lang="en-GB" sz="1600">
                <a:latin typeface="Calibri" charset="0"/>
              </a:rPr>
              <a:t> and resources, tourism, and security. Declining summer sea-ice affects ocean circulation and weather patterns.</a:t>
            </a:r>
            <a:endParaRPr lang="en-CA" sz="1600">
              <a:latin typeface="Calibri" charset="0"/>
            </a:endParaRPr>
          </a:p>
          <a:p>
            <a:endParaRPr lang="en-GB" sz="1600">
              <a:latin typeface="Calibri" charset="0"/>
            </a:endParaRPr>
          </a:p>
          <a:p>
            <a:r>
              <a:rPr lang="en-GB" sz="1600">
                <a:solidFill>
                  <a:srgbClr val="FF0000"/>
                </a:solidFill>
                <a:latin typeface="Calibri" charset="0"/>
              </a:rPr>
              <a:t>Natural hazards </a:t>
            </a:r>
            <a:r>
              <a:rPr lang="en-GB" sz="1600">
                <a:latin typeface="Calibri" charset="0"/>
              </a:rPr>
              <a:t>such as icebergs, avalanches and glacier outburst floods create risks.  </a:t>
            </a:r>
          </a:p>
          <a:p>
            <a:endParaRPr lang="en-GB" sz="1600">
              <a:latin typeface="Calibri" charset="0"/>
            </a:endParaRPr>
          </a:p>
          <a:p>
            <a:r>
              <a:rPr lang="en-GB" sz="1600">
                <a:solidFill>
                  <a:srgbClr val="FF0000"/>
                </a:solidFill>
                <a:latin typeface="Calibri" charset="0"/>
              </a:rPr>
              <a:t>Permafrost thawing impacts infrastructure </a:t>
            </a:r>
            <a:r>
              <a:rPr lang="en-GB" sz="1600">
                <a:solidFill>
                  <a:srgbClr val="000000"/>
                </a:solidFill>
                <a:latin typeface="Calibri" charset="0"/>
              </a:rPr>
              <a:t>and is potentially a major source of </a:t>
            </a:r>
            <a:r>
              <a:rPr lang="en-GB" sz="1600">
                <a:solidFill>
                  <a:srgbClr val="FF0000"/>
                </a:solidFill>
                <a:latin typeface="Calibri" charset="0"/>
              </a:rPr>
              <a:t>methane</a:t>
            </a:r>
            <a:r>
              <a:rPr lang="en-GB" sz="1600">
                <a:solidFill>
                  <a:srgbClr val="000000"/>
                </a:solidFill>
                <a:latin typeface="Calibri" charset="0"/>
              </a:rPr>
              <a:t>, a greenhouse gas.</a:t>
            </a:r>
            <a:endParaRPr lang="en-CA" sz="1600">
              <a:solidFill>
                <a:srgbClr val="000000"/>
              </a:solidFill>
              <a:latin typeface="Calibri" charset="0"/>
            </a:endParaRPr>
          </a:p>
          <a:p>
            <a:endParaRPr lang="en-GB" sz="1600">
              <a:latin typeface="Calibri" charset="0"/>
            </a:endParaRPr>
          </a:p>
          <a:p>
            <a:r>
              <a:rPr lang="en-GB" sz="1600">
                <a:latin typeface="Calibri" charset="0"/>
              </a:rPr>
              <a:t>Changes in the cryosphere impact </a:t>
            </a:r>
            <a:r>
              <a:rPr lang="en-GB" sz="1600">
                <a:solidFill>
                  <a:srgbClr val="FF0000"/>
                </a:solidFill>
                <a:latin typeface="Calibri" charset="0"/>
              </a:rPr>
              <a:t>water supply, food production, freshwater ecosystems, hydropower production</a:t>
            </a:r>
            <a:r>
              <a:rPr lang="en-GB" sz="1600">
                <a:latin typeface="Calibri" charset="0"/>
              </a:rPr>
              <a:t>, and the risk of floods and droughts.</a:t>
            </a:r>
          </a:p>
          <a:p>
            <a:endParaRPr lang="en-GB" sz="1600">
              <a:latin typeface="Calibri" charset="0"/>
            </a:endParaRPr>
          </a:p>
          <a:p>
            <a:r>
              <a:rPr lang="en-US" sz="1600">
                <a:solidFill>
                  <a:srgbClr val="000000"/>
                </a:solidFill>
                <a:latin typeface="Calibri" charset="0"/>
              </a:rPr>
              <a:t>Retreating sea ice results in a </a:t>
            </a:r>
            <a:r>
              <a:rPr lang="en-US" sz="1600">
                <a:solidFill>
                  <a:srgbClr val="FF0000"/>
                </a:solidFill>
                <a:latin typeface="Calibri" charset="0"/>
              </a:rPr>
              <a:t>loss of habitat </a:t>
            </a:r>
            <a:r>
              <a:rPr lang="en-US" sz="1600">
                <a:solidFill>
                  <a:srgbClr val="000000"/>
                </a:solidFill>
                <a:latin typeface="Calibri" charset="0"/>
              </a:rPr>
              <a:t>for mammals such as polar bears and seals.</a:t>
            </a:r>
          </a:p>
        </p:txBody>
      </p:sp>
      <p:sp>
        <p:nvSpPr>
          <p:cNvPr id="21" name="Rectangle 20"/>
          <p:cNvSpPr>
            <a:spLocks noChangeArrowheads="1"/>
          </p:cNvSpPr>
          <p:nvPr/>
        </p:nvSpPr>
        <p:spPr bwMode="auto">
          <a:xfrm>
            <a:off x="666750" y="573088"/>
            <a:ext cx="7715250" cy="646112"/>
          </a:xfrm>
          <a:prstGeom prst="rect">
            <a:avLst/>
          </a:prstGeom>
          <a:solidFill>
            <a:srgbClr val="2D2DB9"/>
          </a:solidFill>
          <a:ln w="25400">
            <a:solidFill>
              <a:srgbClr val="1E1E87"/>
            </a:solidFill>
            <a:miter lim="800000"/>
            <a:headEnd/>
            <a:tailEnd/>
          </a:ln>
          <a:effectLst>
            <a:outerShdw dist="38100" dir="2700000" rotWithShape="0">
              <a:srgbClr val="808080">
                <a:alpha val="42998"/>
              </a:srgbClr>
            </a:outerShdw>
          </a:effectLst>
        </p:spPr>
        <p:txBody>
          <a:bodyPr>
            <a:spAutoFit/>
          </a:bodyPr>
          <a:lstStyle/>
          <a:p>
            <a:r>
              <a:rPr lang="en-US" sz="1800">
                <a:solidFill>
                  <a:srgbClr val="F79646"/>
                </a:solidFill>
                <a:latin typeface="Arial" charset="0"/>
              </a:rPr>
              <a:t>Changes in the cryosphere can have significant impacts on water supply, transportation, infrastructure, hunting, fisheries, recreation, and ecology.</a:t>
            </a:r>
            <a:endParaRPr lang="en-US" sz="1800" i="1">
              <a:solidFill>
                <a:srgbClr val="F79646"/>
              </a:solidFill>
              <a:latin typeface="Arial" charset="0"/>
            </a:endParaRPr>
          </a:p>
        </p:txBody>
      </p:sp>
      <p:sp>
        <p:nvSpPr>
          <p:cNvPr id="110596" name="Text Box 12"/>
          <p:cNvSpPr txBox="1">
            <a:spLocks noChangeArrowheads="1"/>
          </p:cNvSpPr>
          <p:nvPr/>
        </p:nvSpPr>
        <p:spPr bwMode="auto">
          <a:xfrm>
            <a:off x="541576" y="0"/>
            <a:ext cx="8178329" cy="523220"/>
          </a:xfrm>
          <a:prstGeom prst="rect">
            <a:avLst/>
          </a:prstGeom>
          <a:noFill/>
          <a:ln w="9525">
            <a:noFill/>
            <a:miter lim="800000"/>
            <a:headEnd/>
            <a:tailEnd/>
          </a:ln>
        </p:spPr>
        <p:txBody>
          <a:bodyPr wrap="none">
            <a:spAutoFit/>
          </a:bodyPr>
          <a:lstStyle/>
          <a:p>
            <a:pPr algn="ctr" eaLnBrk="1" hangingPunct="1"/>
            <a:r>
              <a:rPr lang="en-US" sz="2800" b="1" i="1" dirty="0">
                <a:solidFill>
                  <a:srgbClr val="000000"/>
                </a:solidFill>
                <a:latin typeface="Arial" charset="0"/>
                <a:cs typeface="Times New Roman" charset="0"/>
              </a:rPr>
              <a:t>A Changing Cryosphere is </a:t>
            </a:r>
            <a:r>
              <a:rPr lang="en-US" sz="2800" b="1" i="1" dirty="0" smtClean="0">
                <a:solidFill>
                  <a:srgbClr val="000000"/>
                </a:solidFill>
                <a:latin typeface="Arial" charset="0"/>
                <a:cs typeface="Times New Roman" charset="0"/>
              </a:rPr>
              <a:t>Important - </a:t>
            </a:r>
            <a:r>
              <a:rPr lang="en-US" sz="2800" b="1" i="1" dirty="0" smtClean="0">
                <a:solidFill>
                  <a:srgbClr val="C00000"/>
                </a:solidFill>
                <a:latin typeface="Arial" charset="0"/>
                <a:cs typeface="Times New Roman" charset="0"/>
              </a:rPr>
              <a:t>Globally</a:t>
            </a:r>
            <a:endParaRPr lang="en-US" sz="2800" b="1" i="1" dirty="0">
              <a:solidFill>
                <a:srgbClr val="C00000"/>
              </a:solidFill>
              <a:latin typeface="Arial" charset="0"/>
              <a:cs typeface="Times New Roman" charset="0"/>
            </a:endParaRPr>
          </a:p>
        </p:txBody>
      </p:sp>
      <p:pic>
        <p:nvPicPr>
          <p:cNvPr id="110597" name="Picture 16" descr="impacts_left.jpg"/>
          <p:cNvPicPr>
            <a:picLocks noChangeAspect="1"/>
          </p:cNvPicPr>
          <p:nvPr/>
        </p:nvPicPr>
        <p:blipFill>
          <a:blip r:embed="rId3" cstate="print"/>
          <a:srcRect/>
          <a:stretch>
            <a:fillRect/>
          </a:stretch>
        </p:blipFill>
        <p:spPr bwMode="auto">
          <a:xfrm>
            <a:off x="119063" y="1295400"/>
            <a:ext cx="2395537" cy="5545138"/>
          </a:xfrm>
          <a:prstGeom prst="rect">
            <a:avLst/>
          </a:prstGeom>
          <a:noFill/>
          <a:ln w="9525">
            <a:noFill/>
            <a:miter lim="800000"/>
            <a:headEnd/>
            <a:tailEnd/>
          </a:ln>
        </p:spPr>
      </p:pic>
      <p:pic>
        <p:nvPicPr>
          <p:cNvPr id="110598" name="Picture 18" descr="impacts_right.jpg"/>
          <p:cNvPicPr>
            <a:picLocks noChangeAspect="1"/>
          </p:cNvPicPr>
          <p:nvPr/>
        </p:nvPicPr>
        <p:blipFill>
          <a:blip r:embed="rId4" cstate="print"/>
          <a:srcRect/>
          <a:stretch>
            <a:fillRect/>
          </a:stretch>
        </p:blipFill>
        <p:spPr bwMode="auto">
          <a:xfrm>
            <a:off x="6326188" y="1295400"/>
            <a:ext cx="2665412" cy="555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8866" name="Picture 2" descr="NPoleSeaIceStill"/>
          <p:cNvPicPr>
            <a:picLocks noChangeAspect="1" noChangeArrowheads="1"/>
          </p:cNvPicPr>
          <p:nvPr/>
        </p:nvPicPr>
        <p:blipFill>
          <a:blip r:embed="rId2" cstate="print"/>
          <a:srcRect/>
          <a:stretch>
            <a:fillRect/>
          </a:stretch>
        </p:blipFill>
        <p:spPr bwMode="auto">
          <a:xfrm>
            <a:off x="0" y="0"/>
            <a:ext cx="3779838" cy="2830513"/>
          </a:xfrm>
          <a:prstGeom prst="rect">
            <a:avLst/>
          </a:prstGeom>
          <a:noFill/>
          <a:ln w="9525">
            <a:noFill/>
            <a:miter lim="800000"/>
            <a:headEnd/>
            <a:tailEnd/>
          </a:ln>
        </p:spPr>
      </p:pic>
      <p:sp>
        <p:nvSpPr>
          <p:cNvPr id="1828867" name="Text Box 3"/>
          <p:cNvSpPr txBox="1">
            <a:spLocks noChangeArrowheads="1"/>
          </p:cNvSpPr>
          <p:nvPr/>
        </p:nvSpPr>
        <p:spPr bwMode="auto">
          <a:xfrm>
            <a:off x="3995738" y="0"/>
            <a:ext cx="5148262" cy="2962275"/>
          </a:xfrm>
          <a:prstGeom prst="rect">
            <a:avLst/>
          </a:prstGeom>
          <a:noFill/>
          <a:ln w="9525">
            <a:noFill/>
            <a:miter lim="800000"/>
            <a:headEnd/>
            <a:tailEnd/>
          </a:ln>
          <a:effectLst/>
        </p:spPr>
        <p:txBody>
          <a:bodyPr>
            <a:spAutoFit/>
          </a:bodyPr>
          <a:lstStyle/>
          <a:p>
            <a:pPr algn="ctr" eaLnBrk="1" hangingPunct="1"/>
            <a:r>
              <a:rPr lang="en-CA" sz="2200" b="1" smtClean="0">
                <a:solidFill>
                  <a:srgbClr val="000000"/>
                </a:solidFill>
                <a:latin typeface="Arial" pitchFamily="34" charset="0"/>
              </a:rPr>
              <a:t>Global Cryosphere Watch-</a:t>
            </a:r>
          </a:p>
          <a:p>
            <a:pPr algn="ctr" eaLnBrk="1" hangingPunct="1"/>
            <a:r>
              <a:rPr lang="en-CA" sz="2200" b="1" smtClean="0">
                <a:solidFill>
                  <a:srgbClr val="000000"/>
                </a:solidFill>
                <a:latin typeface="Arial" pitchFamily="34" charset="0"/>
              </a:rPr>
              <a:t>A WMO Initiative</a:t>
            </a:r>
          </a:p>
          <a:p>
            <a:pPr eaLnBrk="1" hangingPunct="1"/>
            <a:r>
              <a:rPr lang="en-US" sz="1600" b="1" i="1" smtClean="0">
                <a:solidFill>
                  <a:srgbClr val="3333CC"/>
                </a:solidFill>
                <a:latin typeface="Arial" pitchFamily="34" charset="0"/>
              </a:rPr>
              <a:t>“The 15th WMO Congress (May 2007) welcomed the proposal of Canada that WMO will create a Global Cryosphere Watch which would be an important component of the IPY legacy. Congress requested the WMO Inter-commission Task Group on IPY to establish an ad-hoc expert group to explore the possibility of creation of such global system and prepare recommendations for its development.</a:t>
            </a:r>
            <a:r>
              <a:rPr lang="en-CA" sz="1600" b="1" smtClean="0">
                <a:solidFill>
                  <a:srgbClr val="3333CC"/>
                </a:solidFill>
                <a:latin typeface="Arial" pitchFamily="34" charset="0"/>
              </a:rPr>
              <a:t>”</a:t>
            </a:r>
          </a:p>
        </p:txBody>
      </p:sp>
      <p:sp>
        <p:nvSpPr>
          <p:cNvPr id="1828868" name="Text Box 4"/>
          <p:cNvSpPr txBox="1">
            <a:spLocks noChangeArrowheads="1"/>
          </p:cNvSpPr>
          <p:nvPr/>
        </p:nvSpPr>
        <p:spPr bwMode="auto">
          <a:xfrm>
            <a:off x="179512" y="3212976"/>
            <a:ext cx="8785225" cy="3323987"/>
          </a:xfrm>
          <a:prstGeom prst="rect">
            <a:avLst/>
          </a:prstGeom>
          <a:noFill/>
          <a:ln w="9525">
            <a:noFill/>
            <a:miter lim="800000"/>
            <a:headEnd/>
            <a:tailEnd/>
          </a:ln>
          <a:effectLst/>
        </p:spPr>
        <p:txBody>
          <a:bodyPr>
            <a:spAutoFit/>
          </a:bodyPr>
          <a:lstStyle/>
          <a:p>
            <a:pPr algn="ctr" eaLnBrk="1" hangingPunct="1"/>
            <a:r>
              <a:rPr lang="en-CA" sz="1800" b="1" dirty="0" smtClean="0">
                <a:solidFill>
                  <a:srgbClr val="000000"/>
                </a:solidFill>
                <a:latin typeface="Arial" pitchFamily="34" charset="0"/>
              </a:rPr>
              <a:t>Considerations</a:t>
            </a:r>
          </a:p>
          <a:p>
            <a:pPr eaLnBrk="1" hangingPunct="1">
              <a:buFontTx/>
              <a:buChar char="•"/>
            </a:pPr>
            <a:r>
              <a:rPr lang="en-US" altLang="ja-JP" sz="1600" b="1" dirty="0" smtClean="0">
                <a:solidFill>
                  <a:srgbClr val="000000"/>
                </a:solidFill>
                <a:latin typeface="Arial" pitchFamily="34" charset="0"/>
                <a:ea typeface="ＭＳ Ｐゴシック" pitchFamily="34" charset="-128"/>
              </a:rPr>
              <a:t> </a:t>
            </a:r>
            <a:r>
              <a:rPr lang="en-US" altLang="ja-JP" sz="1600" b="1" dirty="0" smtClean="0">
                <a:solidFill>
                  <a:srgbClr val="FF0000"/>
                </a:solidFill>
                <a:latin typeface="Arial" pitchFamily="34" charset="0"/>
                <a:ea typeface="ＭＳ Ｐゴシック" pitchFamily="34" charset="-128"/>
              </a:rPr>
              <a:t>IPY 2007-2008</a:t>
            </a:r>
            <a:r>
              <a:rPr lang="en-US" altLang="ja-JP" sz="1600" b="1" dirty="0" smtClean="0">
                <a:solidFill>
                  <a:srgbClr val="000000"/>
                </a:solidFill>
                <a:latin typeface="Arial" pitchFamily="34" charset="0"/>
                <a:ea typeface="ＭＳ Ｐゴシック" pitchFamily="34" charset="-128"/>
              </a:rPr>
              <a:t> identified Shrinking Snow and Ice: Rapid Changes in Polar Regions as the first of four key issues requiring urgent attention</a:t>
            </a:r>
          </a:p>
          <a:p>
            <a:pPr eaLnBrk="1" hangingPunct="1">
              <a:buFontTx/>
              <a:buChar char="•"/>
            </a:pPr>
            <a:r>
              <a:rPr lang="en-US" sz="1600" b="1" dirty="0" smtClean="0">
                <a:solidFill>
                  <a:srgbClr val="000000"/>
                </a:solidFill>
                <a:latin typeface="Arial" pitchFamily="34" charset="0"/>
              </a:rPr>
              <a:t> </a:t>
            </a:r>
            <a:r>
              <a:rPr lang="en-US" sz="1600" b="1" dirty="0" smtClean="0">
                <a:solidFill>
                  <a:srgbClr val="FF0000"/>
                </a:solidFill>
                <a:latin typeface="Arial" pitchFamily="34" charset="0"/>
              </a:rPr>
              <a:t>IPCC WG 1 and 2</a:t>
            </a:r>
            <a:r>
              <a:rPr lang="en-US" sz="1600" b="1" dirty="0" smtClean="0">
                <a:solidFill>
                  <a:srgbClr val="000000"/>
                </a:solidFill>
                <a:latin typeface="Arial" pitchFamily="34" charset="0"/>
              </a:rPr>
              <a:t> reports highlighted for first time importance of the cryosphere, observed changes of some elements of global cryosphere and potential impacts on societies and countries; </a:t>
            </a:r>
            <a:endParaRPr lang="en-CA" altLang="ja-JP" sz="1600" b="1" dirty="0" smtClean="0">
              <a:solidFill>
                <a:srgbClr val="000000"/>
              </a:solidFill>
              <a:latin typeface="Arial" pitchFamily="34" charset="0"/>
              <a:ea typeface="ＭＳ Ｐゴシック" pitchFamily="34" charset="-128"/>
            </a:endParaRPr>
          </a:p>
          <a:p>
            <a:pPr eaLnBrk="1" hangingPunct="1">
              <a:buFontTx/>
              <a:buChar char="•"/>
            </a:pPr>
            <a:r>
              <a:rPr lang="en-CA" altLang="ja-JP" sz="1600" b="1" dirty="0" smtClean="0">
                <a:solidFill>
                  <a:srgbClr val="000000"/>
                </a:solidFill>
                <a:latin typeface="Arial" pitchFamily="34" charset="0"/>
                <a:ea typeface="ＭＳ Ｐゴシック" pitchFamily="34" charset="-128"/>
              </a:rPr>
              <a:t> </a:t>
            </a:r>
            <a:r>
              <a:rPr lang="en-US" altLang="ja-JP" sz="1600" b="1" dirty="0" smtClean="0">
                <a:solidFill>
                  <a:srgbClr val="FF0000"/>
                </a:solidFill>
                <a:latin typeface="Arial" pitchFamily="34" charset="0"/>
                <a:ea typeface="ＭＳ Ｐゴシック" pitchFamily="34" charset="-128"/>
              </a:rPr>
              <a:t>A</a:t>
            </a:r>
            <a:r>
              <a:rPr lang="en-CA" altLang="ja-JP" sz="1600" b="1" dirty="0" smtClean="0">
                <a:solidFill>
                  <a:srgbClr val="FF0000"/>
                </a:solidFill>
                <a:latin typeface="Arial" pitchFamily="34" charset="0"/>
                <a:ea typeface="ＭＳ Ｐゴシック" pitchFamily="34" charset="-128"/>
              </a:rPr>
              <a:t>CIA, ICARPII, (</a:t>
            </a:r>
            <a:r>
              <a:rPr lang="en-CA" altLang="ja-JP" sz="1600" b="1" dirty="0" smtClean="0">
                <a:latin typeface="Arial" pitchFamily="34" charset="0"/>
                <a:ea typeface="ＭＳ Ｐゴシック" pitchFamily="34" charset="-128"/>
              </a:rPr>
              <a:t>and now </a:t>
            </a:r>
            <a:r>
              <a:rPr lang="en-CA" altLang="ja-JP" sz="1600" b="1" dirty="0" smtClean="0">
                <a:solidFill>
                  <a:srgbClr val="FF0000"/>
                </a:solidFill>
                <a:latin typeface="Arial" pitchFamily="34" charset="0"/>
                <a:ea typeface="ＭＳ Ｐゴシック" pitchFamily="34" charset="-128"/>
              </a:rPr>
              <a:t>SWIPA and SCAR’s </a:t>
            </a:r>
            <a:r>
              <a:rPr lang="en-CA" altLang="ja-JP" sz="1600" b="1" dirty="0" smtClean="0">
                <a:latin typeface="Arial" pitchFamily="34" charset="0"/>
                <a:ea typeface="ＭＳ Ｐゴシック" pitchFamily="34" charset="-128"/>
              </a:rPr>
              <a:t>Antarctic Climate Change and the Environment reports</a:t>
            </a:r>
            <a:r>
              <a:rPr lang="en-CA" altLang="ja-JP" sz="1600" b="1" dirty="0" smtClean="0">
                <a:solidFill>
                  <a:srgbClr val="FF0000"/>
                </a:solidFill>
                <a:latin typeface="Arial" pitchFamily="34" charset="0"/>
                <a:ea typeface="ＭＳ Ｐゴシック" pitchFamily="34" charset="-128"/>
              </a:rPr>
              <a:t>)</a:t>
            </a:r>
            <a:r>
              <a:rPr lang="en-US" altLang="ja-JP" sz="1600" b="1" dirty="0" smtClean="0">
                <a:solidFill>
                  <a:srgbClr val="000000"/>
                </a:solidFill>
                <a:latin typeface="Arial" pitchFamily="34" charset="0"/>
                <a:ea typeface="ＭＳ Ｐゴシック" pitchFamily="34" charset="-128"/>
              </a:rPr>
              <a:t> identified the cryosphere as a critical element in monitoring and understanding changes in the our polar systems;</a:t>
            </a:r>
            <a:r>
              <a:rPr lang="en-CA" altLang="ja-JP" sz="1600" b="1" dirty="0" smtClean="0">
                <a:solidFill>
                  <a:srgbClr val="000000"/>
                </a:solidFill>
                <a:latin typeface="Arial" pitchFamily="34" charset="0"/>
                <a:ea typeface="ＭＳ Ｐゴシック" pitchFamily="34" charset="-128"/>
              </a:rPr>
              <a:t> </a:t>
            </a:r>
          </a:p>
          <a:p>
            <a:pPr eaLnBrk="1" hangingPunct="1">
              <a:buFontTx/>
              <a:buChar char="•"/>
            </a:pPr>
            <a:r>
              <a:rPr lang="en-US" altLang="ja-JP" sz="1600" b="1" dirty="0" smtClean="0">
                <a:solidFill>
                  <a:srgbClr val="000000"/>
                </a:solidFill>
                <a:latin typeface="Arial" pitchFamily="34" charset="0"/>
                <a:ea typeface="MS Mincho" pitchFamily="49" charset="-128"/>
              </a:rPr>
              <a:t> the development of the conceptual framework for the Cryosphere Observing System </a:t>
            </a:r>
            <a:r>
              <a:rPr lang="en-US" altLang="ja-JP" sz="1600" b="1" dirty="0" smtClean="0">
                <a:solidFill>
                  <a:srgbClr val="FF0000"/>
                </a:solidFill>
                <a:latin typeface="Arial" pitchFamily="34" charset="0"/>
                <a:ea typeface="MS Mincho" pitchFamily="49" charset="-128"/>
              </a:rPr>
              <a:t>(CryOS)</a:t>
            </a:r>
            <a:r>
              <a:rPr lang="en-CA" altLang="ja-JP" sz="1600" b="1" dirty="0" smtClean="0">
                <a:solidFill>
                  <a:srgbClr val="000000"/>
                </a:solidFill>
                <a:latin typeface="Arial" pitchFamily="34" charset="0"/>
                <a:ea typeface="ＭＳ Ｐゴシック" pitchFamily="34" charset="-128"/>
              </a:rPr>
              <a:t> </a:t>
            </a:r>
          </a:p>
          <a:p>
            <a:pPr eaLnBrk="1" hangingPunct="1">
              <a:buFontTx/>
              <a:buChar char="•"/>
            </a:pPr>
            <a:r>
              <a:rPr lang="en-US" altLang="ja-JP" sz="1600" b="1" dirty="0" smtClean="0">
                <a:solidFill>
                  <a:srgbClr val="000000"/>
                </a:solidFill>
                <a:latin typeface="Arial" pitchFamily="34" charset="0"/>
                <a:ea typeface="ＭＳ Ｐゴシック" pitchFamily="34" charset="-128"/>
              </a:rPr>
              <a:t> cryosphere is an integrative element within climate system and  </a:t>
            </a:r>
            <a:r>
              <a:rPr lang="en-US" altLang="ja-JP" sz="1600" b="1" dirty="0" smtClean="0">
                <a:solidFill>
                  <a:srgbClr val="FF0000"/>
                </a:solidFill>
                <a:latin typeface="Arial" pitchFamily="34" charset="0"/>
                <a:ea typeface="ＭＳ Ｐゴシック" pitchFamily="34" charset="-128"/>
              </a:rPr>
              <a:t>indicator of climate change</a:t>
            </a:r>
            <a:r>
              <a:rPr lang="en-CA" altLang="ja-JP" sz="1600" b="1" dirty="0" smtClean="0">
                <a:solidFill>
                  <a:srgbClr val="000000"/>
                </a:solidFill>
                <a:latin typeface="Arial" pitchFamily="34" charset="0"/>
                <a:ea typeface="ＭＳ Ｐゴシック" pitchFamily="34" charset="-128"/>
              </a:rPr>
              <a:t> </a:t>
            </a:r>
            <a:endParaRPr lang="en-CA" sz="1600" b="1" dirty="0" smtClean="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1214438" y="142875"/>
            <a:ext cx="7772400" cy="1143000"/>
          </a:xfrm>
        </p:spPr>
        <p:txBody>
          <a:bodyPr/>
          <a:lstStyle/>
          <a:p>
            <a:pPr eaLnBrk="1" hangingPunct="1"/>
            <a:r>
              <a:rPr lang="en-US" sz="2600" b="1" smtClean="0">
                <a:solidFill>
                  <a:schemeClr val="tx1"/>
                </a:solidFill>
                <a:latin typeface="Arial" pitchFamily="34" charset="0"/>
                <a:ea typeface="ＭＳ Ｐゴシック" pitchFamily="34" charset="-128"/>
                <a:cs typeface="Arial" pitchFamily="34" charset="0"/>
              </a:rPr>
              <a:t>To monitor the cryosphere we need to measure a broad spectrum of snow and ice properties</a:t>
            </a:r>
          </a:p>
        </p:txBody>
      </p:sp>
      <p:sp>
        <p:nvSpPr>
          <p:cNvPr id="118787" name="Rectangle 1033" descr="Rectangle: Click to edit Master text styles&#10;Second level&#10;Third level&#10;Fourth level&#10;Fifth level"/>
          <p:cNvSpPr>
            <a:spLocks noChangeArrowheads="1"/>
          </p:cNvSpPr>
          <p:nvPr/>
        </p:nvSpPr>
        <p:spPr bwMode="auto">
          <a:xfrm>
            <a:off x="285750" y="1357313"/>
            <a:ext cx="8610600" cy="5638800"/>
          </a:xfrm>
          <a:prstGeom prst="rect">
            <a:avLst/>
          </a:prstGeom>
          <a:noFill/>
          <a:ln w="9525">
            <a:noFill/>
            <a:miter lim="800000"/>
            <a:headEnd/>
            <a:tailEnd/>
          </a:ln>
        </p:spPr>
        <p:txBody>
          <a:bodyPr/>
          <a:lstStyle/>
          <a:p>
            <a:pPr marL="342900" indent="-342900" eaLnBrk="1" hangingPunct="1"/>
            <a:r>
              <a:rPr lang="en-US" sz="1500" b="1" i="1" dirty="0" smtClean="0">
                <a:solidFill>
                  <a:srgbClr val="000000"/>
                </a:solidFill>
                <a:latin typeface="Arial" pitchFamily="34" charset="0"/>
                <a:ea typeface="+mn-ea"/>
                <a:cs typeface="Arial" pitchFamily="34" charset="0"/>
              </a:rPr>
              <a:t>Snow</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b="1" i="1" dirty="0" smtClean="0">
                <a:solidFill>
                  <a:srgbClr val="3333CC"/>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snow water equivalent (SWE)</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depth</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extent</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density</a:t>
            </a:r>
            <a:r>
              <a:rPr lang="en-US" sz="1500" b="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snowfall</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albedo</a:t>
            </a:r>
            <a:r>
              <a:rPr lang="en-US" sz="1500" dirty="0" smtClean="0">
                <a:solidFill>
                  <a:srgbClr val="000000"/>
                </a:solidFill>
                <a:latin typeface="Arial" pitchFamily="34" charset="0"/>
                <a:ea typeface="+mn-ea"/>
                <a:cs typeface="Arial" pitchFamily="34" charset="0"/>
              </a:rPr>
              <a:t/>
            </a:r>
            <a:br>
              <a:rPr lang="en-US" sz="1500" dirty="0" smtClean="0">
                <a:solidFill>
                  <a:srgbClr val="000000"/>
                </a:solidFill>
                <a:latin typeface="Arial" pitchFamily="34" charset="0"/>
                <a:ea typeface="+mn-ea"/>
                <a:cs typeface="Arial" pitchFamily="34" charset="0"/>
              </a:rPr>
            </a:br>
            <a:r>
              <a:rPr lang="en-US" sz="1500" dirty="0" smtClean="0">
                <a:solidFill>
                  <a:srgbClr val="000000"/>
                </a:solidFill>
                <a:latin typeface="Arial" pitchFamily="34" charset="0"/>
                <a:ea typeface="+mn-ea"/>
                <a:cs typeface="Arial" pitchFamily="34" charset="0"/>
              </a:rPr>
              <a:t>- </a:t>
            </a:r>
            <a:r>
              <a:rPr lang="en-US" sz="1500" i="1" dirty="0" smtClean="0">
                <a:solidFill>
                  <a:srgbClr val="000000"/>
                </a:solidFill>
                <a:latin typeface="Arial" pitchFamily="34" charset="0"/>
                <a:ea typeface="+mn-ea"/>
                <a:cs typeface="Arial" pitchFamily="34" charset="0"/>
              </a:rPr>
              <a:t>in-situ climate &amp; synoptic (manual, auto), weather radar, remote sensing</a:t>
            </a:r>
          </a:p>
          <a:p>
            <a:pPr marL="342900" indent="-342900" eaLnBrk="1" hangingPunct="1">
              <a:spcBef>
                <a:spcPct val="20000"/>
              </a:spcBef>
            </a:pPr>
            <a:endParaRPr lang="en-US" sz="600" i="1" dirty="0" smtClean="0">
              <a:solidFill>
                <a:srgbClr val="000000"/>
              </a:solidFill>
              <a:latin typeface="Arial" pitchFamily="34" charset="0"/>
              <a:ea typeface="+mn-ea"/>
              <a:cs typeface="Arial" pitchFamily="34" charset="0"/>
            </a:endParaRPr>
          </a:p>
          <a:p>
            <a:pPr marL="342900" indent="-342900" eaLnBrk="1" hangingPunct="1">
              <a:spcBef>
                <a:spcPct val="20000"/>
              </a:spcBef>
            </a:pPr>
            <a:r>
              <a:rPr lang="en-US" sz="1500" b="1" i="1" dirty="0" smtClean="0">
                <a:solidFill>
                  <a:srgbClr val="000000"/>
                </a:solidFill>
                <a:latin typeface="Arial" pitchFamily="34" charset="0"/>
                <a:ea typeface="+mn-ea"/>
                <a:cs typeface="Arial" pitchFamily="34" charset="0"/>
              </a:rPr>
              <a:t>Solid Precipitation</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dirty="0" smtClean="0">
                <a:solidFill>
                  <a:srgbClr val="000000"/>
                </a:solidFill>
                <a:latin typeface="Arial" pitchFamily="34" charset="0"/>
                <a:ea typeface="+mn-ea"/>
                <a:cs typeface="Arial" pitchFamily="34" charset="0"/>
              </a:rPr>
              <a:t>- </a:t>
            </a:r>
            <a:r>
              <a:rPr lang="en-US" sz="1500" i="1" dirty="0" smtClean="0">
                <a:solidFill>
                  <a:srgbClr val="000000"/>
                </a:solidFill>
                <a:latin typeface="Arial" pitchFamily="34" charset="0"/>
                <a:ea typeface="+mn-ea"/>
                <a:cs typeface="Arial" pitchFamily="34" charset="0"/>
              </a:rPr>
              <a:t>in-situ climate &amp; synoptic (manual, auto), remote sensing (challenging)</a:t>
            </a:r>
          </a:p>
          <a:p>
            <a:pPr marL="342900" indent="-342900" eaLnBrk="1" hangingPunct="1"/>
            <a:endParaRPr lang="en-US" sz="600" i="1" dirty="0" smtClean="0">
              <a:solidFill>
                <a:srgbClr val="000000"/>
              </a:solidFill>
              <a:latin typeface="Arial" pitchFamily="34" charset="0"/>
              <a:ea typeface="+mn-ea"/>
              <a:cs typeface="Arial" pitchFamily="34" charset="0"/>
            </a:endParaRPr>
          </a:p>
          <a:p>
            <a:pPr marL="342900" indent="-342900" eaLnBrk="1" hangingPunct="1"/>
            <a:r>
              <a:rPr lang="en-US" sz="1500" b="1" i="1" dirty="0" smtClean="0">
                <a:solidFill>
                  <a:srgbClr val="000000"/>
                </a:solidFill>
                <a:latin typeface="Arial" pitchFamily="34" charset="0"/>
                <a:ea typeface="+mn-ea"/>
                <a:cs typeface="Arial" pitchFamily="34" charset="0"/>
              </a:rPr>
              <a:t>Lake and River Ice</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i="1" dirty="0" smtClean="0">
                <a:solidFill>
                  <a:srgbClr val="000000"/>
                </a:solidFill>
                <a:latin typeface="Arial" pitchFamily="34" charset="0"/>
                <a:ea typeface="+mn-ea"/>
                <a:cs typeface="Arial" pitchFamily="34" charset="0"/>
              </a:rPr>
              <a:t>- </a:t>
            </a:r>
            <a:r>
              <a:rPr lang="en-US" sz="1500" b="1" dirty="0" err="1" smtClean="0">
                <a:solidFill>
                  <a:srgbClr val="008000"/>
                </a:solidFill>
                <a:latin typeface="Arial" pitchFamily="34" charset="0"/>
                <a:ea typeface="+mn-ea"/>
                <a:cs typeface="Arial" pitchFamily="34" charset="0"/>
              </a:rPr>
              <a:t>freezeup</a:t>
            </a:r>
            <a:r>
              <a:rPr lang="en-US" sz="1500" b="1" dirty="0" smtClean="0">
                <a:solidFill>
                  <a:srgbClr val="008000"/>
                </a:solidFill>
                <a:latin typeface="Arial" pitchFamily="34" charset="0"/>
                <a:ea typeface="+mn-ea"/>
                <a:cs typeface="Arial" pitchFamily="34" charset="0"/>
              </a:rPr>
              <a:t>/breakup</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thickness</a:t>
            </a:r>
            <a:r>
              <a:rPr lang="en-US" sz="1500" b="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snow on ice</a:t>
            </a:r>
            <a:r>
              <a:rPr lang="en-US" sz="1500" dirty="0" smtClean="0">
                <a:solidFill>
                  <a:srgbClr val="000000"/>
                </a:solidFill>
                <a:latin typeface="Arial" pitchFamily="34" charset="0"/>
                <a:ea typeface="+mn-ea"/>
                <a:cs typeface="Arial" pitchFamily="34" charset="0"/>
              </a:rPr>
              <a:t/>
            </a:r>
            <a:br>
              <a:rPr lang="en-US" sz="1500" dirty="0" smtClean="0">
                <a:solidFill>
                  <a:srgbClr val="000000"/>
                </a:solidFill>
                <a:latin typeface="Arial" pitchFamily="34" charset="0"/>
                <a:ea typeface="+mn-ea"/>
                <a:cs typeface="Arial" pitchFamily="34" charset="0"/>
              </a:rPr>
            </a:br>
            <a:r>
              <a:rPr lang="en-US" sz="1500" dirty="0" smtClean="0">
                <a:solidFill>
                  <a:srgbClr val="000000"/>
                </a:solidFill>
                <a:latin typeface="Arial" pitchFamily="34" charset="0"/>
                <a:ea typeface="+mn-ea"/>
                <a:cs typeface="Arial" pitchFamily="34" charset="0"/>
              </a:rPr>
              <a:t>- </a:t>
            </a:r>
            <a:r>
              <a:rPr lang="en-US" sz="1500" i="1" dirty="0" smtClean="0">
                <a:solidFill>
                  <a:srgbClr val="000000"/>
                </a:solidFill>
                <a:latin typeface="Arial" pitchFamily="34" charset="0"/>
                <a:ea typeface="+mn-ea"/>
                <a:cs typeface="Arial" pitchFamily="34" charset="0"/>
              </a:rPr>
              <a:t>in-situ (shore based), remote sensing</a:t>
            </a:r>
          </a:p>
          <a:p>
            <a:pPr marL="342900" indent="-342900" eaLnBrk="1" hangingPunct="1"/>
            <a:endParaRPr lang="en-US" sz="600" i="1" dirty="0" smtClean="0">
              <a:solidFill>
                <a:srgbClr val="000000"/>
              </a:solidFill>
              <a:latin typeface="Arial" pitchFamily="34" charset="0"/>
              <a:ea typeface="+mn-ea"/>
              <a:cs typeface="Arial" pitchFamily="34" charset="0"/>
            </a:endParaRPr>
          </a:p>
          <a:p>
            <a:pPr marL="342900" indent="-342900" eaLnBrk="1" hangingPunct="1"/>
            <a:r>
              <a:rPr lang="en-US" sz="1500" b="1" i="1" dirty="0" smtClean="0">
                <a:solidFill>
                  <a:srgbClr val="000000"/>
                </a:solidFill>
                <a:latin typeface="Arial" pitchFamily="34" charset="0"/>
                <a:ea typeface="+mn-ea"/>
                <a:cs typeface="Arial" pitchFamily="34" charset="0"/>
              </a:rPr>
              <a:t>Sea Ice</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i="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extent</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concentration</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type (age)</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thickness</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motion</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icebergs</a:t>
            </a:r>
            <a:r>
              <a:rPr lang="en-US" sz="1500" b="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snow on ice</a:t>
            </a:r>
            <a:r>
              <a:rPr lang="en-US" sz="1500" dirty="0" smtClean="0">
                <a:solidFill>
                  <a:srgbClr val="000000"/>
                </a:solidFill>
                <a:latin typeface="Arial" pitchFamily="34" charset="0"/>
                <a:ea typeface="+mn-ea"/>
                <a:cs typeface="Arial" pitchFamily="34" charset="0"/>
              </a:rPr>
              <a:t/>
            </a:r>
            <a:br>
              <a:rPr lang="en-US" sz="1500" dirty="0" smtClean="0">
                <a:solidFill>
                  <a:srgbClr val="000000"/>
                </a:solidFill>
                <a:latin typeface="Arial" pitchFamily="34" charset="0"/>
                <a:ea typeface="+mn-ea"/>
                <a:cs typeface="Arial" pitchFamily="34" charset="0"/>
              </a:rPr>
            </a:br>
            <a:r>
              <a:rPr lang="en-US" sz="1500" dirty="0" smtClean="0">
                <a:solidFill>
                  <a:srgbClr val="000000"/>
                </a:solidFill>
                <a:latin typeface="Arial" pitchFamily="34" charset="0"/>
                <a:ea typeface="+mn-ea"/>
                <a:cs typeface="Arial" pitchFamily="34" charset="0"/>
              </a:rPr>
              <a:t>- </a:t>
            </a:r>
            <a:r>
              <a:rPr lang="en-US" sz="1500" i="1" dirty="0" err="1" smtClean="0">
                <a:solidFill>
                  <a:srgbClr val="000000"/>
                </a:solidFill>
                <a:latin typeface="Arial" pitchFamily="34" charset="0"/>
                <a:ea typeface="+mn-ea"/>
                <a:cs typeface="Arial" pitchFamily="34" charset="0"/>
              </a:rPr>
              <a:t>landfast</a:t>
            </a:r>
            <a:r>
              <a:rPr lang="en-US" sz="1500" i="1" dirty="0" smtClean="0">
                <a:solidFill>
                  <a:srgbClr val="000000"/>
                </a:solidFill>
                <a:latin typeface="Arial" pitchFamily="34" charset="0"/>
                <a:ea typeface="+mn-ea"/>
                <a:cs typeface="Arial" pitchFamily="34" charset="0"/>
              </a:rPr>
              <a:t> (manual), ship-based &amp; aerial reconnaissance, satellite &amp; airborne reconnaissance </a:t>
            </a:r>
          </a:p>
          <a:p>
            <a:pPr marL="342900" indent="-342900" eaLnBrk="1" hangingPunct="1"/>
            <a:endParaRPr lang="en-US" sz="600" i="1" dirty="0" smtClean="0">
              <a:solidFill>
                <a:srgbClr val="000000"/>
              </a:solidFill>
              <a:latin typeface="Arial" pitchFamily="34" charset="0"/>
              <a:ea typeface="+mn-ea"/>
              <a:cs typeface="Arial" pitchFamily="34" charset="0"/>
            </a:endParaRPr>
          </a:p>
          <a:p>
            <a:pPr marL="342900" indent="-342900" eaLnBrk="1" hangingPunct="1"/>
            <a:r>
              <a:rPr lang="en-US" sz="1500" b="1" i="1" dirty="0" smtClean="0">
                <a:solidFill>
                  <a:srgbClr val="000000"/>
                </a:solidFill>
                <a:latin typeface="Arial" pitchFamily="34" charset="0"/>
                <a:ea typeface="+mn-ea"/>
                <a:cs typeface="Arial" pitchFamily="34" charset="0"/>
              </a:rPr>
              <a:t>Glaciers, Ice Caps, Ice sheets</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i="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mass balance (accumulation/ablation)</a:t>
            </a:r>
            <a:r>
              <a:rPr lang="en-US" sz="1500" b="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thickness</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area</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length (geometry)</a:t>
            </a:r>
            <a:r>
              <a:rPr lang="en-US" sz="1500" b="1" dirty="0" smtClean="0">
                <a:solidFill>
                  <a:srgbClr val="000000"/>
                </a:solidFill>
                <a:latin typeface="Arial" pitchFamily="34" charset="0"/>
                <a:ea typeface="+mn-ea"/>
                <a:cs typeface="Arial" pitchFamily="34" charset="0"/>
              </a:rPr>
              <a:t>, </a:t>
            </a:r>
            <a:r>
              <a:rPr lang="en-US" sz="1500" b="1" dirty="0" err="1" smtClean="0">
                <a:solidFill>
                  <a:srgbClr val="FF0000"/>
                </a:solidFill>
                <a:latin typeface="Arial" pitchFamily="34" charset="0"/>
                <a:ea typeface="+mn-ea"/>
                <a:cs typeface="Arial" pitchFamily="34" charset="0"/>
              </a:rPr>
              <a:t>firn</a:t>
            </a:r>
            <a:r>
              <a:rPr lang="en-US" sz="1500" b="1" dirty="0" smtClean="0">
                <a:solidFill>
                  <a:srgbClr val="FF0000"/>
                </a:solidFill>
                <a:latin typeface="Arial" pitchFamily="34" charset="0"/>
                <a:ea typeface="+mn-ea"/>
                <a:cs typeface="Arial" pitchFamily="34" charset="0"/>
              </a:rPr>
              <a:t> temperature</a:t>
            </a:r>
            <a:r>
              <a:rPr lang="en-US" sz="1500" b="1" dirty="0" smtClean="0">
                <a:solidFill>
                  <a:srgbClr val="000000"/>
                </a:solidFill>
                <a:latin typeface="Arial" pitchFamily="34" charset="0"/>
                <a:ea typeface="+mn-ea"/>
                <a:cs typeface="Arial" pitchFamily="34" charset="0"/>
              </a:rPr>
              <a:t>, </a:t>
            </a:r>
            <a:r>
              <a:rPr lang="en-US" sz="1500" b="1" dirty="0" smtClean="0">
                <a:solidFill>
                  <a:srgbClr val="3333CC"/>
                </a:solidFill>
                <a:latin typeface="Arial" pitchFamily="34" charset="0"/>
                <a:ea typeface="+mn-ea"/>
                <a:cs typeface="Arial" pitchFamily="34" charset="0"/>
              </a:rPr>
              <a:t>snowline/equilibrium line</a:t>
            </a:r>
            <a:r>
              <a:rPr lang="en-US" sz="1500" b="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snow on ice</a:t>
            </a:r>
            <a:r>
              <a:rPr lang="en-US" sz="1500" dirty="0" smtClean="0">
                <a:solidFill>
                  <a:srgbClr val="000000"/>
                </a:solidFill>
                <a:latin typeface="Arial" pitchFamily="34" charset="0"/>
                <a:ea typeface="+mn-ea"/>
                <a:cs typeface="Arial" pitchFamily="34" charset="0"/>
              </a:rPr>
              <a:t/>
            </a:r>
            <a:br>
              <a:rPr lang="en-US" sz="1500" dirty="0" smtClean="0">
                <a:solidFill>
                  <a:srgbClr val="000000"/>
                </a:solidFill>
                <a:latin typeface="Arial" pitchFamily="34" charset="0"/>
                <a:ea typeface="+mn-ea"/>
                <a:cs typeface="Arial" pitchFamily="34" charset="0"/>
              </a:rPr>
            </a:br>
            <a:r>
              <a:rPr lang="en-US" sz="1500" dirty="0" smtClean="0">
                <a:solidFill>
                  <a:srgbClr val="000000"/>
                </a:solidFill>
                <a:latin typeface="Arial" pitchFamily="34" charset="0"/>
                <a:ea typeface="+mn-ea"/>
                <a:cs typeface="Arial" pitchFamily="34" charset="0"/>
              </a:rPr>
              <a:t>- </a:t>
            </a:r>
            <a:r>
              <a:rPr lang="en-US" sz="1500" i="1" dirty="0" smtClean="0">
                <a:solidFill>
                  <a:srgbClr val="000000"/>
                </a:solidFill>
                <a:latin typeface="Arial" pitchFamily="34" charset="0"/>
                <a:ea typeface="+mn-ea"/>
                <a:cs typeface="Arial" pitchFamily="34" charset="0"/>
              </a:rPr>
              <a:t>ground-based (in-situ), remote sensing</a:t>
            </a:r>
          </a:p>
          <a:p>
            <a:pPr marL="342900" indent="-342900" eaLnBrk="1" hangingPunct="1"/>
            <a:endParaRPr lang="en-US" sz="600" i="1" dirty="0" smtClean="0">
              <a:solidFill>
                <a:srgbClr val="000000"/>
              </a:solidFill>
              <a:latin typeface="Arial" pitchFamily="34" charset="0"/>
              <a:ea typeface="+mn-ea"/>
              <a:cs typeface="Arial" pitchFamily="34" charset="0"/>
            </a:endParaRPr>
          </a:p>
          <a:p>
            <a:pPr marL="342900" indent="-342900" eaLnBrk="1" hangingPunct="1"/>
            <a:r>
              <a:rPr lang="en-US" sz="1500" b="1" i="1" dirty="0" smtClean="0">
                <a:solidFill>
                  <a:srgbClr val="000000"/>
                </a:solidFill>
                <a:latin typeface="Arial" pitchFamily="34" charset="0"/>
                <a:ea typeface="+mn-ea"/>
                <a:cs typeface="Arial" pitchFamily="34" charset="0"/>
              </a:rPr>
              <a:t>Frozen Ground/Permafrost</a:t>
            </a:r>
            <a:r>
              <a:rPr lang="en-US" sz="1500" i="1" dirty="0" smtClean="0">
                <a:solidFill>
                  <a:srgbClr val="000000"/>
                </a:solidFill>
                <a:latin typeface="Arial" pitchFamily="34" charset="0"/>
                <a:ea typeface="+mn-ea"/>
                <a:cs typeface="Arial" pitchFamily="34" charset="0"/>
              </a:rPr>
              <a:t/>
            </a:r>
            <a:br>
              <a:rPr lang="en-US" sz="1500" i="1" dirty="0" smtClean="0">
                <a:solidFill>
                  <a:srgbClr val="000000"/>
                </a:solidFill>
                <a:latin typeface="Arial" pitchFamily="34" charset="0"/>
                <a:ea typeface="+mn-ea"/>
                <a:cs typeface="Arial" pitchFamily="34" charset="0"/>
              </a:rPr>
            </a:br>
            <a:r>
              <a:rPr lang="en-US" sz="1500" i="1" dirty="0" smtClean="0">
                <a:solidFill>
                  <a:srgbClr val="000000"/>
                </a:solidFill>
                <a:latin typeface="Arial" pitchFamily="34" charset="0"/>
                <a:ea typeface="+mn-ea"/>
                <a:cs typeface="Arial" pitchFamily="34" charset="0"/>
              </a:rPr>
              <a:t>- </a:t>
            </a:r>
            <a:r>
              <a:rPr lang="en-US" sz="1500" b="1" dirty="0" smtClean="0">
                <a:solidFill>
                  <a:srgbClr val="FF0000"/>
                </a:solidFill>
                <a:latin typeface="Arial" pitchFamily="34" charset="0"/>
                <a:ea typeface="+mn-ea"/>
                <a:cs typeface="Arial" pitchFamily="34" charset="0"/>
              </a:rPr>
              <a:t>soil temperature/thermal state, active layer thickness, borehole temperature, extent</a:t>
            </a:r>
            <a:r>
              <a:rPr lang="en-US" sz="1500" b="1" dirty="0" smtClean="0">
                <a:solidFill>
                  <a:srgbClr val="000000"/>
                </a:solidFill>
                <a:latin typeface="Arial" pitchFamily="34" charset="0"/>
                <a:ea typeface="+mn-ea"/>
                <a:cs typeface="Arial" pitchFamily="34" charset="0"/>
              </a:rPr>
              <a:t>, </a:t>
            </a:r>
            <a:r>
              <a:rPr lang="en-US" sz="1500" b="1" dirty="0" smtClean="0">
                <a:solidFill>
                  <a:srgbClr val="008000"/>
                </a:solidFill>
                <a:latin typeface="Arial" pitchFamily="34" charset="0"/>
                <a:ea typeface="+mn-ea"/>
                <a:cs typeface="Arial" pitchFamily="34" charset="0"/>
              </a:rPr>
              <a:t>snow cover</a:t>
            </a:r>
            <a:r>
              <a:rPr lang="en-US" sz="1500" dirty="0" smtClean="0">
                <a:solidFill>
                  <a:srgbClr val="000000"/>
                </a:solidFill>
                <a:latin typeface="Arial" pitchFamily="34" charset="0"/>
                <a:ea typeface="+mn-ea"/>
                <a:cs typeface="Arial" pitchFamily="34" charset="0"/>
              </a:rPr>
              <a:t/>
            </a:r>
            <a:br>
              <a:rPr lang="en-US" sz="1500" dirty="0" smtClean="0">
                <a:solidFill>
                  <a:srgbClr val="000000"/>
                </a:solidFill>
                <a:latin typeface="Arial" pitchFamily="34" charset="0"/>
                <a:ea typeface="+mn-ea"/>
                <a:cs typeface="Arial" pitchFamily="34" charset="0"/>
              </a:rPr>
            </a:br>
            <a:r>
              <a:rPr lang="en-US" sz="1500" i="1" dirty="0" smtClean="0">
                <a:solidFill>
                  <a:srgbClr val="000000"/>
                </a:solidFill>
                <a:latin typeface="Arial" pitchFamily="34" charset="0"/>
                <a:ea typeface="+mn-ea"/>
                <a:cs typeface="Arial" pitchFamily="34" charset="0"/>
              </a:rPr>
              <a:t>-  in-situ (manual, auto), remote sensing (new)</a:t>
            </a:r>
          </a:p>
          <a:p>
            <a:pPr marL="342900" indent="-342900" eaLnBrk="1" hangingPunct="1"/>
            <a:endParaRPr lang="en-US" sz="800" dirty="0" smtClean="0">
              <a:solidFill>
                <a:srgbClr val="000000"/>
              </a:solidFill>
              <a:latin typeface="Arial" pitchFamily="34" charset="0"/>
              <a:ea typeface="+mn-ea"/>
              <a:cs typeface="Arial" pitchFamily="34" charset="0"/>
            </a:endParaRPr>
          </a:p>
          <a:p>
            <a:pPr marL="342900" indent="-342900" eaLnBrk="1" hangingPunct="1"/>
            <a:r>
              <a:rPr lang="en-US" sz="1500" dirty="0" smtClean="0">
                <a:solidFill>
                  <a:srgbClr val="008000"/>
                </a:solidFill>
                <a:latin typeface="Arial" pitchFamily="34" charset="0"/>
                <a:ea typeface="+mn-ea"/>
                <a:cs typeface="Arial" pitchFamily="34" charset="0"/>
              </a:rPr>
              <a:t>Green: mature capability</a:t>
            </a:r>
            <a:r>
              <a:rPr lang="en-US" sz="1500" dirty="0" smtClean="0">
                <a:solidFill>
                  <a:srgbClr val="000000"/>
                </a:solidFill>
                <a:latin typeface="Arial" pitchFamily="34" charset="0"/>
                <a:ea typeface="+mn-ea"/>
                <a:cs typeface="Arial" pitchFamily="34" charset="0"/>
              </a:rPr>
              <a:t>; </a:t>
            </a:r>
            <a:r>
              <a:rPr lang="en-US" sz="1500" dirty="0" smtClean="0">
                <a:solidFill>
                  <a:srgbClr val="3333CC"/>
                </a:solidFill>
                <a:latin typeface="Arial" pitchFamily="34" charset="0"/>
                <a:ea typeface="+mn-ea"/>
                <a:cs typeface="Arial" pitchFamily="34" charset="0"/>
              </a:rPr>
              <a:t>Blue: moderate/developing capability</a:t>
            </a:r>
            <a:r>
              <a:rPr lang="en-US" sz="1500" dirty="0" smtClean="0">
                <a:solidFill>
                  <a:srgbClr val="000000"/>
                </a:solidFill>
                <a:latin typeface="Arial" pitchFamily="34" charset="0"/>
                <a:ea typeface="+mn-ea"/>
                <a:cs typeface="Arial" pitchFamily="34" charset="0"/>
              </a:rPr>
              <a:t>; </a:t>
            </a:r>
            <a:r>
              <a:rPr lang="en-US" sz="1500" dirty="0" smtClean="0">
                <a:solidFill>
                  <a:srgbClr val="FF0000"/>
                </a:solidFill>
                <a:latin typeface="Arial" pitchFamily="34" charset="0"/>
                <a:ea typeface="+mn-ea"/>
                <a:cs typeface="Arial" pitchFamily="34" charset="0"/>
              </a:rPr>
              <a:t>Red: little or no capability</a:t>
            </a:r>
          </a:p>
          <a:p>
            <a:pPr marL="342900" indent="-342900" eaLnBrk="1" hangingPunct="1"/>
            <a:endParaRPr lang="en-US" sz="1400" dirty="0" smtClean="0">
              <a:solidFill>
                <a:srgbClr val="3333CC"/>
              </a:solidFill>
              <a:latin typeface="Arial" pitchFamily="34" charset="0"/>
              <a:ea typeface="+mn-ea"/>
              <a:cs typeface="Arial" pitchFamily="34" charset="0"/>
            </a:endParaRPr>
          </a:p>
          <a:p>
            <a:pPr marL="342900" indent="-342900" eaLnBrk="1" hangingPunct="1">
              <a:buFontTx/>
              <a:buChar char="•"/>
            </a:pPr>
            <a:endParaRPr lang="en-US" sz="1400" i="1" dirty="0" smtClean="0">
              <a:solidFill>
                <a:srgbClr val="3333CC"/>
              </a:solidFill>
              <a:latin typeface="Arial" pitchFamily="34" charset="0"/>
              <a:ea typeface="+mn-ea"/>
              <a:cs typeface="Arial" pitchFamily="34" charset="0"/>
            </a:endParaRPr>
          </a:p>
          <a:p>
            <a:pPr marL="342900" indent="-342900" eaLnBrk="1" hangingPunct="1"/>
            <a:r>
              <a:rPr lang="en-US" i="1" dirty="0" smtClean="0">
                <a:solidFill>
                  <a:srgbClr val="3333CC"/>
                </a:solidFill>
                <a:latin typeface="Arial" pitchFamily="34" charset="0"/>
                <a:ea typeface="+mn-ea"/>
                <a:cs typeface="Arial" pitchFamily="34" charset="0"/>
              </a:rPr>
              <a:t>	</a:t>
            </a:r>
          </a:p>
          <a:p>
            <a:pPr marL="342900" indent="-342900" eaLnBrk="1" hangingPunct="1">
              <a:spcBef>
                <a:spcPct val="20000"/>
              </a:spcBef>
              <a:buFontTx/>
              <a:buChar char="•"/>
            </a:pPr>
            <a:endParaRPr lang="en-US" dirty="0" smtClean="0">
              <a:solidFill>
                <a:srgbClr val="3333CC"/>
              </a:solidFill>
              <a:latin typeface="Arial" pitchFamily="34" charset="0"/>
              <a:ea typeface="+mn-ea"/>
              <a:cs typeface="Arial" pitchFamily="34" charset="0"/>
            </a:endParaRPr>
          </a:p>
        </p:txBody>
      </p:sp>
      <p:sp>
        <p:nvSpPr>
          <p:cNvPr id="4" name="Rectangle 1026"/>
          <p:cNvSpPr txBox="1">
            <a:spLocks noChangeArrowheads="1"/>
          </p:cNvSpPr>
          <p:nvPr/>
        </p:nvSpPr>
        <p:spPr bwMode="auto">
          <a:xfrm>
            <a:off x="395536" y="2060848"/>
            <a:ext cx="8358246" cy="3456384"/>
          </a:xfrm>
          <a:prstGeom prst="rect">
            <a:avLst/>
          </a:prstGeom>
          <a:ln>
            <a:headEnd/>
            <a:tailEnd/>
          </a:ln>
          <a:effectLst>
            <a:glow rad="101600">
              <a:schemeClr val="accent6">
                <a:alpha val="75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chor="ctr"/>
          <a:lstStyle/>
          <a:p>
            <a:pPr lvl="0" eaLnBrk="1" hangingPunct="1">
              <a:defRPr/>
            </a:pPr>
            <a:r>
              <a:rPr lang="en-US" sz="2200" b="1" dirty="0" smtClean="0">
                <a:solidFill>
                  <a:srgbClr val="000000"/>
                </a:solidFill>
                <a:latin typeface="Arial"/>
                <a:ea typeface="ＭＳ Ｐゴシック" charset="-128"/>
                <a:cs typeface="ＭＳ Ｐゴシック" charset="-128"/>
              </a:rPr>
              <a:t>But, the responsibility for these measurements is scattered: snow in terrestrial programs, sea ice in oceans, and then there is WMO, GCOS, GTOS, GOOS, CEOS, IPA, WCRP, research institutes etc. etc.</a:t>
            </a:r>
          </a:p>
          <a:p>
            <a:pPr lvl="0" eaLnBrk="1" hangingPunct="1">
              <a:defRPr/>
            </a:pPr>
            <a:endParaRPr lang="en-US" sz="2800" b="1" dirty="0" smtClean="0">
              <a:solidFill>
                <a:srgbClr val="000000"/>
              </a:solidFill>
              <a:latin typeface="Arial"/>
              <a:ea typeface="ＭＳ Ｐゴシック" charset="-128"/>
              <a:cs typeface="ＭＳ Ｐゴシック" charset="-128"/>
            </a:endParaRPr>
          </a:p>
          <a:p>
            <a:pPr lvl="0" eaLnBrk="1" hangingPunct="1">
              <a:defRPr/>
            </a:pPr>
            <a:r>
              <a:rPr lang="en-US" sz="2200" b="1" dirty="0" smtClean="0">
                <a:solidFill>
                  <a:srgbClr val="000000"/>
                </a:solidFill>
                <a:latin typeface="Arial"/>
                <a:ea typeface="ＭＳ Ｐゴシック" charset="-128"/>
                <a:cs typeface="ＭＳ Ｐゴシック" charset="-128"/>
              </a:rPr>
              <a:t>...... Needed over the entire range of time and space scales for weather, climate, water and environmental matters</a:t>
            </a:r>
          </a:p>
          <a:p>
            <a:pPr eaLnBrk="1" hangingPunct="1">
              <a:defRPr/>
            </a:pPr>
            <a:endParaRPr lang="en-US" b="1" i="1" dirty="0" smtClean="0">
              <a:solidFill>
                <a:srgbClr val="000000"/>
              </a:solidFill>
              <a:latin typeface="Calibri" pitchFamily="34" charset="0"/>
              <a:ea typeface="ＭＳ Ｐゴシック" pitchFamily="34" charset="-128"/>
            </a:endParaRPr>
          </a:p>
          <a:p>
            <a:pPr eaLnBrk="1" hangingPunct="1">
              <a:defRPr/>
            </a:pPr>
            <a:r>
              <a:rPr lang="en-US" b="1" i="1" dirty="0" smtClean="0">
                <a:solidFill>
                  <a:srgbClr val="000000"/>
                </a:solidFill>
                <a:latin typeface="Calibri" pitchFamily="34" charset="0"/>
                <a:ea typeface="ＭＳ Ｐゴシック" pitchFamily="34" charset="-128"/>
              </a:rPr>
              <a:t>These </a:t>
            </a:r>
            <a:r>
              <a:rPr lang="en-US" b="1" i="1" dirty="0">
                <a:solidFill>
                  <a:srgbClr val="000000"/>
                </a:solidFill>
                <a:latin typeface="Calibri" pitchFamily="34" charset="0"/>
                <a:ea typeface="ＭＳ Ｐゴシック" pitchFamily="34" charset="-128"/>
              </a:rPr>
              <a:t>are the basis for GCOS Essential Climate Variables (ECV’s)</a:t>
            </a:r>
          </a:p>
          <a:p>
            <a:pPr eaLnBrk="1" hangingPunct="1">
              <a:defRPr/>
            </a:pPr>
            <a:endParaRPr lang="en-US" b="1" i="1" dirty="0">
              <a:solidFill>
                <a:srgbClr val="000000"/>
              </a:solidFill>
              <a:latin typeface="Calibri" pitchFamily="34" charset="0"/>
              <a:ea typeface="ＭＳ Ｐゴシック" pitchFamily="34" charset="-128"/>
            </a:endParaRPr>
          </a:p>
        </p:txBody>
      </p:sp>
      <p:sp>
        <p:nvSpPr>
          <p:cNvPr id="118791" name="Rectangle 7"/>
          <p:cNvSpPr>
            <a:spLocks noChangeArrowheads="1"/>
          </p:cNvSpPr>
          <p:nvPr/>
        </p:nvSpPr>
        <p:spPr bwMode="auto">
          <a:xfrm>
            <a:off x="228600" y="914400"/>
            <a:ext cx="990600" cy="304800"/>
          </a:xfrm>
          <a:prstGeom prst="rect">
            <a:avLst/>
          </a:prstGeom>
          <a:noFill/>
          <a:ln w="9525">
            <a:noFill/>
            <a:miter lim="800000"/>
            <a:headEnd/>
            <a:tailEnd/>
          </a:ln>
        </p:spPr>
        <p:txBody>
          <a:bodyPr anchor="ctr"/>
          <a:lstStyle/>
          <a:p>
            <a:pPr algn="ctr" eaLnBrk="1" hangingPunct="1">
              <a:spcBef>
                <a:spcPct val="20000"/>
              </a:spcBef>
            </a:pPr>
            <a:r>
              <a:rPr lang="en-US" sz="1200" smtClean="0">
                <a:solidFill>
                  <a:srgbClr val="FFFFFF"/>
                </a:solidFill>
                <a:latin typeface="Arial Black" pitchFamily="34" charset="0"/>
                <a:ea typeface="+mn-ea"/>
              </a:rPr>
              <a:t>WMO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0" y="152400"/>
            <a:ext cx="9145588" cy="6859588"/>
          </a:xfrm>
          <a:prstGeom prst="rect">
            <a:avLst/>
          </a:prstGeom>
          <a:noFill/>
          <a:ln w="9525">
            <a:noFill/>
            <a:miter lim="800000"/>
            <a:headEnd/>
            <a:tailEnd/>
          </a:ln>
        </p:spPr>
      </p:pic>
      <p:sp>
        <p:nvSpPr>
          <p:cNvPr id="124931" name="Rectangle 3"/>
          <p:cNvSpPr>
            <a:spLocks noChangeArrowheads="1"/>
          </p:cNvSpPr>
          <p:nvPr/>
        </p:nvSpPr>
        <p:spPr bwMode="auto">
          <a:xfrm>
            <a:off x="152400" y="609600"/>
            <a:ext cx="838200" cy="381000"/>
          </a:xfrm>
          <a:prstGeom prst="rect">
            <a:avLst/>
          </a:prstGeom>
          <a:noFill/>
          <a:ln w="9525">
            <a:noFill/>
            <a:miter lim="800000"/>
            <a:headEnd/>
            <a:tailEnd/>
          </a:ln>
        </p:spPr>
        <p:txBody>
          <a:bodyPr anchor="ctr"/>
          <a:lstStyle/>
          <a:p>
            <a:pPr algn="ctr" eaLnBrk="1" hangingPunct="1">
              <a:spcBef>
                <a:spcPct val="20000"/>
              </a:spcBef>
            </a:pPr>
            <a:r>
              <a:rPr lang="en-US" sz="900">
                <a:solidFill>
                  <a:schemeClr val="bg1"/>
                </a:solidFill>
                <a:latin typeface="Arial Black" charset="0"/>
              </a:rPr>
              <a:t>WMO</a:t>
            </a:r>
            <a:endParaRPr lang="en-US" sz="800">
              <a:solidFill>
                <a:schemeClr val="bg1"/>
              </a:solidFill>
              <a:latin typeface="Arial Black" charset="0"/>
            </a:endParaRPr>
          </a:p>
        </p:txBody>
      </p:sp>
      <p:pic>
        <p:nvPicPr>
          <p:cNvPr id="124932" name="Picture 5" descr="From Clipboard"/>
          <p:cNvPicPr>
            <a:picLocks noChangeAspect="1" noChangeArrowheads="1"/>
          </p:cNvPicPr>
          <p:nvPr/>
        </p:nvPicPr>
        <p:blipFill>
          <a:blip r:embed="rId3" cstate="print"/>
          <a:srcRect/>
          <a:stretch>
            <a:fillRect/>
          </a:stretch>
        </p:blipFill>
        <p:spPr bwMode="auto">
          <a:xfrm>
            <a:off x="152400" y="228600"/>
            <a:ext cx="4114800" cy="5802313"/>
          </a:xfrm>
          <a:prstGeom prst="rect">
            <a:avLst/>
          </a:prstGeom>
          <a:noFill/>
          <a:ln w="9525">
            <a:solidFill>
              <a:schemeClr val="tx1"/>
            </a:solidFill>
            <a:miter lim="800000"/>
            <a:headEnd/>
            <a:tailEnd/>
          </a:ln>
        </p:spPr>
      </p:pic>
      <p:sp>
        <p:nvSpPr>
          <p:cNvPr id="124933" name="Rectangle 5"/>
          <p:cNvSpPr>
            <a:spLocks noChangeArrowheads="1"/>
          </p:cNvSpPr>
          <p:nvPr/>
        </p:nvSpPr>
        <p:spPr bwMode="auto">
          <a:xfrm>
            <a:off x="4419600" y="228600"/>
            <a:ext cx="4572000" cy="6446838"/>
          </a:xfrm>
          <a:prstGeom prst="rect">
            <a:avLst/>
          </a:prstGeom>
          <a:noFill/>
          <a:ln w="9525">
            <a:noFill/>
            <a:miter lim="800000"/>
            <a:headEnd/>
            <a:tailEnd/>
          </a:ln>
        </p:spPr>
        <p:txBody>
          <a:bodyPr>
            <a:spAutoFit/>
          </a:bodyPr>
          <a:lstStyle/>
          <a:p>
            <a:pPr indent="4763" eaLnBrk="1" hangingPunct="1">
              <a:lnSpc>
                <a:spcPct val="80000"/>
              </a:lnSpc>
              <a:spcBef>
                <a:spcPct val="20000"/>
              </a:spcBef>
            </a:pPr>
            <a:r>
              <a:rPr lang="en-GB" sz="3200">
                <a:latin typeface="Calibri" charset="0"/>
                <a:cs typeface="Times New Roman" charset="0"/>
              </a:rPr>
              <a:t>The IGOS Cryosphere Theme was developed primarily to:</a:t>
            </a:r>
          </a:p>
          <a:p>
            <a:pPr indent="4763" eaLnBrk="1" hangingPunct="1">
              <a:lnSpc>
                <a:spcPct val="80000"/>
              </a:lnSpc>
              <a:spcBef>
                <a:spcPct val="20000"/>
              </a:spcBef>
            </a:pPr>
            <a:endParaRPr lang="en-GB">
              <a:solidFill>
                <a:srgbClr val="3333CC"/>
              </a:solidFill>
              <a:latin typeface="Calibri" charset="0"/>
              <a:cs typeface="Times New Roman" charset="0"/>
            </a:endParaRPr>
          </a:p>
          <a:p>
            <a:pPr indent="4763" eaLnBrk="1" hangingPunct="1">
              <a:lnSpc>
                <a:spcPct val="80000"/>
              </a:lnSpc>
              <a:spcBef>
                <a:spcPct val="20000"/>
              </a:spcBef>
            </a:pPr>
            <a:r>
              <a:rPr lang="en-GB">
                <a:solidFill>
                  <a:srgbClr val="3333CC"/>
                </a:solidFill>
                <a:latin typeface="Calibri" charset="0"/>
                <a:cs typeface="Times New Roman" charset="0"/>
              </a:rPr>
              <a:t>* create a </a:t>
            </a:r>
            <a:r>
              <a:rPr lang="en-GB" u="sng">
                <a:solidFill>
                  <a:srgbClr val="800000"/>
                </a:solidFill>
                <a:latin typeface="Calibri" charset="0"/>
                <a:cs typeface="Times New Roman" charset="0"/>
              </a:rPr>
              <a:t>framework for improved coordination</a:t>
            </a:r>
            <a:r>
              <a:rPr lang="en-GB" u="sng">
                <a:solidFill>
                  <a:srgbClr val="3333CC"/>
                </a:solidFill>
                <a:latin typeface="Calibri" charset="0"/>
                <a:cs typeface="Times New Roman" charset="0"/>
              </a:rPr>
              <a:t> </a:t>
            </a:r>
            <a:r>
              <a:rPr lang="en-GB">
                <a:solidFill>
                  <a:srgbClr val="3333CC"/>
                </a:solidFill>
                <a:latin typeface="Calibri" charset="0"/>
                <a:cs typeface="Times New Roman" charset="0"/>
              </a:rPr>
              <a:t>of cryospheric observations</a:t>
            </a:r>
          </a:p>
          <a:p>
            <a:pPr indent="4763" eaLnBrk="1" hangingPunct="1">
              <a:lnSpc>
                <a:spcPct val="80000"/>
              </a:lnSpc>
              <a:spcBef>
                <a:spcPct val="20000"/>
              </a:spcBef>
            </a:pPr>
            <a:endParaRPr lang="en-GB">
              <a:solidFill>
                <a:srgbClr val="3333CC"/>
              </a:solidFill>
              <a:latin typeface="Calibri" charset="0"/>
              <a:cs typeface="Times New Roman" charset="0"/>
            </a:endParaRPr>
          </a:p>
          <a:p>
            <a:pPr indent="4763" eaLnBrk="1" hangingPunct="1">
              <a:lnSpc>
                <a:spcPct val="80000"/>
              </a:lnSpc>
              <a:spcBef>
                <a:spcPct val="20000"/>
              </a:spcBef>
              <a:buFontTx/>
              <a:buChar char="•"/>
            </a:pPr>
            <a:r>
              <a:rPr lang="en-GB" u="sng">
                <a:solidFill>
                  <a:srgbClr val="800000"/>
                </a:solidFill>
                <a:latin typeface="Calibri" charset="0"/>
                <a:cs typeface="Times New Roman" charset="0"/>
              </a:rPr>
              <a:t>assess current capabilities and requirements</a:t>
            </a:r>
            <a:r>
              <a:rPr lang="en-GB">
                <a:solidFill>
                  <a:srgbClr val="3333CC"/>
                </a:solidFill>
                <a:latin typeface="Calibri" charset="0"/>
                <a:cs typeface="Times New Roman" charset="0"/>
              </a:rPr>
              <a:t> for cryospheric observations</a:t>
            </a:r>
          </a:p>
          <a:p>
            <a:pPr indent="4763" eaLnBrk="1" hangingPunct="1">
              <a:lnSpc>
                <a:spcPct val="80000"/>
              </a:lnSpc>
              <a:spcBef>
                <a:spcPct val="20000"/>
              </a:spcBef>
              <a:buFontTx/>
              <a:buChar char="•"/>
            </a:pPr>
            <a:endParaRPr lang="en-GB">
              <a:solidFill>
                <a:srgbClr val="3333CC"/>
              </a:solidFill>
              <a:latin typeface="Calibri" charset="0"/>
              <a:cs typeface="Times New Roman" charset="0"/>
            </a:endParaRPr>
          </a:p>
          <a:p>
            <a:pPr indent="4763" eaLnBrk="1" hangingPunct="1">
              <a:lnSpc>
                <a:spcPct val="80000"/>
              </a:lnSpc>
              <a:spcBef>
                <a:spcPct val="20000"/>
              </a:spcBef>
            </a:pPr>
            <a:r>
              <a:rPr lang="en-US">
                <a:solidFill>
                  <a:schemeClr val="accent2"/>
                </a:solidFill>
                <a:latin typeface="Calibri" charset="0"/>
                <a:cs typeface="Arial" charset="0"/>
              </a:rPr>
              <a:t>Over 100 recommendations provide the basis for subsequent actions. But who will take action? </a:t>
            </a:r>
          </a:p>
          <a:p>
            <a:pPr indent="4763" eaLnBrk="1" hangingPunct="1">
              <a:lnSpc>
                <a:spcPct val="80000"/>
              </a:lnSpc>
              <a:spcBef>
                <a:spcPct val="20000"/>
              </a:spcBef>
            </a:pPr>
            <a:endParaRPr lang="en-US">
              <a:solidFill>
                <a:schemeClr val="accent2"/>
              </a:solidFill>
              <a:latin typeface="Calibri" charset="0"/>
              <a:cs typeface="Arial" charset="0"/>
            </a:endParaRPr>
          </a:p>
          <a:p>
            <a:pPr indent="4763" eaLnBrk="1" hangingPunct="1">
              <a:lnSpc>
                <a:spcPct val="80000"/>
              </a:lnSpc>
              <a:spcBef>
                <a:spcPct val="20000"/>
              </a:spcBef>
            </a:pPr>
            <a:endParaRPr lang="en-US">
              <a:solidFill>
                <a:schemeClr val="accent2"/>
              </a:solidFill>
              <a:latin typeface="Calibri" charset="0"/>
              <a:cs typeface="Arial" charset="0"/>
            </a:endParaRPr>
          </a:p>
          <a:p>
            <a:pPr indent="4763" eaLnBrk="1" hangingPunct="1">
              <a:lnSpc>
                <a:spcPct val="80000"/>
              </a:lnSpc>
              <a:spcBef>
                <a:spcPct val="20000"/>
              </a:spcBef>
            </a:pPr>
            <a:r>
              <a:rPr lang="en-GB" sz="2800" b="1" i="1">
                <a:solidFill>
                  <a:srgbClr val="C00000"/>
                </a:solidFill>
                <a:latin typeface="Calibri" charset="0"/>
              </a:rPr>
              <a:t>Global Cryosphere Watch</a:t>
            </a:r>
            <a:endParaRPr lang="en-US" sz="2800">
              <a:solidFill>
                <a:srgbClr val="C00000"/>
              </a:solidFill>
              <a:latin typeface="Calibri" charset="0"/>
              <a:cs typeface="Arial" charset="0"/>
            </a:endParaRPr>
          </a:p>
        </p:txBody>
      </p:sp>
      <p:pic>
        <p:nvPicPr>
          <p:cNvPr id="124934" name="Picture 8" descr="igos-cryo_logo"/>
          <p:cNvPicPr>
            <a:picLocks noChangeAspect="1" noChangeArrowheads="1"/>
          </p:cNvPicPr>
          <p:nvPr/>
        </p:nvPicPr>
        <p:blipFill>
          <a:blip r:embed="rId4" cstate="print"/>
          <a:srcRect/>
          <a:stretch>
            <a:fillRect/>
          </a:stretch>
        </p:blipFill>
        <p:spPr bwMode="auto">
          <a:xfrm>
            <a:off x="685800" y="6172200"/>
            <a:ext cx="1066800" cy="461963"/>
          </a:xfrm>
          <a:prstGeom prst="rect">
            <a:avLst/>
          </a:prstGeom>
          <a:noFill/>
          <a:ln w="9525">
            <a:noFill/>
            <a:miter lim="800000"/>
            <a:headEnd/>
            <a:tailEnd/>
          </a:ln>
        </p:spPr>
      </p:pic>
      <p:sp>
        <p:nvSpPr>
          <p:cNvPr id="124935" name="Line 6"/>
          <p:cNvSpPr>
            <a:spLocks noChangeShapeType="1"/>
          </p:cNvSpPr>
          <p:nvPr/>
        </p:nvSpPr>
        <p:spPr bwMode="auto">
          <a:xfrm>
            <a:off x="1828800" y="6391275"/>
            <a:ext cx="533400" cy="0"/>
          </a:xfrm>
          <a:prstGeom prst="line">
            <a:avLst/>
          </a:prstGeom>
          <a:noFill/>
          <a:ln w="69850">
            <a:solidFill>
              <a:srgbClr val="660033"/>
            </a:solidFill>
            <a:round/>
            <a:headEnd/>
            <a:tailEnd type="triangle" w="med" len="med"/>
          </a:ln>
        </p:spPr>
        <p:txBody>
          <a:bodyPr wrap="none" anchor="ctr"/>
          <a:lstStyle/>
          <a:p>
            <a:endParaRPr lang="en-CA"/>
          </a:p>
        </p:txBody>
      </p:sp>
      <p:pic>
        <p:nvPicPr>
          <p:cNvPr id="124936" name="Picture 5" descr="geo_logo_snowflake_sm"/>
          <p:cNvPicPr>
            <a:picLocks noChangeAspect="1" noChangeArrowheads="1"/>
          </p:cNvPicPr>
          <p:nvPr/>
        </p:nvPicPr>
        <p:blipFill>
          <a:blip r:embed="rId5" cstate="print"/>
          <a:srcRect/>
          <a:stretch>
            <a:fillRect/>
          </a:stretch>
        </p:blipFill>
        <p:spPr bwMode="auto">
          <a:xfrm>
            <a:off x="2438400" y="6162675"/>
            <a:ext cx="919163" cy="471488"/>
          </a:xfrm>
          <a:prstGeom prst="rect">
            <a:avLst/>
          </a:prstGeom>
          <a:noFill/>
          <a:ln w="9525">
            <a:noFill/>
            <a:miter lim="800000"/>
            <a:headEnd/>
            <a:tailEnd/>
          </a:ln>
        </p:spPr>
      </p:pic>
      <p:sp>
        <p:nvSpPr>
          <p:cNvPr id="124937" name="TextBox 9"/>
          <p:cNvSpPr txBox="1">
            <a:spLocks noChangeArrowheads="1"/>
          </p:cNvSpPr>
          <p:nvPr/>
        </p:nvSpPr>
        <p:spPr bwMode="auto">
          <a:xfrm>
            <a:off x="1752600" y="6473825"/>
            <a:ext cx="549275" cy="307975"/>
          </a:xfrm>
          <a:prstGeom prst="rect">
            <a:avLst/>
          </a:prstGeom>
          <a:noFill/>
          <a:ln w="9525">
            <a:noFill/>
            <a:miter lim="800000"/>
            <a:headEnd/>
            <a:tailEnd/>
          </a:ln>
        </p:spPr>
        <p:txBody>
          <a:bodyPr wrap="none">
            <a:spAutoFit/>
          </a:bodyPr>
          <a:lstStyle/>
          <a:p>
            <a:r>
              <a:rPr lang="en-US" sz="1400">
                <a:latin typeface="Calibri" charset="0"/>
              </a:rPr>
              <a:t>2008</a:t>
            </a:r>
          </a:p>
        </p:txBody>
      </p:sp>
      <p:sp>
        <p:nvSpPr>
          <p:cNvPr id="124938" name="Down Arrow 11"/>
          <p:cNvSpPr>
            <a:spLocks noChangeArrowheads="1"/>
          </p:cNvSpPr>
          <p:nvPr/>
        </p:nvSpPr>
        <p:spPr bwMode="auto">
          <a:xfrm>
            <a:off x="6248400" y="5562600"/>
            <a:ext cx="304800" cy="457200"/>
          </a:xfrm>
          <a:prstGeom prst="down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
        <a:cs typeface="Lucida Sans Unicode"/>
      </a:majorFont>
      <a:minorFont>
        <a:latin typeface="Trebuchet MS"/>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7675"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7675"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himmer">
  <a:themeElements>
    <a:clrScheme name="1_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1_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1_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1_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1_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1_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1_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1_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1_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1_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6_Default Design">
  <a:themeElements>
    <a:clrScheme name="1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6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WMO Template">
  <a:themeElements>
    <a:clrScheme name="3_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Default Design">
  <a:themeElements>
    <a:clrScheme name="1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0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0_Default Design">
  <a:themeElements>
    <a:clrScheme name="1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9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9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9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7278</TotalTime>
  <Words>3939</Words>
  <Application>Microsoft Office PowerPoint</Application>
  <PresentationFormat>On-screen Show (4:3)</PresentationFormat>
  <Paragraphs>390</Paragraphs>
  <Slides>45</Slides>
  <Notes>22</Notes>
  <HiddenSlides>16</HiddenSlides>
  <MMClips>0</MMClips>
  <ScaleCrop>false</ScaleCrop>
  <HeadingPairs>
    <vt:vector size="6" baseType="variant">
      <vt:variant>
        <vt:lpstr>Theme</vt:lpstr>
      </vt:variant>
      <vt:variant>
        <vt:i4>44</vt:i4>
      </vt:variant>
      <vt:variant>
        <vt:lpstr>Embedded OLE Servers</vt:lpstr>
      </vt:variant>
      <vt:variant>
        <vt:i4>2</vt:i4>
      </vt:variant>
      <vt:variant>
        <vt:lpstr>Slide Titles</vt:lpstr>
      </vt:variant>
      <vt:variant>
        <vt:i4>45</vt:i4>
      </vt:variant>
    </vt:vector>
  </HeadingPairs>
  <TitlesOfParts>
    <vt:vector size="91" baseType="lpstr">
      <vt:lpstr>WMO_standard_2010</vt:lpstr>
      <vt:lpstr>WMO Template</vt:lpstr>
      <vt:lpstr>8_WMO Template</vt:lpstr>
      <vt:lpstr>1_WMO Template</vt:lpstr>
      <vt:lpstr>2_WMO Template</vt:lpstr>
      <vt:lpstr>9_WMO Template</vt:lpstr>
      <vt:lpstr>1_WMO_standard_2010</vt:lpstr>
      <vt:lpstr>3_WMO Template</vt:lpstr>
      <vt:lpstr>1_Benutzerdefiniertes Design</vt:lpstr>
      <vt:lpstr>4_WMO Template</vt:lpstr>
      <vt:lpstr>48_Default Design</vt:lpstr>
      <vt:lpstr>5_WMO Template</vt:lpstr>
      <vt:lpstr>4_WMO_standard_2010</vt:lpstr>
      <vt:lpstr>2_Benutzerdefiniertes Design</vt:lpstr>
      <vt:lpstr>7_WMO Template</vt:lpstr>
      <vt:lpstr>8_Default Design</vt:lpstr>
      <vt:lpstr>10_WMO Template</vt:lpstr>
      <vt:lpstr>Office Theme</vt:lpstr>
      <vt:lpstr>6_WMO_standard_2010</vt:lpstr>
      <vt:lpstr>12_WMO Template</vt:lpstr>
      <vt:lpstr>1_Office Theme</vt:lpstr>
      <vt:lpstr>11_WMO Template</vt:lpstr>
      <vt:lpstr>9_WMO_standard_2010</vt:lpstr>
      <vt:lpstr>13_WMO Template</vt:lpstr>
      <vt:lpstr>14_WMO Template</vt:lpstr>
      <vt:lpstr>1_Shimmer</vt:lpstr>
      <vt:lpstr>6_WMO Template</vt:lpstr>
      <vt:lpstr>16_Default Design</vt:lpstr>
      <vt:lpstr>3_Default Design</vt:lpstr>
      <vt:lpstr>默认设计模板</vt:lpstr>
      <vt:lpstr>3_WMO_standard_2010</vt:lpstr>
      <vt:lpstr>15_WMO Template</vt:lpstr>
      <vt:lpstr>18_Default Design</vt:lpstr>
      <vt:lpstr>16_WMO Template</vt:lpstr>
      <vt:lpstr>8_WMO_standard_2010</vt:lpstr>
      <vt:lpstr>17_WMO Template</vt:lpstr>
      <vt:lpstr>18_WMO Template</vt:lpstr>
      <vt:lpstr>10_WMO_standard_2010</vt:lpstr>
      <vt:lpstr>3_Benutzerdefiniertes Design</vt:lpstr>
      <vt:lpstr>19_WMO Template</vt:lpstr>
      <vt:lpstr>20_WMO Template</vt:lpstr>
      <vt:lpstr>12_WMO_standard_2010</vt:lpstr>
      <vt:lpstr>7_WMO_standard_2010</vt:lpstr>
      <vt:lpstr>20_Default Design</vt:lpstr>
      <vt:lpstr>Photo Editor Photo</vt:lpstr>
      <vt:lpstr>Worksheet</vt:lpstr>
      <vt:lpstr>World Meteorological Organization Working together in weather, climate and water</vt:lpstr>
      <vt:lpstr>World Meteorological Organization (WMO)</vt:lpstr>
      <vt:lpstr>Slide 3</vt:lpstr>
      <vt:lpstr>Slide 4</vt:lpstr>
      <vt:lpstr>Slide 5</vt:lpstr>
      <vt:lpstr>Slide 6</vt:lpstr>
      <vt:lpstr>Slide 7</vt:lpstr>
      <vt:lpstr>To monitor the cryosphere we need to measure a broad spectrum of snow and ice properties</vt:lpstr>
      <vt:lpstr>Slide 9</vt:lpstr>
      <vt:lpstr>Slide 10</vt:lpstr>
      <vt:lpstr>GCW Linkages/Partnerships</vt:lpstr>
      <vt:lpstr>Partnerships</vt:lpstr>
      <vt:lpstr>Slide 13</vt:lpstr>
      <vt:lpstr>Slide 14</vt:lpstr>
      <vt:lpstr>Slide 15</vt:lpstr>
      <vt:lpstr>GCOS – A Key GCW Partner</vt:lpstr>
      <vt:lpstr>Polar Network of Networks: GOS forms a core Challenge of sustaining and funding networks in remote harsh, cold environments and new networks established during IPY and meeting challenges associated with automation </vt:lpstr>
      <vt:lpstr>Links to GCOS identified in the GCW Implementation Strategy </vt:lpstr>
      <vt:lpstr>Issue: Perspective and Scale</vt:lpstr>
      <vt:lpstr>Observing the Cryosphere</vt:lpstr>
      <vt:lpstr>..... in situ, marine, and aircraft measurements …</vt:lpstr>
      <vt:lpstr>Slide 22</vt:lpstr>
      <vt:lpstr>Slide 23</vt:lpstr>
      <vt:lpstr>Distribution of Himalayas Cryospheric Observation Network (HIMALCON)</vt:lpstr>
      <vt:lpstr>Slide 25</vt:lpstr>
      <vt:lpstr>Issue for in-situ cryospheric observation stations: varying ownership and operational status </vt:lpstr>
      <vt:lpstr>Slide 27</vt:lpstr>
      <vt:lpstr>Quantification of Cold Region Precipitation – Demonstration Project</vt:lpstr>
      <vt:lpstr>Trends in Permafrost Temperature across the Canadian Arctic</vt:lpstr>
      <vt:lpstr>Slide 30</vt:lpstr>
      <vt:lpstr>Slide 31</vt:lpstr>
      <vt:lpstr>Slide 32</vt:lpstr>
      <vt:lpstr>Slide 33</vt:lpstr>
      <vt:lpstr>GCW portal functionality</vt:lpstr>
      <vt:lpstr>Distributed data management</vt:lpstr>
      <vt:lpstr>Slide 36</vt:lpstr>
      <vt:lpstr>Slide 37</vt:lpstr>
      <vt:lpstr>Slide 38</vt:lpstr>
      <vt:lpstr>Expected Outcomes Near-term Tasks for GCW</vt:lpstr>
      <vt:lpstr>Proposed Near-term Tasks for GCW …2</vt:lpstr>
      <vt:lpstr>Initial Expected Outcomes for  GCW Near-Term Tasks</vt:lpstr>
      <vt:lpstr>Conceptual Framework for GCW Operation </vt:lpstr>
      <vt:lpstr>GCW Tasks and Timelines</vt:lpstr>
      <vt:lpstr>Slide 44</vt:lpstr>
      <vt:lpstr>Slide 45</vt:lpstr>
    </vt:vector>
  </TitlesOfParts>
  <Company>wmo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Meteorological Organization Working together in weather, climate and water</dc:title>
  <dc:creator>Goodison M</dc:creator>
  <cp:lastModifiedBy> B Goodison</cp:lastModifiedBy>
  <cp:revision>101</cp:revision>
  <dcterms:created xsi:type="dcterms:W3CDTF">2011-05-23T11:13:26Z</dcterms:created>
  <dcterms:modified xsi:type="dcterms:W3CDTF">2011-11-21T09:40:23Z</dcterms:modified>
</cp:coreProperties>
</file>