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pict" ContentType="image/pict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Default Extension="vml" ContentType="application/vnd.openxmlformats-officedocument.vmlDrawin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98EC-93D9-A644-B8E3-384F1AB4C92D}" type="datetimeFigureOut">
              <a:rPr lang="en-US" smtClean="0"/>
              <a:pPr/>
              <a:t>11/21/11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0428-45F8-1B47-AF2D-B2376FF2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CE2774-0310-2245-9D8F-5B9AA4C75C39}" type="slidenum">
              <a:rPr lang="en-US">
                <a:solidFill>
                  <a:prstClr val="white"/>
                </a:solidFill>
                <a:latin typeface="Times New Roman" pitchFamily="-1" charset="0"/>
              </a:rPr>
              <a:pPr/>
              <a:t>1</a:t>
            </a:fld>
            <a:endParaRPr lang="en-US">
              <a:solidFill>
                <a:prstClr val="white"/>
              </a:solidFill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B1735D-2BD0-5740-B8EB-4CAFD7B5320E}" type="slidenum">
              <a:rPr lang="en-US">
                <a:solidFill>
                  <a:prstClr val="white"/>
                </a:solidFill>
                <a:latin typeface="Times New Roman" pitchFamily="-1" charset="0"/>
              </a:rPr>
              <a:pPr/>
              <a:t>2</a:t>
            </a:fld>
            <a:endParaRPr lang="en-US">
              <a:solidFill>
                <a:prstClr val="white"/>
              </a:solidFill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B1735D-2BD0-5740-B8EB-4CAFD7B5320E}" type="slidenum">
              <a:rPr lang="en-US">
                <a:solidFill>
                  <a:prstClr val="white"/>
                </a:solidFill>
                <a:latin typeface="Times New Roman" pitchFamily="-1" charset="0"/>
              </a:rPr>
              <a:pPr/>
              <a:t>3</a:t>
            </a:fld>
            <a:endParaRPr lang="en-US">
              <a:solidFill>
                <a:prstClr val="white"/>
              </a:solidFill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B1735D-2BD0-5740-B8EB-4CAFD7B5320E}" type="slidenum">
              <a:rPr lang="en-US">
                <a:solidFill>
                  <a:prstClr val="white"/>
                </a:solidFill>
                <a:latin typeface="Times New Roman" pitchFamily="-1" charset="0"/>
              </a:rPr>
              <a:pPr/>
              <a:t>4</a:t>
            </a:fld>
            <a:endParaRPr lang="en-US">
              <a:solidFill>
                <a:prstClr val="white"/>
              </a:solidFill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solidFill>
                  <a:prstClr val="white">
                    <a:lumMod val="50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97DB8BE6-BAFD-BC4C-954D-FABAAB92F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84582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6480" y="6356827"/>
            <a:ext cx="5562720" cy="364359"/>
          </a:xfrm>
          <a:prstGeom prst="rect">
            <a:avLst/>
          </a:prstGeom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defTabSz="407484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rgbClr val="7F7F7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October 27, 2010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7009922" y="6356827"/>
            <a:ext cx="1905120" cy="364359"/>
          </a:xfrm>
        </p:spPr>
        <p:txBody>
          <a:bodyPr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6384F0A-7696-3F4E-9C60-9C3431D81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2134080" y="0"/>
            <a:ext cx="7009920" cy="11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481" y="1600008"/>
            <a:ext cx="8458560" cy="452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7238880" y="6492202"/>
            <a:ext cx="1905120" cy="365798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7F7F7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07526" fontAlgn="base">
              <a:spcBef>
                <a:spcPct val="0"/>
              </a:spcBef>
              <a:spcAft>
                <a:spcPct val="0"/>
              </a:spcAft>
              <a:defRPr/>
            </a:pPr>
            <a:fld id="{B4C6224A-7252-8F44-8FF3-EE91D62D3C56}" type="slidenum">
              <a:rPr lang="en-US"/>
              <a:pPr defTabSz="4075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1D314E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D314E"/>
          </a:solidFill>
          <a:latin typeface="TradeGothicBoldCondTwenty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D314E"/>
          </a:solidFill>
          <a:latin typeface="TradeGothicBoldCondTwenty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D314E"/>
          </a:solidFill>
          <a:latin typeface="TradeGothicBoldCondTwenty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D314E"/>
          </a:solidFill>
          <a:latin typeface="TradeGothicBoldCondTwenty"/>
          <a:ea typeface="ＭＳ Ｐゴシック" charset="-128"/>
          <a:cs typeface="ＭＳ Ｐゴシック" charset="-128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314E"/>
          </a:solidFill>
          <a:latin typeface="TradeGothicBoldCondTwenty"/>
        </a:defRPr>
      </a:lvl6pPr>
      <a:lvl7pPr marL="914305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314E"/>
          </a:solidFill>
          <a:latin typeface="TradeGothicBoldCondTwenty"/>
        </a:defRPr>
      </a:lvl7pPr>
      <a:lvl8pPr marL="1371458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314E"/>
          </a:solidFill>
          <a:latin typeface="TradeGothicBoldCondTwenty"/>
        </a:defRPr>
      </a:lvl8pPr>
      <a:lvl9pPr marL="182861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314E"/>
          </a:solidFill>
          <a:latin typeface="TradeGothicBoldCondTwenty"/>
        </a:defRPr>
      </a:lvl9pPr>
    </p:titleStyle>
    <p:bodyStyle>
      <a:lvl1pPr marL="342725" indent="-342725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611" indent="-285124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4"/>
        </a:buBlip>
        <a:defRPr sz="2800" kern="1200">
          <a:solidFill>
            <a:schemeClr val="tx1"/>
          </a:solidFill>
          <a:latin typeface="TradeGothicCondEighteen" pitchFamily="2" charset="0"/>
          <a:ea typeface="ＭＳ Ｐゴシック" charset="-128"/>
          <a:cs typeface="+mn-cs"/>
        </a:defRPr>
      </a:lvl2pPr>
      <a:lvl3pPr marL="1141937" indent="-227523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sz="2400" kern="1200">
          <a:solidFill>
            <a:schemeClr val="tx1"/>
          </a:solidFill>
          <a:latin typeface="TradeGothicCondEighteen" pitchFamily="2" charset="0"/>
          <a:ea typeface="ＭＳ Ｐゴシック" charset="-128"/>
          <a:cs typeface="+mn-cs"/>
        </a:defRPr>
      </a:lvl3pPr>
      <a:lvl4pPr marL="1599864" indent="-227523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6"/>
        </a:buBlip>
        <a:defRPr sz="2000" kern="1200">
          <a:solidFill>
            <a:schemeClr val="tx1"/>
          </a:solidFill>
          <a:latin typeface="TradeGothicCondEighteen" pitchFamily="2" charset="0"/>
          <a:ea typeface="ＭＳ Ｐゴシック" charset="-128"/>
          <a:cs typeface="+mn-cs"/>
        </a:defRPr>
      </a:lvl4pPr>
      <a:lvl5pPr marL="2056350" indent="-227523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TradeGothicCondEighteen" pitchFamily="2" charset="0"/>
          <a:ea typeface="ＭＳ Ｐゴシック" charset="-128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jkey:text:gcw:meetings:1st-imp_1111:presentations:IP_agenda_table.docx!OLE_LINK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jkey:text:gcw:meetings:1st-imp_1111:presentations:IP_agenda_table.docx!OLE_LINK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143001"/>
            <a:ext cx="8534400" cy="523220"/>
          </a:xfrm>
          <a:prstGeom prst="rect">
            <a:avLst/>
          </a:prstGeom>
          <a:gradFill rotWithShape="1">
            <a:gsLst>
              <a:gs pos="0">
                <a:srgbClr val="39639D">
                  <a:tint val="75000"/>
                  <a:shade val="85000"/>
                  <a:satMod val="230000"/>
                </a:srgbClr>
              </a:gs>
              <a:gs pos="25000">
                <a:srgbClr val="39639D">
                  <a:tint val="90000"/>
                  <a:shade val="70000"/>
                  <a:satMod val="220000"/>
                </a:srgbClr>
              </a:gs>
              <a:gs pos="50000">
                <a:srgbClr val="39639D">
                  <a:tint val="90000"/>
                  <a:shade val="58000"/>
                  <a:satMod val="225000"/>
                </a:srgbClr>
              </a:gs>
              <a:gs pos="65000">
                <a:srgbClr val="39639D">
                  <a:tint val="90000"/>
                  <a:shade val="58000"/>
                  <a:satMod val="225000"/>
                </a:srgbClr>
              </a:gs>
              <a:gs pos="80000">
                <a:srgbClr val="39639D">
                  <a:tint val="90000"/>
                  <a:shade val="69000"/>
                  <a:satMod val="220000"/>
                </a:srgbClr>
              </a:gs>
              <a:gs pos="100000">
                <a:srgbClr val="39639D">
                  <a:tint val="77000"/>
                  <a:shade val="80000"/>
                  <a:satMod val="230000"/>
                </a:srgbClr>
              </a:gs>
            </a:gsLst>
            <a:lin ang="5400000" scaled="1"/>
          </a:gradFill>
          <a:ln w="10000" cap="flat" cmpd="sng" algn="ctr">
            <a:solidFill>
              <a:srgbClr val="39639D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txBody>
          <a:bodyPr lIns="91410" tIns="45706" rIns="91410" bIns="45706">
            <a:spAutoFit/>
          </a:bodyPr>
          <a:lstStyle/>
          <a:p>
            <a:pPr algn="ctr" defTabSz="914210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ea typeface="ＭＳ Ｐゴシック"/>
                <a:cs typeface="ＭＳ Ｐゴシック"/>
              </a:rPr>
              <a:t>GCW Implementation Plan</a:t>
            </a:r>
            <a:endParaRPr lang="en-US" sz="2800" b="1" kern="0" dirty="0">
              <a:solidFill>
                <a:sysClr val="window" lastClr="FFFFFF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0725" name="Picture 14" descr="NO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62" y="5486977"/>
            <a:ext cx="1056960" cy="10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Tit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6801" y="4267168"/>
            <a:ext cx="6487200" cy="16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5" descr="Untitled-3.png"/>
          <p:cNvPicPr>
            <a:picLocks noChangeAspect="1"/>
          </p:cNvPicPr>
          <p:nvPr/>
        </p:nvPicPr>
        <p:blipFill>
          <a:blip r:embed="rId5"/>
          <a:srcRect l="50035" b="29720"/>
          <a:stretch>
            <a:fillRect/>
          </a:stretch>
        </p:blipFill>
        <p:spPr bwMode="auto">
          <a:xfrm>
            <a:off x="0" y="2590832"/>
            <a:ext cx="3733920" cy="426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6460" y="2370107"/>
            <a:ext cx="5248079" cy="141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39725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Jeff Key</a:t>
            </a:r>
            <a:endParaRPr lang="en-AU" sz="1600" kern="0" baseline="30000" dirty="0">
              <a:solidFill>
                <a:srgbClr val="000000"/>
              </a:solidFill>
            </a:endParaRPr>
          </a:p>
          <a:p>
            <a:pPr marL="342900" marR="0" lvl="0" indent="-339725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A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39725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Oceanic and Atmospheric Administration (NOAA)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57699" y="0"/>
            <a:ext cx="7009920" cy="114348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" charset="-128"/>
                <a:cs typeface="ＭＳ Ｐゴシック" pitchFamily="-1" charset="-128"/>
              </a:rPr>
              <a:t>Motivation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657699" y="1067154"/>
            <a:ext cx="7733637" cy="511326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800"/>
              </a:spcAft>
            </a:pPr>
            <a:r>
              <a:rPr lang="en-AU" sz="2400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At this meeting you will help determine specific directions, tasks, services, products, contributions, and management structure for GCW.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</a:pPr>
            <a:r>
              <a:rPr lang="en-AU" sz="2400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All of these ideas need to be put on paper, in an </a:t>
            </a:r>
            <a:r>
              <a:rPr lang="en-AU" sz="2400" b="1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Implementation </a:t>
            </a:r>
            <a:r>
              <a:rPr lang="en-AU" sz="2400" b="1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Plan</a:t>
            </a:r>
            <a:r>
              <a:rPr lang="en-AU" sz="2400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</a:pPr>
            <a:r>
              <a:rPr lang="en-AU" sz="2400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We would like to have a complete draft of the IP by mid-January 2012, for presentation to EC-PORS at their meeting in early February.</a:t>
            </a:r>
            <a:endParaRPr lang="en-AU" sz="2400" dirty="0" smtClean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endParaRPr lang="en-AU" sz="2400" dirty="0" smtClean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-1" charset="0"/>
              <a:buNone/>
            </a:pPr>
            <a:fld id="{AE87820E-97DE-DE4D-800A-7C625A1C6DA2}" type="slidenum">
              <a:rPr lang="en-US" smtClean="0">
                <a:solidFill>
                  <a:srgbClr val="40404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</a:t>
            </a:fld>
            <a:endParaRPr lang="en-US" smtClean="0">
              <a:solidFill>
                <a:srgbClr val="40404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1167981" y="301092"/>
            <a:ext cx="6758428" cy="642634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400" b="1" dirty="0" smtClean="0"/>
              <a:t>WORLD METEOROLOGICAL ORGANIZATION</a:t>
            </a:r>
            <a:endParaRPr lang="en-US" sz="2400" dirty="0" smtClean="0"/>
          </a:p>
          <a:p>
            <a:pPr algn="ctr"/>
            <a:r>
              <a:rPr lang="en-GB" sz="2400" b="1" dirty="0" smtClean="0"/>
              <a:t> </a:t>
            </a:r>
            <a:endParaRPr lang="en-US" sz="2400" dirty="0" smtClean="0"/>
          </a:p>
          <a:p>
            <a:pPr algn="ctr"/>
            <a:r>
              <a:rPr lang="en-GB" sz="2400" b="1" dirty="0" smtClean="0"/>
              <a:t> </a:t>
            </a:r>
            <a:endParaRPr lang="en-US" sz="2400" dirty="0" smtClean="0"/>
          </a:p>
          <a:p>
            <a:pPr algn="ctr"/>
            <a:r>
              <a:rPr lang="en-GB" sz="2400" b="1" dirty="0" smtClean="0"/>
              <a:t>WMO GLOBAL CRYOSPHERE WATCH </a:t>
            </a:r>
            <a:br>
              <a:rPr lang="en-GB" sz="2400" b="1" dirty="0" smtClean="0"/>
            </a:br>
            <a:r>
              <a:rPr lang="en-GB" sz="2400" b="1" dirty="0" smtClean="0"/>
              <a:t>(GCW)</a:t>
            </a:r>
            <a:endParaRPr lang="en-US" sz="2400" dirty="0" smtClean="0"/>
          </a:p>
          <a:p>
            <a:pPr algn="ctr"/>
            <a:r>
              <a:rPr lang="en-GB" sz="2400" b="1" dirty="0" smtClean="0"/>
              <a:t> 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GB" sz="2400" b="1" dirty="0" smtClean="0"/>
              <a:t>GCW IMPLEMENTATION PLAN</a:t>
            </a:r>
            <a:endParaRPr lang="en-US" sz="2400" dirty="0" smtClean="0"/>
          </a:p>
          <a:p>
            <a:pPr algn="ctr"/>
            <a:r>
              <a:rPr lang="en-GB" sz="2400" b="1" dirty="0" smtClean="0"/>
              <a:t>(GCWIP)</a:t>
            </a:r>
            <a:endParaRPr lang="en-US" sz="2400" dirty="0" smtClean="0"/>
          </a:p>
          <a:p>
            <a:pPr algn="ctr"/>
            <a:r>
              <a:rPr lang="en-GB" sz="2400" b="1" dirty="0" smtClean="0"/>
              <a:t>Version 0.1</a:t>
            </a:r>
            <a:endParaRPr lang="en-US" sz="2400" dirty="0" smtClean="0"/>
          </a:p>
          <a:p>
            <a:pPr algn="ctr"/>
            <a:r>
              <a:rPr lang="en-GB" sz="2400" i="1" dirty="0" smtClean="0"/>
              <a:t>(19 November 2011)</a:t>
            </a:r>
            <a:endParaRPr lang="en-US" sz="2400" dirty="0" smtClean="0"/>
          </a:p>
          <a:p>
            <a:r>
              <a:rPr lang="en-GB" sz="2400" i="1" dirty="0" smtClean="0"/>
              <a:t> </a:t>
            </a:r>
            <a:endParaRPr lang="en-US" sz="2400" dirty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-1" charset="0"/>
              <a:buNone/>
            </a:pPr>
            <a:fld id="{AE87820E-97DE-DE4D-800A-7C625A1C6DA2}" type="slidenum">
              <a:rPr lang="en-US" smtClean="0">
                <a:solidFill>
                  <a:srgbClr val="40404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3</a:t>
            </a:fld>
            <a:endParaRPr lang="en-US" smtClean="0">
              <a:solidFill>
                <a:srgbClr val="40404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28170" y="5678772"/>
          <a:ext cx="1155700" cy="1003300"/>
        </p:xfrm>
        <a:graphic>
          <a:graphicData uri="http://schemas.openxmlformats.org/presentationml/2006/ole">
            <p:oleObj spid="_x0000_s1026" name="Document" r:id="rId4" imgW="1155700" imgH="10033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57699" y="0"/>
            <a:ext cx="7009920" cy="114348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" charset="-128"/>
                <a:cs typeface="ＭＳ Ｐゴシック" pitchFamily="-1" charset="-128"/>
              </a:rPr>
              <a:t>General Layout of the IP</a:t>
            </a:r>
            <a:endParaRPr lang="en-US" sz="40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657699" y="1338146"/>
            <a:ext cx="7733637" cy="4842276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2"/>
              </a:spcAft>
            </a:pPr>
            <a:r>
              <a:rPr lang="en-AU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Executive Summary</a:t>
            </a: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r>
              <a:rPr lang="en-AU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Introduction</a:t>
            </a: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r>
              <a:rPr lang="en-AU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Implementation</a:t>
            </a: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r>
              <a:rPr lang="en-AU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Deliverables and Milestones</a:t>
            </a: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r>
              <a:rPr lang="en-AU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Management</a:t>
            </a: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r>
              <a:rPr lang="en-AU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Partnerships</a:t>
            </a: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r>
              <a:rPr lang="en-AU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Resources</a:t>
            </a: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endParaRPr lang="en-AU" sz="2400" dirty="0" smtClean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marL="0" indent="0">
              <a:spcBef>
                <a:spcPct val="0"/>
              </a:spcBef>
              <a:spcAft>
                <a:spcPts val="1202"/>
              </a:spcAft>
            </a:pPr>
            <a:endParaRPr lang="en-AU" sz="2400" dirty="0" smtClean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-1" charset="0"/>
              <a:buNone/>
            </a:pPr>
            <a:fld id="{AE87820E-97DE-DE4D-800A-7C625A1C6DA2}" type="slidenum">
              <a:rPr lang="en-US" smtClean="0">
                <a:solidFill>
                  <a:srgbClr val="40404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4</a:t>
            </a:fld>
            <a:endParaRPr lang="en-US" smtClean="0">
              <a:solidFill>
                <a:srgbClr val="40404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384F0A-7696-3F4E-9C60-9C3431D814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830" y="635075"/>
            <a:ext cx="81758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AU" sz="2000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This is how the topics of this meeting map to the Plan.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AU" sz="2000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We will gather ideas for the Plan throughout the week. We also hope to have at least some entries in the “Who” column. 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94830" y="2115583"/>
          <a:ext cx="8558675" cy="3719593"/>
        </p:xfrm>
        <a:graphic>
          <a:graphicData uri="http://schemas.openxmlformats.org/presentationml/2006/ole">
            <p:oleObj spid="_x0000_s33795" name="Document" r:id="rId3" imgW="6019800" imgH="26162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384F0A-7696-3F4E-9C60-9C3431D814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21564" y="703094"/>
          <a:ext cx="8741594" cy="5477328"/>
        </p:xfrm>
        <a:graphic>
          <a:graphicData uri="http://schemas.openxmlformats.org/presentationml/2006/ole">
            <p:oleObj spid="_x0000_s34820" name="Document" r:id="rId3" imgW="6019800" imgH="37719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Extra Custom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009900"/>
      </a:accent6>
      <a:hlink>
        <a:srgbClr val="106485"/>
      </a:hlink>
      <a:folHlink>
        <a:srgbClr val="44B9E8"/>
      </a:folHlink>
    </a:clrScheme>
    <a:fontScheme name="TradeCondensed">
      <a:majorFont>
        <a:latin typeface="TradeGothicBoldCondTwenty"/>
        <a:ea typeface=""/>
        <a:cs typeface=""/>
      </a:majorFont>
      <a:minorFont>
        <a:latin typeface="TradeGothic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176</Words>
  <Application>Microsoft Macintosh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1_Theme1</vt:lpstr>
      <vt:lpstr>!OLE_LINK2</vt:lpstr>
      <vt:lpstr>Macintosh HD:Users:jkey:text:gcw:meetings:1st-imp_1111:presentations:IP_agenda_table.docx!OLE_LINK1</vt:lpstr>
      <vt:lpstr>Macintosh HD:Users:jkey:text:gcw:meetings:1st-imp_1111:presentations:IP_agenda_table.docx!OLE_LINK3</vt:lpstr>
      <vt:lpstr>Slide 1</vt:lpstr>
      <vt:lpstr>Motivation</vt:lpstr>
      <vt:lpstr>Slide 3</vt:lpstr>
      <vt:lpstr>General Layout of the IP</vt:lpstr>
      <vt:lpstr>Slide 5</vt:lpstr>
      <vt:lpstr>Slide 6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Key</dc:creator>
  <cp:lastModifiedBy>Jeff Key</cp:lastModifiedBy>
  <cp:revision>3</cp:revision>
  <dcterms:created xsi:type="dcterms:W3CDTF">2011-11-21T10:15:45Z</dcterms:created>
  <dcterms:modified xsi:type="dcterms:W3CDTF">2011-11-21T10:21:47Z</dcterms:modified>
</cp:coreProperties>
</file>