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89" r:id="rId3"/>
    <p:sldId id="257" r:id="rId4"/>
    <p:sldId id="258" r:id="rId5"/>
    <p:sldId id="286" r:id="rId6"/>
    <p:sldId id="259" r:id="rId7"/>
    <p:sldId id="260" r:id="rId8"/>
    <p:sldId id="288" r:id="rId9"/>
    <p:sldId id="291" r:id="rId10"/>
    <p:sldId id="287" r:id="rId11"/>
    <p:sldId id="290" r:id="rId12"/>
    <p:sldId id="262" r:id="rId13"/>
    <p:sldId id="302" r:id="rId14"/>
    <p:sldId id="263" r:id="rId15"/>
    <p:sldId id="303" r:id="rId16"/>
    <p:sldId id="264" r:id="rId17"/>
    <p:sldId id="304" r:id="rId18"/>
    <p:sldId id="265" r:id="rId19"/>
    <p:sldId id="305" r:id="rId20"/>
    <p:sldId id="266" r:id="rId21"/>
    <p:sldId id="306" r:id="rId22"/>
    <p:sldId id="267" r:id="rId23"/>
    <p:sldId id="307" r:id="rId24"/>
    <p:sldId id="268" r:id="rId25"/>
    <p:sldId id="308" r:id="rId26"/>
    <p:sldId id="294" r:id="rId27"/>
    <p:sldId id="295" r:id="rId28"/>
    <p:sldId id="296" r:id="rId29"/>
    <p:sldId id="297" r:id="rId30"/>
    <p:sldId id="293" r:id="rId31"/>
    <p:sldId id="292" r:id="rId32"/>
    <p:sldId id="272" r:id="rId33"/>
    <p:sldId id="273" r:id="rId34"/>
    <p:sldId id="274" r:id="rId35"/>
    <p:sldId id="275" r:id="rId36"/>
    <p:sldId id="277" r:id="rId37"/>
    <p:sldId id="276" r:id="rId38"/>
    <p:sldId id="278" r:id="rId39"/>
    <p:sldId id="279" r:id="rId40"/>
    <p:sldId id="280" r:id="rId41"/>
    <p:sldId id="281" r:id="rId42"/>
    <p:sldId id="282" r:id="rId43"/>
    <p:sldId id="283" r:id="rId44"/>
    <p:sldId id="261" r:id="rId45"/>
    <p:sldId id="298" r:id="rId46"/>
    <p:sldId id="299" r:id="rId47"/>
    <p:sldId id="300" r:id="rId48"/>
    <p:sldId id="284" r:id="rId49"/>
    <p:sldId id="301" r:id="rId50"/>
    <p:sldId id="285" r:id="rId5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51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5458F-FAC4-4587-B493-DCA2F8369276}" type="datetimeFigureOut">
              <a:rPr lang="zh-CN" altLang="en-US" smtClean="0"/>
              <a:pPr/>
              <a:t>2011/11/22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A83A1-705B-4ABD-B84D-B0504BA54E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F3647-8F28-40D0-9A32-D6789C060E14}" type="slidenum">
              <a:rPr lang="en-US" altLang="zh-CN"/>
              <a:pPr/>
              <a:t>4</a:t>
            </a:fld>
            <a:endParaRPr lang="en-US" altLang="zh-CN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A83A1-705B-4ABD-B84D-B0504BA54EAB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4A62CD-9A69-4872-BCA1-8BB45170C59D}" type="slidenum">
              <a:rPr lang="en-US" altLang="zh-CN"/>
              <a:pPr/>
              <a:t>42</a:t>
            </a:fld>
            <a:endParaRPr lang="en-US" altLang="zh-CN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6A985D-CD75-43A6-87B6-EA0AA5C93745}" type="slidenum">
              <a:rPr lang="en-US" altLang="zh-CN"/>
              <a:pPr/>
              <a:t>43</a:t>
            </a:fld>
            <a:endParaRPr lang="en-US" altLang="zh-CN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C7D2F5-C17E-43DF-B647-C541407E9AE3}" type="slidenum">
              <a:rPr lang="en-US" altLang="zh-CN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zh-C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zh-CN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81A7FD-3BE9-4FA4-B053-AB14484F5255}" type="slidenum">
              <a:rPr lang="en-US" altLang="zh-CN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altLang="zh-C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zh-C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C2A3-9055-494B-8AE8-83F78F13FA41}" type="datetimeFigureOut">
              <a:rPr lang="zh-CN" altLang="en-US" smtClean="0"/>
              <a:pPr/>
              <a:t>2011/11/22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BECB6-4DB7-49CD-BC79-AECB3A8AECE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C2A3-9055-494B-8AE8-83F78F13FA41}" type="datetimeFigureOut">
              <a:rPr lang="zh-CN" altLang="en-US" smtClean="0"/>
              <a:pPr/>
              <a:t>2011/11/22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BECB6-4DB7-49CD-BC79-AECB3A8AECE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C2A3-9055-494B-8AE8-83F78F13FA41}" type="datetimeFigureOut">
              <a:rPr lang="zh-CN" altLang="en-US" smtClean="0"/>
              <a:pPr/>
              <a:t>2011/11/22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BECB6-4DB7-49CD-BC79-AECB3A8AECE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0D533D8-BC07-4F1F-96B0-73A93217F89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C2A3-9055-494B-8AE8-83F78F13FA41}" type="datetimeFigureOut">
              <a:rPr lang="zh-CN" altLang="en-US" smtClean="0"/>
              <a:pPr/>
              <a:t>2011/11/22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BECB6-4DB7-49CD-BC79-AECB3A8AECE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C2A3-9055-494B-8AE8-83F78F13FA41}" type="datetimeFigureOut">
              <a:rPr lang="zh-CN" altLang="en-US" smtClean="0"/>
              <a:pPr/>
              <a:t>2011/11/22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BECB6-4DB7-49CD-BC79-AECB3A8AECE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C2A3-9055-494B-8AE8-83F78F13FA41}" type="datetimeFigureOut">
              <a:rPr lang="zh-CN" altLang="en-US" smtClean="0"/>
              <a:pPr/>
              <a:t>2011/11/22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BECB6-4DB7-49CD-BC79-AECB3A8AECE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C2A3-9055-494B-8AE8-83F78F13FA41}" type="datetimeFigureOut">
              <a:rPr lang="zh-CN" altLang="en-US" smtClean="0"/>
              <a:pPr/>
              <a:t>2011/11/22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BECB6-4DB7-49CD-BC79-AECB3A8AECE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C2A3-9055-494B-8AE8-83F78F13FA41}" type="datetimeFigureOut">
              <a:rPr lang="zh-CN" altLang="en-US" smtClean="0"/>
              <a:pPr/>
              <a:t>2011/11/22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BECB6-4DB7-49CD-BC79-AECB3A8AECE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C2A3-9055-494B-8AE8-83F78F13FA41}" type="datetimeFigureOut">
              <a:rPr lang="zh-CN" altLang="en-US" smtClean="0"/>
              <a:pPr/>
              <a:t>2011/11/22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BECB6-4DB7-49CD-BC79-AECB3A8AECE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C2A3-9055-494B-8AE8-83F78F13FA41}" type="datetimeFigureOut">
              <a:rPr lang="zh-CN" altLang="en-US" smtClean="0"/>
              <a:pPr/>
              <a:t>2011/11/22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BECB6-4DB7-49CD-BC79-AECB3A8AECE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C2A3-9055-494B-8AE8-83F78F13FA41}" type="datetimeFigureOut">
              <a:rPr lang="zh-CN" altLang="en-US" smtClean="0"/>
              <a:pPr/>
              <a:t>2011/11/22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BECB6-4DB7-49CD-BC79-AECB3A8AECE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4C2A3-9055-494B-8AE8-83F78F13FA41}" type="datetimeFigureOut">
              <a:rPr lang="zh-CN" altLang="en-US" smtClean="0"/>
              <a:pPr/>
              <a:t>2011/11/22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BECB6-4DB7-49CD-BC79-AECB3A8AECE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7" Type="http://schemas.openxmlformats.org/officeDocument/2006/relationships/image" Target="../media/image59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wmf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1772816"/>
            <a:ext cx="91440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/>
              <a:t>High Asian </a:t>
            </a:r>
            <a:r>
              <a:rPr lang="en-US" altLang="zh-CN" b="1" dirty="0" err="1" smtClean="0"/>
              <a:t>Cryosphere</a:t>
            </a:r>
            <a:r>
              <a:rPr lang="en-US" altLang="zh-CN" b="1" dirty="0" smtClean="0"/>
              <a:t> Observation</a:t>
            </a:r>
            <a:br>
              <a:rPr lang="en-US" altLang="zh-CN" b="1" dirty="0" smtClean="0"/>
            </a:br>
            <a:r>
              <a:rPr lang="en-US" altLang="zh-CN" b="1" dirty="0" smtClean="0"/>
              <a:t>(HAC/GCW)</a:t>
            </a:r>
            <a:endParaRPr lang="zh-CN" altLang="en-US" b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11560" y="3886200"/>
            <a:ext cx="7848872" cy="1752600"/>
          </a:xfrm>
        </p:spPr>
        <p:txBody>
          <a:bodyPr>
            <a:normAutofit/>
          </a:bodyPr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Xiao </a:t>
            </a:r>
            <a:r>
              <a:rPr lang="en-US" altLang="zh-CN" dirty="0" err="1" smtClean="0">
                <a:solidFill>
                  <a:schemeClr val="tx1"/>
                </a:solidFill>
              </a:rPr>
              <a:t>Cunde</a:t>
            </a:r>
            <a:endParaRPr lang="en-US" altLang="zh-CN" dirty="0" smtClean="0">
              <a:solidFill>
                <a:schemeClr val="tx1"/>
              </a:solidFill>
            </a:endParaRPr>
          </a:p>
          <a:p>
            <a:r>
              <a:rPr lang="en-US" altLang="zh-CN" sz="2000" dirty="0" smtClean="0">
                <a:solidFill>
                  <a:schemeClr val="tx1"/>
                </a:solidFill>
              </a:rPr>
              <a:t>(1. State Key Laboratory of </a:t>
            </a:r>
            <a:r>
              <a:rPr lang="en-US" altLang="zh-CN" sz="2000" dirty="0" err="1" smtClean="0">
                <a:solidFill>
                  <a:schemeClr val="tx1"/>
                </a:solidFill>
              </a:rPr>
              <a:t>Cryopsheric</a:t>
            </a:r>
            <a:r>
              <a:rPr lang="en-US" altLang="zh-CN" sz="2000" dirty="0" smtClean="0">
                <a:solidFill>
                  <a:schemeClr val="tx1"/>
                </a:solidFill>
              </a:rPr>
              <a:t> Science, CAS; 2. Chinese Academy  of Meteorological Sciences, CMA)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260648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</a:rPr>
              <a:t>First GCW Implementation Meeting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5736" y="593998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21-24 November 2011, Geneva, Switzerland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现有观测站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205" y="476672"/>
            <a:ext cx="8803283" cy="522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520" y="5661248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/>
              <a:t>Existing observation sites over HAC</a:t>
            </a:r>
            <a:endParaRPr lang="zh-CN" alt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75856" y="249289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Glacier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5157192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Hydrology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6296" y="508518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Snow cover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76256" y="2492896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Frozen ground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图片 18" descr="HA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87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311061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/>
              <a:t>Re-designed HAC network, 7 supersites</a:t>
            </a:r>
            <a:endParaRPr lang="zh-CN" alt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2375569" y="116632"/>
            <a:ext cx="52207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FF00"/>
                </a:solidFill>
              </a:rPr>
              <a:t>1. </a:t>
            </a:r>
            <a:r>
              <a:rPr lang="en-US" altLang="zh-CN" sz="2800" b="1" dirty="0" smtClean="0">
                <a:solidFill>
                  <a:srgbClr val="FFFF00"/>
                </a:solidFill>
              </a:rPr>
              <a:t>HAC-ETCON (East </a:t>
            </a:r>
            <a:r>
              <a:rPr lang="en-US" altLang="zh-CN" sz="2800" b="1" dirty="0" err="1" smtClean="0">
                <a:solidFill>
                  <a:srgbClr val="FFFF00"/>
                </a:solidFill>
              </a:rPr>
              <a:t>Tianshan</a:t>
            </a:r>
            <a:r>
              <a:rPr lang="en-US" altLang="zh-CN" sz="2800" b="1" dirty="0" smtClean="0">
                <a:solidFill>
                  <a:srgbClr val="FFFF00"/>
                </a:solidFill>
              </a:rPr>
              <a:t>)</a:t>
            </a:r>
            <a:r>
              <a:rPr lang="en-US" altLang="zh-CN" sz="2800" dirty="0" smtClean="0">
                <a:solidFill>
                  <a:srgbClr val="FFFF00"/>
                </a:solidFill>
              </a:rPr>
              <a:t> </a:t>
            </a:r>
            <a:endParaRPr lang="en-US" altLang="zh-CN" sz="2800" dirty="0">
              <a:solidFill>
                <a:srgbClr val="FFFF00"/>
              </a:solidFill>
            </a:endParaRPr>
          </a:p>
        </p:txBody>
      </p:sp>
      <p:pic>
        <p:nvPicPr>
          <p:cNvPr id="4097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764704"/>
            <a:ext cx="4283968" cy="5661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" name="图片 8" descr="ETCON.jpg"/>
          <p:cNvPicPr>
            <a:picLocks noChangeAspect="1"/>
          </p:cNvPicPr>
          <p:nvPr/>
        </p:nvPicPr>
        <p:blipFill>
          <a:blip r:embed="rId3" cstate="print"/>
          <a:srcRect r="40001"/>
          <a:stretch>
            <a:fillRect/>
          </a:stretch>
        </p:blipFill>
        <p:spPr>
          <a:xfrm>
            <a:off x="4427984" y="735570"/>
            <a:ext cx="4644007" cy="5573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7345 (tianshan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716699"/>
            <a:ext cx="8496944" cy="56646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716016" y="720080"/>
            <a:ext cx="4283968" cy="5589240"/>
            <a:chOff x="2653" y="0"/>
            <a:chExt cx="2925" cy="4293"/>
          </a:xfrm>
        </p:grpSpPr>
        <p:pic>
          <p:nvPicPr>
            <p:cNvPr id="43012" name="Picture 4" descr="Distribution of frozen ground monitoring sites(CRS) in West Chin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53" y="0"/>
              <a:ext cx="2925" cy="1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3" name="Picture 5" descr="Monitoring sites along Qinghai-Xizang Highwa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70" y="2069"/>
              <a:ext cx="1573" cy="2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014" name="Rectangle 6"/>
            <p:cNvSpPr>
              <a:spLocks noChangeArrowheads="1"/>
            </p:cNvSpPr>
            <p:nvPr/>
          </p:nvSpPr>
          <p:spPr bwMode="auto">
            <a:xfrm>
              <a:off x="4241" y="1026"/>
              <a:ext cx="272" cy="59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3015" name="Line 7"/>
            <p:cNvSpPr>
              <a:spLocks noChangeShapeType="1"/>
            </p:cNvSpPr>
            <p:nvPr/>
          </p:nvSpPr>
          <p:spPr bwMode="auto">
            <a:xfrm flipH="1">
              <a:off x="3651" y="1480"/>
              <a:ext cx="590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16" name="Line 8"/>
            <p:cNvSpPr>
              <a:spLocks noChangeShapeType="1"/>
            </p:cNvSpPr>
            <p:nvPr/>
          </p:nvSpPr>
          <p:spPr bwMode="auto">
            <a:xfrm>
              <a:off x="4513" y="1480"/>
              <a:ext cx="408" cy="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2843758" y="188640"/>
            <a:ext cx="36004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FF00"/>
                </a:solidFill>
              </a:rPr>
              <a:t>2. </a:t>
            </a:r>
            <a:r>
              <a:rPr lang="en-US" altLang="zh-CN" sz="2800" b="1" dirty="0" smtClean="0">
                <a:solidFill>
                  <a:srgbClr val="FFFF00"/>
                </a:solidFill>
              </a:rPr>
              <a:t>HAC-CRS (</a:t>
            </a:r>
            <a:r>
              <a:rPr lang="en-US" altLang="zh-CN" sz="2800" b="1" dirty="0" err="1" smtClean="0">
                <a:solidFill>
                  <a:srgbClr val="FFFF00"/>
                </a:solidFill>
              </a:rPr>
              <a:t>Germud</a:t>
            </a:r>
            <a:r>
              <a:rPr lang="en-US" altLang="zh-CN" sz="2800" b="1" dirty="0" smtClean="0">
                <a:solidFill>
                  <a:srgbClr val="FFFF00"/>
                </a:solidFill>
              </a:rPr>
              <a:t>)</a:t>
            </a:r>
            <a:r>
              <a:rPr lang="en-US" altLang="zh-CN" sz="2800" dirty="0" smtClean="0">
                <a:solidFill>
                  <a:srgbClr val="FFFF00"/>
                </a:solidFill>
              </a:rPr>
              <a:t> </a:t>
            </a:r>
            <a:endParaRPr lang="en-US" altLang="zh-CN" sz="2800" dirty="0">
              <a:solidFill>
                <a:srgbClr val="FFFF00"/>
              </a:solidFill>
            </a:endParaRPr>
          </a:p>
        </p:txBody>
      </p:sp>
      <p:pic>
        <p:nvPicPr>
          <p:cNvPr id="4301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836712"/>
            <a:ext cx="4572000" cy="5516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SC01105 (Germud Station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4000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5" descr="F:\康老师\2010-02 纳木错专著流域图\20101105.tif"/>
          <p:cNvPicPr>
            <a:picLocks noChangeAspect="1" noChangeArrowheads="1"/>
          </p:cNvPicPr>
          <p:nvPr/>
        </p:nvPicPr>
        <p:blipFill>
          <a:blip r:embed="rId2" cstate="print"/>
          <a:srcRect l="4468" t="3600" r="5429" b="2771"/>
          <a:stretch>
            <a:fillRect/>
          </a:stretch>
        </p:blipFill>
        <p:spPr bwMode="auto">
          <a:xfrm>
            <a:off x="4499992" y="764704"/>
            <a:ext cx="453650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1979712" y="155631"/>
            <a:ext cx="51125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</a:rPr>
              <a:t>3. </a:t>
            </a:r>
            <a:r>
              <a:rPr lang="en-US" altLang="zh-CN" sz="2800" b="1" dirty="0" smtClean="0">
                <a:solidFill>
                  <a:srgbClr val="FFFF00"/>
                </a:solidFill>
              </a:rPr>
              <a:t>HAC-NAMOR (Nam Co)</a:t>
            </a:r>
            <a:r>
              <a:rPr lang="en-US" altLang="zh-CN" sz="2800" dirty="0" smtClean="0">
                <a:solidFill>
                  <a:srgbClr val="FFFF00"/>
                </a:solidFill>
              </a:rPr>
              <a:t> </a:t>
            </a:r>
            <a:endParaRPr lang="en-US" altLang="zh-CN" sz="2800" dirty="0">
              <a:solidFill>
                <a:srgbClr val="FFFF00"/>
              </a:solidFill>
            </a:endParaRP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7" y="836712"/>
            <a:ext cx="4248471" cy="54726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QQ截图未命名3 (Nam Co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4000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qiliansh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764704"/>
            <a:ext cx="464400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2483768" y="169476"/>
            <a:ext cx="44644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FF00"/>
                </a:solidFill>
              </a:rPr>
              <a:t>4. </a:t>
            </a:r>
            <a:r>
              <a:rPr lang="en-US" altLang="zh-CN" sz="2800" b="1" dirty="0" smtClean="0">
                <a:solidFill>
                  <a:srgbClr val="FFFF00"/>
                </a:solidFill>
              </a:rPr>
              <a:t>HAC-QLCON (Qilian Mt)</a:t>
            </a:r>
            <a:r>
              <a:rPr lang="en-US" altLang="zh-CN" sz="2800" dirty="0" smtClean="0">
                <a:solidFill>
                  <a:srgbClr val="FFFF00"/>
                </a:solidFill>
              </a:rPr>
              <a:t> </a:t>
            </a:r>
            <a:endParaRPr lang="en-US" altLang="zh-CN" sz="2800" dirty="0">
              <a:solidFill>
                <a:srgbClr val="FFFF00"/>
              </a:solidFill>
            </a:endParaRP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4499992" cy="55446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Qilian 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4000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8864" y="845840"/>
            <a:ext cx="8229600" cy="1215008"/>
          </a:xfrm>
        </p:spPr>
        <p:txBody>
          <a:bodyPr>
            <a:normAutofit/>
          </a:bodyPr>
          <a:lstStyle/>
          <a:p>
            <a:r>
              <a:rPr lang="en-US" altLang="zh-CN" sz="6600" b="1" dirty="0" smtClean="0">
                <a:latin typeface="+mn-lt"/>
                <a:ea typeface="+mn-ea"/>
                <a:cs typeface="+mn-cs"/>
              </a:rPr>
              <a:t>Outline</a:t>
            </a:r>
            <a:endParaRPr lang="zh-CN" altLang="en-US" sz="66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4" y="2492897"/>
            <a:ext cx="8964488" cy="2736303"/>
          </a:xfrm>
        </p:spPr>
        <p:txBody>
          <a:bodyPr>
            <a:normAutofit fontScale="92500" lnSpcReduction="10000"/>
          </a:bodyPr>
          <a:lstStyle/>
          <a:p>
            <a:pPr marL="857250" indent="-8572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4000" b="1" dirty="0" smtClean="0"/>
              <a:t>High Asian </a:t>
            </a:r>
            <a:r>
              <a:rPr lang="en-US" altLang="zh-CN" sz="4000" b="1" dirty="0" err="1" smtClean="0"/>
              <a:t>Cryosphere</a:t>
            </a:r>
            <a:r>
              <a:rPr lang="en-US" altLang="zh-CN" sz="4000" b="1" dirty="0" smtClean="0"/>
              <a:t> and importance </a:t>
            </a:r>
          </a:p>
          <a:p>
            <a:pPr marL="857250" indent="-8572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4000" b="1" dirty="0" smtClean="0"/>
              <a:t>Existing network and re-design for GCW</a:t>
            </a:r>
          </a:p>
          <a:p>
            <a:pPr marL="857250" indent="-8572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4000" b="1" dirty="0" smtClean="0"/>
              <a:t>Gaps </a:t>
            </a:r>
            <a:endParaRPr lang="zh-CN" alt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339752" y="116632"/>
            <a:ext cx="56886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FF00"/>
                </a:solidFill>
              </a:rPr>
              <a:t>5  HAC- </a:t>
            </a:r>
            <a:r>
              <a:rPr lang="en-US" altLang="zh-CN" sz="2800" b="1" dirty="0" smtClean="0">
                <a:solidFill>
                  <a:srgbClr val="FFFF00"/>
                </a:solidFill>
              </a:rPr>
              <a:t>SETCON (Southeast Tibet)</a:t>
            </a:r>
            <a:endParaRPr lang="en-US" altLang="zh-CN" sz="2800" b="1" dirty="0">
              <a:solidFill>
                <a:srgbClr val="FFFF00"/>
              </a:solidFill>
            </a:endParaRPr>
          </a:p>
        </p:txBody>
      </p:sp>
      <p:pic>
        <p:nvPicPr>
          <p:cNvPr id="49157" name="Picture 5" descr="图片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764705"/>
            <a:ext cx="4608512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836712"/>
            <a:ext cx="4321175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玉龙站本部照片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4000" cy="561662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4860032" y="764704"/>
            <a:ext cx="4192587" cy="5948834"/>
            <a:chOff x="2359" y="8577"/>
            <a:chExt cx="6257" cy="11344"/>
          </a:xfrm>
        </p:grpSpPr>
        <p:sp>
          <p:nvSpPr>
            <p:cNvPr id="50181" name="AutoShape 5"/>
            <p:cNvSpPr>
              <a:spLocks noChangeAspect="1" noChangeArrowheads="1"/>
            </p:cNvSpPr>
            <p:nvPr/>
          </p:nvSpPr>
          <p:spPr bwMode="auto">
            <a:xfrm>
              <a:off x="2359" y="8577"/>
              <a:ext cx="6257" cy="1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50182" name="Picture 6" descr="bi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56" y="8577"/>
              <a:ext cx="6160" cy="68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83" name="Picture 7" descr="small-revised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59" y="15588"/>
              <a:ext cx="6214" cy="43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184" name="Line 8"/>
            <p:cNvSpPr>
              <a:spLocks noChangeShapeType="1"/>
            </p:cNvSpPr>
            <p:nvPr/>
          </p:nvSpPr>
          <p:spPr bwMode="auto">
            <a:xfrm flipV="1">
              <a:off x="2654" y="13219"/>
              <a:ext cx="2563" cy="246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185" name="Line 9"/>
            <p:cNvSpPr>
              <a:spLocks noChangeShapeType="1"/>
            </p:cNvSpPr>
            <p:nvPr/>
          </p:nvSpPr>
          <p:spPr bwMode="auto">
            <a:xfrm>
              <a:off x="5711" y="13219"/>
              <a:ext cx="2565" cy="256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2339752" y="169476"/>
            <a:ext cx="46085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</a:rPr>
              <a:t>6. </a:t>
            </a:r>
            <a:r>
              <a:rPr lang="en-US" altLang="zh-CN" sz="2800" b="1" dirty="0" smtClean="0">
                <a:solidFill>
                  <a:srgbClr val="FFFF00"/>
                </a:solidFill>
              </a:rPr>
              <a:t>HAC-TCON (</a:t>
            </a:r>
            <a:r>
              <a:rPr lang="en-US" altLang="zh-CN" sz="2800" b="1" dirty="0" err="1" smtClean="0">
                <a:solidFill>
                  <a:srgbClr val="FFFF00"/>
                </a:solidFill>
              </a:rPr>
              <a:t>Tanggula</a:t>
            </a:r>
            <a:r>
              <a:rPr lang="en-US" altLang="zh-CN" sz="2800" b="1" dirty="0" smtClean="0">
                <a:solidFill>
                  <a:srgbClr val="FFFF00"/>
                </a:solidFill>
              </a:rPr>
              <a:t> Mt)</a:t>
            </a:r>
            <a:r>
              <a:rPr lang="en-US" altLang="zh-CN" sz="2800" dirty="0" smtClean="0">
                <a:solidFill>
                  <a:srgbClr val="FFFF00"/>
                </a:solidFill>
              </a:rPr>
              <a:t> </a:t>
            </a:r>
            <a:endParaRPr lang="en-US" altLang="zh-CN" sz="2800" dirty="0">
              <a:solidFill>
                <a:srgbClr val="FFFF00"/>
              </a:solidFill>
            </a:endParaRPr>
          </a:p>
        </p:txBody>
      </p:sp>
      <p:pic>
        <p:nvPicPr>
          <p:cNvPr id="5018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696"/>
            <a:ext cx="4716016" cy="60494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http_imgload3 (TgL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620688"/>
            <a:ext cx="9109253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979712" y="130478"/>
            <a:ext cx="51125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FF00"/>
                </a:solidFill>
              </a:rPr>
              <a:t>7  </a:t>
            </a:r>
            <a:r>
              <a:rPr lang="en-US" altLang="zh-CN" sz="2800" b="1" dirty="0" smtClean="0">
                <a:solidFill>
                  <a:srgbClr val="FFFF00"/>
                </a:solidFill>
              </a:rPr>
              <a:t>HAC-HIMALCON (Himalayas)</a:t>
            </a:r>
            <a:endParaRPr lang="en-US" altLang="zh-CN" sz="2800" b="1" dirty="0">
              <a:solidFill>
                <a:srgbClr val="FFFF00"/>
              </a:solidFill>
            </a:endParaRPr>
          </a:p>
        </p:txBody>
      </p:sp>
      <p:pic>
        <p:nvPicPr>
          <p:cNvPr id="51206" name="Picture 6" descr="HIMALC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4704"/>
            <a:ext cx="471601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36712"/>
            <a:ext cx="4320383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45e8bcaa71c89c1c8176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704"/>
            <a:ext cx="9144000" cy="578076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95536" y="1196752"/>
          <a:ext cx="8496944" cy="5234714"/>
        </p:xfrm>
        <a:graphic>
          <a:graphicData uri="http://schemas.openxmlformats.org/drawingml/2006/table">
            <a:tbl>
              <a:tblPr/>
              <a:tblGrid>
                <a:gridCol w="1064682"/>
                <a:gridCol w="1420276"/>
                <a:gridCol w="3203674"/>
                <a:gridCol w="1584176"/>
                <a:gridCol w="1224136"/>
              </a:tblGrid>
              <a:tr h="5425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/>
                          <a:ea typeface="宋体"/>
                        </a:rPr>
                        <a:t>Components</a:t>
                      </a:r>
                      <a:endParaRPr lang="zh-CN" sz="1400" kern="100" dirty="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/>
                          <a:ea typeface="宋体"/>
                        </a:rPr>
                        <a:t>ECVs</a:t>
                      </a:r>
                      <a:endParaRPr lang="zh-CN" sz="1400" kern="100" dirty="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/>
                          <a:ea typeface="宋体"/>
                        </a:rPr>
                        <a:t>Methods</a:t>
                      </a:r>
                      <a:r>
                        <a:rPr lang="zh-CN" sz="1400" b="1" kern="100" dirty="0">
                          <a:latin typeface="Times New Roman"/>
                          <a:ea typeface="宋体"/>
                        </a:rPr>
                        <a:t>（</a:t>
                      </a:r>
                      <a:r>
                        <a:rPr lang="en-US" sz="1400" b="1" kern="100" dirty="0">
                          <a:latin typeface="Times New Roman"/>
                          <a:ea typeface="宋体"/>
                        </a:rPr>
                        <a:t>manual/auto</a:t>
                      </a:r>
                      <a:r>
                        <a:rPr lang="zh-CN" sz="1400" b="1" kern="100" dirty="0">
                          <a:latin typeface="Times New Roman"/>
                          <a:ea typeface="宋体"/>
                        </a:rPr>
                        <a:t>）</a:t>
                      </a:r>
                      <a:endParaRPr lang="zh-CN" sz="1400" kern="100" dirty="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/>
                          <a:ea typeface="宋体"/>
                        </a:rPr>
                        <a:t>accuracy</a:t>
                      </a:r>
                      <a:endParaRPr lang="zh-CN" sz="1400" kern="100" dirty="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latin typeface="Times New Roman"/>
                          <a:ea typeface="宋体"/>
                        </a:rPr>
                        <a:t>Standard method recommended</a:t>
                      </a:r>
                      <a:endParaRPr lang="zh-CN" sz="1400" kern="100" dirty="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090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kern="100">
                          <a:latin typeface="Times New Roman"/>
                          <a:ea typeface="宋体"/>
                        </a:rPr>
                        <a:t>Glacier</a:t>
                      </a:r>
                      <a:endParaRPr lang="zh-CN" sz="1200" kern="10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Mass balance</a:t>
                      </a:r>
                      <a:endParaRPr lang="zh-CN" sz="1200" kern="100" dirty="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stake/snow pit</a:t>
                      </a:r>
                      <a:r>
                        <a:rPr lang="zh-CN" sz="1200" kern="100">
                          <a:latin typeface="Times New Roman"/>
                          <a:ea typeface="宋体"/>
                        </a:rPr>
                        <a:t>（</a:t>
                      </a:r>
                      <a:r>
                        <a:rPr lang="en-US" sz="1200" kern="100">
                          <a:latin typeface="Times New Roman"/>
                          <a:ea typeface="宋体"/>
                        </a:rPr>
                        <a:t>manual</a:t>
                      </a:r>
                      <a:r>
                        <a:rPr lang="zh-CN" sz="1200" kern="100">
                          <a:latin typeface="Times New Roman"/>
                          <a:ea typeface="宋体"/>
                        </a:rPr>
                        <a:t>）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water balance</a:t>
                      </a:r>
                      <a:r>
                        <a:rPr lang="zh-CN" sz="1200" kern="100">
                          <a:latin typeface="Times New Roman"/>
                          <a:ea typeface="宋体"/>
                        </a:rPr>
                        <a:t>（</a:t>
                      </a:r>
                      <a:r>
                        <a:rPr lang="en-US" sz="1200" kern="100">
                          <a:latin typeface="Times New Roman"/>
                          <a:ea typeface="宋体"/>
                        </a:rPr>
                        <a:t>manual/auto</a:t>
                      </a:r>
                      <a:r>
                        <a:rPr lang="zh-CN" sz="1200" kern="100">
                          <a:latin typeface="Times New Roman"/>
                          <a:ea typeface="宋体"/>
                        </a:rPr>
                        <a:t>）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Geodetic survey (altimetry, in-situ survey, stereography, DEM) (manual/Aut)</a:t>
                      </a:r>
                      <a:r>
                        <a:rPr lang="zh-CN" sz="1200" kern="100">
                          <a:latin typeface="Times New Roman"/>
                          <a:ea typeface="宋体"/>
                        </a:rPr>
                        <a:t>）</a:t>
                      </a: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5 mm ~ 20 mm</a:t>
                      </a:r>
                      <a:endParaRPr lang="zh-CN" sz="1200" kern="100">
                        <a:latin typeface="Times New Roman"/>
                        <a:ea typeface="宋体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10 mm ~ 100 mm</a:t>
                      </a:r>
                      <a:endParaRPr lang="zh-CN" sz="1200" kern="100">
                        <a:latin typeface="Times New Roman"/>
                        <a:ea typeface="宋体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-</a:t>
                      </a:r>
                      <a:endParaRPr lang="zh-CN" sz="1200" kern="10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Stake/snow pit</a:t>
                      </a:r>
                      <a:endParaRPr lang="zh-CN" sz="1200" kern="100" dirty="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99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Surface ice velocity</a:t>
                      </a:r>
                      <a:endParaRPr lang="zh-CN" sz="1200" kern="100" dirty="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In-situ survey (</a:t>
                      </a:r>
                      <a:r>
                        <a:rPr lang="en-US" sz="1200" kern="100" dirty="0" err="1">
                          <a:latin typeface="Times New Roman"/>
                          <a:ea typeface="宋体"/>
                        </a:rPr>
                        <a:t>theodolite</a:t>
                      </a: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, all-station, RTK-GPS</a:t>
                      </a:r>
                      <a:r>
                        <a:rPr lang="zh-CN" sz="1200" kern="100" dirty="0">
                          <a:latin typeface="Times New Roman"/>
                          <a:ea typeface="宋体"/>
                        </a:rPr>
                        <a:t>（</a:t>
                      </a: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manual</a:t>
                      </a:r>
                      <a:r>
                        <a:rPr lang="zh-CN" sz="1200" kern="100" dirty="0">
                          <a:latin typeface="Times New Roman"/>
                          <a:ea typeface="宋体"/>
                        </a:rPr>
                        <a:t>）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 dirty="0" err="1">
                          <a:latin typeface="Times New Roman"/>
                          <a:ea typeface="宋体"/>
                        </a:rPr>
                        <a:t>InSAR</a:t>
                      </a:r>
                      <a:r>
                        <a:rPr lang="zh-CN" sz="1200" kern="100" dirty="0">
                          <a:latin typeface="Times New Roman"/>
                          <a:ea typeface="宋体"/>
                        </a:rPr>
                        <a:t>（</a:t>
                      </a: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auto</a:t>
                      </a:r>
                      <a:r>
                        <a:rPr lang="zh-CN" sz="1200" kern="100" dirty="0">
                          <a:latin typeface="Times New Roman"/>
                          <a:ea typeface="宋体"/>
                        </a:rPr>
                        <a:t>）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Sub-pixel methods</a:t>
                      </a:r>
                      <a:r>
                        <a:rPr lang="zh-CN" sz="1200" kern="100" dirty="0">
                          <a:latin typeface="Times New Roman"/>
                          <a:ea typeface="宋体"/>
                        </a:rPr>
                        <a:t>（</a:t>
                      </a: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auto</a:t>
                      </a:r>
                      <a:r>
                        <a:rPr lang="zh-CN" sz="1200" kern="100" dirty="0">
                          <a:latin typeface="Times New Roman"/>
                          <a:ea typeface="宋体"/>
                        </a:rPr>
                        <a:t>）</a:t>
                      </a: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1 mm ~ 1 m</a:t>
                      </a:r>
                      <a:endParaRPr lang="zh-CN" sz="1200" kern="100">
                        <a:latin typeface="Times New Roman"/>
                        <a:ea typeface="宋体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-</a:t>
                      </a:r>
                      <a:endParaRPr lang="zh-CN" sz="1200" kern="100">
                        <a:latin typeface="Times New Roman"/>
                        <a:ea typeface="宋体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variable</a:t>
                      </a:r>
                      <a:endParaRPr lang="zh-CN" sz="1200" kern="10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In-situ survey</a:t>
                      </a:r>
                      <a:endParaRPr lang="zh-CN" sz="1200" kern="10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99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Area</a:t>
                      </a:r>
                      <a:endParaRPr lang="zh-CN" sz="1200" kern="10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in-situ geodetic</a:t>
                      </a:r>
                      <a:r>
                        <a:rPr lang="zh-CN" sz="1200" kern="100" dirty="0">
                          <a:latin typeface="Times New Roman"/>
                          <a:ea typeface="宋体"/>
                        </a:rPr>
                        <a:t>（</a:t>
                      </a: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manual</a:t>
                      </a:r>
                      <a:r>
                        <a:rPr lang="zh-CN" sz="1200" kern="100" dirty="0">
                          <a:latin typeface="Times New Roman"/>
                          <a:ea typeface="宋体"/>
                        </a:rPr>
                        <a:t>）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stereography</a:t>
                      </a:r>
                      <a:r>
                        <a:rPr lang="zh-CN" sz="1200" kern="100" dirty="0">
                          <a:latin typeface="Times New Roman"/>
                          <a:ea typeface="宋体"/>
                        </a:rPr>
                        <a:t>（</a:t>
                      </a: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manual</a:t>
                      </a:r>
                      <a:r>
                        <a:rPr lang="zh-CN" sz="1200" kern="100" dirty="0">
                          <a:latin typeface="Times New Roman"/>
                          <a:ea typeface="宋体"/>
                        </a:rPr>
                        <a:t>）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remote sensing</a:t>
                      </a:r>
                      <a:r>
                        <a:rPr lang="zh-CN" sz="1200" kern="100" dirty="0">
                          <a:latin typeface="Times New Roman"/>
                          <a:ea typeface="宋体"/>
                        </a:rPr>
                        <a:t>（</a:t>
                      </a: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auto</a:t>
                      </a:r>
                      <a:r>
                        <a:rPr lang="zh-CN" sz="1200" kern="100" dirty="0">
                          <a:latin typeface="Times New Roman"/>
                          <a:ea typeface="宋体"/>
                        </a:rPr>
                        <a:t>）</a:t>
                      </a: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1 mm ~ 1 m</a:t>
                      </a:r>
                      <a:endParaRPr lang="zh-CN" sz="1200" kern="100" dirty="0">
                        <a:latin typeface="Times New Roman"/>
                        <a:ea typeface="宋体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Instrument depends</a:t>
                      </a:r>
                      <a:endParaRPr lang="zh-CN" sz="1200" kern="100" dirty="0">
                        <a:latin typeface="Times New Roman"/>
                        <a:ea typeface="宋体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variable</a:t>
                      </a:r>
                      <a:endParaRPr lang="zh-CN" sz="1200" kern="100" dirty="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in-situ geodetic</a:t>
                      </a:r>
                      <a:endParaRPr lang="zh-CN" sz="1200" kern="10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9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Thickness</a:t>
                      </a:r>
                      <a:endParaRPr lang="zh-CN" sz="1200" kern="10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ice-penetrating radar</a:t>
                      </a:r>
                      <a:r>
                        <a:rPr lang="zh-CN" sz="1200" kern="100">
                          <a:latin typeface="Times New Roman"/>
                          <a:ea typeface="宋体"/>
                        </a:rPr>
                        <a:t>（</a:t>
                      </a:r>
                      <a:r>
                        <a:rPr lang="en-US" sz="1200" kern="100">
                          <a:latin typeface="Times New Roman"/>
                          <a:ea typeface="宋体"/>
                        </a:rPr>
                        <a:t>manual</a:t>
                      </a:r>
                      <a:r>
                        <a:rPr lang="zh-CN" sz="1200" kern="100">
                          <a:latin typeface="Times New Roman"/>
                          <a:ea typeface="宋体"/>
                        </a:rPr>
                        <a:t>）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DEM (SAR</a:t>
                      </a:r>
                      <a:r>
                        <a:rPr lang="zh-CN" sz="1200" kern="100">
                          <a:latin typeface="Times New Roman"/>
                          <a:ea typeface="宋体"/>
                        </a:rPr>
                        <a:t>、</a:t>
                      </a:r>
                      <a:r>
                        <a:rPr lang="en-US" sz="1200" kern="100">
                          <a:latin typeface="Times New Roman"/>
                          <a:ea typeface="宋体"/>
                        </a:rPr>
                        <a:t>in-situ geodetic</a:t>
                      </a:r>
                      <a:r>
                        <a:rPr lang="zh-CN" sz="1200" kern="100">
                          <a:latin typeface="Times New Roman"/>
                          <a:ea typeface="宋体"/>
                        </a:rPr>
                        <a:t>、</a:t>
                      </a:r>
                      <a:r>
                        <a:rPr lang="en-US" sz="1200" kern="100">
                          <a:latin typeface="Times New Roman"/>
                          <a:ea typeface="宋体"/>
                        </a:rPr>
                        <a:t>stereography, remote sensing</a:t>
                      </a:r>
                      <a:r>
                        <a:rPr lang="zh-CN" sz="1200" kern="100">
                          <a:latin typeface="Times New Roman"/>
                          <a:ea typeface="宋体"/>
                        </a:rPr>
                        <a:t>）（</a:t>
                      </a:r>
                      <a:r>
                        <a:rPr lang="en-US" sz="1200" kern="100">
                          <a:latin typeface="Times New Roman"/>
                          <a:ea typeface="宋体"/>
                        </a:rPr>
                        <a:t>manual/auto</a:t>
                      </a:r>
                      <a:r>
                        <a:rPr lang="zh-CN" sz="1200" kern="100">
                          <a:latin typeface="Times New Roman"/>
                          <a:ea typeface="宋体"/>
                        </a:rPr>
                        <a:t>）</a:t>
                      </a: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~ 5m</a:t>
                      </a:r>
                      <a:endParaRPr lang="zh-CN" sz="1200" kern="100" dirty="0">
                        <a:latin typeface="Times New Roman"/>
                        <a:ea typeface="宋体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"/>
                      </a:pP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-</a:t>
                      </a:r>
                      <a:endParaRPr lang="zh-CN" sz="1200" kern="100" dirty="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Ice-penetrating radar</a:t>
                      </a:r>
                      <a:endParaRPr lang="zh-CN" sz="1200" kern="100" dirty="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61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Ice temperature</a:t>
                      </a:r>
                      <a:endParaRPr lang="zh-CN" sz="1200" kern="10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20m quartz temperature sensor</a:t>
                      </a:r>
                      <a:r>
                        <a:rPr lang="zh-CN" sz="1200" kern="100">
                          <a:latin typeface="Times New Roman"/>
                          <a:ea typeface="宋体"/>
                        </a:rPr>
                        <a:t>（</a:t>
                      </a:r>
                      <a:r>
                        <a:rPr lang="en-US" sz="1200" kern="100">
                          <a:latin typeface="Times New Roman"/>
                          <a:ea typeface="宋体"/>
                        </a:rPr>
                        <a:t>manual/auto</a:t>
                      </a:r>
                      <a:r>
                        <a:rPr lang="zh-CN" sz="1200" kern="100">
                          <a:latin typeface="Times New Roman"/>
                          <a:ea typeface="宋体"/>
                        </a:rPr>
                        <a:t>）</a:t>
                      </a: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0.</a:t>
                      </a:r>
                      <a:r>
                        <a:rPr lang="en-US" sz="1200" kern="100">
                          <a:latin typeface="宋体"/>
                          <a:ea typeface="宋体"/>
                        </a:rPr>
                        <a:t>1</a:t>
                      </a:r>
                      <a:r>
                        <a:rPr lang="zh-CN" sz="1200" kern="100">
                          <a:latin typeface="Times New Roman"/>
                          <a:ea typeface="宋体"/>
                        </a:rPr>
                        <a:t>℃</a:t>
                      </a: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indent="-66675"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20m quartz temperature sensor(auto)</a:t>
                      </a:r>
                      <a:endParaRPr lang="zh-CN" sz="1200" kern="100" dirty="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9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Meltwater runoff</a:t>
                      </a:r>
                      <a:endParaRPr lang="zh-CN" sz="1200" kern="10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Hydrological section survey</a:t>
                      </a:r>
                      <a:r>
                        <a:rPr lang="zh-CN" sz="1200" kern="100">
                          <a:latin typeface="Times New Roman"/>
                          <a:ea typeface="宋体"/>
                        </a:rPr>
                        <a:t>（</a:t>
                      </a:r>
                      <a:r>
                        <a:rPr lang="en-US" sz="1200" kern="100">
                          <a:latin typeface="Times New Roman"/>
                          <a:ea typeface="宋体"/>
                        </a:rPr>
                        <a:t>manual/auto</a:t>
                      </a:r>
                      <a:r>
                        <a:rPr lang="zh-CN" sz="1200" kern="100">
                          <a:latin typeface="Times New Roman"/>
                          <a:ea typeface="宋体"/>
                        </a:rPr>
                        <a:t>）</a:t>
                      </a: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Instrument depends</a:t>
                      </a:r>
                      <a:endParaRPr lang="zh-CN" sz="1200" kern="10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Hydrological section survey (manual/</a:t>
                      </a:r>
                      <a:r>
                        <a:rPr lang="en-US" sz="1200" kern="100" dirty="0" err="1">
                          <a:latin typeface="Times New Roman"/>
                          <a:ea typeface="宋体"/>
                        </a:rPr>
                        <a:t>aotu</a:t>
                      </a: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)</a:t>
                      </a:r>
                      <a:endParaRPr lang="zh-CN" sz="1200" kern="100" dirty="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9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Surface energy balance</a:t>
                      </a:r>
                      <a:endParaRPr lang="zh-CN" sz="1200" kern="10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AWS</a:t>
                      </a:r>
                      <a:r>
                        <a:rPr lang="zh-CN" sz="1200" kern="100">
                          <a:latin typeface="Times New Roman"/>
                          <a:ea typeface="宋体"/>
                        </a:rPr>
                        <a:t>（</a:t>
                      </a:r>
                      <a:r>
                        <a:rPr lang="en-US" sz="1200" kern="100">
                          <a:latin typeface="Times New Roman"/>
                          <a:ea typeface="宋体"/>
                        </a:rPr>
                        <a:t>auto</a:t>
                      </a:r>
                      <a:r>
                        <a:rPr lang="zh-CN" sz="1200" kern="100">
                          <a:latin typeface="Times New Roman"/>
                          <a:ea typeface="宋体"/>
                        </a:rPr>
                        <a:t>）</a:t>
                      </a: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>
                          <a:latin typeface="Times New Roman"/>
                          <a:ea typeface="宋体"/>
                        </a:rPr>
                        <a:t>Instrument depends</a:t>
                      </a:r>
                      <a:endParaRPr lang="zh-CN" sz="1200" kern="10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latin typeface="Times New Roman"/>
                          <a:ea typeface="宋体"/>
                        </a:rPr>
                        <a:t>AWS</a:t>
                      </a:r>
                      <a:endParaRPr lang="zh-CN" sz="1200" kern="100" dirty="0">
                        <a:latin typeface="Times New Roman"/>
                        <a:ea typeface="宋体"/>
                      </a:endParaRPr>
                    </a:p>
                  </a:txBody>
                  <a:tcPr marL="36960" marR="369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611977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Observed ECVs and methods   </a:t>
            </a:r>
            <a:r>
              <a:rPr lang="en-US" altLang="zh-CN" sz="2400" b="1" dirty="0" smtClean="0"/>
              <a:t>__glacier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67544" y="1673222"/>
          <a:ext cx="8280919" cy="4276058"/>
        </p:xfrm>
        <a:graphic>
          <a:graphicData uri="http://schemas.openxmlformats.org/drawingml/2006/table">
            <a:tbl>
              <a:tblPr/>
              <a:tblGrid>
                <a:gridCol w="1224135"/>
                <a:gridCol w="1584176"/>
                <a:gridCol w="1512168"/>
                <a:gridCol w="1152128"/>
                <a:gridCol w="2808312"/>
              </a:tblGrid>
              <a:tr h="3238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宋体"/>
                          <a:cs typeface="Times New Roman"/>
                        </a:rPr>
                        <a:t>Components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/>
                          <a:ea typeface="宋体"/>
                          <a:cs typeface="Times New Roman"/>
                        </a:rPr>
                        <a:t>ECVs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/>
                          <a:ea typeface="宋体"/>
                          <a:cs typeface="Times New Roman"/>
                        </a:rPr>
                        <a:t>methods</a:t>
                      </a:r>
                      <a:r>
                        <a:rPr lang="zh-CN" sz="1600" b="1" kern="100">
                          <a:latin typeface="Times New Roman"/>
                          <a:ea typeface="宋体"/>
                          <a:cs typeface="Times New Roman"/>
                        </a:rPr>
                        <a:t>（</a:t>
                      </a:r>
                      <a:r>
                        <a:rPr lang="en-US" sz="1600" b="1" kern="100">
                          <a:latin typeface="Times New Roman"/>
                          <a:ea typeface="宋体"/>
                          <a:cs typeface="Times New Roman"/>
                        </a:rPr>
                        <a:t>manual/auto</a:t>
                      </a:r>
                      <a:r>
                        <a:rPr lang="zh-CN" sz="1600" b="1" kern="100">
                          <a:latin typeface="Times New Roman"/>
                          <a:ea typeface="宋体"/>
                          <a:cs typeface="Times New Roman"/>
                        </a:rPr>
                        <a:t>）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/>
                          <a:ea typeface="宋体"/>
                          <a:cs typeface="Times New Roman"/>
                        </a:rPr>
                        <a:t>accuracy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/>
                          <a:ea typeface="宋体"/>
                          <a:cs typeface="Times New Roman"/>
                        </a:rPr>
                        <a:t>Standard method recommended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1484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宋体"/>
                          <a:cs typeface="Times New Roman"/>
                        </a:rPr>
                        <a:t>Frozen ground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Active layer temperature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auto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0.05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indent="-66675"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Thermistor (auto)</a:t>
                      </a:r>
                      <a:r>
                        <a:rPr lang="zh-CN" sz="1600" kern="100">
                          <a:latin typeface="Times New Roman"/>
                          <a:ea typeface="宋体"/>
                          <a:cs typeface="Times New Roman"/>
                        </a:rPr>
                        <a:t>；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the uppermost sensor should at least 20 cm above the up-limit of permafrost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778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Soil moisture</a:t>
                      </a: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（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unfrozen water</a:t>
                      </a:r>
                      <a:r>
                        <a:rPr lang="zh-CN" sz="1600" kern="100" dirty="0">
                          <a:latin typeface="Times New Roman"/>
                          <a:ea typeface="宋体"/>
                          <a:cs typeface="Times New Roman"/>
                        </a:rPr>
                        <a:t>）</a:t>
                      </a: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auto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3%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Vitel moisture sensor</a:t>
                      </a:r>
                      <a:r>
                        <a:rPr lang="zh-CN" sz="1600" kern="100">
                          <a:latin typeface="Times New Roman"/>
                          <a:ea typeface="宋体"/>
                          <a:cs typeface="Times New Roman"/>
                        </a:rPr>
                        <a:t>，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TDR (auto)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84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Active layer thickness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auto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&lt;5cm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Interpolation method</a:t>
                      </a:r>
                      <a:r>
                        <a:rPr lang="zh-CN" sz="1600" kern="100">
                          <a:latin typeface="Times New Roman"/>
                          <a:ea typeface="宋体"/>
                          <a:cs typeface="Times New Roman"/>
                        </a:rPr>
                        <a:t>，</a:t>
                      </a: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thermistor (auto)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148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Permafrost temperature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auto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0.05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Borehole </a:t>
                      </a:r>
                      <a:r>
                        <a:rPr lang="en-US" sz="1600" kern="100" dirty="0" err="1">
                          <a:latin typeface="Times New Roman"/>
                          <a:ea typeface="宋体"/>
                          <a:cs typeface="Times New Roman"/>
                        </a:rPr>
                        <a:t>thermistor</a:t>
                      </a: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 (auto), the uppermost sensor should at least 15 m bellow the stable annual temperature layer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403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Surface energy balance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AWS (auto)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Instrument depends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AWS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991" marR="369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99592" y="828001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Observed ECVs and methods   </a:t>
            </a:r>
            <a:r>
              <a:rPr lang="en-US" altLang="zh-CN" sz="2400" b="1" dirty="0" smtClean="0"/>
              <a:t>__frozen ground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51520" y="2045651"/>
          <a:ext cx="8640959" cy="3399573"/>
        </p:xfrm>
        <a:graphic>
          <a:graphicData uri="http://schemas.openxmlformats.org/drawingml/2006/table">
            <a:tbl>
              <a:tblPr/>
              <a:tblGrid>
                <a:gridCol w="1512168"/>
                <a:gridCol w="1080120"/>
                <a:gridCol w="2232248"/>
                <a:gridCol w="1368152"/>
                <a:gridCol w="2448271"/>
              </a:tblGrid>
              <a:tr h="2473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latin typeface="Times New Roman"/>
                          <a:ea typeface="宋体"/>
                          <a:cs typeface="Times New Roman"/>
                        </a:rPr>
                        <a:t>Components</a:t>
                      </a:r>
                      <a:endParaRPr lang="zh-CN" sz="20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Times New Roman"/>
                          <a:ea typeface="宋体"/>
                          <a:cs typeface="Times New Roman"/>
                        </a:rPr>
                        <a:t>ECVs</a:t>
                      </a:r>
                      <a:endParaRPr lang="zh-CN" sz="20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Times New Roman"/>
                          <a:ea typeface="宋体"/>
                          <a:cs typeface="Times New Roman"/>
                        </a:rPr>
                        <a:t>methods</a:t>
                      </a:r>
                      <a:r>
                        <a:rPr lang="zh-CN" sz="2000" b="1" kern="100">
                          <a:latin typeface="Times New Roman"/>
                          <a:ea typeface="宋体"/>
                          <a:cs typeface="Times New Roman"/>
                        </a:rPr>
                        <a:t>（</a:t>
                      </a:r>
                      <a:r>
                        <a:rPr lang="en-US" sz="2000" b="1" kern="100">
                          <a:latin typeface="Times New Roman"/>
                          <a:ea typeface="宋体"/>
                          <a:cs typeface="Times New Roman"/>
                        </a:rPr>
                        <a:t>manual/auto</a:t>
                      </a:r>
                      <a:r>
                        <a:rPr lang="zh-CN" sz="2000" b="1" kern="100">
                          <a:latin typeface="Times New Roman"/>
                          <a:ea typeface="宋体"/>
                          <a:cs typeface="Times New Roman"/>
                        </a:rPr>
                        <a:t>）</a:t>
                      </a:r>
                      <a:endParaRPr lang="zh-CN" sz="20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Times New Roman"/>
                          <a:ea typeface="宋体"/>
                          <a:cs typeface="Times New Roman"/>
                        </a:rPr>
                        <a:t>accuracy</a:t>
                      </a:r>
                      <a:endParaRPr lang="zh-CN" sz="20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Times New Roman"/>
                          <a:ea typeface="宋体"/>
                          <a:cs typeface="Times New Roman"/>
                        </a:rPr>
                        <a:t>Standard method recommended</a:t>
                      </a:r>
                      <a:endParaRPr lang="zh-CN" sz="20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7954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latin typeface="Times New Roman"/>
                          <a:ea typeface="宋体"/>
                          <a:cs typeface="Times New Roman"/>
                        </a:rPr>
                        <a:t>Snow cover</a:t>
                      </a:r>
                      <a:endParaRPr lang="zh-CN" sz="20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/>
                          <a:ea typeface="宋体"/>
                          <a:cs typeface="Times New Roman"/>
                        </a:rPr>
                        <a:t>Depth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/>
                          <a:ea typeface="宋体"/>
                          <a:cs typeface="Times New Roman"/>
                        </a:rPr>
                        <a:t>Snow </a:t>
                      </a:r>
                      <a:r>
                        <a:rPr lang="en-US" sz="1800" kern="100" dirty="0" smtClean="0">
                          <a:latin typeface="Times New Roman"/>
                          <a:ea typeface="宋体"/>
                          <a:cs typeface="Times New Roman"/>
                        </a:rPr>
                        <a:t>meter (auto),</a:t>
                      </a:r>
                      <a:r>
                        <a:rPr lang="en-US" sz="1800" kern="100" baseline="0" dirty="0" smtClean="0">
                          <a:latin typeface="Times New Roman"/>
                          <a:ea typeface="宋体"/>
                          <a:cs typeface="Times New Roman"/>
                        </a:rPr>
                        <a:t>  </a:t>
                      </a:r>
                      <a:r>
                        <a:rPr lang="en-US" sz="1800" kern="100" dirty="0" smtClean="0">
                          <a:latin typeface="Times New Roman"/>
                          <a:ea typeface="宋体"/>
                          <a:cs typeface="Times New Roman"/>
                        </a:rPr>
                        <a:t>ruler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Times New Roman"/>
                          <a:ea typeface="宋体"/>
                          <a:cs typeface="Times New Roman"/>
                        </a:rPr>
                        <a:t>0.005m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Times New Roman"/>
                          <a:ea typeface="宋体"/>
                          <a:cs typeface="Times New Roman"/>
                        </a:rPr>
                        <a:t>Ruler (manual)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85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/>
                          <a:ea typeface="宋体"/>
                          <a:cs typeface="Times New Roman"/>
                        </a:rPr>
                        <a:t>Water content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/>
                          <a:ea typeface="宋体"/>
                          <a:cs typeface="Times New Roman"/>
                        </a:rPr>
                        <a:t>Snow property </a:t>
                      </a:r>
                      <a:r>
                        <a:rPr lang="en-US" sz="1800" kern="100" dirty="0" smtClean="0">
                          <a:latin typeface="Times New Roman"/>
                          <a:ea typeface="宋体"/>
                          <a:cs typeface="Times New Roman"/>
                        </a:rPr>
                        <a:t>meter(manual)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Times New Roman"/>
                          <a:ea typeface="宋体"/>
                          <a:cs typeface="Times New Roman"/>
                        </a:rPr>
                        <a:t>Snow property meter (manual)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7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/>
                          <a:ea typeface="宋体"/>
                          <a:cs typeface="Times New Roman"/>
                        </a:rPr>
                        <a:t>density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/>
                          <a:ea typeface="宋体"/>
                          <a:cs typeface="Times New Roman"/>
                        </a:rPr>
                        <a:t>Weight/volume (manual)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Times New Roman"/>
                          <a:ea typeface="宋体"/>
                          <a:cs typeface="Times New Roman"/>
                        </a:rPr>
                        <a:t>0.01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Times New Roman"/>
                          <a:ea typeface="宋体"/>
                          <a:cs typeface="Times New Roman"/>
                        </a:rPr>
                        <a:t>W/V (manual)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7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Times New Roman"/>
                          <a:ea typeface="宋体"/>
                          <a:cs typeface="Times New Roman"/>
                        </a:rPr>
                        <a:t>area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/>
                          <a:ea typeface="宋体"/>
                          <a:cs typeface="Times New Roman"/>
                        </a:rPr>
                        <a:t>Vision + remote sensing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 smtClean="0">
                          <a:latin typeface="Times New Roman"/>
                          <a:ea typeface="宋体"/>
                          <a:cs typeface="Times New Roman"/>
                        </a:rPr>
                        <a:t>0.001~0.01km</a:t>
                      </a:r>
                      <a:r>
                        <a:rPr lang="en-US" sz="1800" kern="100" baseline="30000" dirty="0" smtClean="0">
                          <a:latin typeface="Times New Roman"/>
                          <a:ea typeface="宋体"/>
                          <a:cs typeface="Times New Roman"/>
                        </a:rPr>
                        <a:t>2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Times New Roman"/>
                          <a:ea typeface="宋体"/>
                          <a:cs typeface="Times New Roman"/>
                        </a:rPr>
                        <a:t>Vision + remote sensing (manual + auto)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66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latin typeface="Times New Roman"/>
                          <a:ea typeface="宋体"/>
                          <a:cs typeface="Times New Roman"/>
                        </a:rPr>
                        <a:t>impurities</a:t>
                      </a:r>
                      <a:endParaRPr lang="zh-CN" sz="18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/>
                          <a:ea typeface="宋体"/>
                          <a:cs typeface="Times New Roman"/>
                        </a:rPr>
                        <a:t>Sampling and analyses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latin typeface="Times New Roman"/>
                          <a:ea typeface="宋体"/>
                          <a:cs typeface="Times New Roman"/>
                        </a:rPr>
                        <a:t>Coulter Counter, BC instrument (auto)</a:t>
                      </a:r>
                      <a:endParaRPr lang="zh-CN" sz="18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7522" marR="3752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43608" y="1196752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Observed ECVs and methods   </a:t>
            </a:r>
            <a:r>
              <a:rPr lang="en-US" altLang="zh-CN" sz="2400" b="1" dirty="0" smtClean="0"/>
              <a:t>__Snow cover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67545" y="1369205"/>
          <a:ext cx="8352927" cy="4796099"/>
        </p:xfrm>
        <a:graphic>
          <a:graphicData uri="http://schemas.openxmlformats.org/drawingml/2006/table">
            <a:tbl>
              <a:tblPr/>
              <a:tblGrid>
                <a:gridCol w="1440160"/>
                <a:gridCol w="1575557"/>
                <a:gridCol w="2168859"/>
                <a:gridCol w="1008112"/>
                <a:gridCol w="2160239"/>
              </a:tblGrid>
              <a:tr h="3000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/>
                          <a:ea typeface="宋体"/>
                          <a:cs typeface="Times New Roman"/>
                        </a:rPr>
                        <a:t>Components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/>
                          <a:ea typeface="宋体"/>
                          <a:cs typeface="Times New Roman"/>
                        </a:rPr>
                        <a:t>ECVs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latin typeface="Times New Roman"/>
                          <a:ea typeface="宋体"/>
                          <a:cs typeface="Times New Roman"/>
                        </a:rPr>
                        <a:t>Methods(manual/auto</a:t>
                      </a:r>
                      <a:r>
                        <a:rPr lang="en-US" sz="1600" b="1" kern="100" dirty="0">
                          <a:latin typeface="Times New Roman"/>
                          <a:ea typeface="宋体"/>
                          <a:cs typeface="Times New Roman"/>
                        </a:rPr>
                        <a:t>)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/>
                          <a:ea typeface="宋体"/>
                          <a:cs typeface="Times New Roman"/>
                        </a:rPr>
                        <a:t>accuracy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/>
                          <a:ea typeface="宋体"/>
                          <a:cs typeface="Times New Roman"/>
                        </a:rPr>
                        <a:t>Standard method recommended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8440"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/>
                          <a:ea typeface="宋体"/>
                          <a:cs typeface="Times New Roman"/>
                        </a:rPr>
                        <a:t>Lake/River ice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Initial ice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Vision + Remote sensing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1-3 d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Vision + Remote sensing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77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Frozen-up date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Vision + Remote sensing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1-3d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Vision + Remote sensing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77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Melting date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Vision + Remote sensing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1-3d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Vision + Remote sensing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42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Break-up date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Vision + Remote sensing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1-3d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Vision + Remote sensing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88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Frozen duration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Vision + Remote sensing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1-3d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Vision + Remote sensing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88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area (%)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Vision + Remote sensing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Vision + Remote sensing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88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thickness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ruler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1cm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ruler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55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density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latin typeface="Times New Roman"/>
                          <a:ea typeface="宋体"/>
                          <a:cs typeface="Times New Roman"/>
                        </a:rPr>
                        <a:t>manual</a:t>
                      </a:r>
                      <a:endParaRPr lang="zh-CN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1600" kern="10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Times New Roman"/>
                          <a:ea typeface="宋体"/>
                          <a:cs typeface="Times New Roman"/>
                        </a:rPr>
                        <a:t>manual</a:t>
                      </a:r>
                      <a:endParaRPr lang="zh-CN" sz="1600" kern="100" dirty="0">
                        <a:latin typeface="Times New Roman"/>
                        <a:ea typeface="宋体"/>
                        <a:cs typeface="Times New Roman"/>
                      </a:endParaRPr>
                    </a:p>
                  </a:txBody>
                  <a:tcPr marL="36077" marR="360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99592" y="683985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/>
              <a:t>Observed ECVs and methods   </a:t>
            </a:r>
            <a:r>
              <a:rPr lang="en-US" altLang="zh-CN" sz="2400" b="1" dirty="0" smtClean="0"/>
              <a:t>__freshwater ice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5413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zh-CN" sz="2800" dirty="0">
                <a:cs typeface="Arial" charset="0"/>
              </a:rPr>
              <a:t>The </a:t>
            </a:r>
            <a:r>
              <a:rPr lang="en-US" altLang="zh-CN" sz="2800" b="1" dirty="0">
                <a:solidFill>
                  <a:srgbClr val="FF0000"/>
                </a:solidFill>
                <a:cs typeface="Arial" charset="0"/>
              </a:rPr>
              <a:t>“Third Pole” </a:t>
            </a:r>
            <a:r>
              <a:rPr lang="en-US" altLang="zh-CN" sz="2800" dirty="0">
                <a:cs typeface="Arial" charset="0"/>
              </a:rPr>
              <a:t>(Himalaya and Tibetan Plateau)</a:t>
            </a:r>
            <a:br>
              <a:rPr lang="en-US" altLang="zh-CN" sz="2800" dirty="0">
                <a:cs typeface="Arial" charset="0"/>
              </a:rPr>
            </a:br>
            <a:r>
              <a:rPr lang="en-US" altLang="zh-CN" sz="2000" dirty="0" smtClean="0">
                <a:cs typeface="Arial" charset="0"/>
              </a:rPr>
              <a:t> </a:t>
            </a:r>
            <a:r>
              <a:rPr lang="en-US" altLang="zh-CN" sz="2000" dirty="0">
                <a:cs typeface="Arial" charset="0"/>
              </a:rPr>
              <a:t>M</a:t>
            </a:r>
            <a:r>
              <a:rPr lang="en-US" altLang="zh-CN" sz="2000" dirty="0" smtClean="0">
                <a:cs typeface="Arial" charset="0"/>
              </a:rPr>
              <a:t>ain issues for regional sustainable development are </a:t>
            </a:r>
            <a:r>
              <a:rPr lang="en-US" altLang="zh-CN" sz="2000" dirty="0" err="1">
                <a:cs typeface="Arial" charset="0"/>
              </a:rPr>
              <a:t>cryospheric</a:t>
            </a:r>
            <a:r>
              <a:rPr lang="en-US" altLang="zh-CN" sz="2000" dirty="0">
                <a:cs typeface="Arial" charset="0"/>
              </a:rPr>
              <a:t>, </a:t>
            </a:r>
            <a:r>
              <a:rPr lang="en-US" altLang="zh-CN" sz="2000" dirty="0" smtClean="0">
                <a:cs typeface="Arial" charset="0"/>
              </a:rPr>
              <a:t/>
            </a:r>
            <a:br>
              <a:rPr lang="en-US" altLang="zh-CN" sz="2000" dirty="0" smtClean="0">
                <a:cs typeface="Arial" charset="0"/>
              </a:rPr>
            </a:br>
            <a:r>
              <a:rPr lang="en-US" altLang="zh-CN" sz="2000" dirty="0" smtClean="0">
                <a:cs typeface="Arial" charset="0"/>
              </a:rPr>
              <a:t>and </a:t>
            </a:r>
            <a:r>
              <a:rPr lang="en-US" altLang="zh-CN" sz="2000" dirty="0">
                <a:cs typeface="Arial" charset="0"/>
              </a:rPr>
              <a:t>should be addressed by the Global </a:t>
            </a:r>
            <a:r>
              <a:rPr lang="en-US" altLang="zh-CN" sz="2000" dirty="0" err="1">
                <a:cs typeface="Arial" charset="0"/>
              </a:rPr>
              <a:t>Cryosphere</a:t>
            </a:r>
            <a:r>
              <a:rPr lang="en-US" altLang="zh-CN" sz="2000" dirty="0">
                <a:cs typeface="Arial" charset="0"/>
              </a:rPr>
              <a:t> Watch (GCW)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753202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779912" y="6135687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Location of High Asian </a:t>
            </a:r>
            <a:r>
              <a:rPr lang="en-US" altLang="zh-CN" sz="2400" b="1" dirty="0" err="1" smtClean="0">
                <a:solidFill>
                  <a:schemeClr val="bg1"/>
                </a:solidFill>
              </a:rPr>
              <a:t>cryosphere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 noChangeArrowheads="1"/>
          </p:cNvPicPr>
          <p:nvPr/>
        </p:nvPicPr>
        <p:blipFill>
          <a:blip r:embed="rId2" cstate="print"/>
          <a:srcRect t="5251" r="10977" b="3751"/>
          <a:stretch>
            <a:fillRect/>
          </a:stretch>
        </p:blipFill>
        <p:spPr bwMode="auto">
          <a:xfrm>
            <a:off x="1115616" y="750256"/>
            <a:ext cx="7315800" cy="555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32240" y="908720"/>
            <a:ext cx="2411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Research-based observations going on every year.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8864" y="692696"/>
            <a:ext cx="8229600" cy="1215008"/>
          </a:xfrm>
        </p:spPr>
        <p:txBody>
          <a:bodyPr>
            <a:normAutofit/>
          </a:bodyPr>
          <a:lstStyle/>
          <a:p>
            <a:r>
              <a:rPr lang="en-US" altLang="zh-CN" sz="6600" b="1" dirty="0" smtClean="0">
                <a:latin typeface="+mn-lt"/>
                <a:ea typeface="+mn-ea"/>
                <a:cs typeface="+mn-cs"/>
              </a:rPr>
              <a:t>Outline</a:t>
            </a:r>
            <a:endParaRPr lang="zh-CN" altLang="en-US" sz="66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4016" y="2204865"/>
            <a:ext cx="8964488" cy="2736303"/>
          </a:xfrm>
        </p:spPr>
        <p:txBody>
          <a:bodyPr>
            <a:normAutofit fontScale="85000" lnSpcReduction="10000"/>
          </a:bodyPr>
          <a:lstStyle/>
          <a:p>
            <a:pPr marL="857250" indent="-8572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Upland Asian </a:t>
            </a:r>
            <a:r>
              <a:rPr lang="en-US" altLang="zh-CN" sz="4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Cryosphere</a:t>
            </a:r>
            <a:r>
              <a:rPr lang="en-US" altLang="zh-CN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and importance </a:t>
            </a:r>
          </a:p>
          <a:p>
            <a:pPr marL="857250" indent="-8572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Existing network and re-design for GCW</a:t>
            </a:r>
          </a:p>
          <a:p>
            <a:pPr marL="857250" indent="-8572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4000" b="1" dirty="0" smtClean="0"/>
              <a:t>Gaps </a:t>
            </a:r>
            <a:endParaRPr lang="zh-CN" alt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agmSYNOP08a_mapinfo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 l="3467" t="3381" r="6296" b="3239"/>
          <a:stretch>
            <a:fillRect/>
          </a:stretch>
        </p:blipFill>
        <p:spPr>
          <a:xfrm>
            <a:off x="611560" y="908720"/>
            <a:ext cx="7921252" cy="5599104"/>
          </a:xfrm>
          <a:noFill/>
        </p:spPr>
      </p:pic>
      <p:sp>
        <p:nvSpPr>
          <p:cNvPr id="363524" name="Oval 4"/>
          <p:cNvSpPr>
            <a:spLocks noChangeArrowheads="1"/>
          </p:cNvSpPr>
          <p:nvPr/>
        </p:nvSpPr>
        <p:spPr bwMode="auto">
          <a:xfrm rot="2578769">
            <a:off x="4018961" y="3087983"/>
            <a:ext cx="1655763" cy="1008063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zh-CN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3525" name="Oval 5"/>
          <p:cNvSpPr>
            <a:spLocks noChangeArrowheads="1"/>
          </p:cNvSpPr>
          <p:nvPr/>
        </p:nvSpPr>
        <p:spPr bwMode="auto">
          <a:xfrm rot="2578769">
            <a:off x="2540920" y="3402493"/>
            <a:ext cx="1366838" cy="1008062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zh-CN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3526" name="Oval 6"/>
          <p:cNvSpPr>
            <a:spLocks noChangeArrowheads="1"/>
          </p:cNvSpPr>
          <p:nvPr/>
        </p:nvSpPr>
        <p:spPr bwMode="auto">
          <a:xfrm rot="1035325">
            <a:off x="7054616" y="3284138"/>
            <a:ext cx="1152525" cy="726391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zh-CN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6"/>
          <p:cNvSpPr>
            <a:spLocks noChangeArrowheads="1"/>
          </p:cNvSpPr>
          <p:nvPr/>
        </p:nvSpPr>
        <p:spPr bwMode="auto">
          <a:xfrm rot="1035325">
            <a:off x="5888604" y="2704995"/>
            <a:ext cx="504825" cy="301757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zh-CN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476151"/>
            <a:ext cx="8070850" cy="936625"/>
          </a:xfrm>
        </p:spPr>
        <p:txBody>
          <a:bodyPr/>
          <a:lstStyle/>
          <a:p>
            <a:r>
              <a:rPr lang="fr-CH" altLang="zh-CN" sz="3200" b="1" dirty="0">
                <a:solidFill>
                  <a:srgbClr val="000066"/>
                </a:solidFill>
                <a:cs typeface="Arial" charset="0"/>
              </a:rPr>
              <a:t>Observation: GAPS</a:t>
            </a:r>
            <a:endParaRPr lang="en-US" altLang="zh-CN" sz="3200" b="1" dirty="0">
              <a:solidFill>
                <a:srgbClr val="000066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4000m-low resolu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884"/>
            <a:ext cx="9144000" cy="6165115"/>
          </a:xfrm>
          <a:prstGeom prst="rect">
            <a:avLst/>
          </a:prstGeom>
          <a:noFill/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23528" y="5354052"/>
            <a:ext cx="41042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dirty="0" smtClean="0"/>
              <a:t>Area above 4000 m</a:t>
            </a:r>
            <a:r>
              <a:rPr lang="zh-CN" altLang="en-US" sz="2800" dirty="0" smtClean="0"/>
              <a:t> </a:t>
            </a:r>
            <a:r>
              <a:rPr lang="en-US" altLang="zh-CN" sz="2800" dirty="0" err="1" smtClean="0"/>
              <a:t>a.s.l</a:t>
            </a:r>
            <a:r>
              <a:rPr lang="en-US" altLang="zh-CN" sz="2800" dirty="0" smtClean="0"/>
              <a:t>.</a:t>
            </a:r>
            <a:endParaRPr lang="zh-CN" altLang="en-US" sz="2800" dirty="0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2051720" y="4149080"/>
            <a:ext cx="2233612" cy="1081088"/>
            <a:chOff x="1383" y="2296"/>
            <a:chExt cx="1407" cy="681"/>
          </a:xfrm>
        </p:grpSpPr>
        <p:sp>
          <p:nvSpPr>
            <p:cNvPr id="60420" name="Oval 4"/>
            <p:cNvSpPr>
              <a:spLocks noChangeArrowheads="1"/>
            </p:cNvSpPr>
            <p:nvPr/>
          </p:nvSpPr>
          <p:spPr bwMode="auto">
            <a:xfrm>
              <a:off x="1383" y="2568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21" name="Oval 5"/>
            <p:cNvSpPr>
              <a:spLocks noChangeArrowheads="1"/>
            </p:cNvSpPr>
            <p:nvPr/>
          </p:nvSpPr>
          <p:spPr bwMode="auto">
            <a:xfrm>
              <a:off x="1609" y="2613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22" name="Oval 6"/>
            <p:cNvSpPr>
              <a:spLocks noChangeArrowheads="1"/>
            </p:cNvSpPr>
            <p:nvPr/>
          </p:nvSpPr>
          <p:spPr bwMode="auto">
            <a:xfrm>
              <a:off x="1700" y="2840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23" name="Oval 7"/>
            <p:cNvSpPr>
              <a:spLocks noChangeArrowheads="1"/>
            </p:cNvSpPr>
            <p:nvPr/>
          </p:nvSpPr>
          <p:spPr bwMode="auto">
            <a:xfrm>
              <a:off x="1746" y="2840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24" name="Oval 8"/>
            <p:cNvSpPr>
              <a:spLocks noChangeArrowheads="1"/>
            </p:cNvSpPr>
            <p:nvPr/>
          </p:nvSpPr>
          <p:spPr bwMode="auto">
            <a:xfrm>
              <a:off x="2064" y="2931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25" name="Oval 9"/>
            <p:cNvSpPr>
              <a:spLocks noChangeArrowheads="1"/>
            </p:cNvSpPr>
            <p:nvPr/>
          </p:nvSpPr>
          <p:spPr bwMode="auto">
            <a:xfrm>
              <a:off x="2290" y="2886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26" name="Oval 10"/>
            <p:cNvSpPr>
              <a:spLocks noChangeArrowheads="1"/>
            </p:cNvSpPr>
            <p:nvPr/>
          </p:nvSpPr>
          <p:spPr bwMode="auto">
            <a:xfrm>
              <a:off x="2109" y="2840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27" name="Oval 11"/>
            <p:cNvSpPr>
              <a:spLocks noChangeArrowheads="1"/>
            </p:cNvSpPr>
            <p:nvPr/>
          </p:nvSpPr>
          <p:spPr bwMode="auto">
            <a:xfrm>
              <a:off x="2154" y="2840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28" name="Oval 12"/>
            <p:cNvSpPr>
              <a:spLocks noChangeArrowheads="1"/>
            </p:cNvSpPr>
            <p:nvPr/>
          </p:nvSpPr>
          <p:spPr bwMode="auto">
            <a:xfrm>
              <a:off x="2064" y="2750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29" name="Oval 13"/>
            <p:cNvSpPr>
              <a:spLocks noChangeArrowheads="1"/>
            </p:cNvSpPr>
            <p:nvPr/>
          </p:nvSpPr>
          <p:spPr bwMode="auto">
            <a:xfrm>
              <a:off x="2018" y="2659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30" name="Oval 14"/>
            <p:cNvSpPr>
              <a:spLocks noChangeArrowheads="1"/>
            </p:cNvSpPr>
            <p:nvPr/>
          </p:nvSpPr>
          <p:spPr bwMode="auto">
            <a:xfrm>
              <a:off x="2109" y="2613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31" name="Oval 15"/>
            <p:cNvSpPr>
              <a:spLocks noChangeArrowheads="1"/>
            </p:cNvSpPr>
            <p:nvPr/>
          </p:nvSpPr>
          <p:spPr bwMode="auto">
            <a:xfrm>
              <a:off x="2154" y="2704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32" name="Oval 16"/>
            <p:cNvSpPr>
              <a:spLocks noChangeArrowheads="1"/>
            </p:cNvSpPr>
            <p:nvPr/>
          </p:nvSpPr>
          <p:spPr bwMode="auto">
            <a:xfrm>
              <a:off x="2200" y="2523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33" name="Oval 17"/>
            <p:cNvSpPr>
              <a:spLocks noChangeArrowheads="1"/>
            </p:cNvSpPr>
            <p:nvPr/>
          </p:nvSpPr>
          <p:spPr bwMode="auto">
            <a:xfrm>
              <a:off x="2245" y="2614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34" name="Oval 18"/>
            <p:cNvSpPr>
              <a:spLocks noChangeArrowheads="1"/>
            </p:cNvSpPr>
            <p:nvPr/>
          </p:nvSpPr>
          <p:spPr bwMode="auto">
            <a:xfrm>
              <a:off x="2335" y="2704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35" name="Oval 19"/>
            <p:cNvSpPr>
              <a:spLocks noChangeArrowheads="1"/>
            </p:cNvSpPr>
            <p:nvPr/>
          </p:nvSpPr>
          <p:spPr bwMode="auto">
            <a:xfrm>
              <a:off x="2336" y="2614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36" name="Oval 20"/>
            <p:cNvSpPr>
              <a:spLocks noChangeArrowheads="1"/>
            </p:cNvSpPr>
            <p:nvPr/>
          </p:nvSpPr>
          <p:spPr bwMode="auto">
            <a:xfrm>
              <a:off x="2245" y="2432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37" name="Oval 21"/>
            <p:cNvSpPr>
              <a:spLocks noChangeArrowheads="1"/>
            </p:cNvSpPr>
            <p:nvPr/>
          </p:nvSpPr>
          <p:spPr bwMode="auto">
            <a:xfrm>
              <a:off x="2381" y="2523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38" name="Oval 22"/>
            <p:cNvSpPr>
              <a:spLocks noChangeArrowheads="1"/>
            </p:cNvSpPr>
            <p:nvPr/>
          </p:nvSpPr>
          <p:spPr bwMode="auto">
            <a:xfrm>
              <a:off x="2336" y="2341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39" name="Oval 23"/>
            <p:cNvSpPr>
              <a:spLocks noChangeArrowheads="1"/>
            </p:cNvSpPr>
            <p:nvPr/>
          </p:nvSpPr>
          <p:spPr bwMode="auto">
            <a:xfrm>
              <a:off x="2472" y="2477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40" name="Oval 24"/>
            <p:cNvSpPr>
              <a:spLocks noChangeArrowheads="1"/>
            </p:cNvSpPr>
            <p:nvPr/>
          </p:nvSpPr>
          <p:spPr bwMode="auto">
            <a:xfrm>
              <a:off x="2472" y="2432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41" name="Oval 25"/>
            <p:cNvSpPr>
              <a:spLocks noChangeArrowheads="1"/>
            </p:cNvSpPr>
            <p:nvPr/>
          </p:nvSpPr>
          <p:spPr bwMode="auto">
            <a:xfrm>
              <a:off x="2562" y="2387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42" name="Oval 26"/>
            <p:cNvSpPr>
              <a:spLocks noChangeArrowheads="1"/>
            </p:cNvSpPr>
            <p:nvPr/>
          </p:nvSpPr>
          <p:spPr bwMode="auto">
            <a:xfrm>
              <a:off x="2653" y="2296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43" name="Oval 27"/>
            <p:cNvSpPr>
              <a:spLocks noChangeArrowheads="1"/>
            </p:cNvSpPr>
            <p:nvPr/>
          </p:nvSpPr>
          <p:spPr bwMode="auto">
            <a:xfrm>
              <a:off x="2653" y="2477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0444" name="Oval 28"/>
            <p:cNvSpPr>
              <a:spLocks noChangeArrowheads="1"/>
            </p:cNvSpPr>
            <p:nvPr/>
          </p:nvSpPr>
          <p:spPr bwMode="auto">
            <a:xfrm>
              <a:off x="2744" y="2387"/>
              <a:ext cx="46" cy="4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5000m-low resolu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7"/>
            <a:ext cx="9144000" cy="6165304"/>
          </a:xfrm>
          <a:prstGeom prst="rect">
            <a:avLst/>
          </a:prstGeom>
          <a:noFill/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323528" y="5498068"/>
            <a:ext cx="54726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 smtClean="0"/>
              <a:t>Area above 5000 m </a:t>
            </a:r>
            <a:r>
              <a:rPr lang="en-US" altLang="zh-CN" sz="2800" dirty="0" err="1" smtClean="0"/>
              <a:t>a.s.l</a:t>
            </a:r>
            <a:r>
              <a:rPr lang="en-US" altLang="zh-CN" sz="2800" dirty="0" smtClean="0"/>
              <a:t>.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6000m-low resolu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5496" y="5786100"/>
            <a:ext cx="44642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dirty="0" smtClean="0"/>
              <a:t>Area above 6000 m </a:t>
            </a:r>
            <a:r>
              <a:rPr lang="en-US" altLang="zh-CN" sz="2800" dirty="0" err="1" smtClean="0"/>
              <a:t>a.s.l</a:t>
            </a:r>
            <a:r>
              <a:rPr lang="en-US" altLang="zh-CN" sz="2800" dirty="0" smtClean="0"/>
              <a:t>.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98" name="Group 54"/>
          <p:cNvGraphicFramePr>
            <a:graphicFrameLocks noGrp="1"/>
          </p:cNvGraphicFramePr>
          <p:nvPr>
            <p:ph idx="1"/>
          </p:nvPr>
        </p:nvGraphicFramePr>
        <p:xfrm>
          <a:off x="323528" y="1916832"/>
          <a:ext cx="8640960" cy="3605213"/>
        </p:xfrm>
        <a:graphic>
          <a:graphicData uri="http://schemas.openxmlformats.org/drawingml/2006/table">
            <a:tbl>
              <a:tblPr/>
              <a:tblGrid>
                <a:gridCol w="3888432"/>
                <a:gridCol w="4752528"/>
              </a:tblGrid>
              <a:tr h="10620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Applications</a:t>
                      </a:r>
                      <a:endParaRPr kumimoji="0" lang="zh-CN" alt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Essential </a:t>
                      </a:r>
                      <a:r>
                        <a:rPr kumimoji="0" lang="en-US" altLang="zh-CN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Cryospheric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Variables (ECV)</a:t>
                      </a:r>
                      <a:r>
                        <a:rPr lang="en-US" altLang="zh-CN" sz="4000" b="1" dirty="0" smtClean="0">
                          <a:solidFill>
                            <a:schemeClr val="hlink"/>
                          </a:solidFill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  <a:sym typeface="Symbol"/>
                        </a:rPr>
                        <a:t>* </a:t>
                      </a:r>
                      <a:endParaRPr kumimoji="0" lang="zh-CN" alt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8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Dynamic models,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Meltwater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runoff,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Basin-scale degree-day model (DDF),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Energy-balance model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Mass balance (MB), ELA, terminal position,</a:t>
                      </a:r>
                      <a:r>
                        <a:rPr kumimoji="0" lang="zh-CN" alt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 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ice temperature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ice flow, </a:t>
                      </a: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geometric shape (length, width, area, </a:t>
                      </a:r>
                      <a:r>
                        <a:rPr kumimoji="0" lang="en-US" altLang="zh-CN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cs typeface="+mn-cs"/>
                        </a:rPr>
                        <a:t>thickness,</a:t>
                      </a: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volume),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 </a:t>
                      </a:r>
                      <a:r>
                        <a:rPr kumimoji="0" lang="en-US" altLang="zh-CN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cs typeface="+mn-cs"/>
                        </a:rPr>
                        <a:t>surface energy balance</a:t>
                      </a:r>
                      <a:endParaRPr kumimoji="0" lang="zh-CN" alt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764704"/>
            <a:ext cx="8229600" cy="1008112"/>
          </a:xfrm>
        </p:spPr>
        <p:txBody>
          <a:bodyPr/>
          <a:lstStyle/>
          <a:p>
            <a:r>
              <a:rPr lang="en-US" altLang="zh-CN" b="1" dirty="0" smtClean="0"/>
              <a:t>                Gaps    </a:t>
            </a:r>
            <a:r>
              <a:rPr lang="en-US" altLang="zh-CN" sz="3200" b="1" dirty="0" smtClean="0">
                <a:latin typeface="Batang" pitchFamily="18" charset="-127"/>
                <a:ea typeface="Batang" pitchFamily="18" charset="-127"/>
              </a:rPr>
              <a:t>___ </a:t>
            </a:r>
            <a:r>
              <a:rPr lang="en-US" altLang="zh-CN" sz="3200" b="1" dirty="0" smtClean="0"/>
              <a:t>glacier</a:t>
            </a:r>
            <a:endParaRPr lang="zh-CN" alt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5661248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000" dirty="0" smtClean="0">
                <a:solidFill>
                  <a:schemeClr val="hlin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* </a:t>
            </a:r>
            <a:r>
              <a:rPr lang="en-US" altLang="zh-CN" sz="2000" dirty="0" smtClean="0">
                <a:solidFill>
                  <a:srgbClr val="00B050"/>
                </a:solidFill>
              </a:rPr>
              <a:t>Green: operated ECVs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908720"/>
            <a:ext cx="8229600" cy="1143000"/>
          </a:xfrm>
        </p:spPr>
        <p:txBody>
          <a:bodyPr/>
          <a:lstStyle/>
          <a:p>
            <a:r>
              <a:rPr lang="en-US" altLang="zh-CN" b="1" dirty="0" smtClean="0"/>
              <a:t>                     Gaps    </a:t>
            </a:r>
            <a:r>
              <a:rPr lang="en-US" altLang="zh-CN" sz="3200" b="1" dirty="0" smtClean="0">
                <a:latin typeface="Batang" pitchFamily="18" charset="-127"/>
                <a:ea typeface="Batang" pitchFamily="18" charset="-127"/>
              </a:rPr>
              <a:t>___ </a:t>
            </a:r>
            <a:r>
              <a:rPr lang="en-US" altLang="zh-CN" sz="3200" b="1" dirty="0" smtClean="0"/>
              <a:t>snow cover</a:t>
            </a:r>
            <a:endParaRPr lang="zh-CN" altLang="en-US" sz="3200" b="1" dirty="0"/>
          </a:p>
        </p:txBody>
      </p:sp>
      <p:graphicFrame>
        <p:nvGraphicFramePr>
          <p:cNvPr id="28723" name="Group 51"/>
          <p:cNvGraphicFramePr>
            <a:graphicFrameLocks noGrp="1"/>
          </p:cNvGraphicFramePr>
          <p:nvPr>
            <p:ph idx="1"/>
          </p:nvPr>
        </p:nvGraphicFramePr>
        <p:xfrm>
          <a:off x="323528" y="2133600"/>
          <a:ext cx="8568952" cy="3485613"/>
        </p:xfrm>
        <a:graphic>
          <a:graphicData uri="http://schemas.openxmlformats.org/drawingml/2006/table">
            <a:tbl>
              <a:tblPr/>
              <a:tblGrid>
                <a:gridCol w="3600400"/>
                <a:gridCol w="4968552"/>
              </a:tblGrid>
              <a:tr h="93536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Applications</a:t>
                      </a:r>
                      <a:endParaRPr kumimoji="0" lang="zh-CN" alt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Essential </a:t>
                      </a:r>
                      <a:r>
                        <a:rPr kumimoji="0" lang="en-US" altLang="zh-CN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Cryospheric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Variables (ECV)</a:t>
                      </a:r>
                      <a:r>
                        <a:rPr kumimoji="0" lang="en-US" altLang="zh-CN" sz="4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  <a:sym typeface="Symbol"/>
                        </a:rPr>
                        <a:t>*</a:t>
                      </a:r>
                      <a:endParaRPr kumimoji="0" lang="zh-CN" alt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8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CMIP3-5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CLM,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 </a:t>
                      </a:r>
                      <a:endParaRPr kumimoji="0" lang="en-US" altLang="zh-C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Snow-melt floods forecast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degree-day model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energy-balance  model</a:t>
                      </a:r>
                      <a:endParaRPr kumimoji="0" lang="zh-CN" altLang="en-US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Area (S), depth (h), 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SWE, </a:t>
                      </a: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snow cover duration (SCD)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zh-CN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albedo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density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water content, accumulation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sublimation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snow temperature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rainfall ratio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surface energy exchange</a:t>
                      </a:r>
                      <a:endParaRPr kumimoji="0" lang="zh-CN" altLang="en-US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7544" y="5733256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000" b="1" dirty="0" smtClean="0">
                <a:solidFill>
                  <a:schemeClr val="hlin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* </a:t>
            </a:r>
            <a:r>
              <a:rPr lang="en-US" altLang="zh-CN" sz="2000" b="1" dirty="0" smtClean="0">
                <a:solidFill>
                  <a:srgbClr val="00B050"/>
                </a:solidFill>
              </a:rPr>
              <a:t>Green: operated ECVs</a:t>
            </a:r>
            <a:endParaRPr lang="zh-CN" altLang="en-US" sz="20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17" name="Group 25"/>
          <p:cNvGraphicFramePr>
            <a:graphicFrameLocks noGrp="1"/>
          </p:cNvGraphicFramePr>
          <p:nvPr>
            <p:ph idx="1"/>
          </p:nvPr>
        </p:nvGraphicFramePr>
        <p:xfrm>
          <a:off x="395536" y="2133600"/>
          <a:ext cx="8424862" cy="3352800"/>
        </p:xfrm>
        <a:graphic>
          <a:graphicData uri="http://schemas.openxmlformats.org/drawingml/2006/table">
            <a:tbl>
              <a:tblPr/>
              <a:tblGrid>
                <a:gridCol w="3672408"/>
                <a:gridCol w="4752454"/>
              </a:tblGrid>
              <a:tr h="9350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Applications</a:t>
                      </a:r>
                      <a:endParaRPr kumimoji="0" lang="zh-CN" alt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Essential </a:t>
                      </a:r>
                      <a:r>
                        <a:rPr kumimoji="0" lang="en-US" altLang="zh-CN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Cryospheric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Variables</a:t>
                      </a: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（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ECV</a:t>
                      </a: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）</a:t>
                      </a:r>
                      <a:r>
                        <a:rPr lang="en-US" altLang="zh-CN" sz="4000" b="1" dirty="0" smtClean="0">
                          <a:solidFill>
                            <a:schemeClr val="hlink"/>
                          </a:solidFill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  <a:sym typeface="Symbol"/>
                        </a:rPr>
                        <a:t>*</a:t>
                      </a:r>
                      <a:endParaRPr kumimoji="0" lang="zh-CN" alt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9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Permafrost models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endParaRPr kumimoji="0" lang="en-US" altLang="zh-C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CLM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endParaRPr kumimoji="0" lang="en-US" altLang="zh-C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FG-Atmospheric coupled models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FG-vegetation coupled models</a:t>
                      </a:r>
                      <a:endParaRPr kumimoji="0" lang="zh-CN" altLang="en-US" sz="4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Soil temperature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ice content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AL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zero curtain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soil types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humus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vegetation types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talik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surface energy balance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low limit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geomorpholgy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836712"/>
            <a:ext cx="8229600" cy="1143000"/>
          </a:xfrm>
        </p:spPr>
        <p:txBody>
          <a:bodyPr/>
          <a:lstStyle/>
          <a:p>
            <a:r>
              <a:rPr lang="en-US" altLang="zh-CN" b="1" dirty="0" smtClean="0"/>
              <a:t>                     Gaps  </a:t>
            </a:r>
            <a:r>
              <a:rPr lang="en-US" altLang="zh-CN" sz="3200" b="1" dirty="0" smtClean="0">
                <a:latin typeface="Batang" pitchFamily="18" charset="-127"/>
                <a:ea typeface="Batang" pitchFamily="18" charset="-127"/>
              </a:rPr>
              <a:t>___ </a:t>
            </a:r>
            <a:r>
              <a:rPr lang="en-US" altLang="zh-CN" sz="3200" b="1" dirty="0" smtClean="0"/>
              <a:t>frozen ground</a:t>
            </a:r>
            <a:endParaRPr lang="zh-CN" alt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5733256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000" b="1" dirty="0" smtClean="0">
                <a:solidFill>
                  <a:schemeClr val="hlin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* </a:t>
            </a:r>
            <a:r>
              <a:rPr lang="en-US" altLang="zh-CN" sz="2000" dirty="0" smtClean="0">
                <a:solidFill>
                  <a:srgbClr val="00B050"/>
                </a:solidFill>
              </a:rPr>
              <a:t>Green: operated ECVs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89" name="Group 21"/>
          <p:cNvGraphicFramePr>
            <a:graphicFrameLocks noGrp="1"/>
          </p:cNvGraphicFramePr>
          <p:nvPr/>
        </p:nvGraphicFramePr>
        <p:xfrm>
          <a:off x="468313" y="1844824"/>
          <a:ext cx="8424862" cy="3352800"/>
        </p:xfrm>
        <a:graphic>
          <a:graphicData uri="http://schemas.openxmlformats.org/drawingml/2006/table">
            <a:tbl>
              <a:tblPr/>
              <a:tblGrid>
                <a:gridCol w="3455615"/>
                <a:gridCol w="4969247"/>
              </a:tblGrid>
              <a:tr h="878207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Applications</a:t>
                      </a:r>
                      <a:endParaRPr kumimoji="0" lang="zh-CN" alt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Essential </a:t>
                      </a:r>
                      <a:r>
                        <a:rPr kumimoji="0" lang="en-US" altLang="zh-CN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Cryospheric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Variables</a:t>
                      </a: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（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ECV</a:t>
                      </a: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）</a:t>
                      </a:r>
                      <a:r>
                        <a:rPr lang="en-US" altLang="zh-CN" sz="4000" b="1" dirty="0" smtClean="0">
                          <a:solidFill>
                            <a:schemeClr val="hlink"/>
                          </a:solidFill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  <a:sym typeface="Symbol"/>
                        </a:rPr>
                        <a:t>*</a:t>
                      </a:r>
                      <a:endParaRPr kumimoji="0" lang="zh-CN" alt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245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zh-CN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Sea ice models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zh-CN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Fishing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zh-CN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Gas station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zh-CN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zh-CN" sz="2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harbour</a:t>
                      </a:r>
                      <a:endParaRPr kumimoji="0" lang="zh-CN" alt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concentration</a:t>
                      </a:r>
                      <a:r>
                        <a:rPr kumimoji="0" lang="zh-CN" alt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thickness</a:t>
                      </a:r>
                      <a:r>
                        <a:rPr kumimoji="0" lang="zh-CN" alt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area</a:t>
                      </a:r>
                      <a:r>
                        <a:rPr kumimoji="0" lang="zh-CN" alt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open water</a:t>
                      </a:r>
                      <a:r>
                        <a:rPr kumimoji="0" lang="zh-CN" alt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snow cover on ice</a:t>
                      </a:r>
                      <a:r>
                        <a:rPr kumimoji="0" lang="zh-CN" alt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roughness</a:t>
                      </a:r>
                      <a:r>
                        <a:rPr kumimoji="0" lang="zh-CN" alt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（</a:t>
                      </a:r>
                      <a:r>
                        <a:rPr kumimoji="0" lang="en-US" altLang="zh-CN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ridging</a:t>
                      </a:r>
                      <a:r>
                        <a:rPr kumimoji="0" lang="zh-CN" alt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）</a:t>
                      </a:r>
                      <a:r>
                        <a:rPr kumimoji="0" lang="en-US" altLang="zh-CN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, </a:t>
                      </a: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frozen date</a:t>
                      </a:r>
                      <a:r>
                        <a:rPr kumimoji="0" lang="zh-CN" alt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break-up date</a:t>
                      </a:r>
                      <a:r>
                        <a:rPr kumimoji="0" lang="zh-CN" alt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salinity</a:t>
                      </a:r>
                      <a:r>
                        <a:rPr kumimoji="0" lang="zh-CN" alt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ice temperature</a:t>
                      </a:r>
                      <a:r>
                        <a:rPr kumimoji="0" lang="zh-CN" alt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transparency</a:t>
                      </a:r>
                      <a:r>
                        <a:rPr kumimoji="0" lang="zh-CN" alt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flow vector</a:t>
                      </a:r>
                      <a:r>
                        <a:rPr kumimoji="0" lang="zh-CN" altLang="en-US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surface energy balance</a:t>
                      </a:r>
                      <a:endParaRPr kumimoji="0" lang="zh-CN" altLang="en-US" sz="2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836712"/>
            <a:ext cx="8424936" cy="93610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Gaps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tang" pitchFamily="18" charset="-127"/>
                <a:ea typeface="Batang" pitchFamily="18" charset="-127"/>
                <a:cs typeface="+mj-cs"/>
              </a:rPr>
              <a:t>___ </a:t>
            </a:r>
            <a:r>
              <a:rPr lang="en-US" altLang="zh-CN" sz="3200" b="1" dirty="0" smtClean="0">
                <a:latin typeface="+mj-lt"/>
                <a:ea typeface="+mj-ea"/>
                <a:cs typeface="+mj-cs"/>
              </a:rPr>
              <a:t>Sea ice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5373216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000" b="1" dirty="0" smtClean="0">
                <a:solidFill>
                  <a:schemeClr val="hlin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* </a:t>
            </a:r>
            <a:r>
              <a:rPr lang="en-US" altLang="zh-CN" sz="2000" dirty="0" smtClean="0">
                <a:solidFill>
                  <a:srgbClr val="00B050"/>
                </a:solidFill>
              </a:rPr>
              <a:t>Green: operated ECVs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矩形 59"/>
          <p:cNvSpPr/>
          <p:nvPr/>
        </p:nvSpPr>
        <p:spPr>
          <a:xfrm>
            <a:off x="6156051" y="3933056"/>
            <a:ext cx="2736304" cy="24482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2987824" y="3933056"/>
            <a:ext cx="2736304" cy="24482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179512" y="3933056"/>
            <a:ext cx="2592288" cy="24482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854700" y="90686"/>
            <a:ext cx="3276600" cy="2762250"/>
            <a:chOff x="3696" y="1071"/>
            <a:chExt cx="2064" cy="1740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96" y="1071"/>
              <a:ext cx="2064" cy="17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4046" y="1284"/>
              <a:ext cx="1363" cy="1304"/>
              <a:chOff x="4046" y="1284"/>
              <a:chExt cx="1363" cy="1304"/>
            </a:xfrm>
          </p:grpSpPr>
          <p:sp>
            <p:nvSpPr>
              <p:cNvPr id="14341" name="Freeform 5"/>
              <p:cNvSpPr>
                <a:spLocks/>
              </p:cNvSpPr>
              <p:nvPr/>
            </p:nvSpPr>
            <p:spPr bwMode="auto">
              <a:xfrm>
                <a:off x="4046" y="1284"/>
                <a:ext cx="1363" cy="883"/>
              </a:xfrm>
              <a:custGeom>
                <a:avLst/>
                <a:gdLst/>
                <a:ahLst/>
                <a:cxnLst>
                  <a:cxn ang="0">
                    <a:pos x="1159" y="380"/>
                  </a:cxn>
                  <a:cxn ang="0">
                    <a:pos x="1155" y="261"/>
                  </a:cxn>
                  <a:cxn ang="0">
                    <a:pos x="1138" y="239"/>
                  </a:cxn>
                  <a:cxn ang="0">
                    <a:pos x="1102" y="292"/>
                  </a:cxn>
                  <a:cxn ang="0">
                    <a:pos x="1047" y="349"/>
                  </a:cxn>
                  <a:cxn ang="0">
                    <a:pos x="996" y="408"/>
                  </a:cxn>
                  <a:cxn ang="0">
                    <a:pos x="926" y="474"/>
                  </a:cxn>
                  <a:cxn ang="0">
                    <a:pos x="885" y="513"/>
                  </a:cxn>
                  <a:cxn ang="0">
                    <a:pos x="815" y="525"/>
                  </a:cxn>
                  <a:cxn ang="0">
                    <a:pos x="754" y="569"/>
                  </a:cxn>
                  <a:cxn ang="0">
                    <a:pos x="733" y="598"/>
                  </a:cxn>
                  <a:cxn ang="0">
                    <a:pos x="661" y="651"/>
                  </a:cxn>
                  <a:cxn ang="0">
                    <a:pos x="607" y="746"/>
                  </a:cxn>
                  <a:cxn ang="0">
                    <a:pos x="546" y="771"/>
                  </a:cxn>
                  <a:cxn ang="0">
                    <a:pos x="447" y="802"/>
                  </a:cxn>
                  <a:cxn ang="0">
                    <a:pos x="392" y="820"/>
                  </a:cxn>
                  <a:cxn ang="0">
                    <a:pos x="298" y="863"/>
                  </a:cxn>
                  <a:cxn ang="0">
                    <a:pos x="241" y="863"/>
                  </a:cxn>
                  <a:cxn ang="0">
                    <a:pos x="190" y="843"/>
                  </a:cxn>
                  <a:cxn ang="0">
                    <a:pos x="138" y="762"/>
                  </a:cxn>
                  <a:cxn ang="0">
                    <a:pos x="85" y="723"/>
                  </a:cxn>
                  <a:cxn ang="0">
                    <a:pos x="79" y="630"/>
                  </a:cxn>
                  <a:cxn ang="0">
                    <a:pos x="72" y="584"/>
                  </a:cxn>
                  <a:cxn ang="0">
                    <a:pos x="66" y="535"/>
                  </a:cxn>
                  <a:cxn ang="0">
                    <a:pos x="44" y="461"/>
                  </a:cxn>
                  <a:cxn ang="0">
                    <a:pos x="21" y="423"/>
                  </a:cxn>
                  <a:cxn ang="0">
                    <a:pos x="4" y="351"/>
                  </a:cxn>
                  <a:cxn ang="0">
                    <a:pos x="76" y="335"/>
                  </a:cxn>
                  <a:cxn ang="0">
                    <a:pos x="114" y="321"/>
                  </a:cxn>
                  <a:cxn ang="0">
                    <a:pos x="187" y="294"/>
                  </a:cxn>
                  <a:cxn ang="0">
                    <a:pos x="229" y="215"/>
                  </a:cxn>
                  <a:cxn ang="0">
                    <a:pos x="286" y="162"/>
                  </a:cxn>
                  <a:cxn ang="0">
                    <a:pos x="367" y="125"/>
                  </a:cxn>
                  <a:cxn ang="0">
                    <a:pos x="397" y="126"/>
                  </a:cxn>
                  <a:cxn ang="0">
                    <a:pos x="454" y="221"/>
                  </a:cxn>
                  <a:cxn ang="0">
                    <a:pos x="477" y="281"/>
                  </a:cxn>
                  <a:cxn ang="0">
                    <a:pos x="520" y="320"/>
                  </a:cxn>
                  <a:cxn ang="0">
                    <a:pos x="576" y="369"/>
                  </a:cxn>
                  <a:cxn ang="0">
                    <a:pos x="678" y="410"/>
                  </a:cxn>
                  <a:cxn ang="0">
                    <a:pos x="768" y="425"/>
                  </a:cxn>
                  <a:cxn ang="0">
                    <a:pos x="878" y="371"/>
                  </a:cxn>
                  <a:cxn ang="0">
                    <a:pos x="957" y="299"/>
                  </a:cxn>
                  <a:cxn ang="0">
                    <a:pos x="990" y="266"/>
                  </a:cxn>
                  <a:cxn ang="0">
                    <a:pos x="1041" y="234"/>
                  </a:cxn>
                  <a:cxn ang="0">
                    <a:pos x="984" y="146"/>
                  </a:cxn>
                  <a:cxn ang="0">
                    <a:pos x="1044" y="77"/>
                  </a:cxn>
                  <a:cxn ang="0">
                    <a:pos x="1050" y="29"/>
                  </a:cxn>
                  <a:cxn ang="0">
                    <a:pos x="1141" y="9"/>
                  </a:cxn>
                  <a:cxn ang="0">
                    <a:pos x="1251" y="86"/>
                  </a:cxn>
                  <a:cxn ang="0">
                    <a:pos x="1284" y="119"/>
                  </a:cxn>
                  <a:cxn ang="0">
                    <a:pos x="1342" y="98"/>
                  </a:cxn>
                  <a:cxn ang="0">
                    <a:pos x="1338" y="299"/>
                  </a:cxn>
                  <a:cxn ang="0">
                    <a:pos x="1294" y="359"/>
                  </a:cxn>
                  <a:cxn ang="0">
                    <a:pos x="1230" y="425"/>
                  </a:cxn>
                </a:cxnLst>
                <a:rect l="0" t="0" r="r" b="b"/>
                <a:pathLst>
                  <a:path w="1363" h="883">
                    <a:moveTo>
                      <a:pt x="1230" y="425"/>
                    </a:moveTo>
                    <a:cubicBezTo>
                      <a:pt x="1222" y="430"/>
                      <a:pt x="1163" y="482"/>
                      <a:pt x="1155" y="486"/>
                    </a:cubicBezTo>
                    <a:cubicBezTo>
                      <a:pt x="1144" y="490"/>
                      <a:pt x="1160" y="467"/>
                      <a:pt x="1161" y="449"/>
                    </a:cubicBezTo>
                    <a:cubicBezTo>
                      <a:pt x="1159" y="445"/>
                      <a:pt x="1161" y="386"/>
                      <a:pt x="1159" y="380"/>
                    </a:cubicBezTo>
                    <a:cubicBezTo>
                      <a:pt x="1160" y="347"/>
                      <a:pt x="1154" y="332"/>
                      <a:pt x="1173" y="321"/>
                    </a:cubicBezTo>
                    <a:cubicBezTo>
                      <a:pt x="1180" y="310"/>
                      <a:pt x="1176" y="315"/>
                      <a:pt x="1176" y="314"/>
                    </a:cubicBezTo>
                    <a:cubicBezTo>
                      <a:pt x="1176" y="313"/>
                      <a:pt x="1176" y="321"/>
                      <a:pt x="1173" y="312"/>
                    </a:cubicBezTo>
                    <a:cubicBezTo>
                      <a:pt x="1172" y="283"/>
                      <a:pt x="1156" y="289"/>
                      <a:pt x="1155" y="261"/>
                    </a:cubicBezTo>
                    <a:cubicBezTo>
                      <a:pt x="1154" y="254"/>
                      <a:pt x="1155" y="248"/>
                      <a:pt x="1150" y="245"/>
                    </a:cubicBezTo>
                    <a:cubicBezTo>
                      <a:pt x="1145" y="241"/>
                      <a:pt x="1149" y="240"/>
                      <a:pt x="1149" y="240"/>
                    </a:cubicBezTo>
                    <a:cubicBezTo>
                      <a:pt x="1145" y="230"/>
                      <a:pt x="1153" y="240"/>
                      <a:pt x="1144" y="237"/>
                    </a:cubicBezTo>
                    <a:cubicBezTo>
                      <a:pt x="1137" y="229"/>
                      <a:pt x="1146" y="242"/>
                      <a:pt x="1138" y="239"/>
                    </a:cubicBezTo>
                    <a:cubicBezTo>
                      <a:pt x="1120" y="240"/>
                      <a:pt x="1148" y="235"/>
                      <a:pt x="1140" y="251"/>
                    </a:cubicBezTo>
                    <a:cubicBezTo>
                      <a:pt x="1138" y="257"/>
                      <a:pt x="1136" y="268"/>
                      <a:pt x="1119" y="242"/>
                    </a:cubicBezTo>
                    <a:cubicBezTo>
                      <a:pt x="1118" y="274"/>
                      <a:pt x="1113" y="246"/>
                      <a:pt x="1112" y="278"/>
                    </a:cubicBezTo>
                    <a:cubicBezTo>
                      <a:pt x="1112" y="284"/>
                      <a:pt x="1105" y="287"/>
                      <a:pt x="1102" y="292"/>
                    </a:cubicBezTo>
                    <a:cubicBezTo>
                      <a:pt x="1093" y="303"/>
                      <a:pt x="1088" y="321"/>
                      <a:pt x="1075" y="325"/>
                    </a:cubicBezTo>
                    <a:cubicBezTo>
                      <a:pt x="1072" y="330"/>
                      <a:pt x="1070" y="334"/>
                      <a:pt x="1066" y="337"/>
                    </a:cubicBezTo>
                    <a:cubicBezTo>
                      <a:pt x="1062" y="340"/>
                      <a:pt x="1059" y="341"/>
                      <a:pt x="1055" y="344"/>
                    </a:cubicBezTo>
                    <a:cubicBezTo>
                      <a:pt x="1052" y="345"/>
                      <a:pt x="1047" y="349"/>
                      <a:pt x="1047" y="349"/>
                    </a:cubicBezTo>
                    <a:cubicBezTo>
                      <a:pt x="1044" y="357"/>
                      <a:pt x="1039" y="362"/>
                      <a:pt x="1034" y="366"/>
                    </a:cubicBezTo>
                    <a:cubicBezTo>
                      <a:pt x="1033" y="370"/>
                      <a:pt x="1032" y="373"/>
                      <a:pt x="1030" y="375"/>
                    </a:cubicBezTo>
                    <a:cubicBezTo>
                      <a:pt x="1027" y="380"/>
                      <a:pt x="1021" y="384"/>
                      <a:pt x="1017" y="389"/>
                    </a:cubicBezTo>
                    <a:cubicBezTo>
                      <a:pt x="1011" y="399"/>
                      <a:pt x="1007" y="405"/>
                      <a:pt x="996" y="408"/>
                    </a:cubicBezTo>
                    <a:cubicBezTo>
                      <a:pt x="986" y="416"/>
                      <a:pt x="973" y="415"/>
                      <a:pt x="961" y="417"/>
                    </a:cubicBezTo>
                    <a:cubicBezTo>
                      <a:pt x="957" y="419"/>
                      <a:pt x="955" y="422"/>
                      <a:pt x="951" y="423"/>
                    </a:cubicBezTo>
                    <a:cubicBezTo>
                      <a:pt x="949" y="425"/>
                      <a:pt x="929" y="454"/>
                      <a:pt x="927" y="456"/>
                    </a:cubicBezTo>
                    <a:cubicBezTo>
                      <a:pt x="923" y="458"/>
                      <a:pt x="930" y="472"/>
                      <a:pt x="926" y="474"/>
                    </a:cubicBezTo>
                    <a:cubicBezTo>
                      <a:pt x="922" y="481"/>
                      <a:pt x="922" y="478"/>
                      <a:pt x="917" y="481"/>
                    </a:cubicBezTo>
                    <a:cubicBezTo>
                      <a:pt x="910" y="487"/>
                      <a:pt x="916" y="489"/>
                      <a:pt x="907" y="492"/>
                    </a:cubicBezTo>
                    <a:cubicBezTo>
                      <a:pt x="902" y="494"/>
                      <a:pt x="907" y="507"/>
                      <a:pt x="903" y="510"/>
                    </a:cubicBezTo>
                    <a:cubicBezTo>
                      <a:pt x="899" y="513"/>
                      <a:pt x="891" y="513"/>
                      <a:pt x="885" y="513"/>
                    </a:cubicBezTo>
                    <a:cubicBezTo>
                      <a:pt x="880" y="517"/>
                      <a:pt x="871" y="507"/>
                      <a:pt x="865" y="511"/>
                    </a:cubicBezTo>
                    <a:cubicBezTo>
                      <a:pt x="863" y="512"/>
                      <a:pt x="864" y="518"/>
                      <a:pt x="861" y="518"/>
                    </a:cubicBezTo>
                    <a:cubicBezTo>
                      <a:pt x="856" y="515"/>
                      <a:pt x="854" y="529"/>
                      <a:pt x="846" y="530"/>
                    </a:cubicBezTo>
                    <a:cubicBezTo>
                      <a:pt x="838" y="531"/>
                      <a:pt x="821" y="523"/>
                      <a:pt x="815" y="525"/>
                    </a:cubicBezTo>
                    <a:cubicBezTo>
                      <a:pt x="809" y="529"/>
                      <a:pt x="817" y="542"/>
                      <a:pt x="811" y="545"/>
                    </a:cubicBezTo>
                    <a:cubicBezTo>
                      <a:pt x="807" y="548"/>
                      <a:pt x="801" y="543"/>
                      <a:pt x="796" y="545"/>
                    </a:cubicBezTo>
                    <a:cubicBezTo>
                      <a:pt x="792" y="552"/>
                      <a:pt x="779" y="569"/>
                      <a:pt x="772" y="573"/>
                    </a:cubicBezTo>
                    <a:cubicBezTo>
                      <a:pt x="770" y="577"/>
                      <a:pt x="758" y="568"/>
                      <a:pt x="754" y="569"/>
                    </a:cubicBezTo>
                    <a:cubicBezTo>
                      <a:pt x="750" y="573"/>
                      <a:pt x="750" y="554"/>
                      <a:pt x="745" y="557"/>
                    </a:cubicBezTo>
                    <a:cubicBezTo>
                      <a:pt x="741" y="566"/>
                      <a:pt x="751" y="563"/>
                      <a:pt x="744" y="570"/>
                    </a:cubicBezTo>
                    <a:cubicBezTo>
                      <a:pt x="742" y="571"/>
                      <a:pt x="742" y="578"/>
                      <a:pt x="739" y="579"/>
                    </a:cubicBezTo>
                    <a:cubicBezTo>
                      <a:pt x="732" y="579"/>
                      <a:pt x="740" y="598"/>
                      <a:pt x="733" y="598"/>
                    </a:cubicBezTo>
                    <a:cubicBezTo>
                      <a:pt x="723" y="600"/>
                      <a:pt x="722" y="612"/>
                      <a:pt x="714" y="615"/>
                    </a:cubicBezTo>
                    <a:cubicBezTo>
                      <a:pt x="705" y="625"/>
                      <a:pt x="700" y="614"/>
                      <a:pt x="693" y="620"/>
                    </a:cubicBezTo>
                    <a:cubicBezTo>
                      <a:pt x="690" y="630"/>
                      <a:pt x="670" y="671"/>
                      <a:pt x="666" y="637"/>
                    </a:cubicBezTo>
                    <a:cubicBezTo>
                      <a:pt x="676" y="661"/>
                      <a:pt x="667" y="644"/>
                      <a:pt x="661" y="651"/>
                    </a:cubicBezTo>
                    <a:cubicBezTo>
                      <a:pt x="657" y="667"/>
                      <a:pt x="646" y="701"/>
                      <a:pt x="636" y="702"/>
                    </a:cubicBezTo>
                    <a:cubicBezTo>
                      <a:pt x="629" y="708"/>
                      <a:pt x="630" y="720"/>
                      <a:pt x="622" y="722"/>
                    </a:cubicBezTo>
                    <a:cubicBezTo>
                      <a:pt x="624" y="741"/>
                      <a:pt x="612" y="715"/>
                      <a:pt x="607" y="717"/>
                    </a:cubicBezTo>
                    <a:cubicBezTo>
                      <a:pt x="604" y="718"/>
                      <a:pt x="613" y="738"/>
                      <a:pt x="607" y="746"/>
                    </a:cubicBezTo>
                    <a:cubicBezTo>
                      <a:pt x="601" y="754"/>
                      <a:pt x="576" y="762"/>
                      <a:pt x="570" y="767"/>
                    </a:cubicBezTo>
                    <a:cubicBezTo>
                      <a:pt x="563" y="763"/>
                      <a:pt x="579" y="774"/>
                      <a:pt x="571" y="776"/>
                    </a:cubicBezTo>
                    <a:cubicBezTo>
                      <a:pt x="568" y="791"/>
                      <a:pt x="574" y="765"/>
                      <a:pt x="568" y="768"/>
                    </a:cubicBezTo>
                    <a:cubicBezTo>
                      <a:pt x="562" y="780"/>
                      <a:pt x="528" y="766"/>
                      <a:pt x="546" y="771"/>
                    </a:cubicBezTo>
                    <a:cubicBezTo>
                      <a:pt x="545" y="785"/>
                      <a:pt x="515" y="752"/>
                      <a:pt x="506" y="761"/>
                    </a:cubicBezTo>
                    <a:cubicBezTo>
                      <a:pt x="503" y="773"/>
                      <a:pt x="498" y="775"/>
                      <a:pt x="488" y="777"/>
                    </a:cubicBezTo>
                    <a:cubicBezTo>
                      <a:pt x="483" y="779"/>
                      <a:pt x="482" y="778"/>
                      <a:pt x="478" y="773"/>
                    </a:cubicBezTo>
                    <a:cubicBezTo>
                      <a:pt x="470" y="783"/>
                      <a:pt x="460" y="799"/>
                      <a:pt x="447" y="802"/>
                    </a:cubicBezTo>
                    <a:cubicBezTo>
                      <a:pt x="439" y="808"/>
                      <a:pt x="447" y="811"/>
                      <a:pt x="444" y="813"/>
                    </a:cubicBezTo>
                    <a:cubicBezTo>
                      <a:pt x="441" y="815"/>
                      <a:pt x="429" y="811"/>
                      <a:pt x="426" y="814"/>
                    </a:cubicBezTo>
                    <a:cubicBezTo>
                      <a:pt x="419" y="807"/>
                      <a:pt x="437" y="832"/>
                      <a:pt x="427" y="833"/>
                    </a:cubicBezTo>
                    <a:cubicBezTo>
                      <a:pt x="420" y="836"/>
                      <a:pt x="399" y="817"/>
                      <a:pt x="392" y="820"/>
                    </a:cubicBezTo>
                    <a:cubicBezTo>
                      <a:pt x="388" y="823"/>
                      <a:pt x="423" y="832"/>
                      <a:pt x="421" y="836"/>
                    </a:cubicBezTo>
                    <a:cubicBezTo>
                      <a:pt x="419" y="840"/>
                      <a:pt x="397" y="841"/>
                      <a:pt x="382" y="845"/>
                    </a:cubicBezTo>
                    <a:cubicBezTo>
                      <a:pt x="376" y="821"/>
                      <a:pt x="349" y="858"/>
                      <a:pt x="333" y="861"/>
                    </a:cubicBezTo>
                    <a:cubicBezTo>
                      <a:pt x="325" y="868"/>
                      <a:pt x="304" y="852"/>
                      <a:pt x="298" y="863"/>
                    </a:cubicBezTo>
                    <a:cubicBezTo>
                      <a:pt x="296" y="870"/>
                      <a:pt x="292" y="868"/>
                      <a:pt x="289" y="874"/>
                    </a:cubicBezTo>
                    <a:cubicBezTo>
                      <a:pt x="281" y="873"/>
                      <a:pt x="278" y="883"/>
                      <a:pt x="271" y="881"/>
                    </a:cubicBezTo>
                    <a:cubicBezTo>
                      <a:pt x="267" y="880"/>
                      <a:pt x="260" y="866"/>
                      <a:pt x="256" y="864"/>
                    </a:cubicBezTo>
                    <a:cubicBezTo>
                      <a:pt x="252" y="860"/>
                      <a:pt x="241" y="863"/>
                      <a:pt x="241" y="863"/>
                    </a:cubicBezTo>
                    <a:cubicBezTo>
                      <a:pt x="238" y="857"/>
                      <a:pt x="238" y="847"/>
                      <a:pt x="234" y="843"/>
                    </a:cubicBezTo>
                    <a:cubicBezTo>
                      <a:pt x="233" y="836"/>
                      <a:pt x="233" y="862"/>
                      <a:pt x="228" y="857"/>
                    </a:cubicBezTo>
                    <a:cubicBezTo>
                      <a:pt x="224" y="849"/>
                      <a:pt x="217" y="854"/>
                      <a:pt x="210" y="852"/>
                    </a:cubicBezTo>
                    <a:cubicBezTo>
                      <a:pt x="206" y="849"/>
                      <a:pt x="194" y="844"/>
                      <a:pt x="190" y="843"/>
                    </a:cubicBezTo>
                    <a:cubicBezTo>
                      <a:pt x="185" y="839"/>
                      <a:pt x="185" y="822"/>
                      <a:pt x="180" y="821"/>
                    </a:cubicBezTo>
                    <a:cubicBezTo>
                      <a:pt x="173" y="813"/>
                      <a:pt x="158" y="791"/>
                      <a:pt x="150" y="789"/>
                    </a:cubicBezTo>
                    <a:cubicBezTo>
                      <a:pt x="141" y="781"/>
                      <a:pt x="158" y="787"/>
                      <a:pt x="148" y="782"/>
                    </a:cubicBezTo>
                    <a:cubicBezTo>
                      <a:pt x="144" y="781"/>
                      <a:pt x="141" y="765"/>
                      <a:pt x="138" y="762"/>
                    </a:cubicBezTo>
                    <a:cubicBezTo>
                      <a:pt x="137" y="757"/>
                      <a:pt x="130" y="756"/>
                      <a:pt x="127" y="752"/>
                    </a:cubicBezTo>
                    <a:cubicBezTo>
                      <a:pt x="125" y="744"/>
                      <a:pt x="125" y="736"/>
                      <a:pt x="118" y="733"/>
                    </a:cubicBezTo>
                    <a:cubicBezTo>
                      <a:pt x="113" y="729"/>
                      <a:pt x="99" y="742"/>
                      <a:pt x="94" y="740"/>
                    </a:cubicBezTo>
                    <a:cubicBezTo>
                      <a:pt x="89" y="738"/>
                      <a:pt x="92" y="732"/>
                      <a:pt x="85" y="723"/>
                    </a:cubicBezTo>
                    <a:cubicBezTo>
                      <a:pt x="78" y="717"/>
                      <a:pt x="58" y="695"/>
                      <a:pt x="52" y="686"/>
                    </a:cubicBezTo>
                    <a:cubicBezTo>
                      <a:pt x="46" y="677"/>
                      <a:pt x="51" y="677"/>
                      <a:pt x="51" y="668"/>
                    </a:cubicBezTo>
                    <a:cubicBezTo>
                      <a:pt x="51" y="659"/>
                      <a:pt x="46" y="636"/>
                      <a:pt x="51" y="630"/>
                    </a:cubicBezTo>
                    <a:cubicBezTo>
                      <a:pt x="52" y="628"/>
                      <a:pt x="77" y="631"/>
                      <a:pt x="79" y="630"/>
                    </a:cubicBezTo>
                    <a:cubicBezTo>
                      <a:pt x="80" y="629"/>
                      <a:pt x="66" y="643"/>
                      <a:pt x="66" y="641"/>
                    </a:cubicBezTo>
                    <a:cubicBezTo>
                      <a:pt x="64" y="638"/>
                      <a:pt x="74" y="640"/>
                      <a:pt x="75" y="632"/>
                    </a:cubicBezTo>
                    <a:cubicBezTo>
                      <a:pt x="76" y="624"/>
                      <a:pt x="70" y="599"/>
                      <a:pt x="70" y="591"/>
                    </a:cubicBezTo>
                    <a:cubicBezTo>
                      <a:pt x="70" y="583"/>
                      <a:pt x="70" y="586"/>
                      <a:pt x="72" y="584"/>
                    </a:cubicBezTo>
                    <a:cubicBezTo>
                      <a:pt x="74" y="582"/>
                      <a:pt x="82" y="581"/>
                      <a:pt x="81" y="578"/>
                    </a:cubicBezTo>
                    <a:cubicBezTo>
                      <a:pt x="82" y="573"/>
                      <a:pt x="68" y="568"/>
                      <a:pt x="66" y="564"/>
                    </a:cubicBezTo>
                    <a:cubicBezTo>
                      <a:pt x="64" y="560"/>
                      <a:pt x="70" y="557"/>
                      <a:pt x="70" y="552"/>
                    </a:cubicBezTo>
                    <a:cubicBezTo>
                      <a:pt x="67" y="548"/>
                      <a:pt x="71" y="536"/>
                      <a:pt x="66" y="535"/>
                    </a:cubicBezTo>
                    <a:cubicBezTo>
                      <a:pt x="62" y="527"/>
                      <a:pt x="53" y="532"/>
                      <a:pt x="48" y="524"/>
                    </a:cubicBezTo>
                    <a:cubicBezTo>
                      <a:pt x="46" y="514"/>
                      <a:pt x="42" y="501"/>
                      <a:pt x="34" y="497"/>
                    </a:cubicBezTo>
                    <a:cubicBezTo>
                      <a:pt x="31" y="492"/>
                      <a:pt x="27" y="483"/>
                      <a:pt x="31" y="476"/>
                    </a:cubicBezTo>
                    <a:cubicBezTo>
                      <a:pt x="32" y="474"/>
                      <a:pt x="44" y="461"/>
                      <a:pt x="44" y="461"/>
                    </a:cubicBezTo>
                    <a:cubicBezTo>
                      <a:pt x="45" y="458"/>
                      <a:pt x="34" y="468"/>
                      <a:pt x="31" y="468"/>
                    </a:cubicBezTo>
                    <a:cubicBezTo>
                      <a:pt x="28" y="468"/>
                      <a:pt x="31" y="468"/>
                      <a:pt x="27" y="462"/>
                    </a:cubicBezTo>
                    <a:cubicBezTo>
                      <a:pt x="31" y="455"/>
                      <a:pt x="11" y="440"/>
                      <a:pt x="9" y="432"/>
                    </a:cubicBezTo>
                    <a:cubicBezTo>
                      <a:pt x="13" y="419"/>
                      <a:pt x="28" y="426"/>
                      <a:pt x="21" y="423"/>
                    </a:cubicBezTo>
                    <a:cubicBezTo>
                      <a:pt x="15" y="412"/>
                      <a:pt x="27" y="416"/>
                      <a:pt x="25" y="405"/>
                    </a:cubicBezTo>
                    <a:cubicBezTo>
                      <a:pt x="28" y="400"/>
                      <a:pt x="22" y="400"/>
                      <a:pt x="25" y="395"/>
                    </a:cubicBezTo>
                    <a:cubicBezTo>
                      <a:pt x="26" y="392"/>
                      <a:pt x="2" y="374"/>
                      <a:pt x="4" y="371"/>
                    </a:cubicBezTo>
                    <a:cubicBezTo>
                      <a:pt x="0" y="364"/>
                      <a:pt x="1" y="356"/>
                      <a:pt x="4" y="351"/>
                    </a:cubicBezTo>
                    <a:cubicBezTo>
                      <a:pt x="7" y="346"/>
                      <a:pt x="17" y="342"/>
                      <a:pt x="22" y="338"/>
                    </a:cubicBezTo>
                    <a:cubicBezTo>
                      <a:pt x="27" y="332"/>
                      <a:pt x="29" y="330"/>
                      <a:pt x="36" y="326"/>
                    </a:cubicBezTo>
                    <a:cubicBezTo>
                      <a:pt x="50" y="327"/>
                      <a:pt x="45" y="324"/>
                      <a:pt x="58" y="327"/>
                    </a:cubicBezTo>
                    <a:cubicBezTo>
                      <a:pt x="60" y="328"/>
                      <a:pt x="74" y="335"/>
                      <a:pt x="76" y="335"/>
                    </a:cubicBezTo>
                    <a:cubicBezTo>
                      <a:pt x="81" y="337"/>
                      <a:pt x="73" y="334"/>
                      <a:pt x="78" y="333"/>
                    </a:cubicBezTo>
                    <a:cubicBezTo>
                      <a:pt x="82" y="332"/>
                      <a:pt x="90" y="331"/>
                      <a:pt x="93" y="327"/>
                    </a:cubicBezTo>
                    <a:cubicBezTo>
                      <a:pt x="94" y="326"/>
                      <a:pt x="101" y="325"/>
                      <a:pt x="103" y="323"/>
                    </a:cubicBezTo>
                    <a:cubicBezTo>
                      <a:pt x="114" y="315"/>
                      <a:pt x="100" y="321"/>
                      <a:pt x="114" y="321"/>
                    </a:cubicBezTo>
                    <a:cubicBezTo>
                      <a:pt x="126" y="318"/>
                      <a:pt x="120" y="327"/>
                      <a:pt x="127" y="324"/>
                    </a:cubicBezTo>
                    <a:cubicBezTo>
                      <a:pt x="129" y="316"/>
                      <a:pt x="144" y="328"/>
                      <a:pt x="150" y="323"/>
                    </a:cubicBezTo>
                    <a:cubicBezTo>
                      <a:pt x="151" y="318"/>
                      <a:pt x="177" y="319"/>
                      <a:pt x="181" y="315"/>
                    </a:cubicBezTo>
                    <a:cubicBezTo>
                      <a:pt x="182" y="312"/>
                      <a:pt x="184" y="298"/>
                      <a:pt x="187" y="294"/>
                    </a:cubicBezTo>
                    <a:cubicBezTo>
                      <a:pt x="190" y="290"/>
                      <a:pt x="198" y="293"/>
                      <a:pt x="201" y="288"/>
                    </a:cubicBezTo>
                    <a:cubicBezTo>
                      <a:pt x="203" y="279"/>
                      <a:pt x="203" y="275"/>
                      <a:pt x="205" y="264"/>
                    </a:cubicBezTo>
                    <a:cubicBezTo>
                      <a:pt x="205" y="251"/>
                      <a:pt x="207" y="224"/>
                      <a:pt x="208" y="212"/>
                    </a:cubicBezTo>
                    <a:cubicBezTo>
                      <a:pt x="209" y="205"/>
                      <a:pt x="222" y="214"/>
                      <a:pt x="229" y="215"/>
                    </a:cubicBezTo>
                    <a:cubicBezTo>
                      <a:pt x="236" y="216"/>
                      <a:pt x="247" y="216"/>
                      <a:pt x="252" y="215"/>
                    </a:cubicBezTo>
                    <a:cubicBezTo>
                      <a:pt x="268" y="214"/>
                      <a:pt x="246" y="208"/>
                      <a:pt x="262" y="207"/>
                    </a:cubicBezTo>
                    <a:cubicBezTo>
                      <a:pt x="270" y="202"/>
                      <a:pt x="261" y="193"/>
                      <a:pt x="268" y="185"/>
                    </a:cubicBezTo>
                    <a:cubicBezTo>
                      <a:pt x="270" y="176"/>
                      <a:pt x="281" y="166"/>
                      <a:pt x="286" y="162"/>
                    </a:cubicBezTo>
                    <a:cubicBezTo>
                      <a:pt x="293" y="150"/>
                      <a:pt x="297" y="167"/>
                      <a:pt x="304" y="173"/>
                    </a:cubicBezTo>
                    <a:cubicBezTo>
                      <a:pt x="308" y="184"/>
                      <a:pt x="332" y="168"/>
                      <a:pt x="340" y="167"/>
                    </a:cubicBezTo>
                    <a:cubicBezTo>
                      <a:pt x="341" y="160"/>
                      <a:pt x="343" y="145"/>
                      <a:pt x="345" y="138"/>
                    </a:cubicBezTo>
                    <a:cubicBezTo>
                      <a:pt x="348" y="130"/>
                      <a:pt x="361" y="129"/>
                      <a:pt x="367" y="125"/>
                    </a:cubicBezTo>
                    <a:cubicBezTo>
                      <a:pt x="368" y="124"/>
                      <a:pt x="382" y="117"/>
                      <a:pt x="384" y="116"/>
                    </a:cubicBezTo>
                    <a:cubicBezTo>
                      <a:pt x="385" y="115"/>
                      <a:pt x="388" y="123"/>
                      <a:pt x="388" y="123"/>
                    </a:cubicBezTo>
                    <a:cubicBezTo>
                      <a:pt x="392" y="119"/>
                      <a:pt x="389" y="118"/>
                      <a:pt x="393" y="117"/>
                    </a:cubicBezTo>
                    <a:cubicBezTo>
                      <a:pt x="397" y="115"/>
                      <a:pt x="384" y="117"/>
                      <a:pt x="397" y="126"/>
                    </a:cubicBezTo>
                    <a:cubicBezTo>
                      <a:pt x="403" y="134"/>
                      <a:pt x="396" y="147"/>
                      <a:pt x="406" y="149"/>
                    </a:cubicBezTo>
                    <a:cubicBezTo>
                      <a:pt x="407" y="167"/>
                      <a:pt x="422" y="166"/>
                      <a:pt x="436" y="171"/>
                    </a:cubicBezTo>
                    <a:cubicBezTo>
                      <a:pt x="437" y="178"/>
                      <a:pt x="433" y="199"/>
                      <a:pt x="439" y="200"/>
                    </a:cubicBezTo>
                    <a:cubicBezTo>
                      <a:pt x="444" y="202"/>
                      <a:pt x="449" y="223"/>
                      <a:pt x="454" y="221"/>
                    </a:cubicBezTo>
                    <a:cubicBezTo>
                      <a:pt x="459" y="227"/>
                      <a:pt x="465" y="229"/>
                      <a:pt x="468" y="234"/>
                    </a:cubicBezTo>
                    <a:cubicBezTo>
                      <a:pt x="469" y="254"/>
                      <a:pt x="458" y="249"/>
                      <a:pt x="474" y="251"/>
                    </a:cubicBezTo>
                    <a:cubicBezTo>
                      <a:pt x="475" y="276"/>
                      <a:pt x="482" y="256"/>
                      <a:pt x="488" y="280"/>
                    </a:cubicBezTo>
                    <a:cubicBezTo>
                      <a:pt x="490" y="287"/>
                      <a:pt x="471" y="280"/>
                      <a:pt x="477" y="281"/>
                    </a:cubicBezTo>
                    <a:cubicBezTo>
                      <a:pt x="478" y="281"/>
                      <a:pt x="484" y="291"/>
                      <a:pt x="486" y="293"/>
                    </a:cubicBezTo>
                    <a:cubicBezTo>
                      <a:pt x="491" y="298"/>
                      <a:pt x="484" y="296"/>
                      <a:pt x="493" y="297"/>
                    </a:cubicBezTo>
                    <a:cubicBezTo>
                      <a:pt x="498" y="299"/>
                      <a:pt x="499" y="307"/>
                      <a:pt x="504" y="309"/>
                    </a:cubicBezTo>
                    <a:cubicBezTo>
                      <a:pt x="506" y="310"/>
                      <a:pt x="518" y="318"/>
                      <a:pt x="520" y="320"/>
                    </a:cubicBezTo>
                    <a:cubicBezTo>
                      <a:pt x="521" y="321"/>
                      <a:pt x="540" y="330"/>
                      <a:pt x="541" y="330"/>
                    </a:cubicBezTo>
                    <a:cubicBezTo>
                      <a:pt x="542" y="332"/>
                      <a:pt x="544" y="332"/>
                      <a:pt x="546" y="333"/>
                    </a:cubicBezTo>
                    <a:cubicBezTo>
                      <a:pt x="549" y="344"/>
                      <a:pt x="539" y="334"/>
                      <a:pt x="552" y="335"/>
                    </a:cubicBezTo>
                    <a:cubicBezTo>
                      <a:pt x="553" y="348"/>
                      <a:pt x="566" y="361"/>
                      <a:pt x="576" y="369"/>
                    </a:cubicBezTo>
                    <a:cubicBezTo>
                      <a:pt x="597" y="367"/>
                      <a:pt x="613" y="402"/>
                      <a:pt x="594" y="380"/>
                    </a:cubicBezTo>
                    <a:cubicBezTo>
                      <a:pt x="590" y="394"/>
                      <a:pt x="583" y="362"/>
                      <a:pt x="583" y="372"/>
                    </a:cubicBezTo>
                    <a:cubicBezTo>
                      <a:pt x="607" y="404"/>
                      <a:pt x="603" y="387"/>
                      <a:pt x="642" y="390"/>
                    </a:cubicBezTo>
                    <a:cubicBezTo>
                      <a:pt x="652" y="407"/>
                      <a:pt x="641" y="405"/>
                      <a:pt x="678" y="410"/>
                    </a:cubicBezTo>
                    <a:cubicBezTo>
                      <a:pt x="684" y="411"/>
                      <a:pt x="682" y="418"/>
                      <a:pt x="688" y="420"/>
                    </a:cubicBezTo>
                    <a:cubicBezTo>
                      <a:pt x="694" y="429"/>
                      <a:pt x="711" y="436"/>
                      <a:pt x="721" y="437"/>
                    </a:cubicBezTo>
                    <a:cubicBezTo>
                      <a:pt x="732" y="439"/>
                      <a:pt x="745" y="435"/>
                      <a:pt x="757" y="432"/>
                    </a:cubicBezTo>
                    <a:cubicBezTo>
                      <a:pt x="765" y="430"/>
                      <a:pt x="762" y="427"/>
                      <a:pt x="768" y="425"/>
                    </a:cubicBezTo>
                    <a:cubicBezTo>
                      <a:pt x="774" y="423"/>
                      <a:pt x="781" y="419"/>
                      <a:pt x="792" y="417"/>
                    </a:cubicBezTo>
                    <a:cubicBezTo>
                      <a:pt x="799" y="407"/>
                      <a:pt x="824" y="415"/>
                      <a:pt x="834" y="411"/>
                    </a:cubicBezTo>
                    <a:cubicBezTo>
                      <a:pt x="845" y="403"/>
                      <a:pt x="871" y="400"/>
                      <a:pt x="882" y="399"/>
                    </a:cubicBezTo>
                    <a:cubicBezTo>
                      <a:pt x="870" y="393"/>
                      <a:pt x="875" y="376"/>
                      <a:pt x="878" y="371"/>
                    </a:cubicBezTo>
                    <a:cubicBezTo>
                      <a:pt x="880" y="369"/>
                      <a:pt x="882" y="366"/>
                      <a:pt x="885" y="363"/>
                    </a:cubicBezTo>
                    <a:cubicBezTo>
                      <a:pt x="886" y="362"/>
                      <a:pt x="880" y="345"/>
                      <a:pt x="880" y="345"/>
                    </a:cubicBezTo>
                    <a:cubicBezTo>
                      <a:pt x="883" y="329"/>
                      <a:pt x="884" y="324"/>
                      <a:pt x="896" y="313"/>
                    </a:cubicBezTo>
                    <a:cubicBezTo>
                      <a:pt x="909" y="290"/>
                      <a:pt x="935" y="300"/>
                      <a:pt x="957" y="299"/>
                    </a:cubicBezTo>
                    <a:cubicBezTo>
                      <a:pt x="958" y="297"/>
                      <a:pt x="961" y="286"/>
                      <a:pt x="961" y="286"/>
                    </a:cubicBezTo>
                    <a:cubicBezTo>
                      <a:pt x="964" y="284"/>
                      <a:pt x="966" y="285"/>
                      <a:pt x="968" y="284"/>
                    </a:cubicBezTo>
                    <a:cubicBezTo>
                      <a:pt x="972" y="283"/>
                      <a:pt x="978" y="281"/>
                      <a:pt x="978" y="281"/>
                    </a:cubicBezTo>
                    <a:cubicBezTo>
                      <a:pt x="982" y="277"/>
                      <a:pt x="987" y="273"/>
                      <a:pt x="990" y="266"/>
                    </a:cubicBezTo>
                    <a:cubicBezTo>
                      <a:pt x="991" y="262"/>
                      <a:pt x="990" y="258"/>
                      <a:pt x="991" y="255"/>
                    </a:cubicBezTo>
                    <a:cubicBezTo>
                      <a:pt x="992" y="253"/>
                      <a:pt x="994" y="253"/>
                      <a:pt x="995" y="252"/>
                    </a:cubicBezTo>
                    <a:cubicBezTo>
                      <a:pt x="1005" y="242"/>
                      <a:pt x="1010" y="242"/>
                      <a:pt x="1024" y="239"/>
                    </a:cubicBezTo>
                    <a:cubicBezTo>
                      <a:pt x="1030" y="238"/>
                      <a:pt x="1036" y="236"/>
                      <a:pt x="1041" y="234"/>
                    </a:cubicBezTo>
                    <a:cubicBezTo>
                      <a:pt x="1042" y="234"/>
                      <a:pt x="1052" y="221"/>
                      <a:pt x="1044" y="220"/>
                    </a:cubicBezTo>
                    <a:cubicBezTo>
                      <a:pt x="1020" y="218"/>
                      <a:pt x="992" y="222"/>
                      <a:pt x="969" y="221"/>
                    </a:cubicBezTo>
                    <a:cubicBezTo>
                      <a:pt x="951" y="208"/>
                      <a:pt x="973" y="180"/>
                      <a:pt x="984" y="155"/>
                    </a:cubicBezTo>
                    <a:cubicBezTo>
                      <a:pt x="991" y="155"/>
                      <a:pt x="979" y="148"/>
                      <a:pt x="984" y="146"/>
                    </a:cubicBezTo>
                    <a:cubicBezTo>
                      <a:pt x="992" y="148"/>
                      <a:pt x="1016" y="141"/>
                      <a:pt x="1024" y="141"/>
                    </a:cubicBezTo>
                    <a:cubicBezTo>
                      <a:pt x="1032" y="141"/>
                      <a:pt x="1030" y="155"/>
                      <a:pt x="1033" y="146"/>
                    </a:cubicBezTo>
                    <a:cubicBezTo>
                      <a:pt x="1029" y="137"/>
                      <a:pt x="1037" y="98"/>
                      <a:pt x="1039" y="87"/>
                    </a:cubicBezTo>
                    <a:cubicBezTo>
                      <a:pt x="1041" y="76"/>
                      <a:pt x="1044" y="82"/>
                      <a:pt x="1044" y="77"/>
                    </a:cubicBezTo>
                    <a:cubicBezTo>
                      <a:pt x="1045" y="72"/>
                      <a:pt x="1032" y="61"/>
                      <a:pt x="1036" y="55"/>
                    </a:cubicBezTo>
                    <a:cubicBezTo>
                      <a:pt x="1034" y="46"/>
                      <a:pt x="1038" y="64"/>
                      <a:pt x="1035" y="56"/>
                    </a:cubicBezTo>
                    <a:cubicBezTo>
                      <a:pt x="1034" y="54"/>
                      <a:pt x="1039" y="50"/>
                      <a:pt x="1039" y="50"/>
                    </a:cubicBezTo>
                    <a:cubicBezTo>
                      <a:pt x="1042" y="46"/>
                      <a:pt x="1047" y="31"/>
                      <a:pt x="1050" y="29"/>
                    </a:cubicBezTo>
                    <a:cubicBezTo>
                      <a:pt x="1055" y="24"/>
                      <a:pt x="1057" y="18"/>
                      <a:pt x="1063" y="15"/>
                    </a:cubicBezTo>
                    <a:cubicBezTo>
                      <a:pt x="1069" y="12"/>
                      <a:pt x="1080" y="13"/>
                      <a:pt x="1086" y="11"/>
                    </a:cubicBezTo>
                    <a:cubicBezTo>
                      <a:pt x="1097" y="11"/>
                      <a:pt x="1090" y="0"/>
                      <a:pt x="1099" y="0"/>
                    </a:cubicBezTo>
                    <a:cubicBezTo>
                      <a:pt x="1108" y="0"/>
                      <a:pt x="1126" y="2"/>
                      <a:pt x="1141" y="9"/>
                    </a:cubicBezTo>
                    <a:cubicBezTo>
                      <a:pt x="1157" y="27"/>
                      <a:pt x="1168" y="26"/>
                      <a:pt x="1187" y="41"/>
                    </a:cubicBezTo>
                    <a:cubicBezTo>
                      <a:pt x="1189" y="51"/>
                      <a:pt x="1189" y="54"/>
                      <a:pt x="1196" y="56"/>
                    </a:cubicBezTo>
                    <a:cubicBezTo>
                      <a:pt x="1198" y="69"/>
                      <a:pt x="1196" y="65"/>
                      <a:pt x="1201" y="72"/>
                    </a:cubicBezTo>
                    <a:cubicBezTo>
                      <a:pt x="1205" y="95"/>
                      <a:pt x="1240" y="86"/>
                      <a:pt x="1251" y="86"/>
                    </a:cubicBezTo>
                    <a:cubicBezTo>
                      <a:pt x="1256" y="87"/>
                      <a:pt x="1261" y="86"/>
                      <a:pt x="1266" y="89"/>
                    </a:cubicBezTo>
                    <a:cubicBezTo>
                      <a:pt x="1269" y="90"/>
                      <a:pt x="1271" y="94"/>
                      <a:pt x="1274" y="96"/>
                    </a:cubicBezTo>
                    <a:cubicBezTo>
                      <a:pt x="1275" y="103"/>
                      <a:pt x="1278" y="103"/>
                      <a:pt x="1282" y="104"/>
                    </a:cubicBezTo>
                    <a:cubicBezTo>
                      <a:pt x="1283" y="109"/>
                      <a:pt x="1280" y="117"/>
                      <a:pt x="1284" y="119"/>
                    </a:cubicBezTo>
                    <a:cubicBezTo>
                      <a:pt x="1305" y="130"/>
                      <a:pt x="1310" y="116"/>
                      <a:pt x="1322" y="104"/>
                    </a:cubicBezTo>
                    <a:cubicBezTo>
                      <a:pt x="1323" y="97"/>
                      <a:pt x="1331" y="94"/>
                      <a:pt x="1336" y="91"/>
                    </a:cubicBezTo>
                    <a:cubicBezTo>
                      <a:pt x="1340" y="86"/>
                      <a:pt x="1343" y="86"/>
                      <a:pt x="1347" y="84"/>
                    </a:cubicBezTo>
                    <a:cubicBezTo>
                      <a:pt x="1351" y="85"/>
                      <a:pt x="1336" y="99"/>
                      <a:pt x="1342" y="98"/>
                    </a:cubicBezTo>
                    <a:cubicBezTo>
                      <a:pt x="1351" y="114"/>
                      <a:pt x="1349" y="144"/>
                      <a:pt x="1356" y="144"/>
                    </a:cubicBezTo>
                    <a:cubicBezTo>
                      <a:pt x="1351" y="171"/>
                      <a:pt x="1363" y="174"/>
                      <a:pt x="1353" y="209"/>
                    </a:cubicBezTo>
                    <a:cubicBezTo>
                      <a:pt x="1351" y="242"/>
                      <a:pt x="1342" y="230"/>
                      <a:pt x="1336" y="243"/>
                    </a:cubicBezTo>
                    <a:cubicBezTo>
                      <a:pt x="1337" y="256"/>
                      <a:pt x="1331" y="291"/>
                      <a:pt x="1338" y="299"/>
                    </a:cubicBezTo>
                    <a:cubicBezTo>
                      <a:pt x="1338" y="301"/>
                      <a:pt x="1339" y="303"/>
                      <a:pt x="1339" y="304"/>
                    </a:cubicBezTo>
                    <a:cubicBezTo>
                      <a:pt x="1339" y="340"/>
                      <a:pt x="1343" y="337"/>
                      <a:pt x="1316" y="339"/>
                    </a:cubicBezTo>
                    <a:cubicBezTo>
                      <a:pt x="1311" y="349"/>
                      <a:pt x="1313" y="345"/>
                      <a:pt x="1309" y="351"/>
                    </a:cubicBezTo>
                    <a:cubicBezTo>
                      <a:pt x="1306" y="360"/>
                      <a:pt x="1301" y="358"/>
                      <a:pt x="1294" y="359"/>
                    </a:cubicBezTo>
                    <a:cubicBezTo>
                      <a:pt x="1286" y="373"/>
                      <a:pt x="1295" y="390"/>
                      <a:pt x="1280" y="397"/>
                    </a:cubicBezTo>
                    <a:cubicBezTo>
                      <a:pt x="1268" y="392"/>
                      <a:pt x="1257" y="403"/>
                      <a:pt x="1246" y="406"/>
                    </a:cubicBezTo>
                    <a:cubicBezTo>
                      <a:pt x="1242" y="413"/>
                      <a:pt x="1234" y="415"/>
                      <a:pt x="1229" y="420"/>
                    </a:cubicBezTo>
                    <a:cubicBezTo>
                      <a:pt x="1225" y="426"/>
                      <a:pt x="1224" y="425"/>
                      <a:pt x="1230" y="42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mpd="sng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42" name="Freeform 6"/>
              <p:cNvSpPr>
                <a:spLocks/>
              </p:cNvSpPr>
              <p:nvPr/>
            </p:nvSpPr>
            <p:spPr bwMode="auto">
              <a:xfrm>
                <a:off x="4141" y="1892"/>
                <a:ext cx="177" cy="160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9" y="25"/>
                  </a:cxn>
                  <a:cxn ang="0">
                    <a:pos x="20" y="47"/>
                  </a:cxn>
                  <a:cxn ang="0">
                    <a:pos x="43" y="131"/>
                  </a:cxn>
                  <a:cxn ang="0">
                    <a:pos x="47" y="132"/>
                  </a:cxn>
                  <a:cxn ang="0">
                    <a:pos x="58" y="136"/>
                  </a:cxn>
                  <a:cxn ang="0">
                    <a:pos x="79" y="154"/>
                  </a:cxn>
                  <a:cxn ang="0">
                    <a:pos x="86" y="163"/>
                  </a:cxn>
                  <a:cxn ang="0">
                    <a:pos x="112" y="166"/>
                  </a:cxn>
                  <a:cxn ang="0">
                    <a:pos x="224" y="187"/>
                  </a:cxn>
                  <a:cxn ang="0">
                    <a:pos x="241" y="195"/>
                  </a:cxn>
                  <a:cxn ang="0">
                    <a:pos x="253" y="169"/>
                  </a:cxn>
                  <a:cxn ang="0">
                    <a:pos x="238" y="157"/>
                  </a:cxn>
                  <a:cxn ang="0">
                    <a:pos x="227" y="147"/>
                  </a:cxn>
                  <a:cxn ang="0">
                    <a:pos x="218" y="138"/>
                  </a:cxn>
                  <a:cxn ang="0">
                    <a:pos x="199" y="127"/>
                  </a:cxn>
                  <a:cxn ang="0">
                    <a:pos x="173" y="114"/>
                  </a:cxn>
                  <a:cxn ang="0">
                    <a:pos x="155" y="84"/>
                  </a:cxn>
                  <a:cxn ang="0">
                    <a:pos x="167" y="63"/>
                  </a:cxn>
                  <a:cxn ang="0">
                    <a:pos x="124" y="37"/>
                  </a:cxn>
                  <a:cxn ang="0">
                    <a:pos x="80" y="6"/>
                  </a:cxn>
                  <a:cxn ang="0">
                    <a:pos x="50" y="4"/>
                  </a:cxn>
                </a:cxnLst>
                <a:rect l="0" t="0" r="r" b="b"/>
                <a:pathLst>
                  <a:path w="254" h="198">
                    <a:moveTo>
                      <a:pt x="50" y="4"/>
                    </a:moveTo>
                    <a:cubicBezTo>
                      <a:pt x="45" y="15"/>
                      <a:pt x="39" y="18"/>
                      <a:pt x="29" y="25"/>
                    </a:cubicBezTo>
                    <a:cubicBezTo>
                      <a:pt x="25" y="32"/>
                      <a:pt x="20" y="47"/>
                      <a:pt x="20" y="47"/>
                    </a:cubicBezTo>
                    <a:cubicBezTo>
                      <a:pt x="22" y="125"/>
                      <a:pt x="0" y="123"/>
                      <a:pt x="43" y="131"/>
                    </a:cubicBezTo>
                    <a:cubicBezTo>
                      <a:pt x="44" y="135"/>
                      <a:pt x="46" y="128"/>
                      <a:pt x="47" y="132"/>
                    </a:cubicBezTo>
                    <a:cubicBezTo>
                      <a:pt x="52" y="132"/>
                      <a:pt x="55" y="126"/>
                      <a:pt x="58" y="136"/>
                    </a:cubicBezTo>
                    <a:cubicBezTo>
                      <a:pt x="61" y="132"/>
                      <a:pt x="76" y="147"/>
                      <a:pt x="79" y="154"/>
                    </a:cubicBezTo>
                    <a:cubicBezTo>
                      <a:pt x="80" y="157"/>
                      <a:pt x="83" y="162"/>
                      <a:pt x="86" y="163"/>
                    </a:cubicBezTo>
                    <a:cubicBezTo>
                      <a:pt x="101" y="164"/>
                      <a:pt x="97" y="165"/>
                      <a:pt x="112" y="166"/>
                    </a:cubicBezTo>
                    <a:cubicBezTo>
                      <a:pt x="152" y="180"/>
                      <a:pt x="183" y="183"/>
                      <a:pt x="224" y="187"/>
                    </a:cubicBezTo>
                    <a:cubicBezTo>
                      <a:pt x="239" y="180"/>
                      <a:pt x="236" y="198"/>
                      <a:pt x="241" y="195"/>
                    </a:cubicBezTo>
                    <a:cubicBezTo>
                      <a:pt x="246" y="192"/>
                      <a:pt x="254" y="175"/>
                      <a:pt x="253" y="169"/>
                    </a:cubicBezTo>
                    <a:cubicBezTo>
                      <a:pt x="252" y="163"/>
                      <a:pt x="242" y="160"/>
                      <a:pt x="238" y="157"/>
                    </a:cubicBezTo>
                    <a:cubicBezTo>
                      <a:pt x="234" y="154"/>
                      <a:pt x="230" y="152"/>
                      <a:pt x="227" y="147"/>
                    </a:cubicBezTo>
                    <a:cubicBezTo>
                      <a:pt x="224" y="141"/>
                      <a:pt x="220" y="146"/>
                      <a:pt x="218" y="138"/>
                    </a:cubicBezTo>
                    <a:cubicBezTo>
                      <a:pt x="216" y="130"/>
                      <a:pt x="204" y="135"/>
                      <a:pt x="199" y="127"/>
                    </a:cubicBezTo>
                    <a:cubicBezTo>
                      <a:pt x="195" y="126"/>
                      <a:pt x="180" y="121"/>
                      <a:pt x="173" y="114"/>
                    </a:cubicBezTo>
                    <a:cubicBezTo>
                      <a:pt x="166" y="107"/>
                      <a:pt x="156" y="92"/>
                      <a:pt x="155" y="84"/>
                    </a:cubicBezTo>
                    <a:cubicBezTo>
                      <a:pt x="150" y="82"/>
                      <a:pt x="171" y="66"/>
                      <a:pt x="167" y="63"/>
                    </a:cubicBezTo>
                    <a:cubicBezTo>
                      <a:pt x="157" y="56"/>
                      <a:pt x="136" y="40"/>
                      <a:pt x="124" y="37"/>
                    </a:cubicBezTo>
                    <a:cubicBezTo>
                      <a:pt x="107" y="25"/>
                      <a:pt x="100" y="9"/>
                      <a:pt x="80" y="6"/>
                    </a:cubicBezTo>
                    <a:cubicBezTo>
                      <a:pt x="50" y="0"/>
                      <a:pt x="50" y="22"/>
                      <a:pt x="50" y="4"/>
                    </a:cubicBezTo>
                    <a:close/>
                  </a:path>
                </a:pathLst>
              </a:custGeom>
              <a:solidFill>
                <a:srgbClr val="333399">
                  <a:alpha val="89999"/>
                </a:srgbClr>
              </a:solidFill>
              <a:ln w="9525">
                <a:solidFill>
                  <a:srgbClr val="333399">
                    <a:alpha val="89999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43" name="Freeform 7"/>
              <p:cNvSpPr>
                <a:spLocks/>
              </p:cNvSpPr>
              <p:nvPr/>
            </p:nvSpPr>
            <p:spPr bwMode="auto">
              <a:xfrm>
                <a:off x="4843" y="2495"/>
                <a:ext cx="84" cy="93"/>
              </a:xfrm>
              <a:custGeom>
                <a:avLst/>
                <a:gdLst/>
                <a:ahLst/>
                <a:cxnLst>
                  <a:cxn ang="0">
                    <a:pos x="74" y="22"/>
                  </a:cxn>
                  <a:cxn ang="0">
                    <a:pos x="80" y="16"/>
                  </a:cxn>
                  <a:cxn ang="0">
                    <a:pos x="65" y="52"/>
                  </a:cxn>
                  <a:cxn ang="0">
                    <a:pos x="51" y="65"/>
                  </a:cxn>
                  <a:cxn ang="0">
                    <a:pos x="48" y="69"/>
                  </a:cxn>
                  <a:cxn ang="0">
                    <a:pos x="40" y="88"/>
                  </a:cxn>
                  <a:cxn ang="0">
                    <a:pos x="38" y="75"/>
                  </a:cxn>
                  <a:cxn ang="0">
                    <a:pos x="29" y="72"/>
                  </a:cxn>
                  <a:cxn ang="0">
                    <a:pos x="20" y="66"/>
                  </a:cxn>
                  <a:cxn ang="0">
                    <a:pos x="17" y="66"/>
                  </a:cxn>
                  <a:cxn ang="0">
                    <a:pos x="11" y="61"/>
                  </a:cxn>
                  <a:cxn ang="0">
                    <a:pos x="20" y="69"/>
                  </a:cxn>
                  <a:cxn ang="0">
                    <a:pos x="14" y="60"/>
                  </a:cxn>
                  <a:cxn ang="0">
                    <a:pos x="5" y="60"/>
                  </a:cxn>
                  <a:cxn ang="0">
                    <a:pos x="17" y="33"/>
                  </a:cxn>
                  <a:cxn ang="0">
                    <a:pos x="44" y="16"/>
                  </a:cxn>
                  <a:cxn ang="0">
                    <a:pos x="56" y="13"/>
                  </a:cxn>
                  <a:cxn ang="0">
                    <a:pos x="77" y="10"/>
                  </a:cxn>
                  <a:cxn ang="0">
                    <a:pos x="79" y="10"/>
                  </a:cxn>
                  <a:cxn ang="0">
                    <a:pos x="76" y="18"/>
                  </a:cxn>
                  <a:cxn ang="0">
                    <a:pos x="74" y="22"/>
                  </a:cxn>
                </a:cxnLst>
                <a:rect l="0" t="0" r="r" b="b"/>
                <a:pathLst>
                  <a:path w="84" h="93">
                    <a:moveTo>
                      <a:pt x="74" y="22"/>
                    </a:moveTo>
                    <a:cubicBezTo>
                      <a:pt x="84" y="25"/>
                      <a:pt x="82" y="0"/>
                      <a:pt x="80" y="16"/>
                    </a:cubicBezTo>
                    <a:cubicBezTo>
                      <a:pt x="81" y="22"/>
                      <a:pt x="70" y="44"/>
                      <a:pt x="65" y="52"/>
                    </a:cubicBezTo>
                    <a:cubicBezTo>
                      <a:pt x="60" y="60"/>
                      <a:pt x="54" y="62"/>
                      <a:pt x="51" y="65"/>
                    </a:cubicBezTo>
                    <a:cubicBezTo>
                      <a:pt x="50" y="66"/>
                      <a:pt x="48" y="69"/>
                      <a:pt x="48" y="69"/>
                    </a:cubicBezTo>
                    <a:cubicBezTo>
                      <a:pt x="47" y="79"/>
                      <a:pt x="49" y="85"/>
                      <a:pt x="40" y="88"/>
                    </a:cubicBezTo>
                    <a:cubicBezTo>
                      <a:pt x="36" y="93"/>
                      <a:pt x="41" y="75"/>
                      <a:pt x="38" y="75"/>
                    </a:cubicBezTo>
                    <a:cubicBezTo>
                      <a:pt x="28" y="74"/>
                      <a:pt x="40" y="73"/>
                      <a:pt x="29" y="72"/>
                    </a:cubicBezTo>
                    <a:cubicBezTo>
                      <a:pt x="27" y="72"/>
                      <a:pt x="22" y="67"/>
                      <a:pt x="20" y="66"/>
                    </a:cubicBezTo>
                    <a:cubicBezTo>
                      <a:pt x="19" y="65"/>
                      <a:pt x="18" y="67"/>
                      <a:pt x="17" y="66"/>
                    </a:cubicBezTo>
                    <a:cubicBezTo>
                      <a:pt x="16" y="65"/>
                      <a:pt x="11" y="61"/>
                      <a:pt x="11" y="61"/>
                    </a:cubicBezTo>
                    <a:cubicBezTo>
                      <a:pt x="12" y="58"/>
                      <a:pt x="20" y="72"/>
                      <a:pt x="20" y="69"/>
                    </a:cubicBezTo>
                    <a:cubicBezTo>
                      <a:pt x="20" y="68"/>
                      <a:pt x="14" y="61"/>
                      <a:pt x="14" y="60"/>
                    </a:cubicBezTo>
                    <a:cubicBezTo>
                      <a:pt x="15" y="58"/>
                      <a:pt x="2" y="65"/>
                      <a:pt x="5" y="60"/>
                    </a:cubicBezTo>
                    <a:cubicBezTo>
                      <a:pt x="6" y="47"/>
                      <a:pt x="0" y="34"/>
                      <a:pt x="17" y="33"/>
                    </a:cubicBezTo>
                    <a:cubicBezTo>
                      <a:pt x="26" y="27"/>
                      <a:pt x="25" y="17"/>
                      <a:pt x="44" y="16"/>
                    </a:cubicBezTo>
                    <a:cubicBezTo>
                      <a:pt x="48" y="11"/>
                      <a:pt x="52" y="14"/>
                      <a:pt x="56" y="13"/>
                    </a:cubicBezTo>
                    <a:cubicBezTo>
                      <a:pt x="61" y="12"/>
                      <a:pt x="73" y="10"/>
                      <a:pt x="77" y="10"/>
                    </a:cubicBezTo>
                    <a:cubicBezTo>
                      <a:pt x="81" y="13"/>
                      <a:pt x="79" y="9"/>
                      <a:pt x="79" y="10"/>
                    </a:cubicBezTo>
                    <a:cubicBezTo>
                      <a:pt x="79" y="11"/>
                      <a:pt x="77" y="16"/>
                      <a:pt x="76" y="18"/>
                    </a:cubicBezTo>
                    <a:cubicBezTo>
                      <a:pt x="75" y="20"/>
                      <a:pt x="78" y="21"/>
                      <a:pt x="74" y="22"/>
                    </a:cubicBezTo>
                    <a:close/>
                  </a:path>
                </a:pathLst>
              </a:custGeom>
              <a:solidFill>
                <a:srgbClr val="333399"/>
              </a:solidFill>
              <a:ln w="38100" cmpd="sng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44" name="Freeform 8"/>
              <p:cNvSpPr>
                <a:spLocks/>
              </p:cNvSpPr>
              <p:nvPr/>
            </p:nvSpPr>
            <p:spPr bwMode="auto">
              <a:xfrm>
                <a:off x="5178" y="2296"/>
                <a:ext cx="61" cy="124"/>
              </a:xfrm>
              <a:custGeom>
                <a:avLst/>
                <a:gdLst/>
                <a:ahLst/>
                <a:cxnLst>
                  <a:cxn ang="0">
                    <a:pos x="47" y="11"/>
                  </a:cxn>
                  <a:cxn ang="0">
                    <a:pos x="59" y="15"/>
                  </a:cxn>
                  <a:cxn ang="0">
                    <a:pos x="51" y="31"/>
                  </a:cxn>
                  <a:cxn ang="0">
                    <a:pos x="45" y="47"/>
                  </a:cxn>
                  <a:cxn ang="0">
                    <a:pos x="38" y="77"/>
                  </a:cxn>
                  <a:cxn ang="0">
                    <a:pos x="30" y="100"/>
                  </a:cxn>
                  <a:cxn ang="0">
                    <a:pos x="26" y="118"/>
                  </a:cxn>
                  <a:cxn ang="0">
                    <a:pos x="14" y="113"/>
                  </a:cxn>
                  <a:cxn ang="0">
                    <a:pos x="26" y="107"/>
                  </a:cxn>
                  <a:cxn ang="0">
                    <a:pos x="26" y="115"/>
                  </a:cxn>
                  <a:cxn ang="0">
                    <a:pos x="23" y="104"/>
                  </a:cxn>
                  <a:cxn ang="0">
                    <a:pos x="19" y="108"/>
                  </a:cxn>
                  <a:cxn ang="0">
                    <a:pos x="3" y="97"/>
                  </a:cxn>
                  <a:cxn ang="0">
                    <a:pos x="0" y="85"/>
                  </a:cxn>
                  <a:cxn ang="0">
                    <a:pos x="5" y="62"/>
                  </a:cxn>
                  <a:cxn ang="0">
                    <a:pos x="18" y="31"/>
                  </a:cxn>
                  <a:cxn ang="0">
                    <a:pos x="27" y="17"/>
                  </a:cxn>
                  <a:cxn ang="0">
                    <a:pos x="35" y="7"/>
                  </a:cxn>
                </a:cxnLst>
                <a:rect l="0" t="0" r="r" b="b"/>
                <a:pathLst>
                  <a:path w="61" h="124">
                    <a:moveTo>
                      <a:pt x="47" y="11"/>
                    </a:moveTo>
                    <a:cubicBezTo>
                      <a:pt x="44" y="21"/>
                      <a:pt x="49" y="0"/>
                      <a:pt x="59" y="15"/>
                    </a:cubicBezTo>
                    <a:cubicBezTo>
                      <a:pt x="61" y="18"/>
                      <a:pt x="51" y="28"/>
                      <a:pt x="51" y="31"/>
                    </a:cubicBezTo>
                    <a:cubicBezTo>
                      <a:pt x="49" y="36"/>
                      <a:pt x="47" y="39"/>
                      <a:pt x="45" y="47"/>
                    </a:cubicBezTo>
                    <a:cubicBezTo>
                      <a:pt x="44" y="65"/>
                      <a:pt x="42" y="61"/>
                      <a:pt x="38" y="77"/>
                    </a:cubicBezTo>
                    <a:cubicBezTo>
                      <a:pt x="36" y="83"/>
                      <a:pt x="35" y="97"/>
                      <a:pt x="30" y="100"/>
                    </a:cubicBezTo>
                    <a:cubicBezTo>
                      <a:pt x="28" y="103"/>
                      <a:pt x="27" y="114"/>
                      <a:pt x="26" y="118"/>
                    </a:cubicBezTo>
                    <a:cubicBezTo>
                      <a:pt x="26" y="124"/>
                      <a:pt x="14" y="107"/>
                      <a:pt x="14" y="113"/>
                    </a:cubicBezTo>
                    <a:cubicBezTo>
                      <a:pt x="13" y="116"/>
                      <a:pt x="23" y="95"/>
                      <a:pt x="26" y="107"/>
                    </a:cubicBezTo>
                    <a:cubicBezTo>
                      <a:pt x="20" y="113"/>
                      <a:pt x="28" y="118"/>
                      <a:pt x="26" y="115"/>
                    </a:cubicBezTo>
                    <a:cubicBezTo>
                      <a:pt x="24" y="112"/>
                      <a:pt x="26" y="106"/>
                      <a:pt x="23" y="104"/>
                    </a:cubicBezTo>
                    <a:cubicBezTo>
                      <a:pt x="20" y="101"/>
                      <a:pt x="23" y="111"/>
                      <a:pt x="19" y="108"/>
                    </a:cubicBezTo>
                    <a:cubicBezTo>
                      <a:pt x="15" y="100"/>
                      <a:pt x="1" y="107"/>
                      <a:pt x="3" y="97"/>
                    </a:cubicBezTo>
                    <a:cubicBezTo>
                      <a:pt x="2" y="92"/>
                      <a:pt x="0" y="90"/>
                      <a:pt x="0" y="85"/>
                    </a:cubicBezTo>
                    <a:cubicBezTo>
                      <a:pt x="0" y="82"/>
                      <a:pt x="4" y="65"/>
                      <a:pt x="5" y="62"/>
                    </a:cubicBezTo>
                    <a:cubicBezTo>
                      <a:pt x="8" y="57"/>
                      <a:pt x="13" y="35"/>
                      <a:pt x="18" y="31"/>
                    </a:cubicBezTo>
                    <a:cubicBezTo>
                      <a:pt x="19" y="26"/>
                      <a:pt x="24" y="21"/>
                      <a:pt x="27" y="17"/>
                    </a:cubicBezTo>
                    <a:cubicBezTo>
                      <a:pt x="29" y="9"/>
                      <a:pt x="29" y="10"/>
                      <a:pt x="35" y="7"/>
                    </a:cubicBezTo>
                  </a:path>
                </a:pathLst>
              </a:custGeom>
              <a:solidFill>
                <a:srgbClr val="333399"/>
              </a:solidFill>
              <a:ln w="57150" cmpd="sng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45" name="Freeform 9"/>
              <p:cNvSpPr>
                <a:spLocks/>
              </p:cNvSpPr>
              <p:nvPr/>
            </p:nvSpPr>
            <p:spPr bwMode="auto">
              <a:xfrm>
                <a:off x="4740" y="2146"/>
                <a:ext cx="481" cy="352"/>
              </a:xfrm>
              <a:custGeom>
                <a:avLst/>
                <a:gdLst/>
                <a:ahLst/>
                <a:cxnLst>
                  <a:cxn ang="0">
                    <a:pos x="45" y="268"/>
                  </a:cxn>
                  <a:cxn ang="0">
                    <a:pos x="20" y="231"/>
                  </a:cxn>
                  <a:cxn ang="0">
                    <a:pos x="14" y="221"/>
                  </a:cxn>
                  <a:cxn ang="0">
                    <a:pos x="11" y="171"/>
                  </a:cxn>
                  <a:cxn ang="0">
                    <a:pos x="80" y="172"/>
                  </a:cxn>
                  <a:cxn ang="0">
                    <a:pos x="98" y="164"/>
                  </a:cxn>
                  <a:cxn ang="0">
                    <a:pos x="107" y="165"/>
                  </a:cxn>
                  <a:cxn ang="0">
                    <a:pos x="129" y="153"/>
                  </a:cxn>
                  <a:cxn ang="0">
                    <a:pos x="170" y="155"/>
                  </a:cxn>
                  <a:cxn ang="0">
                    <a:pos x="213" y="164"/>
                  </a:cxn>
                  <a:cxn ang="0">
                    <a:pos x="224" y="154"/>
                  </a:cxn>
                  <a:cxn ang="0">
                    <a:pos x="236" y="150"/>
                  </a:cxn>
                  <a:cxn ang="0">
                    <a:pos x="266" y="147"/>
                  </a:cxn>
                  <a:cxn ang="0">
                    <a:pos x="273" y="156"/>
                  </a:cxn>
                  <a:cxn ang="0">
                    <a:pos x="284" y="123"/>
                  </a:cxn>
                  <a:cxn ang="0">
                    <a:pos x="290" y="146"/>
                  </a:cxn>
                  <a:cxn ang="0">
                    <a:pos x="299" y="113"/>
                  </a:cxn>
                  <a:cxn ang="0">
                    <a:pos x="314" y="101"/>
                  </a:cxn>
                  <a:cxn ang="0">
                    <a:pos x="341" y="78"/>
                  </a:cxn>
                  <a:cxn ang="0">
                    <a:pos x="348" y="62"/>
                  </a:cxn>
                  <a:cxn ang="0">
                    <a:pos x="390" y="53"/>
                  </a:cxn>
                  <a:cxn ang="0">
                    <a:pos x="399" y="60"/>
                  </a:cxn>
                  <a:cxn ang="0">
                    <a:pos x="466" y="0"/>
                  </a:cxn>
                  <a:cxn ang="0">
                    <a:pos x="426" y="98"/>
                  </a:cxn>
                  <a:cxn ang="0">
                    <a:pos x="416" y="132"/>
                  </a:cxn>
                  <a:cxn ang="0">
                    <a:pos x="416" y="144"/>
                  </a:cxn>
                  <a:cxn ang="0">
                    <a:pos x="420" y="151"/>
                  </a:cxn>
                  <a:cxn ang="0">
                    <a:pos x="402" y="154"/>
                  </a:cxn>
                  <a:cxn ang="0">
                    <a:pos x="407" y="156"/>
                  </a:cxn>
                  <a:cxn ang="0">
                    <a:pos x="398" y="175"/>
                  </a:cxn>
                  <a:cxn ang="0">
                    <a:pos x="382" y="195"/>
                  </a:cxn>
                  <a:cxn ang="0">
                    <a:pos x="386" y="187"/>
                  </a:cxn>
                  <a:cxn ang="0">
                    <a:pos x="379" y="201"/>
                  </a:cxn>
                  <a:cxn ang="0">
                    <a:pos x="385" y="202"/>
                  </a:cxn>
                  <a:cxn ang="0">
                    <a:pos x="367" y="208"/>
                  </a:cxn>
                  <a:cxn ang="0">
                    <a:pos x="353" y="234"/>
                  </a:cxn>
                  <a:cxn ang="0">
                    <a:pos x="335" y="245"/>
                  </a:cxn>
                  <a:cxn ang="0">
                    <a:pos x="314" y="246"/>
                  </a:cxn>
                  <a:cxn ang="0">
                    <a:pos x="320" y="256"/>
                  </a:cxn>
                  <a:cxn ang="0">
                    <a:pos x="294" y="253"/>
                  </a:cxn>
                  <a:cxn ang="0">
                    <a:pos x="284" y="268"/>
                  </a:cxn>
                  <a:cxn ang="0">
                    <a:pos x="266" y="268"/>
                  </a:cxn>
                  <a:cxn ang="0">
                    <a:pos x="251" y="269"/>
                  </a:cxn>
                  <a:cxn ang="0">
                    <a:pos x="247" y="279"/>
                  </a:cxn>
                  <a:cxn ang="0">
                    <a:pos x="208" y="297"/>
                  </a:cxn>
                  <a:cxn ang="0">
                    <a:pos x="191" y="309"/>
                  </a:cxn>
                  <a:cxn ang="0">
                    <a:pos x="179" y="304"/>
                  </a:cxn>
                  <a:cxn ang="0">
                    <a:pos x="172" y="313"/>
                  </a:cxn>
                  <a:cxn ang="0">
                    <a:pos x="162" y="318"/>
                  </a:cxn>
                  <a:cxn ang="0">
                    <a:pos x="155" y="346"/>
                  </a:cxn>
                  <a:cxn ang="0">
                    <a:pos x="149" y="341"/>
                  </a:cxn>
                  <a:cxn ang="0">
                    <a:pos x="143" y="343"/>
                  </a:cxn>
                  <a:cxn ang="0">
                    <a:pos x="138" y="332"/>
                  </a:cxn>
                  <a:cxn ang="0">
                    <a:pos x="114" y="302"/>
                  </a:cxn>
                  <a:cxn ang="0">
                    <a:pos x="91" y="306"/>
                  </a:cxn>
                  <a:cxn ang="0">
                    <a:pos x="55" y="292"/>
                  </a:cxn>
                  <a:cxn ang="0">
                    <a:pos x="55" y="276"/>
                  </a:cxn>
                  <a:cxn ang="0">
                    <a:pos x="45" y="268"/>
                  </a:cxn>
                </a:cxnLst>
                <a:rect l="0" t="0" r="r" b="b"/>
                <a:pathLst>
                  <a:path w="481" h="352">
                    <a:moveTo>
                      <a:pt x="45" y="268"/>
                    </a:moveTo>
                    <a:cubicBezTo>
                      <a:pt x="40" y="252"/>
                      <a:pt x="34" y="240"/>
                      <a:pt x="20" y="231"/>
                    </a:cubicBezTo>
                    <a:cubicBezTo>
                      <a:pt x="18" y="227"/>
                      <a:pt x="15" y="225"/>
                      <a:pt x="14" y="221"/>
                    </a:cubicBezTo>
                    <a:cubicBezTo>
                      <a:pt x="18" y="216"/>
                      <a:pt x="0" y="179"/>
                      <a:pt x="11" y="171"/>
                    </a:cubicBezTo>
                    <a:cubicBezTo>
                      <a:pt x="22" y="163"/>
                      <a:pt x="66" y="173"/>
                      <a:pt x="80" y="172"/>
                    </a:cubicBezTo>
                    <a:cubicBezTo>
                      <a:pt x="94" y="171"/>
                      <a:pt x="94" y="165"/>
                      <a:pt x="98" y="164"/>
                    </a:cubicBezTo>
                    <a:cubicBezTo>
                      <a:pt x="106" y="162"/>
                      <a:pt x="101" y="170"/>
                      <a:pt x="107" y="165"/>
                    </a:cubicBezTo>
                    <a:cubicBezTo>
                      <a:pt x="110" y="162"/>
                      <a:pt x="126" y="154"/>
                      <a:pt x="129" y="153"/>
                    </a:cubicBezTo>
                    <a:cubicBezTo>
                      <a:pt x="148" y="154"/>
                      <a:pt x="162" y="142"/>
                      <a:pt x="170" y="155"/>
                    </a:cubicBezTo>
                    <a:cubicBezTo>
                      <a:pt x="183" y="158"/>
                      <a:pt x="204" y="161"/>
                      <a:pt x="213" y="164"/>
                    </a:cubicBezTo>
                    <a:cubicBezTo>
                      <a:pt x="222" y="164"/>
                      <a:pt x="220" y="156"/>
                      <a:pt x="224" y="154"/>
                    </a:cubicBezTo>
                    <a:cubicBezTo>
                      <a:pt x="231" y="151"/>
                      <a:pt x="225" y="151"/>
                      <a:pt x="236" y="150"/>
                    </a:cubicBezTo>
                    <a:cubicBezTo>
                      <a:pt x="243" y="149"/>
                      <a:pt x="259" y="147"/>
                      <a:pt x="266" y="147"/>
                    </a:cubicBezTo>
                    <a:cubicBezTo>
                      <a:pt x="271" y="144"/>
                      <a:pt x="268" y="159"/>
                      <a:pt x="273" y="156"/>
                    </a:cubicBezTo>
                    <a:cubicBezTo>
                      <a:pt x="276" y="156"/>
                      <a:pt x="281" y="125"/>
                      <a:pt x="284" y="123"/>
                    </a:cubicBezTo>
                    <a:cubicBezTo>
                      <a:pt x="287" y="121"/>
                      <a:pt x="288" y="148"/>
                      <a:pt x="290" y="146"/>
                    </a:cubicBezTo>
                    <a:cubicBezTo>
                      <a:pt x="293" y="144"/>
                      <a:pt x="297" y="117"/>
                      <a:pt x="299" y="113"/>
                    </a:cubicBezTo>
                    <a:cubicBezTo>
                      <a:pt x="301" y="101"/>
                      <a:pt x="306" y="106"/>
                      <a:pt x="314" y="101"/>
                    </a:cubicBezTo>
                    <a:cubicBezTo>
                      <a:pt x="318" y="95"/>
                      <a:pt x="335" y="82"/>
                      <a:pt x="341" y="78"/>
                    </a:cubicBezTo>
                    <a:cubicBezTo>
                      <a:pt x="344" y="73"/>
                      <a:pt x="343" y="63"/>
                      <a:pt x="348" y="62"/>
                    </a:cubicBezTo>
                    <a:cubicBezTo>
                      <a:pt x="357" y="49"/>
                      <a:pt x="380" y="54"/>
                      <a:pt x="390" y="53"/>
                    </a:cubicBezTo>
                    <a:cubicBezTo>
                      <a:pt x="395" y="53"/>
                      <a:pt x="393" y="60"/>
                      <a:pt x="399" y="60"/>
                    </a:cubicBezTo>
                    <a:cubicBezTo>
                      <a:pt x="402" y="54"/>
                      <a:pt x="459" y="1"/>
                      <a:pt x="466" y="0"/>
                    </a:cubicBezTo>
                    <a:cubicBezTo>
                      <a:pt x="481" y="2"/>
                      <a:pt x="434" y="92"/>
                      <a:pt x="426" y="98"/>
                    </a:cubicBezTo>
                    <a:cubicBezTo>
                      <a:pt x="424" y="144"/>
                      <a:pt x="423" y="115"/>
                      <a:pt x="416" y="132"/>
                    </a:cubicBezTo>
                    <a:cubicBezTo>
                      <a:pt x="414" y="140"/>
                      <a:pt x="415" y="136"/>
                      <a:pt x="416" y="144"/>
                    </a:cubicBezTo>
                    <a:cubicBezTo>
                      <a:pt x="416" y="147"/>
                      <a:pt x="422" y="149"/>
                      <a:pt x="420" y="151"/>
                    </a:cubicBezTo>
                    <a:cubicBezTo>
                      <a:pt x="418" y="153"/>
                      <a:pt x="404" y="153"/>
                      <a:pt x="402" y="154"/>
                    </a:cubicBezTo>
                    <a:cubicBezTo>
                      <a:pt x="398" y="156"/>
                      <a:pt x="409" y="154"/>
                      <a:pt x="407" y="156"/>
                    </a:cubicBezTo>
                    <a:cubicBezTo>
                      <a:pt x="405" y="162"/>
                      <a:pt x="402" y="172"/>
                      <a:pt x="398" y="175"/>
                    </a:cubicBezTo>
                    <a:cubicBezTo>
                      <a:pt x="395" y="180"/>
                      <a:pt x="389" y="193"/>
                      <a:pt x="382" y="195"/>
                    </a:cubicBezTo>
                    <a:cubicBezTo>
                      <a:pt x="380" y="195"/>
                      <a:pt x="388" y="185"/>
                      <a:pt x="386" y="187"/>
                    </a:cubicBezTo>
                    <a:cubicBezTo>
                      <a:pt x="385" y="188"/>
                      <a:pt x="397" y="202"/>
                      <a:pt x="379" y="201"/>
                    </a:cubicBezTo>
                    <a:cubicBezTo>
                      <a:pt x="391" y="211"/>
                      <a:pt x="386" y="201"/>
                      <a:pt x="385" y="202"/>
                    </a:cubicBezTo>
                    <a:cubicBezTo>
                      <a:pt x="382" y="206"/>
                      <a:pt x="372" y="204"/>
                      <a:pt x="367" y="208"/>
                    </a:cubicBezTo>
                    <a:cubicBezTo>
                      <a:pt x="365" y="212"/>
                      <a:pt x="357" y="233"/>
                      <a:pt x="353" y="234"/>
                    </a:cubicBezTo>
                    <a:cubicBezTo>
                      <a:pt x="348" y="236"/>
                      <a:pt x="340" y="245"/>
                      <a:pt x="335" y="245"/>
                    </a:cubicBezTo>
                    <a:cubicBezTo>
                      <a:pt x="336" y="256"/>
                      <a:pt x="318" y="240"/>
                      <a:pt x="314" y="246"/>
                    </a:cubicBezTo>
                    <a:cubicBezTo>
                      <a:pt x="311" y="250"/>
                      <a:pt x="323" y="255"/>
                      <a:pt x="320" y="256"/>
                    </a:cubicBezTo>
                    <a:cubicBezTo>
                      <a:pt x="317" y="257"/>
                      <a:pt x="300" y="251"/>
                      <a:pt x="294" y="253"/>
                    </a:cubicBezTo>
                    <a:cubicBezTo>
                      <a:pt x="298" y="261"/>
                      <a:pt x="290" y="266"/>
                      <a:pt x="284" y="268"/>
                    </a:cubicBezTo>
                    <a:cubicBezTo>
                      <a:pt x="280" y="271"/>
                      <a:pt x="270" y="267"/>
                      <a:pt x="266" y="268"/>
                    </a:cubicBezTo>
                    <a:cubicBezTo>
                      <a:pt x="260" y="271"/>
                      <a:pt x="257" y="270"/>
                      <a:pt x="251" y="269"/>
                    </a:cubicBezTo>
                    <a:cubicBezTo>
                      <a:pt x="247" y="267"/>
                      <a:pt x="251" y="281"/>
                      <a:pt x="247" y="279"/>
                    </a:cubicBezTo>
                    <a:cubicBezTo>
                      <a:pt x="241" y="318"/>
                      <a:pt x="256" y="296"/>
                      <a:pt x="208" y="297"/>
                    </a:cubicBezTo>
                    <a:cubicBezTo>
                      <a:pt x="198" y="303"/>
                      <a:pt x="196" y="308"/>
                      <a:pt x="191" y="309"/>
                    </a:cubicBezTo>
                    <a:cubicBezTo>
                      <a:pt x="186" y="310"/>
                      <a:pt x="182" y="303"/>
                      <a:pt x="179" y="304"/>
                    </a:cubicBezTo>
                    <a:cubicBezTo>
                      <a:pt x="175" y="306"/>
                      <a:pt x="176" y="311"/>
                      <a:pt x="172" y="313"/>
                    </a:cubicBezTo>
                    <a:cubicBezTo>
                      <a:pt x="169" y="316"/>
                      <a:pt x="163" y="313"/>
                      <a:pt x="162" y="318"/>
                    </a:cubicBezTo>
                    <a:cubicBezTo>
                      <a:pt x="161" y="342"/>
                      <a:pt x="171" y="349"/>
                      <a:pt x="155" y="346"/>
                    </a:cubicBezTo>
                    <a:cubicBezTo>
                      <a:pt x="153" y="352"/>
                      <a:pt x="151" y="342"/>
                      <a:pt x="149" y="341"/>
                    </a:cubicBezTo>
                    <a:cubicBezTo>
                      <a:pt x="147" y="340"/>
                      <a:pt x="145" y="344"/>
                      <a:pt x="143" y="343"/>
                    </a:cubicBezTo>
                    <a:cubicBezTo>
                      <a:pt x="141" y="340"/>
                      <a:pt x="139" y="336"/>
                      <a:pt x="138" y="332"/>
                    </a:cubicBezTo>
                    <a:cubicBezTo>
                      <a:pt x="136" y="278"/>
                      <a:pt x="144" y="327"/>
                      <a:pt x="114" y="302"/>
                    </a:cubicBezTo>
                    <a:cubicBezTo>
                      <a:pt x="106" y="302"/>
                      <a:pt x="97" y="301"/>
                      <a:pt x="91" y="306"/>
                    </a:cubicBezTo>
                    <a:cubicBezTo>
                      <a:pt x="62" y="306"/>
                      <a:pt x="72" y="306"/>
                      <a:pt x="55" y="292"/>
                    </a:cubicBezTo>
                    <a:cubicBezTo>
                      <a:pt x="52" y="287"/>
                      <a:pt x="57" y="281"/>
                      <a:pt x="55" y="276"/>
                    </a:cubicBezTo>
                    <a:cubicBezTo>
                      <a:pt x="57" y="254"/>
                      <a:pt x="38" y="256"/>
                      <a:pt x="45" y="26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46" name="Freeform 10"/>
              <p:cNvSpPr>
                <a:spLocks/>
              </p:cNvSpPr>
              <p:nvPr/>
            </p:nvSpPr>
            <p:spPr bwMode="auto">
              <a:xfrm>
                <a:off x="4094" y="1706"/>
                <a:ext cx="357" cy="194"/>
              </a:xfrm>
              <a:custGeom>
                <a:avLst/>
                <a:gdLst/>
                <a:ahLst/>
                <a:cxnLst>
                  <a:cxn ang="0">
                    <a:pos x="7" y="47"/>
                  </a:cxn>
                  <a:cxn ang="0">
                    <a:pos x="19" y="86"/>
                  </a:cxn>
                  <a:cxn ang="0">
                    <a:pos x="28" y="101"/>
                  </a:cxn>
                  <a:cxn ang="0">
                    <a:pos x="98" y="131"/>
                  </a:cxn>
                  <a:cxn ang="0">
                    <a:pos x="124" y="134"/>
                  </a:cxn>
                  <a:cxn ang="0">
                    <a:pos x="151" y="152"/>
                  </a:cxn>
                  <a:cxn ang="0">
                    <a:pos x="244" y="164"/>
                  </a:cxn>
                  <a:cxn ang="0">
                    <a:pos x="260" y="172"/>
                  </a:cxn>
                  <a:cxn ang="0">
                    <a:pos x="266" y="193"/>
                  </a:cxn>
                  <a:cxn ang="0">
                    <a:pos x="331" y="232"/>
                  </a:cxn>
                  <a:cxn ang="0">
                    <a:pos x="377" y="235"/>
                  </a:cxn>
                  <a:cxn ang="0">
                    <a:pos x="488" y="235"/>
                  </a:cxn>
                  <a:cxn ang="0">
                    <a:pos x="496" y="182"/>
                  </a:cxn>
                  <a:cxn ang="0">
                    <a:pos x="485" y="169"/>
                  </a:cxn>
                  <a:cxn ang="0">
                    <a:pos x="428" y="118"/>
                  </a:cxn>
                  <a:cxn ang="0">
                    <a:pos x="410" y="109"/>
                  </a:cxn>
                  <a:cxn ang="0">
                    <a:pos x="277" y="110"/>
                  </a:cxn>
                  <a:cxn ang="0">
                    <a:pos x="266" y="77"/>
                  </a:cxn>
                  <a:cxn ang="0">
                    <a:pos x="260" y="62"/>
                  </a:cxn>
                  <a:cxn ang="0">
                    <a:pos x="245" y="34"/>
                  </a:cxn>
                  <a:cxn ang="0">
                    <a:pos x="193" y="16"/>
                  </a:cxn>
                  <a:cxn ang="0">
                    <a:pos x="160" y="10"/>
                  </a:cxn>
                  <a:cxn ang="0">
                    <a:pos x="103" y="1"/>
                  </a:cxn>
                  <a:cxn ang="0">
                    <a:pos x="29" y="7"/>
                  </a:cxn>
                  <a:cxn ang="0">
                    <a:pos x="20" y="14"/>
                  </a:cxn>
                  <a:cxn ang="0">
                    <a:pos x="7" y="47"/>
                  </a:cxn>
                </a:cxnLst>
                <a:rect l="0" t="0" r="r" b="b"/>
                <a:pathLst>
                  <a:path w="509" h="241">
                    <a:moveTo>
                      <a:pt x="7" y="47"/>
                    </a:moveTo>
                    <a:cubicBezTo>
                      <a:pt x="10" y="64"/>
                      <a:pt x="0" y="82"/>
                      <a:pt x="19" y="86"/>
                    </a:cubicBezTo>
                    <a:cubicBezTo>
                      <a:pt x="20" y="94"/>
                      <a:pt x="19" y="99"/>
                      <a:pt x="28" y="101"/>
                    </a:cubicBezTo>
                    <a:cubicBezTo>
                      <a:pt x="48" y="127"/>
                      <a:pt x="66" y="130"/>
                      <a:pt x="98" y="131"/>
                    </a:cubicBezTo>
                    <a:cubicBezTo>
                      <a:pt x="107" y="132"/>
                      <a:pt x="116" y="130"/>
                      <a:pt x="124" y="134"/>
                    </a:cubicBezTo>
                    <a:cubicBezTo>
                      <a:pt x="142" y="144"/>
                      <a:pt x="131" y="150"/>
                      <a:pt x="151" y="152"/>
                    </a:cubicBezTo>
                    <a:cubicBezTo>
                      <a:pt x="182" y="168"/>
                      <a:pt x="207" y="163"/>
                      <a:pt x="244" y="164"/>
                    </a:cubicBezTo>
                    <a:cubicBezTo>
                      <a:pt x="250" y="166"/>
                      <a:pt x="254" y="169"/>
                      <a:pt x="260" y="172"/>
                    </a:cubicBezTo>
                    <a:cubicBezTo>
                      <a:pt x="266" y="180"/>
                      <a:pt x="263" y="183"/>
                      <a:pt x="266" y="193"/>
                    </a:cubicBezTo>
                    <a:cubicBezTo>
                      <a:pt x="274" y="223"/>
                      <a:pt x="305" y="230"/>
                      <a:pt x="331" y="232"/>
                    </a:cubicBezTo>
                    <a:cubicBezTo>
                      <a:pt x="346" y="233"/>
                      <a:pt x="362" y="234"/>
                      <a:pt x="377" y="235"/>
                    </a:cubicBezTo>
                    <a:cubicBezTo>
                      <a:pt x="414" y="241"/>
                      <a:pt x="451" y="237"/>
                      <a:pt x="488" y="235"/>
                    </a:cubicBezTo>
                    <a:cubicBezTo>
                      <a:pt x="509" y="227"/>
                      <a:pt x="498" y="209"/>
                      <a:pt x="496" y="182"/>
                    </a:cubicBezTo>
                    <a:cubicBezTo>
                      <a:pt x="496" y="178"/>
                      <a:pt x="487" y="173"/>
                      <a:pt x="485" y="169"/>
                    </a:cubicBezTo>
                    <a:cubicBezTo>
                      <a:pt x="476" y="155"/>
                      <a:pt x="445" y="121"/>
                      <a:pt x="428" y="118"/>
                    </a:cubicBezTo>
                    <a:cubicBezTo>
                      <a:pt x="423" y="114"/>
                      <a:pt x="416" y="110"/>
                      <a:pt x="410" y="109"/>
                    </a:cubicBezTo>
                    <a:cubicBezTo>
                      <a:pt x="366" y="109"/>
                      <a:pt x="321" y="113"/>
                      <a:pt x="277" y="110"/>
                    </a:cubicBezTo>
                    <a:cubicBezTo>
                      <a:pt x="275" y="96"/>
                      <a:pt x="271" y="89"/>
                      <a:pt x="266" y="77"/>
                    </a:cubicBezTo>
                    <a:cubicBezTo>
                      <a:pt x="265" y="71"/>
                      <a:pt x="262" y="68"/>
                      <a:pt x="260" y="62"/>
                    </a:cubicBezTo>
                    <a:cubicBezTo>
                      <a:pt x="258" y="50"/>
                      <a:pt x="258" y="37"/>
                      <a:pt x="245" y="34"/>
                    </a:cubicBezTo>
                    <a:cubicBezTo>
                      <a:pt x="228" y="25"/>
                      <a:pt x="213" y="18"/>
                      <a:pt x="193" y="16"/>
                    </a:cubicBezTo>
                    <a:cubicBezTo>
                      <a:pt x="182" y="14"/>
                      <a:pt x="171" y="11"/>
                      <a:pt x="160" y="10"/>
                    </a:cubicBezTo>
                    <a:cubicBezTo>
                      <a:pt x="142" y="4"/>
                      <a:pt x="122" y="3"/>
                      <a:pt x="103" y="1"/>
                    </a:cubicBezTo>
                    <a:cubicBezTo>
                      <a:pt x="59" y="2"/>
                      <a:pt x="58" y="0"/>
                      <a:pt x="29" y="7"/>
                    </a:cubicBezTo>
                    <a:cubicBezTo>
                      <a:pt x="26" y="10"/>
                      <a:pt x="22" y="11"/>
                      <a:pt x="20" y="14"/>
                    </a:cubicBezTo>
                    <a:cubicBezTo>
                      <a:pt x="18" y="18"/>
                      <a:pt x="15" y="47"/>
                      <a:pt x="7" y="47"/>
                    </a:cubicBezTo>
                    <a:close/>
                  </a:path>
                </a:pathLst>
              </a:custGeom>
              <a:solidFill>
                <a:srgbClr val="333399">
                  <a:alpha val="89999"/>
                </a:srgbClr>
              </a:solidFill>
              <a:ln w="9525">
                <a:solidFill>
                  <a:srgbClr val="333399">
                    <a:alpha val="89999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47" name="Freeform 11"/>
              <p:cNvSpPr>
                <a:spLocks/>
              </p:cNvSpPr>
              <p:nvPr/>
            </p:nvSpPr>
            <p:spPr bwMode="auto">
              <a:xfrm>
                <a:off x="4394" y="1670"/>
                <a:ext cx="258" cy="132"/>
              </a:xfrm>
              <a:custGeom>
                <a:avLst/>
                <a:gdLst/>
                <a:ahLst/>
                <a:cxnLst>
                  <a:cxn ang="0">
                    <a:pos x="70" y="14"/>
                  </a:cxn>
                  <a:cxn ang="0">
                    <a:pos x="49" y="5"/>
                  </a:cxn>
                  <a:cxn ang="0">
                    <a:pos x="36" y="0"/>
                  </a:cxn>
                  <a:cxn ang="0">
                    <a:pos x="12" y="2"/>
                  </a:cxn>
                  <a:cxn ang="0">
                    <a:pos x="16" y="42"/>
                  </a:cxn>
                  <a:cxn ang="0">
                    <a:pos x="39" y="63"/>
                  </a:cxn>
                  <a:cxn ang="0">
                    <a:pos x="70" y="105"/>
                  </a:cxn>
                  <a:cxn ang="0">
                    <a:pos x="93" y="114"/>
                  </a:cxn>
                  <a:cxn ang="0">
                    <a:pos x="106" y="122"/>
                  </a:cxn>
                  <a:cxn ang="0">
                    <a:pos x="123" y="132"/>
                  </a:cxn>
                  <a:cxn ang="0">
                    <a:pos x="183" y="137"/>
                  </a:cxn>
                  <a:cxn ang="0">
                    <a:pos x="282" y="144"/>
                  </a:cxn>
                  <a:cxn ang="0">
                    <a:pos x="324" y="153"/>
                  </a:cxn>
                  <a:cxn ang="0">
                    <a:pos x="369" y="143"/>
                  </a:cxn>
                  <a:cxn ang="0">
                    <a:pos x="361" y="108"/>
                  </a:cxn>
                  <a:cxn ang="0">
                    <a:pos x="333" y="95"/>
                  </a:cxn>
                  <a:cxn ang="0">
                    <a:pos x="289" y="86"/>
                  </a:cxn>
                  <a:cxn ang="0">
                    <a:pos x="256" y="74"/>
                  </a:cxn>
                  <a:cxn ang="0">
                    <a:pos x="220" y="62"/>
                  </a:cxn>
                  <a:cxn ang="0">
                    <a:pos x="201" y="53"/>
                  </a:cxn>
                  <a:cxn ang="0">
                    <a:pos x="178" y="38"/>
                  </a:cxn>
                  <a:cxn ang="0">
                    <a:pos x="148" y="27"/>
                  </a:cxn>
                  <a:cxn ang="0">
                    <a:pos x="114" y="14"/>
                  </a:cxn>
                  <a:cxn ang="0">
                    <a:pos x="70" y="14"/>
                  </a:cxn>
                </a:cxnLst>
                <a:rect l="0" t="0" r="r" b="b"/>
                <a:pathLst>
                  <a:path w="369" h="163">
                    <a:moveTo>
                      <a:pt x="70" y="14"/>
                    </a:moveTo>
                    <a:cubicBezTo>
                      <a:pt x="63" y="8"/>
                      <a:pt x="58" y="6"/>
                      <a:pt x="49" y="5"/>
                    </a:cubicBezTo>
                    <a:cubicBezTo>
                      <a:pt x="45" y="3"/>
                      <a:pt x="40" y="2"/>
                      <a:pt x="36" y="0"/>
                    </a:cubicBezTo>
                    <a:cubicBezTo>
                      <a:pt x="28" y="1"/>
                      <a:pt x="20" y="0"/>
                      <a:pt x="12" y="2"/>
                    </a:cubicBezTo>
                    <a:cubicBezTo>
                      <a:pt x="0" y="5"/>
                      <a:pt x="0" y="39"/>
                      <a:pt x="16" y="42"/>
                    </a:cubicBezTo>
                    <a:cubicBezTo>
                      <a:pt x="21" y="55"/>
                      <a:pt x="25" y="61"/>
                      <a:pt x="39" y="63"/>
                    </a:cubicBezTo>
                    <a:cubicBezTo>
                      <a:pt x="42" y="85"/>
                      <a:pt x="45" y="101"/>
                      <a:pt x="70" y="105"/>
                    </a:cubicBezTo>
                    <a:cubicBezTo>
                      <a:pt x="78" y="108"/>
                      <a:pt x="85" y="112"/>
                      <a:pt x="93" y="114"/>
                    </a:cubicBezTo>
                    <a:cubicBezTo>
                      <a:pt x="97" y="117"/>
                      <a:pt x="101" y="120"/>
                      <a:pt x="106" y="122"/>
                    </a:cubicBezTo>
                    <a:cubicBezTo>
                      <a:pt x="110" y="129"/>
                      <a:pt x="115" y="130"/>
                      <a:pt x="123" y="132"/>
                    </a:cubicBezTo>
                    <a:cubicBezTo>
                      <a:pt x="139" y="140"/>
                      <a:pt x="175" y="137"/>
                      <a:pt x="183" y="137"/>
                    </a:cubicBezTo>
                    <a:cubicBezTo>
                      <a:pt x="212" y="142"/>
                      <a:pt x="252" y="143"/>
                      <a:pt x="282" y="144"/>
                    </a:cubicBezTo>
                    <a:cubicBezTo>
                      <a:pt x="298" y="146"/>
                      <a:pt x="309" y="151"/>
                      <a:pt x="324" y="153"/>
                    </a:cubicBezTo>
                    <a:cubicBezTo>
                      <a:pt x="348" y="161"/>
                      <a:pt x="359" y="163"/>
                      <a:pt x="369" y="143"/>
                    </a:cubicBezTo>
                    <a:cubicBezTo>
                      <a:pt x="367" y="120"/>
                      <a:pt x="368" y="123"/>
                      <a:pt x="361" y="108"/>
                    </a:cubicBezTo>
                    <a:cubicBezTo>
                      <a:pt x="358" y="92"/>
                      <a:pt x="351" y="96"/>
                      <a:pt x="333" y="95"/>
                    </a:cubicBezTo>
                    <a:cubicBezTo>
                      <a:pt x="319" y="91"/>
                      <a:pt x="304" y="89"/>
                      <a:pt x="289" y="86"/>
                    </a:cubicBezTo>
                    <a:cubicBezTo>
                      <a:pt x="279" y="81"/>
                      <a:pt x="268" y="75"/>
                      <a:pt x="256" y="74"/>
                    </a:cubicBezTo>
                    <a:cubicBezTo>
                      <a:pt x="247" y="69"/>
                      <a:pt x="231" y="64"/>
                      <a:pt x="220" y="62"/>
                    </a:cubicBezTo>
                    <a:cubicBezTo>
                      <a:pt x="207" y="56"/>
                      <a:pt x="213" y="59"/>
                      <a:pt x="201" y="53"/>
                    </a:cubicBezTo>
                    <a:cubicBezTo>
                      <a:pt x="193" y="45"/>
                      <a:pt x="189" y="40"/>
                      <a:pt x="178" y="38"/>
                    </a:cubicBezTo>
                    <a:cubicBezTo>
                      <a:pt x="168" y="33"/>
                      <a:pt x="158" y="30"/>
                      <a:pt x="148" y="27"/>
                    </a:cubicBezTo>
                    <a:cubicBezTo>
                      <a:pt x="140" y="21"/>
                      <a:pt x="125" y="16"/>
                      <a:pt x="114" y="14"/>
                    </a:cubicBezTo>
                    <a:cubicBezTo>
                      <a:pt x="100" y="8"/>
                      <a:pt x="85" y="14"/>
                      <a:pt x="70" y="14"/>
                    </a:cubicBezTo>
                    <a:close/>
                  </a:path>
                </a:pathLst>
              </a:custGeom>
              <a:solidFill>
                <a:srgbClr val="333399">
                  <a:alpha val="89999"/>
                </a:srgbClr>
              </a:solidFill>
              <a:ln w="9525">
                <a:solidFill>
                  <a:srgbClr val="333399">
                    <a:alpha val="89999"/>
                  </a:srgbClr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48" name="Freeform 12"/>
              <p:cNvSpPr>
                <a:spLocks/>
              </p:cNvSpPr>
              <p:nvPr/>
            </p:nvSpPr>
            <p:spPr bwMode="auto">
              <a:xfrm>
                <a:off x="4286" y="1523"/>
                <a:ext cx="935" cy="934"/>
              </a:xfrm>
              <a:custGeom>
                <a:avLst/>
                <a:gdLst/>
                <a:ahLst/>
                <a:cxnLst>
                  <a:cxn ang="0">
                    <a:pos x="31" y="648"/>
                  </a:cxn>
                  <a:cxn ang="0">
                    <a:pos x="43" y="634"/>
                  </a:cxn>
                  <a:cxn ang="0">
                    <a:pos x="116" y="669"/>
                  </a:cxn>
                  <a:cxn ang="0">
                    <a:pos x="164" y="697"/>
                  </a:cxn>
                  <a:cxn ang="0">
                    <a:pos x="234" y="681"/>
                  </a:cxn>
                  <a:cxn ang="0">
                    <a:pos x="279" y="690"/>
                  </a:cxn>
                  <a:cxn ang="0">
                    <a:pos x="282" y="726"/>
                  </a:cxn>
                  <a:cxn ang="0">
                    <a:pos x="249" y="819"/>
                  </a:cxn>
                  <a:cxn ang="0">
                    <a:pos x="289" y="854"/>
                  </a:cxn>
                  <a:cxn ang="0">
                    <a:pos x="301" y="899"/>
                  </a:cxn>
                  <a:cxn ang="0">
                    <a:pos x="378" y="921"/>
                  </a:cxn>
                  <a:cxn ang="0">
                    <a:pos x="431" y="891"/>
                  </a:cxn>
                  <a:cxn ang="0">
                    <a:pos x="468" y="862"/>
                  </a:cxn>
                  <a:cxn ang="0">
                    <a:pos x="482" y="844"/>
                  </a:cxn>
                  <a:cxn ang="0">
                    <a:pos x="494" y="787"/>
                  </a:cxn>
                  <a:cxn ang="0">
                    <a:pos x="574" y="785"/>
                  </a:cxn>
                  <a:cxn ang="0">
                    <a:pos x="732" y="761"/>
                  </a:cxn>
                  <a:cxn ang="0">
                    <a:pos x="795" y="698"/>
                  </a:cxn>
                  <a:cxn ang="0">
                    <a:pos x="883" y="651"/>
                  </a:cxn>
                  <a:cxn ang="0">
                    <a:pos x="914" y="575"/>
                  </a:cxn>
                  <a:cxn ang="0">
                    <a:pos x="900" y="565"/>
                  </a:cxn>
                  <a:cxn ang="0">
                    <a:pos x="884" y="515"/>
                  </a:cxn>
                  <a:cxn ang="0">
                    <a:pos x="866" y="457"/>
                  </a:cxn>
                  <a:cxn ang="0">
                    <a:pos x="836" y="423"/>
                  </a:cxn>
                  <a:cxn ang="0">
                    <a:pos x="848" y="399"/>
                  </a:cxn>
                  <a:cxn ang="0">
                    <a:pos x="880" y="363"/>
                  </a:cxn>
                  <a:cxn ang="0">
                    <a:pos x="894" y="346"/>
                  </a:cxn>
                  <a:cxn ang="0">
                    <a:pos x="859" y="333"/>
                  </a:cxn>
                  <a:cxn ang="0">
                    <a:pos x="816" y="337"/>
                  </a:cxn>
                  <a:cxn ang="0">
                    <a:pos x="781" y="284"/>
                  </a:cxn>
                  <a:cxn ang="0">
                    <a:pos x="844" y="243"/>
                  </a:cxn>
                  <a:cxn ang="0">
                    <a:pos x="880" y="215"/>
                  </a:cxn>
                  <a:cxn ang="0">
                    <a:pos x="874" y="285"/>
                  </a:cxn>
                  <a:cxn ang="0">
                    <a:pos x="910" y="257"/>
                  </a:cxn>
                  <a:cxn ang="0">
                    <a:pos x="914" y="203"/>
                  </a:cxn>
                  <a:cxn ang="0">
                    <a:pos x="934" y="81"/>
                  </a:cxn>
                  <a:cxn ang="0">
                    <a:pos x="896" y="5"/>
                  </a:cxn>
                  <a:cxn ang="0">
                    <a:pos x="826" y="42"/>
                  </a:cxn>
                  <a:cxn ang="0">
                    <a:pos x="782" y="112"/>
                  </a:cxn>
                  <a:cxn ang="0">
                    <a:pos x="745" y="151"/>
                  </a:cxn>
                  <a:cxn ang="0">
                    <a:pos x="677" y="206"/>
                  </a:cxn>
                  <a:cxn ang="0">
                    <a:pos x="589" y="285"/>
                  </a:cxn>
                  <a:cxn ang="0">
                    <a:pos x="466" y="339"/>
                  </a:cxn>
                  <a:cxn ang="0">
                    <a:pos x="430" y="391"/>
                  </a:cxn>
                  <a:cxn ang="0">
                    <a:pos x="380" y="442"/>
                  </a:cxn>
                  <a:cxn ang="0">
                    <a:pos x="338" y="502"/>
                  </a:cxn>
                  <a:cxn ang="0">
                    <a:pos x="259" y="530"/>
                  </a:cxn>
                  <a:cxn ang="0">
                    <a:pos x="212" y="549"/>
                  </a:cxn>
                  <a:cxn ang="0">
                    <a:pos x="96" y="609"/>
                  </a:cxn>
                  <a:cxn ang="0">
                    <a:pos x="0" y="627"/>
                  </a:cxn>
                </a:cxnLst>
                <a:rect l="0" t="0" r="r" b="b"/>
                <a:pathLst>
                  <a:path w="935" h="934">
                    <a:moveTo>
                      <a:pt x="15" y="631"/>
                    </a:moveTo>
                    <a:cubicBezTo>
                      <a:pt x="20" y="632"/>
                      <a:pt x="25" y="645"/>
                      <a:pt x="25" y="645"/>
                    </a:cubicBezTo>
                    <a:cubicBezTo>
                      <a:pt x="30" y="659"/>
                      <a:pt x="24" y="648"/>
                      <a:pt x="33" y="645"/>
                    </a:cubicBezTo>
                    <a:cubicBezTo>
                      <a:pt x="35" y="651"/>
                      <a:pt x="32" y="647"/>
                      <a:pt x="31" y="648"/>
                    </a:cubicBezTo>
                    <a:cubicBezTo>
                      <a:pt x="31" y="648"/>
                      <a:pt x="30" y="644"/>
                      <a:pt x="31" y="646"/>
                    </a:cubicBezTo>
                    <a:cubicBezTo>
                      <a:pt x="32" y="648"/>
                      <a:pt x="36" y="661"/>
                      <a:pt x="37" y="660"/>
                    </a:cubicBezTo>
                    <a:cubicBezTo>
                      <a:pt x="39" y="662"/>
                      <a:pt x="35" y="646"/>
                      <a:pt x="36" y="642"/>
                    </a:cubicBezTo>
                    <a:cubicBezTo>
                      <a:pt x="37" y="638"/>
                      <a:pt x="39" y="635"/>
                      <a:pt x="43" y="634"/>
                    </a:cubicBezTo>
                    <a:cubicBezTo>
                      <a:pt x="47" y="633"/>
                      <a:pt x="53" y="638"/>
                      <a:pt x="58" y="639"/>
                    </a:cubicBezTo>
                    <a:cubicBezTo>
                      <a:pt x="61" y="637"/>
                      <a:pt x="70" y="641"/>
                      <a:pt x="72" y="639"/>
                    </a:cubicBezTo>
                    <a:cubicBezTo>
                      <a:pt x="77" y="633"/>
                      <a:pt x="85" y="654"/>
                      <a:pt x="85" y="646"/>
                    </a:cubicBezTo>
                    <a:cubicBezTo>
                      <a:pt x="97" y="650"/>
                      <a:pt x="105" y="668"/>
                      <a:pt x="116" y="669"/>
                    </a:cubicBezTo>
                    <a:cubicBezTo>
                      <a:pt x="127" y="677"/>
                      <a:pt x="115" y="671"/>
                      <a:pt x="120" y="687"/>
                    </a:cubicBezTo>
                    <a:cubicBezTo>
                      <a:pt x="124" y="693"/>
                      <a:pt x="121" y="691"/>
                      <a:pt x="123" y="693"/>
                    </a:cubicBezTo>
                    <a:cubicBezTo>
                      <a:pt x="125" y="695"/>
                      <a:pt x="126" y="696"/>
                      <a:pt x="133" y="697"/>
                    </a:cubicBezTo>
                    <a:cubicBezTo>
                      <a:pt x="140" y="697"/>
                      <a:pt x="158" y="698"/>
                      <a:pt x="164" y="697"/>
                    </a:cubicBezTo>
                    <a:cubicBezTo>
                      <a:pt x="170" y="696"/>
                      <a:pt x="168" y="691"/>
                      <a:pt x="172" y="689"/>
                    </a:cubicBezTo>
                    <a:cubicBezTo>
                      <a:pt x="178" y="686"/>
                      <a:pt x="180" y="684"/>
                      <a:pt x="186" y="682"/>
                    </a:cubicBezTo>
                    <a:cubicBezTo>
                      <a:pt x="189" y="671"/>
                      <a:pt x="211" y="669"/>
                      <a:pt x="220" y="665"/>
                    </a:cubicBezTo>
                    <a:cubicBezTo>
                      <a:pt x="224" y="664"/>
                      <a:pt x="234" y="681"/>
                      <a:pt x="234" y="681"/>
                    </a:cubicBezTo>
                    <a:cubicBezTo>
                      <a:pt x="241" y="681"/>
                      <a:pt x="238" y="684"/>
                      <a:pt x="245" y="685"/>
                    </a:cubicBezTo>
                    <a:cubicBezTo>
                      <a:pt x="247" y="686"/>
                      <a:pt x="259" y="680"/>
                      <a:pt x="260" y="681"/>
                    </a:cubicBezTo>
                    <a:cubicBezTo>
                      <a:pt x="260" y="682"/>
                      <a:pt x="270" y="675"/>
                      <a:pt x="271" y="676"/>
                    </a:cubicBezTo>
                    <a:cubicBezTo>
                      <a:pt x="273" y="694"/>
                      <a:pt x="263" y="692"/>
                      <a:pt x="279" y="690"/>
                    </a:cubicBezTo>
                    <a:cubicBezTo>
                      <a:pt x="280" y="689"/>
                      <a:pt x="287" y="711"/>
                      <a:pt x="288" y="709"/>
                    </a:cubicBezTo>
                    <a:cubicBezTo>
                      <a:pt x="289" y="706"/>
                      <a:pt x="272" y="698"/>
                      <a:pt x="272" y="698"/>
                    </a:cubicBezTo>
                    <a:cubicBezTo>
                      <a:pt x="270" y="699"/>
                      <a:pt x="281" y="712"/>
                      <a:pt x="283" y="717"/>
                    </a:cubicBezTo>
                    <a:cubicBezTo>
                      <a:pt x="285" y="722"/>
                      <a:pt x="284" y="720"/>
                      <a:pt x="282" y="726"/>
                    </a:cubicBezTo>
                    <a:cubicBezTo>
                      <a:pt x="280" y="748"/>
                      <a:pt x="286" y="751"/>
                      <a:pt x="272" y="756"/>
                    </a:cubicBezTo>
                    <a:cubicBezTo>
                      <a:pt x="268" y="765"/>
                      <a:pt x="264" y="773"/>
                      <a:pt x="259" y="781"/>
                    </a:cubicBezTo>
                    <a:cubicBezTo>
                      <a:pt x="257" y="784"/>
                      <a:pt x="254" y="790"/>
                      <a:pt x="254" y="790"/>
                    </a:cubicBezTo>
                    <a:cubicBezTo>
                      <a:pt x="252" y="798"/>
                      <a:pt x="248" y="812"/>
                      <a:pt x="249" y="819"/>
                    </a:cubicBezTo>
                    <a:cubicBezTo>
                      <a:pt x="251" y="825"/>
                      <a:pt x="260" y="822"/>
                      <a:pt x="265" y="825"/>
                    </a:cubicBezTo>
                    <a:cubicBezTo>
                      <a:pt x="274" y="824"/>
                      <a:pt x="275" y="828"/>
                      <a:pt x="280" y="836"/>
                    </a:cubicBezTo>
                    <a:cubicBezTo>
                      <a:pt x="281" y="841"/>
                      <a:pt x="280" y="847"/>
                      <a:pt x="282" y="852"/>
                    </a:cubicBezTo>
                    <a:cubicBezTo>
                      <a:pt x="283" y="854"/>
                      <a:pt x="287" y="851"/>
                      <a:pt x="289" y="854"/>
                    </a:cubicBezTo>
                    <a:cubicBezTo>
                      <a:pt x="291" y="857"/>
                      <a:pt x="288" y="863"/>
                      <a:pt x="290" y="867"/>
                    </a:cubicBezTo>
                    <a:cubicBezTo>
                      <a:pt x="291" y="869"/>
                      <a:pt x="298" y="870"/>
                      <a:pt x="298" y="870"/>
                    </a:cubicBezTo>
                    <a:cubicBezTo>
                      <a:pt x="292" y="875"/>
                      <a:pt x="280" y="887"/>
                      <a:pt x="296" y="892"/>
                    </a:cubicBezTo>
                    <a:cubicBezTo>
                      <a:pt x="297" y="901"/>
                      <a:pt x="295" y="899"/>
                      <a:pt x="301" y="899"/>
                    </a:cubicBezTo>
                    <a:lnTo>
                      <a:pt x="332" y="923"/>
                    </a:lnTo>
                    <a:cubicBezTo>
                      <a:pt x="343" y="918"/>
                      <a:pt x="346" y="926"/>
                      <a:pt x="356" y="929"/>
                    </a:cubicBezTo>
                    <a:cubicBezTo>
                      <a:pt x="361" y="930"/>
                      <a:pt x="360" y="934"/>
                      <a:pt x="364" y="933"/>
                    </a:cubicBezTo>
                    <a:cubicBezTo>
                      <a:pt x="368" y="932"/>
                      <a:pt x="377" y="927"/>
                      <a:pt x="378" y="921"/>
                    </a:cubicBezTo>
                    <a:cubicBezTo>
                      <a:pt x="379" y="915"/>
                      <a:pt x="368" y="903"/>
                      <a:pt x="371" y="897"/>
                    </a:cubicBezTo>
                    <a:cubicBezTo>
                      <a:pt x="374" y="891"/>
                      <a:pt x="394" y="886"/>
                      <a:pt x="398" y="885"/>
                    </a:cubicBezTo>
                    <a:cubicBezTo>
                      <a:pt x="398" y="883"/>
                      <a:pt x="394" y="892"/>
                      <a:pt x="395" y="892"/>
                    </a:cubicBezTo>
                    <a:cubicBezTo>
                      <a:pt x="407" y="892"/>
                      <a:pt x="419" y="892"/>
                      <a:pt x="431" y="891"/>
                    </a:cubicBezTo>
                    <a:cubicBezTo>
                      <a:pt x="436" y="889"/>
                      <a:pt x="441" y="890"/>
                      <a:pt x="445" y="888"/>
                    </a:cubicBezTo>
                    <a:cubicBezTo>
                      <a:pt x="447" y="887"/>
                      <a:pt x="447" y="884"/>
                      <a:pt x="448" y="883"/>
                    </a:cubicBezTo>
                    <a:cubicBezTo>
                      <a:pt x="453" y="877"/>
                      <a:pt x="458" y="879"/>
                      <a:pt x="465" y="878"/>
                    </a:cubicBezTo>
                    <a:cubicBezTo>
                      <a:pt x="466" y="873"/>
                      <a:pt x="463" y="863"/>
                      <a:pt x="468" y="862"/>
                    </a:cubicBezTo>
                    <a:cubicBezTo>
                      <a:pt x="470" y="861"/>
                      <a:pt x="470" y="868"/>
                      <a:pt x="470" y="871"/>
                    </a:cubicBezTo>
                    <a:cubicBezTo>
                      <a:pt x="471" y="874"/>
                      <a:pt x="475" y="872"/>
                      <a:pt x="477" y="873"/>
                    </a:cubicBezTo>
                    <a:cubicBezTo>
                      <a:pt x="495" y="871"/>
                      <a:pt x="493" y="877"/>
                      <a:pt x="490" y="855"/>
                    </a:cubicBezTo>
                    <a:cubicBezTo>
                      <a:pt x="489" y="848"/>
                      <a:pt x="487" y="847"/>
                      <a:pt x="482" y="844"/>
                    </a:cubicBezTo>
                    <a:cubicBezTo>
                      <a:pt x="479" y="842"/>
                      <a:pt x="473" y="837"/>
                      <a:pt x="473" y="837"/>
                    </a:cubicBezTo>
                    <a:cubicBezTo>
                      <a:pt x="471" y="830"/>
                      <a:pt x="470" y="824"/>
                      <a:pt x="466" y="818"/>
                    </a:cubicBezTo>
                    <a:cubicBezTo>
                      <a:pt x="467" y="812"/>
                      <a:pt x="466" y="805"/>
                      <a:pt x="468" y="799"/>
                    </a:cubicBezTo>
                    <a:cubicBezTo>
                      <a:pt x="469" y="794"/>
                      <a:pt x="491" y="789"/>
                      <a:pt x="494" y="787"/>
                    </a:cubicBezTo>
                    <a:cubicBezTo>
                      <a:pt x="496" y="786"/>
                      <a:pt x="501" y="793"/>
                      <a:pt x="502" y="793"/>
                    </a:cubicBezTo>
                    <a:cubicBezTo>
                      <a:pt x="507" y="792"/>
                      <a:pt x="524" y="791"/>
                      <a:pt x="534" y="789"/>
                    </a:cubicBezTo>
                    <a:cubicBezTo>
                      <a:pt x="544" y="787"/>
                      <a:pt x="553" y="783"/>
                      <a:pt x="560" y="782"/>
                    </a:cubicBezTo>
                    <a:cubicBezTo>
                      <a:pt x="562" y="775"/>
                      <a:pt x="568" y="789"/>
                      <a:pt x="574" y="785"/>
                    </a:cubicBezTo>
                    <a:cubicBezTo>
                      <a:pt x="637" y="787"/>
                      <a:pt x="598" y="772"/>
                      <a:pt x="630" y="784"/>
                    </a:cubicBezTo>
                    <a:cubicBezTo>
                      <a:pt x="649" y="783"/>
                      <a:pt x="667" y="784"/>
                      <a:pt x="686" y="782"/>
                    </a:cubicBezTo>
                    <a:cubicBezTo>
                      <a:pt x="694" y="782"/>
                      <a:pt x="701" y="776"/>
                      <a:pt x="707" y="771"/>
                    </a:cubicBezTo>
                    <a:cubicBezTo>
                      <a:pt x="714" y="765"/>
                      <a:pt x="724" y="767"/>
                      <a:pt x="732" y="761"/>
                    </a:cubicBezTo>
                    <a:cubicBezTo>
                      <a:pt x="735" y="748"/>
                      <a:pt x="735" y="751"/>
                      <a:pt x="747" y="748"/>
                    </a:cubicBezTo>
                    <a:cubicBezTo>
                      <a:pt x="755" y="742"/>
                      <a:pt x="755" y="731"/>
                      <a:pt x="761" y="726"/>
                    </a:cubicBezTo>
                    <a:cubicBezTo>
                      <a:pt x="763" y="723"/>
                      <a:pt x="767" y="722"/>
                      <a:pt x="770" y="721"/>
                    </a:cubicBezTo>
                    <a:cubicBezTo>
                      <a:pt x="778" y="706"/>
                      <a:pt x="781" y="704"/>
                      <a:pt x="795" y="698"/>
                    </a:cubicBezTo>
                    <a:cubicBezTo>
                      <a:pt x="800" y="697"/>
                      <a:pt x="808" y="690"/>
                      <a:pt x="808" y="690"/>
                    </a:cubicBezTo>
                    <a:cubicBezTo>
                      <a:pt x="817" y="685"/>
                      <a:pt x="848" y="674"/>
                      <a:pt x="858" y="671"/>
                    </a:cubicBezTo>
                    <a:cubicBezTo>
                      <a:pt x="868" y="668"/>
                      <a:pt x="864" y="672"/>
                      <a:pt x="868" y="669"/>
                    </a:cubicBezTo>
                    <a:cubicBezTo>
                      <a:pt x="880" y="664"/>
                      <a:pt x="876" y="664"/>
                      <a:pt x="883" y="651"/>
                    </a:cubicBezTo>
                    <a:cubicBezTo>
                      <a:pt x="885" y="648"/>
                      <a:pt x="921" y="624"/>
                      <a:pt x="924" y="621"/>
                    </a:cubicBezTo>
                    <a:cubicBezTo>
                      <a:pt x="929" y="612"/>
                      <a:pt x="926" y="618"/>
                      <a:pt x="924" y="607"/>
                    </a:cubicBezTo>
                    <a:cubicBezTo>
                      <a:pt x="920" y="605"/>
                      <a:pt x="921" y="601"/>
                      <a:pt x="918" y="597"/>
                    </a:cubicBezTo>
                    <a:cubicBezTo>
                      <a:pt x="916" y="592"/>
                      <a:pt x="915" y="580"/>
                      <a:pt x="914" y="575"/>
                    </a:cubicBezTo>
                    <a:cubicBezTo>
                      <a:pt x="909" y="574"/>
                      <a:pt x="919" y="571"/>
                      <a:pt x="914" y="569"/>
                    </a:cubicBezTo>
                    <a:cubicBezTo>
                      <a:pt x="913" y="568"/>
                      <a:pt x="887" y="578"/>
                      <a:pt x="886" y="577"/>
                    </a:cubicBezTo>
                    <a:cubicBezTo>
                      <a:pt x="887" y="575"/>
                      <a:pt x="920" y="569"/>
                      <a:pt x="922" y="567"/>
                    </a:cubicBezTo>
                    <a:cubicBezTo>
                      <a:pt x="924" y="565"/>
                      <a:pt x="902" y="567"/>
                      <a:pt x="900" y="565"/>
                    </a:cubicBezTo>
                    <a:cubicBezTo>
                      <a:pt x="902" y="552"/>
                      <a:pt x="901" y="559"/>
                      <a:pt x="908" y="553"/>
                    </a:cubicBezTo>
                    <a:cubicBezTo>
                      <a:pt x="910" y="550"/>
                      <a:pt x="910" y="555"/>
                      <a:pt x="912" y="551"/>
                    </a:cubicBezTo>
                    <a:cubicBezTo>
                      <a:pt x="914" y="546"/>
                      <a:pt x="908" y="544"/>
                      <a:pt x="910" y="537"/>
                    </a:cubicBezTo>
                    <a:cubicBezTo>
                      <a:pt x="902" y="531"/>
                      <a:pt x="891" y="520"/>
                      <a:pt x="884" y="515"/>
                    </a:cubicBezTo>
                    <a:cubicBezTo>
                      <a:pt x="881" y="514"/>
                      <a:pt x="885" y="503"/>
                      <a:pt x="882" y="501"/>
                    </a:cubicBezTo>
                    <a:cubicBezTo>
                      <a:pt x="879" y="498"/>
                      <a:pt x="873" y="500"/>
                      <a:pt x="870" y="497"/>
                    </a:cubicBezTo>
                    <a:cubicBezTo>
                      <a:pt x="869" y="497"/>
                      <a:pt x="872" y="487"/>
                      <a:pt x="872" y="487"/>
                    </a:cubicBezTo>
                    <a:cubicBezTo>
                      <a:pt x="869" y="477"/>
                      <a:pt x="874" y="463"/>
                      <a:pt x="866" y="457"/>
                    </a:cubicBezTo>
                    <a:cubicBezTo>
                      <a:pt x="863" y="447"/>
                      <a:pt x="847" y="444"/>
                      <a:pt x="838" y="439"/>
                    </a:cubicBezTo>
                    <a:cubicBezTo>
                      <a:pt x="835" y="438"/>
                      <a:pt x="833" y="436"/>
                      <a:pt x="830" y="434"/>
                    </a:cubicBezTo>
                    <a:cubicBezTo>
                      <a:pt x="827" y="433"/>
                      <a:pt x="821" y="431"/>
                      <a:pt x="821" y="431"/>
                    </a:cubicBezTo>
                    <a:cubicBezTo>
                      <a:pt x="819" y="429"/>
                      <a:pt x="837" y="425"/>
                      <a:pt x="836" y="423"/>
                    </a:cubicBezTo>
                    <a:cubicBezTo>
                      <a:pt x="840" y="421"/>
                      <a:pt x="848" y="420"/>
                      <a:pt x="844" y="419"/>
                    </a:cubicBezTo>
                    <a:cubicBezTo>
                      <a:pt x="840" y="418"/>
                      <a:pt x="816" y="418"/>
                      <a:pt x="814" y="416"/>
                    </a:cubicBezTo>
                    <a:cubicBezTo>
                      <a:pt x="813" y="413"/>
                      <a:pt x="830" y="409"/>
                      <a:pt x="834" y="406"/>
                    </a:cubicBezTo>
                    <a:cubicBezTo>
                      <a:pt x="840" y="403"/>
                      <a:pt x="846" y="402"/>
                      <a:pt x="848" y="399"/>
                    </a:cubicBezTo>
                    <a:cubicBezTo>
                      <a:pt x="850" y="393"/>
                      <a:pt x="844" y="389"/>
                      <a:pt x="849" y="387"/>
                    </a:cubicBezTo>
                    <a:cubicBezTo>
                      <a:pt x="852" y="385"/>
                      <a:pt x="838" y="378"/>
                      <a:pt x="838" y="378"/>
                    </a:cubicBezTo>
                    <a:cubicBezTo>
                      <a:pt x="840" y="376"/>
                      <a:pt x="862" y="385"/>
                      <a:pt x="864" y="382"/>
                    </a:cubicBezTo>
                    <a:cubicBezTo>
                      <a:pt x="871" y="379"/>
                      <a:pt x="877" y="367"/>
                      <a:pt x="880" y="363"/>
                    </a:cubicBezTo>
                    <a:cubicBezTo>
                      <a:pt x="885" y="354"/>
                      <a:pt x="871" y="357"/>
                      <a:pt x="880" y="355"/>
                    </a:cubicBezTo>
                    <a:cubicBezTo>
                      <a:pt x="880" y="353"/>
                      <a:pt x="883" y="354"/>
                      <a:pt x="888" y="353"/>
                    </a:cubicBezTo>
                    <a:cubicBezTo>
                      <a:pt x="893" y="352"/>
                      <a:pt x="911" y="352"/>
                      <a:pt x="912" y="351"/>
                    </a:cubicBezTo>
                    <a:cubicBezTo>
                      <a:pt x="913" y="350"/>
                      <a:pt x="896" y="348"/>
                      <a:pt x="894" y="346"/>
                    </a:cubicBezTo>
                    <a:cubicBezTo>
                      <a:pt x="890" y="343"/>
                      <a:pt x="901" y="343"/>
                      <a:pt x="898" y="341"/>
                    </a:cubicBezTo>
                    <a:cubicBezTo>
                      <a:pt x="895" y="339"/>
                      <a:pt x="880" y="335"/>
                      <a:pt x="874" y="333"/>
                    </a:cubicBezTo>
                    <a:cubicBezTo>
                      <a:pt x="870" y="329"/>
                      <a:pt x="866" y="334"/>
                      <a:pt x="864" y="331"/>
                    </a:cubicBezTo>
                    <a:cubicBezTo>
                      <a:pt x="862" y="331"/>
                      <a:pt x="860" y="333"/>
                      <a:pt x="859" y="333"/>
                    </a:cubicBezTo>
                    <a:cubicBezTo>
                      <a:pt x="858" y="333"/>
                      <a:pt x="861" y="326"/>
                      <a:pt x="856" y="328"/>
                    </a:cubicBezTo>
                    <a:cubicBezTo>
                      <a:pt x="842" y="329"/>
                      <a:pt x="844" y="341"/>
                      <a:pt x="831" y="343"/>
                    </a:cubicBezTo>
                    <a:cubicBezTo>
                      <a:pt x="825" y="345"/>
                      <a:pt x="823" y="354"/>
                      <a:pt x="820" y="354"/>
                    </a:cubicBezTo>
                    <a:cubicBezTo>
                      <a:pt x="818" y="353"/>
                      <a:pt x="817" y="340"/>
                      <a:pt x="816" y="337"/>
                    </a:cubicBezTo>
                    <a:cubicBezTo>
                      <a:pt x="811" y="337"/>
                      <a:pt x="817" y="336"/>
                      <a:pt x="812" y="335"/>
                    </a:cubicBezTo>
                    <a:cubicBezTo>
                      <a:pt x="804" y="332"/>
                      <a:pt x="808" y="312"/>
                      <a:pt x="800" y="305"/>
                    </a:cubicBezTo>
                    <a:cubicBezTo>
                      <a:pt x="792" y="306"/>
                      <a:pt x="789" y="315"/>
                      <a:pt x="786" y="303"/>
                    </a:cubicBezTo>
                    <a:cubicBezTo>
                      <a:pt x="788" y="279"/>
                      <a:pt x="762" y="286"/>
                      <a:pt x="781" y="284"/>
                    </a:cubicBezTo>
                    <a:cubicBezTo>
                      <a:pt x="790" y="280"/>
                      <a:pt x="795" y="291"/>
                      <a:pt x="806" y="289"/>
                    </a:cubicBezTo>
                    <a:cubicBezTo>
                      <a:pt x="809" y="287"/>
                      <a:pt x="824" y="277"/>
                      <a:pt x="824" y="277"/>
                    </a:cubicBezTo>
                    <a:cubicBezTo>
                      <a:pt x="825" y="271"/>
                      <a:pt x="831" y="263"/>
                      <a:pt x="832" y="257"/>
                    </a:cubicBezTo>
                    <a:cubicBezTo>
                      <a:pt x="835" y="251"/>
                      <a:pt x="841" y="246"/>
                      <a:pt x="844" y="243"/>
                    </a:cubicBezTo>
                    <a:cubicBezTo>
                      <a:pt x="847" y="240"/>
                      <a:pt x="846" y="242"/>
                      <a:pt x="848" y="239"/>
                    </a:cubicBezTo>
                    <a:cubicBezTo>
                      <a:pt x="849" y="237"/>
                      <a:pt x="826" y="216"/>
                      <a:pt x="828" y="214"/>
                    </a:cubicBezTo>
                    <a:cubicBezTo>
                      <a:pt x="832" y="211"/>
                      <a:pt x="846" y="232"/>
                      <a:pt x="850" y="231"/>
                    </a:cubicBezTo>
                    <a:cubicBezTo>
                      <a:pt x="853" y="233"/>
                      <a:pt x="876" y="212"/>
                      <a:pt x="880" y="215"/>
                    </a:cubicBezTo>
                    <a:cubicBezTo>
                      <a:pt x="885" y="218"/>
                      <a:pt x="885" y="238"/>
                      <a:pt x="882" y="247"/>
                    </a:cubicBezTo>
                    <a:cubicBezTo>
                      <a:pt x="883" y="257"/>
                      <a:pt x="860" y="262"/>
                      <a:pt x="864" y="271"/>
                    </a:cubicBezTo>
                    <a:cubicBezTo>
                      <a:pt x="866" y="275"/>
                      <a:pt x="851" y="287"/>
                      <a:pt x="854" y="284"/>
                    </a:cubicBezTo>
                    <a:cubicBezTo>
                      <a:pt x="855" y="285"/>
                      <a:pt x="870" y="287"/>
                      <a:pt x="874" y="285"/>
                    </a:cubicBezTo>
                    <a:cubicBezTo>
                      <a:pt x="878" y="283"/>
                      <a:pt x="881" y="276"/>
                      <a:pt x="879" y="273"/>
                    </a:cubicBezTo>
                    <a:cubicBezTo>
                      <a:pt x="880" y="272"/>
                      <a:pt x="858" y="270"/>
                      <a:pt x="859" y="269"/>
                    </a:cubicBezTo>
                    <a:cubicBezTo>
                      <a:pt x="860" y="267"/>
                      <a:pt x="885" y="275"/>
                      <a:pt x="886" y="273"/>
                    </a:cubicBezTo>
                    <a:cubicBezTo>
                      <a:pt x="894" y="271"/>
                      <a:pt x="906" y="261"/>
                      <a:pt x="910" y="257"/>
                    </a:cubicBezTo>
                    <a:cubicBezTo>
                      <a:pt x="907" y="255"/>
                      <a:pt x="910" y="257"/>
                      <a:pt x="910" y="251"/>
                    </a:cubicBezTo>
                    <a:cubicBezTo>
                      <a:pt x="910" y="245"/>
                      <a:pt x="908" y="229"/>
                      <a:pt x="910" y="223"/>
                    </a:cubicBezTo>
                    <a:cubicBezTo>
                      <a:pt x="912" y="217"/>
                      <a:pt x="921" y="218"/>
                      <a:pt x="922" y="215"/>
                    </a:cubicBezTo>
                    <a:cubicBezTo>
                      <a:pt x="923" y="212"/>
                      <a:pt x="913" y="209"/>
                      <a:pt x="914" y="203"/>
                    </a:cubicBezTo>
                    <a:cubicBezTo>
                      <a:pt x="915" y="197"/>
                      <a:pt x="926" y="192"/>
                      <a:pt x="928" y="181"/>
                    </a:cubicBezTo>
                    <a:cubicBezTo>
                      <a:pt x="926" y="170"/>
                      <a:pt x="927" y="148"/>
                      <a:pt x="928" y="135"/>
                    </a:cubicBezTo>
                    <a:cubicBezTo>
                      <a:pt x="929" y="122"/>
                      <a:pt x="931" y="110"/>
                      <a:pt x="932" y="101"/>
                    </a:cubicBezTo>
                    <a:cubicBezTo>
                      <a:pt x="928" y="86"/>
                      <a:pt x="935" y="87"/>
                      <a:pt x="934" y="81"/>
                    </a:cubicBezTo>
                    <a:cubicBezTo>
                      <a:pt x="933" y="75"/>
                      <a:pt x="930" y="69"/>
                      <a:pt x="928" y="63"/>
                    </a:cubicBezTo>
                    <a:cubicBezTo>
                      <a:pt x="926" y="57"/>
                      <a:pt x="922" y="52"/>
                      <a:pt x="920" y="43"/>
                    </a:cubicBezTo>
                    <a:cubicBezTo>
                      <a:pt x="922" y="31"/>
                      <a:pt x="914" y="18"/>
                      <a:pt x="916" y="7"/>
                    </a:cubicBezTo>
                    <a:cubicBezTo>
                      <a:pt x="915" y="0"/>
                      <a:pt x="898" y="11"/>
                      <a:pt x="896" y="5"/>
                    </a:cubicBezTo>
                    <a:cubicBezTo>
                      <a:pt x="894" y="2"/>
                      <a:pt x="887" y="2"/>
                      <a:pt x="887" y="2"/>
                    </a:cubicBezTo>
                    <a:cubicBezTo>
                      <a:pt x="861" y="4"/>
                      <a:pt x="870" y="2"/>
                      <a:pt x="855" y="13"/>
                    </a:cubicBezTo>
                    <a:cubicBezTo>
                      <a:pt x="850" y="22"/>
                      <a:pt x="848" y="28"/>
                      <a:pt x="845" y="38"/>
                    </a:cubicBezTo>
                    <a:cubicBezTo>
                      <a:pt x="845" y="40"/>
                      <a:pt x="831" y="42"/>
                      <a:pt x="826" y="42"/>
                    </a:cubicBezTo>
                    <a:cubicBezTo>
                      <a:pt x="820" y="52"/>
                      <a:pt x="822" y="63"/>
                      <a:pt x="813" y="70"/>
                    </a:cubicBezTo>
                    <a:cubicBezTo>
                      <a:pt x="807" y="81"/>
                      <a:pt x="810" y="77"/>
                      <a:pt x="803" y="83"/>
                    </a:cubicBezTo>
                    <a:cubicBezTo>
                      <a:pt x="802" y="89"/>
                      <a:pt x="798" y="98"/>
                      <a:pt x="795" y="102"/>
                    </a:cubicBezTo>
                    <a:cubicBezTo>
                      <a:pt x="791" y="106"/>
                      <a:pt x="782" y="112"/>
                      <a:pt x="782" y="112"/>
                    </a:cubicBezTo>
                    <a:cubicBezTo>
                      <a:pt x="777" y="122"/>
                      <a:pt x="769" y="128"/>
                      <a:pt x="760" y="132"/>
                    </a:cubicBezTo>
                    <a:cubicBezTo>
                      <a:pt x="759" y="133"/>
                      <a:pt x="759" y="135"/>
                      <a:pt x="757" y="136"/>
                    </a:cubicBezTo>
                    <a:cubicBezTo>
                      <a:pt x="756" y="137"/>
                      <a:pt x="754" y="137"/>
                      <a:pt x="753" y="138"/>
                    </a:cubicBezTo>
                    <a:cubicBezTo>
                      <a:pt x="749" y="142"/>
                      <a:pt x="749" y="147"/>
                      <a:pt x="745" y="151"/>
                    </a:cubicBezTo>
                    <a:cubicBezTo>
                      <a:pt x="740" y="158"/>
                      <a:pt x="738" y="164"/>
                      <a:pt x="732" y="169"/>
                    </a:cubicBezTo>
                    <a:cubicBezTo>
                      <a:pt x="729" y="174"/>
                      <a:pt x="721" y="180"/>
                      <a:pt x="721" y="180"/>
                    </a:cubicBezTo>
                    <a:cubicBezTo>
                      <a:pt x="714" y="191"/>
                      <a:pt x="704" y="191"/>
                      <a:pt x="693" y="193"/>
                    </a:cubicBezTo>
                    <a:cubicBezTo>
                      <a:pt x="686" y="195"/>
                      <a:pt x="684" y="201"/>
                      <a:pt x="677" y="206"/>
                    </a:cubicBezTo>
                    <a:cubicBezTo>
                      <a:pt x="673" y="212"/>
                      <a:pt x="668" y="217"/>
                      <a:pt x="662" y="219"/>
                    </a:cubicBezTo>
                    <a:cubicBezTo>
                      <a:pt x="661" y="222"/>
                      <a:pt x="658" y="225"/>
                      <a:pt x="658" y="229"/>
                    </a:cubicBezTo>
                    <a:cubicBezTo>
                      <a:pt x="654" y="294"/>
                      <a:pt x="666" y="276"/>
                      <a:pt x="602" y="279"/>
                    </a:cubicBezTo>
                    <a:cubicBezTo>
                      <a:pt x="578" y="284"/>
                      <a:pt x="605" y="276"/>
                      <a:pt x="589" y="285"/>
                    </a:cubicBezTo>
                    <a:cubicBezTo>
                      <a:pt x="583" y="289"/>
                      <a:pt x="574" y="288"/>
                      <a:pt x="567" y="290"/>
                    </a:cubicBezTo>
                    <a:cubicBezTo>
                      <a:pt x="562" y="292"/>
                      <a:pt x="554" y="298"/>
                      <a:pt x="554" y="298"/>
                    </a:cubicBezTo>
                    <a:cubicBezTo>
                      <a:pt x="542" y="340"/>
                      <a:pt x="518" y="331"/>
                      <a:pt x="482" y="332"/>
                    </a:cubicBezTo>
                    <a:cubicBezTo>
                      <a:pt x="469" y="336"/>
                      <a:pt x="474" y="333"/>
                      <a:pt x="466" y="339"/>
                    </a:cubicBezTo>
                    <a:cubicBezTo>
                      <a:pt x="462" y="346"/>
                      <a:pt x="456" y="344"/>
                      <a:pt x="451" y="348"/>
                    </a:cubicBezTo>
                    <a:cubicBezTo>
                      <a:pt x="448" y="351"/>
                      <a:pt x="443" y="355"/>
                      <a:pt x="443" y="355"/>
                    </a:cubicBezTo>
                    <a:cubicBezTo>
                      <a:pt x="438" y="363"/>
                      <a:pt x="437" y="372"/>
                      <a:pt x="433" y="379"/>
                    </a:cubicBezTo>
                    <a:cubicBezTo>
                      <a:pt x="433" y="379"/>
                      <a:pt x="431" y="390"/>
                      <a:pt x="430" y="391"/>
                    </a:cubicBezTo>
                    <a:cubicBezTo>
                      <a:pt x="426" y="395"/>
                      <a:pt x="417" y="400"/>
                      <a:pt x="417" y="400"/>
                    </a:cubicBezTo>
                    <a:cubicBezTo>
                      <a:pt x="414" y="406"/>
                      <a:pt x="414" y="409"/>
                      <a:pt x="409" y="413"/>
                    </a:cubicBezTo>
                    <a:cubicBezTo>
                      <a:pt x="403" y="425"/>
                      <a:pt x="406" y="421"/>
                      <a:pt x="399" y="426"/>
                    </a:cubicBezTo>
                    <a:cubicBezTo>
                      <a:pt x="395" y="433"/>
                      <a:pt x="386" y="438"/>
                      <a:pt x="380" y="442"/>
                    </a:cubicBezTo>
                    <a:cubicBezTo>
                      <a:pt x="377" y="445"/>
                      <a:pt x="371" y="449"/>
                      <a:pt x="371" y="449"/>
                    </a:cubicBezTo>
                    <a:cubicBezTo>
                      <a:pt x="367" y="456"/>
                      <a:pt x="363" y="456"/>
                      <a:pt x="359" y="465"/>
                    </a:cubicBezTo>
                    <a:cubicBezTo>
                      <a:pt x="352" y="476"/>
                      <a:pt x="351" y="489"/>
                      <a:pt x="340" y="497"/>
                    </a:cubicBezTo>
                    <a:cubicBezTo>
                      <a:pt x="340" y="499"/>
                      <a:pt x="339" y="501"/>
                      <a:pt x="338" y="502"/>
                    </a:cubicBezTo>
                    <a:cubicBezTo>
                      <a:pt x="336" y="503"/>
                      <a:pt x="334" y="503"/>
                      <a:pt x="333" y="504"/>
                    </a:cubicBezTo>
                    <a:cubicBezTo>
                      <a:pt x="324" y="514"/>
                      <a:pt x="326" y="533"/>
                      <a:pt x="312" y="538"/>
                    </a:cubicBezTo>
                    <a:cubicBezTo>
                      <a:pt x="301" y="537"/>
                      <a:pt x="288" y="538"/>
                      <a:pt x="276" y="536"/>
                    </a:cubicBezTo>
                    <a:cubicBezTo>
                      <a:pt x="271" y="535"/>
                      <a:pt x="264" y="531"/>
                      <a:pt x="259" y="530"/>
                    </a:cubicBezTo>
                    <a:cubicBezTo>
                      <a:pt x="258" y="529"/>
                      <a:pt x="255" y="528"/>
                      <a:pt x="255" y="528"/>
                    </a:cubicBezTo>
                    <a:cubicBezTo>
                      <a:pt x="247" y="529"/>
                      <a:pt x="238" y="530"/>
                      <a:pt x="230" y="533"/>
                    </a:cubicBezTo>
                    <a:cubicBezTo>
                      <a:pt x="226" y="540"/>
                      <a:pt x="220" y="540"/>
                      <a:pt x="215" y="544"/>
                    </a:cubicBezTo>
                    <a:cubicBezTo>
                      <a:pt x="214" y="546"/>
                      <a:pt x="213" y="548"/>
                      <a:pt x="212" y="549"/>
                    </a:cubicBezTo>
                    <a:cubicBezTo>
                      <a:pt x="210" y="551"/>
                      <a:pt x="209" y="551"/>
                      <a:pt x="208" y="552"/>
                    </a:cubicBezTo>
                    <a:cubicBezTo>
                      <a:pt x="199" y="563"/>
                      <a:pt x="198" y="577"/>
                      <a:pt x="185" y="582"/>
                    </a:cubicBezTo>
                    <a:cubicBezTo>
                      <a:pt x="177" y="591"/>
                      <a:pt x="168" y="584"/>
                      <a:pt x="160" y="590"/>
                    </a:cubicBezTo>
                    <a:cubicBezTo>
                      <a:pt x="129" y="610"/>
                      <a:pt x="142" y="608"/>
                      <a:pt x="96" y="609"/>
                    </a:cubicBezTo>
                    <a:cubicBezTo>
                      <a:pt x="87" y="612"/>
                      <a:pt x="87" y="626"/>
                      <a:pt x="79" y="627"/>
                    </a:cubicBezTo>
                    <a:cubicBezTo>
                      <a:pt x="66" y="628"/>
                      <a:pt x="52" y="628"/>
                      <a:pt x="38" y="629"/>
                    </a:cubicBezTo>
                    <a:cubicBezTo>
                      <a:pt x="33" y="630"/>
                      <a:pt x="28" y="632"/>
                      <a:pt x="23" y="633"/>
                    </a:cubicBezTo>
                    <a:cubicBezTo>
                      <a:pt x="17" y="635"/>
                      <a:pt x="4" y="625"/>
                      <a:pt x="0" y="627"/>
                    </a:cubicBezTo>
                    <a:cubicBezTo>
                      <a:pt x="0" y="627"/>
                      <a:pt x="23" y="630"/>
                      <a:pt x="25" y="631"/>
                    </a:cubicBezTo>
                    <a:cubicBezTo>
                      <a:pt x="24" y="638"/>
                      <a:pt x="22" y="644"/>
                      <a:pt x="15" y="63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" cmpd="sng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49" name="Text Box 13"/>
              <p:cNvSpPr txBox="1">
                <a:spLocks noChangeArrowheads="1"/>
              </p:cNvSpPr>
              <p:nvPr/>
            </p:nvSpPr>
            <p:spPr bwMode="auto">
              <a:xfrm rot="19487444">
                <a:off x="4246" y="1778"/>
                <a:ext cx="707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zh-CN" sz="1600" b="1" dirty="0" smtClean="0">
                    <a:solidFill>
                      <a:schemeClr val="bg1"/>
                    </a:solidFill>
                    <a:latin typeface="楷体_GB2312" pitchFamily="49" charset="-122"/>
                    <a:ea typeface="楷体_GB2312" pitchFamily="49" charset="-122"/>
                  </a:rPr>
                  <a:t>Stable SC</a:t>
                </a:r>
                <a:endParaRPr lang="zh-CN" altLang="en-US" sz="1600" b="1" dirty="0">
                  <a:solidFill>
                    <a:schemeClr val="bg1"/>
                  </a:solidFill>
                  <a:latin typeface="楷体_GB2312" pitchFamily="49" charset="-122"/>
                  <a:ea typeface="楷体_GB2312" pitchFamily="49" charset="-122"/>
                </a:endParaRPr>
              </a:p>
            </p:txBody>
          </p:sp>
        </p:grpSp>
        <p:sp>
          <p:nvSpPr>
            <p:cNvPr id="14350" name="Freeform 14"/>
            <p:cNvSpPr>
              <a:spLocks/>
            </p:cNvSpPr>
            <p:nvPr/>
          </p:nvSpPr>
          <p:spPr bwMode="auto">
            <a:xfrm>
              <a:off x="5276" y="2181"/>
              <a:ext cx="137" cy="71"/>
            </a:xfrm>
            <a:custGeom>
              <a:avLst/>
              <a:gdLst/>
              <a:ahLst/>
              <a:cxnLst>
                <a:cxn ang="0">
                  <a:pos x="133" y="18"/>
                </a:cxn>
                <a:cxn ang="0">
                  <a:pos x="132" y="14"/>
                </a:cxn>
                <a:cxn ang="0">
                  <a:pos x="108" y="32"/>
                </a:cxn>
                <a:cxn ang="0">
                  <a:pos x="82" y="35"/>
                </a:cxn>
                <a:cxn ang="0">
                  <a:pos x="58" y="42"/>
                </a:cxn>
                <a:cxn ang="0">
                  <a:pos x="42" y="45"/>
                </a:cxn>
                <a:cxn ang="0">
                  <a:pos x="27" y="51"/>
                </a:cxn>
                <a:cxn ang="0">
                  <a:pos x="27" y="59"/>
                </a:cxn>
                <a:cxn ang="0">
                  <a:pos x="21" y="57"/>
                </a:cxn>
                <a:cxn ang="0">
                  <a:pos x="28" y="54"/>
                </a:cxn>
                <a:cxn ang="0">
                  <a:pos x="13" y="51"/>
                </a:cxn>
                <a:cxn ang="0">
                  <a:pos x="0" y="9"/>
                </a:cxn>
                <a:cxn ang="0">
                  <a:pos x="115" y="9"/>
                </a:cxn>
                <a:cxn ang="0">
                  <a:pos x="133" y="18"/>
                </a:cxn>
              </a:cxnLst>
              <a:rect l="0" t="0" r="r" b="b"/>
              <a:pathLst>
                <a:path w="137" h="71">
                  <a:moveTo>
                    <a:pt x="133" y="18"/>
                  </a:moveTo>
                  <a:cubicBezTo>
                    <a:pt x="129" y="23"/>
                    <a:pt x="127" y="10"/>
                    <a:pt x="132" y="14"/>
                  </a:cubicBezTo>
                  <a:cubicBezTo>
                    <a:pt x="128" y="16"/>
                    <a:pt x="116" y="29"/>
                    <a:pt x="108" y="32"/>
                  </a:cubicBezTo>
                  <a:cubicBezTo>
                    <a:pt x="100" y="34"/>
                    <a:pt x="89" y="34"/>
                    <a:pt x="82" y="35"/>
                  </a:cubicBezTo>
                  <a:cubicBezTo>
                    <a:pt x="64" y="46"/>
                    <a:pt x="78" y="38"/>
                    <a:pt x="58" y="42"/>
                  </a:cubicBezTo>
                  <a:cubicBezTo>
                    <a:pt x="49" y="45"/>
                    <a:pt x="49" y="40"/>
                    <a:pt x="42" y="45"/>
                  </a:cubicBezTo>
                  <a:cubicBezTo>
                    <a:pt x="35" y="49"/>
                    <a:pt x="15" y="44"/>
                    <a:pt x="27" y="51"/>
                  </a:cubicBezTo>
                  <a:cubicBezTo>
                    <a:pt x="15" y="60"/>
                    <a:pt x="45" y="48"/>
                    <a:pt x="27" y="59"/>
                  </a:cubicBezTo>
                  <a:cubicBezTo>
                    <a:pt x="19" y="63"/>
                    <a:pt x="31" y="71"/>
                    <a:pt x="21" y="57"/>
                  </a:cubicBezTo>
                  <a:cubicBezTo>
                    <a:pt x="25" y="31"/>
                    <a:pt x="0" y="62"/>
                    <a:pt x="28" y="54"/>
                  </a:cubicBezTo>
                  <a:cubicBezTo>
                    <a:pt x="25" y="33"/>
                    <a:pt x="19" y="66"/>
                    <a:pt x="13" y="51"/>
                  </a:cubicBezTo>
                  <a:lnTo>
                    <a:pt x="0" y="9"/>
                  </a:lnTo>
                  <a:cubicBezTo>
                    <a:pt x="17" y="0"/>
                    <a:pt x="84" y="6"/>
                    <a:pt x="115" y="9"/>
                  </a:cubicBezTo>
                  <a:cubicBezTo>
                    <a:pt x="137" y="10"/>
                    <a:pt x="118" y="14"/>
                    <a:pt x="133" y="18"/>
                  </a:cubicBezTo>
                  <a:close/>
                </a:path>
              </a:pathLst>
            </a:custGeom>
            <a:solidFill>
              <a:schemeClr val="accent2"/>
            </a:solidFill>
            <a:ln w="19050" cmpd="sng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51" name="Rectangle 15"/>
            <p:cNvSpPr>
              <a:spLocks noChangeArrowheads="1"/>
            </p:cNvSpPr>
            <p:nvPr/>
          </p:nvSpPr>
          <p:spPr bwMode="auto">
            <a:xfrm>
              <a:off x="3878" y="2115"/>
              <a:ext cx="272" cy="5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352" name="Freeform 16"/>
            <p:cNvSpPr>
              <a:spLocks/>
            </p:cNvSpPr>
            <p:nvPr/>
          </p:nvSpPr>
          <p:spPr bwMode="auto">
            <a:xfrm>
              <a:off x="5271" y="2258"/>
              <a:ext cx="45" cy="46"/>
            </a:xfrm>
            <a:custGeom>
              <a:avLst/>
              <a:gdLst/>
              <a:ahLst/>
              <a:cxnLst>
                <a:cxn ang="0">
                  <a:pos x="21" y="1"/>
                </a:cxn>
                <a:cxn ang="0">
                  <a:pos x="21" y="27"/>
                </a:cxn>
                <a:cxn ang="0">
                  <a:pos x="18" y="43"/>
                </a:cxn>
                <a:cxn ang="0">
                  <a:pos x="5" y="40"/>
                </a:cxn>
                <a:cxn ang="0">
                  <a:pos x="12" y="15"/>
                </a:cxn>
                <a:cxn ang="0">
                  <a:pos x="41" y="12"/>
                </a:cxn>
                <a:cxn ang="0">
                  <a:pos x="36" y="25"/>
                </a:cxn>
                <a:cxn ang="0">
                  <a:pos x="13" y="38"/>
                </a:cxn>
                <a:cxn ang="0">
                  <a:pos x="21" y="1"/>
                </a:cxn>
              </a:cxnLst>
              <a:rect l="0" t="0" r="r" b="b"/>
              <a:pathLst>
                <a:path w="45" h="46">
                  <a:moveTo>
                    <a:pt x="21" y="1"/>
                  </a:moveTo>
                  <a:cubicBezTo>
                    <a:pt x="45" y="5"/>
                    <a:pt x="35" y="0"/>
                    <a:pt x="21" y="27"/>
                  </a:cubicBezTo>
                  <a:cubicBezTo>
                    <a:pt x="33" y="37"/>
                    <a:pt x="29" y="42"/>
                    <a:pt x="18" y="43"/>
                  </a:cubicBezTo>
                  <a:cubicBezTo>
                    <a:pt x="12" y="46"/>
                    <a:pt x="10" y="44"/>
                    <a:pt x="5" y="40"/>
                  </a:cubicBezTo>
                  <a:cubicBezTo>
                    <a:pt x="6" y="29"/>
                    <a:pt x="0" y="17"/>
                    <a:pt x="12" y="15"/>
                  </a:cubicBezTo>
                  <a:cubicBezTo>
                    <a:pt x="21" y="10"/>
                    <a:pt x="30" y="12"/>
                    <a:pt x="41" y="12"/>
                  </a:cubicBezTo>
                  <a:lnTo>
                    <a:pt x="36" y="25"/>
                  </a:lnTo>
                  <a:lnTo>
                    <a:pt x="13" y="38"/>
                  </a:lnTo>
                  <a:cubicBezTo>
                    <a:pt x="13" y="38"/>
                    <a:pt x="21" y="1"/>
                    <a:pt x="21" y="1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53" name="Freeform 17"/>
            <p:cNvSpPr>
              <a:spLocks/>
            </p:cNvSpPr>
            <p:nvPr/>
          </p:nvSpPr>
          <p:spPr bwMode="auto">
            <a:xfrm>
              <a:off x="5480" y="2192"/>
              <a:ext cx="17" cy="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16"/>
                </a:cxn>
                <a:cxn ang="0">
                  <a:pos x="0" y="0"/>
                </a:cxn>
              </a:cxnLst>
              <a:rect l="0" t="0" r="r" b="b"/>
              <a:pathLst>
                <a:path w="17" h="16">
                  <a:moveTo>
                    <a:pt x="0" y="0"/>
                  </a:moveTo>
                  <a:cubicBezTo>
                    <a:pt x="4" y="7"/>
                    <a:pt x="7" y="8"/>
                    <a:pt x="9" y="16"/>
                  </a:cubicBezTo>
                  <a:cubicBezTo>
                    <a:pt x="17" y="6"/>
                    <a:pt x="14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54" name="Rectangle 18"/>
            <p:cNvSpPr>
              <a:spLocks noChangeArrowheads="1"/>
            </p:cNvSpPr>
            <p:nvPr/>
          </p:nvSpPr>
          <p:spPr bwMode="auto">
            <a:xfrm>
              <a:off x="4105" y="2205"/>
              <a:ext cx="272" cy="3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zh-CN" altLang="zh-CN"/>
            </a:p>
          </p:txBody>
        </p:sp>
        <p:sp>
          <p:nvSpPr>
            <p:cNvPr id="14355" name="Arc 19"/>
            <p:cNvSpPr>
              <a:spLocks/>
            </p:cNvSpPr>
            <p:nvPr/>
          </p:nvSpPr>
          <p:spPr bwMode="auto">
            <a:xfrm rot="11688425">
              <a:off x="3857" y="2296"/>
              <a:ext cx="475" cy="91"/>
            </a:xfrm>
            <a:custGeom>
              <a:avLst/>
              <a:gdLst>
                <a:gd name="G0" fmla="+- 4746 0 0"/>
                <a:gd name="G1" fmla="+- 21600 0 0"/>
                <a:gd name="G2" fmla="+- 21600 0 0"/>
                <a:gd name="T0" fmla="*/ 0 w 22579"/>
                <a:gd name="T1" fmla="*/ 528 h 21600"/>
                <a:gd name="T2" fmla="*/ 22579 w 22579"/>
                <a:gd name="T3" fmla="*/ 9412 h 21600"/>
                <a:gd name="T4" fmla="*/ 4746 w 2257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79" h="21600" fill="none" extrusionOk="0">
                  <a:moveTo>
                    <a:pt x="-1" y="527"/>
                  </a:moveTo>
                  <a:cubicBezTo>
                    <a:pt x="1557" y="177"/>
                    <a:pt x="3149" y="-1"/>
                    <a:pt x="4746" y="0"/>
                  </a:cubicBezTo>
                  <a:cubicBezTo>
                    <a:pt x="11879" y="0"/>
                    <a:pt x="18553" y="3522"/>
                    <a:pt x="22578" y="9412"/>
                  </a:cubicBezTo>
                </a:path>
                <a:path w="22579" h="21600" stroke="0" extrusionOk="0">
                  <a:moveTo>
                    <a:pt x="-1" y="527"/>
                  </a:moveTo>
                  <a:cubicBezTo>
                    <a:pt x="1557" y="177"/>
                    <a:pt x="3149" y="-1"/>
                    <a:pt x="4746" y="0"/>
                  </a:cubicBezTo>
                  <a:cubicBezTo>
                    <a:pt x="11879" y="0"/>
                    <a:pt x="18553" y="3522"/>
                    <a:pt x="22578" y="9412"/>
                  </a:cubicBezTo>
                  <a:lnTo>
                    <a:pt x="4746" y="21600"/>
                  </a:lnTo>
                  <a:close/>
                </a:path>
              </a:pathLst>
            </a:cu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356" name="Line 20"/>
            <p:cNvSpPr>
              <a:spLocks noChangeShapeType="1"/>
            </p:cNvSpPr>
            <p:nvPr/>
          </p:nvSpPr>
          <p:spPr bwMode="auto">
            <a:xfrm flipH="1">
              <a:off x="3924" y="2024"/>
              <a:ext cx="181" cy="635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357" name="Line 21"/>
            <p:cNvSpPr>
              <a:spLocks noChangeShapeType="1"/>
            </p:cNvSpPr>
            <p:nvPr/>
          </p:nvSpPr>
          <p:spPr bwMode="auto">
            <a:xfrm flipH="1">
              <a:off x="4241" y="2250"/>
              <a:ext cx="91" cy="454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4358" name="Text Box 22"/>
          <p:cNvSpPr txBox="1">
            <a:spLocks noChangeArrowheads="1"/>
          </p:cNvSpPr>
          <p:nvPr/>
        </p:nvSpPr>
        <p:spPr bwMode="auto">
          <a:xfrm>
            <a:off x="6300216" y="4768974"/>
            <a:ext cx="2592264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altLang="zh-CN" sz="2000" b="1" dirty="0" smtClean="0">
                <a:ea typeface="黑体" pitchFamily="2" charset="-122"/>
              </a:rPr>
              <a:t>Area</a:t>
            </a:r>
            <a:r>
              <a:rPr lang="zh-CN" altLang="en-US" sz="2000" b="1" dirty="0" smtClean="0">
                <a:ea typeface="黑体" pitchFamily="2" charset="-122"/>
              </a:rPr>
              <a:t>：</a:t>
            </a:r>
            <a:r>
              <a:rPr lang="en-US" altLang="zh-CN" sz="2000" dirty="0" smtClean="0">
                <a:latin typeface="黑体" pitchFamily="2" charset="-122"/>
                <a:ea typeface="黑体" pitchFamily="2" charset="-122"/>
              </a:rPr>
              <a:t>Stable area</a:t>
            </a:r>
            <a:endParaRPr lang="zh-CN" altLang="en-US" sz="2000" dirty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zh-CN" altLang="en-US" sz="2000" dirty="0">
                <a:latin typeface="黑体" pitchFamily="2" charset="-122"/>
                <a:ea typeface="黑体" pitchFamily="2" charset="-122"/>
              </a:rPr>
              <a:t>      </a:t>
            </a:r>
            <a:r>
              <a:rPr lang="en-US" altLang="zh-CN" sz="2000" dirty="0" smtClean="0">
                <a:latin typeface="黑体" pitchFamily="2" charset="-122"/>
                <a:ea typeface="黑体" pitchFamily="2" charset="-122"/>
              </a:rPr>
              <a:t>420</a:t>
            </a:r>
            <a:r>
              <a:rPr lang="zh-CN" altLang="en-US" sz="2000" dirty="0" smtClean="0">
                <a:latin typeface="黑体" pitchFamily="2" charset="-122"/>
                <a:ea typeface="黑体" pitchFamily="2" charset="-122"/>
                <a:sym typeface="Symbol"/>
              </a:rPr>
              <a:t> </a:t>
            </a:r>
            <a:r>
              <a:rPr lang="en-US" altLang="zh-CN" sz="2000" dirty="0" smtClean="0">
                <a:latin typeface="黑体" pitchFamily="2" charset="-122"/>
                <a:ea typeface="黑体" pitchFamily="2" charset="-122"/>
                <a:sym typeface="Symbol"/>
              </a:rPr>
              <a:t>10</a:t>
            </a:r>
            <a:r>
              <a:rPr lang="en-US" altLang="zh-CN" sz="2000" baseline="30000" dirty="0" smtClean="0">
                <a:latin typeface="黑体" pitchFamily="2" charset="-122"/>
                <a:ea typeface="黑体" pitchFamily="2" charset="-122"/>
                <a:sym typeface="Symbol"/>
              </a:rPr>
              <a:t>4</a:t>
            </a:r>
            <a:r>
              <a:rPr lang="en-US" altLang="zh-CN" sz="2000" dirty="0" smtClean="0">
                <a:latin typeface="黑体" pitchFamily="2" charset="-122"/>
                <a:ea typeface="黑体" pitchFamily="2" charset="-122"/>
              </a:rPr>
              <a:t>km</a:t>
            </a:r>
            <a:r>
              <a:rPr lang="en-US" altLang="zh-CN" sz="2000" baseline="30000" dirty="0" smtClean="0">
                <a:latin typeface="黑体" pitchFamily="2" charset="-122"/>
                <a:ea typeface="黑体" pitchFamily="2" charset="-122"/>
              </a:rPr>
              <a:t>2 </a:t>
            </a:r>
            <a:endParaRPr lang="en-US" altLang="zh-CN" sz="2000" dirty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altLang="zh-CN" sz="2000" b="1" dirty="0" smtClean="0">
                <a:ea typeface="黑体" pitchFamily="2" charset="-122"/>
              </a:rPr>
              <a:t>SWE</a:t>
            </a:r>
            <a:r>
              <a:rPr lang="zh-CN" altLang="en-US" sz="2000" b="1" dirty="0" smtClean="0">
                <a:ea typeface="黑体" pitchFamily="2" charset="-122"/>
              </a:rPr>
              <a:t>：</a:t>
            </a:r>
            <a:r>
              <a:rPr lang="en-US" altLang="zh-CN" sz="2000" dirty="0" smtClean="0">
                <a:latin typeface="黑体" pitchFamily="2" charset="-122"/>
                <a:ea typeface="黑体" pitchFamily="2" charset="-122"/>
              </a:rPr>
              <a:t>750</a:t>
            </a:r>
            <a:r>
              <a:rPr lang="zh-CN" altLang="en-US" sz="2000" dirty="0" smtClean="0">
                <a:latin typeface="黑体" pitchFamily="2" charset="-122"/>
                <a:ea typeface="黑体" pitchFamily="2" charset="-122"/>
                <a:sym typeface="Symbol"/>
              </a:rPr>
              <a:t></a:t>
            </a:r>
            <a:r>
              <a:rPr lang="en-US" altLang="zh-CN" sz="2000" dirty="0" smtClean="0">
                <a:latin typeface="黑体" pitchFamily="2" charset="-122"/>
                <a:ea typeface="黑体" pitchFamily="2" charset="-122"/>
                <a:sym typeface="Symbol"/>
              </a:rPr>
              <a:t>10</a:t>
            </a:r>
            <a:r>
              <a:rPr lang="en-US" altLang="zh-CN" sz="2000" baseline="30000" dirty="0" smtClean="0">
                <a:latin typeface="黑体" pitchFamily="2" charset="-122"/>
                <a:ea typeface="黑体" pitchFamily="2" charset="-122"/>
                <a:sym typeface="Symbol"/>
              </a:rPr>
              <a:t>8</a:t>
            </a:r>
            <a:r>
              <a:rPr lang="en-US" altLang="zh-CN" sz="2000" dirty="0" smtClean="0">
                <a:latin typeface="黑体" pitchFamily="2" charset="-122"/>
                <a:ea typeface="黑体" pitchFamily="2" charset="-122"/>
              </a:rPr>
              <a:t>m</a:t>
            </a:r>
            <a:r>
              <a:rPr lang="en-US" altLang="zh-CN" sz="2000" baseline="30000" dirty="0" smtClean="0">
                <a:latin typeface="黑体" pitchFamily="2" charset="-122"/>
                <a:ea typeface="黑体" pitchFamily="2" charset="-122"/>
              </a:rPr>
              <a:t>3</a:t>
            </a:r>
            <a:endParaRPr lang="en-US" altLang="zh-CN" sz="2000" baseline="300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14359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303"/>
            <a:ext cx="2915816" cy="2554505"/>
          </a:xfrm>
          <a:prstGeom prst="rect">
            <a:avLst/>
          </a:prstGeom>
          <a:noFill/>
          <a:ln w="9525" cap="rnd" algn="ctr">
            <a:solidFill>
              <a:srgbClr val="0000FF"/>
            </a:solidFill>
            <a:prstDash val="sysDot"/>
            <a:miter lim="800000"/>
            <a:headEnd/>
            <a:tailEnd/>
          </a:ln>
          <a:effectLst/>
        </p:spPr>
      </p:pic>
      <p:sp>
        <p:nvSpPr>
          <p:cNvPr id="14360" name="Rectangle 24"/>
          <p:cNvSpPr>
            <a:spLocks noChangeArrowheads="1"/>
          </p:cNvSpPr>
          <p:nvPr/>
        </p:nvSpPr>
        <p:spPr bwMode="auto">
          <a:xfrm>
            <a:off x="146050" y="4653087"/>
            <a:ext cx="277018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altLang="zh-CN" sz="2000" b="1" dirty="0" smtClean="0">
                <a:ea typeface="黑体" pitchFamily="2" charset="-122"/>
              </a:rPr>
              <a:t>Total</a:t>
            </a:r>
            <a:r>
              <a:rPr lang="zh-CN" altLang="en-US" sz="2000" b="1" dirty="0" smtClean="0">
                <a:ea typeface="黑体" pitchFamily="2" charset="-122"/>
              </a:rPr>
              <a:t>：</a:t>
            </a:r>
            <a:r>
              <a:rPr lang="en-US" altLang="zh-CN" sz="2000" dirty="0">
                <a:latin typeface="黑体" pitchFamily="2" charset="-122"/>
                <a:ea typeface="黑体" pitchFamily="2" charset="-122"/>
              </a:rPr>
              <a:t>46377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altLang="zh-CN" sz="2000" b="1" dirty="0" smtClean="0">
                <a:ea typeface="黑体" pitchFamily="2" charset="-122"/>
              </a:rPr>
              <a:t>Area</a:t>
            </a:r>
            <a:r>
              <a:rPr lang="zh-CN" altLang="en-US" sz="2000" b="1" dirty="0" smtClean="0">
                <a:ea typeface="黑体" pitchFamily="2" charset="-122"/>
              </a:rPr>
              <a:t>：</a:t>
            </a:r>
            <a:r>
              <a:rPr lang="en-US" altLang="zh-CN" sz="2000" dirty="0">
                <a:latin typeface="黑体" pitchFamily="2" charset="-122"/>
                <a:ea typeface="黑体" pitchFamily="2" charset="-122"/>
              </a:rPr>
              <a:t>59425km</a:t>
            </a:r>
            <a:r>
              <a:rPr lang="en-US" altLang="zh-CN" sz="2000" baseline="30000" dirty="0">
                <a:latin typeface="黑体" pitchFamily="2" charset="-122"/>
                <a:ea typeface="黑体" pitchFamily="2" charset="-122"/>
              </a:rPr>
              <a:t>2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altLang="zh-CN" sz="2000" b="1" dirty="0" smtClean="0">
                <a:ea typeface="黑体" pitchFamily="2" charset="-122"/>
              </a:rPr>
              <a:t>Volume:  </a:t>
            </a:r>
            <a:r>
              <a:rPr lang="en-US" altLang="zh-CN" sz="2000" dirty="0" smtClean="0">
                <a:latin typeface="黑体" pitchFamily="2" charset="-122"/>
                <a:ea typeface="黑体" pitchFamily="2" charset="-122"/>
              </a:rPr>
              <a:t>5.6</a:t>
            </a:r>
            <a:r>
              <a:rPr lang="zh-CN" altLang="en-US" sz="2000" dirty="0" smtClean="0">
                <a:latin typeface="黑体" pitchFamily="2" charset="-122"/>
                <a:ea typeface="黑体" pitchFamily="2" charset="-122"/>
                <a:sym typeface="Symbol"/>
              </a:rPr>
              <a:t></a:t>
            </a:r>
            <a:r>
              <a:rPr lang="en-US" altLang="zh-CN" sz="2000" dirty="0" smtClean="0">
                <a:latin typeface="黑体" pitchFamily="2" charset="-122"/>
                <a:ea typeface="黑体" pitchFamily="2" charset="-122"/>
                <a:sym typeface="Symbol"/>
              </a:rPr>
              <a:t>10</a:t>
            </a:r>
            <a:r>
              <a:rPr lang="en-US" altLang="zh-CN" sz="2000" baseline="30000" dirty="0" smtClean="0">
                <a:latin typeface="黑体" pitchFamily="2" charset="-122"/>
                <a:ea typeface="黑体" pitchFamily="2" charset="-122"/>
                <a:sym typeface="Symbol"/>
              </a:rPr>
              <a:t>12</a:t>
            </a:r>
            <a:r>
              <a:rPr lang="en-US" altLang="zh-CN" sz="2000" dirty="0" smtClean="0">
                <a:latin typeface="黑体" pitchFamily="2" charset="-122"/>
                <a:ea typeface="黑体" pitchFamily="2" charset="-122"/>
              </a:rPr>
              <a:t>m</a:t>
            </a:r>
            <a:r>
              <a:rPr lang="en-US" altLang="zh-CN" sz="2000" baseline="30000" dirty="0" smtClean="0">
                <a:latin typeface="黑体" pitchFamily="2" charset="-122"/>
                <a:ea typeface="黑体" pitchFamily="2" charset="-122"/>
              </a:rPr>
              <a:t>3   </a:t>
            </a:r>
            <a:endParaRPr lang="en-US" altLang="zh-CN" sz="2000" baseline="300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4361" name="Rectangle 25"/>
          <p:cNvSpPr>
            <a:spLocks noChangeArrowheads="1"/>
          </p:cNvSpPr>
          <p:nvPr/>
        </p:nvSpPr>
        <p:spPr bwMode="auto">
          <a:xfrm>
            <a:off x="2987675" y="4695949"/>
            <a:ext cx="29527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altLang="zh-CN" sz="2000" b="1" dirty="0" smtClean="0">
                <a:ea typeface="黑体" pitchFamily="2" charset="-122"/>
              </a:rPr>
              <a:t>Area</a:t>
            </a:r>
            <a:r>
              <a:rPr lang="zh-CN" altLang="en-US" sz="2000" b="1" dirty="0" smtClean="0">
                <a:ea typeface="黑体" pitchFamily="2" charset="-122"/>
              </a:rPr>
              <a:t>：</a:t>
            </a:r>
            <a:r>
              <a:rPr lang="en-US" altLang="zh-CN" sz="2000" dirty="0" smtClean="0">
                <a:latin typeface="黑体" pitchFamily="2" charset="-122"/>
                <a:ea typeface="黑体" pitchFamily="2" charset="-122"/>
              </a:rPr>
              <a:t>Permafrost</a:t>
            </a:r>
            <a:endParaRPr lang="zh-CN" altLang="en-US" sz="2000" dirty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zh-CN" altLang="en-US" sz="2000" dirty="0">
                <a:latin typeface="黑体" pitchFamily="2" charset="-122"/>
                <a:ea typeface="黑体" pitchFamily="2" charset="-122"/>
              </a:rPr>
              <a:t>      </a:t>
            </a:r>
            <a:r>
              <a:rPr lang="en-US" altLang="zh-CN" sz="2000" dirty="0" smtClean="0">
                <a:latin typeface="黑体" pitchFamily="2" charset="-122"/>
                <a:ea typeface="黑体" pitchFamily="2" charset="-122"/>
              </a:rPr>
              <a:t>220</a:t>
            </a:r>
            <a:r>
              <a:rPr lang="zh-CN" altLang="en-US" sz="2000" dirty="0" smtClean="0">
                <a:latin typeface="黑体" pitchFamily="2" charset="-122"/>
                <a:ea typeface="黑体" pitchFamily="2" charset="-122"/>
                <a:sym typeface="Symbol"/>
              </a:rPr>
              <a:t></a:t>
            </a:r>
            <a:r>
              <a:rPr lang="en-US" altLang="zh-CN" sz="2000" dirty="0" smtClean="0">
                <a:latin typeface="黑体" pitchFamily="2" charset="-122"/>
                <a:ea typeface="黑体" pitchFamily="2" charset="-122"/>
                <a:sym typeface="Symbol"/>
              </a:rPr>
              <a:t>10</a:t>
            </a:r>
            <a:r>
              <a:rPr lang="en-US" altLang="zh-CN" sz="2000" baseline="30000" dirty="0" smtClean="0">
                <a:latin typeface="黑体" pitchFamily="2" charset="-122"/>
                <a:ea typeface="黑体" pitchFamily="2" charset="-122"/>
                <a:sym typeface="Symbol"/>
              </a:rPr>
              <a:t>4</a:t>
            </a:r>
            <a:r>
              <a:rPr lang="en-US" altLang="zh-CN" sz="2000" dirty="0" smtClean="0">
                <a:latin typeface="黑体" pitchFamily="2" charset="-122"/>
                <a:ea typeface="黑体" pitchFamily="2" charset="-122"/>
              </a:rPr>
              <a:t>km</a:t>
            </a:r>
            <a:r>
              <a:rPr lang="en-US" altLang="zh-CN" sz="2000" baseline="30000" dirty="0" smtClean="0">
                <a:latin typeface="黑体" pitchFamily="2" charset="-122"/>
                <a:ea typeface="黑体" pitchFamily="2" charset="-122"/>
              </a:rPr>
              <a:t>2  </a:t>
            </a:r>
            <a:endParaRPr lang="en-US" altLang="zh-CN" sz="2000" dirty="0">
              <a:latin typeface="黑体" pitchFamily="2" charset="-122"/>
              <a:ea typeface="黑体" pitchFamily="2" charset="-122"/>
            </a:endParaRP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altLang="zh-CN" sz="2000" b="1" dirty="0" smtClean="0">
                <a:ea typeface="黑体" pitchFamily="2" charset="-122"/>
              </a:rPr>
              <a:t>Ice volume</a:t>
            </a:r>
            <a:r>
              <a:rPr lang="zh-CN" altLang="en-US" sz="2000" b="1" dirty="0" smtClean="0">
                <a:ea typeface="黑体" pitchFamily="2" charset="-122"/>
              </a:rPr>
              <a:t>：</a:t>
            </a:r>
            <a:r>
              <a:rPr lang="en-US" altLang="zh-CN" sz="2000" dirty="0" smtClean="0">
                <a:latin typeface="黑体" pitchFamily="2" charset="-122"/>
                <a:ea typeface="黑体" pitchFamily="2" charset="-122"/>
              </a:rPr>
              <a:t>9.5</a:t>
            </a:r>
            <a:r>
              <a:rPr lang="zh-CN" altLang="en-US" sz="2000" dirty="0" smtClean="0">
                <a:latin typeface="黑体" pitchFamily="2" charset="-122"/>
                <a:ea typeface="黑体" pitchFamily="2" charset="-122"/>
                <a:sym typeface="Symbol"/>
              </a:rPr>
              <a:t></a:t>
            </a:r>
            <a:r>
              <a:rPr lang="en-US" altLang="zh-CN" sz="2000" dirty="0" smtClean="0">
                <a:latin typeface="黑体" pitchFamily="2" charset="-122"/>
                <a:ea typeface="黑体" pitchFamily="2" charset="-122"/>
                <a:sym typeface="Symbol"/>
              </a:rPr>
              <a:t>10</a:t>
            </a:r>
            <a:r>
              <a:rPr lang="en-US" altLang="zh-CN" sz="2000" baseline="30000" dirty="0" smtClean="0">
                <a:latin typeface="黑体" pitchFamily="2" charset="-122"/>
                <a:ea typeface="黑体" pitchFamily="2" charset="-122"/>
                <a:sym typeface="Symbol"/>
              </a:rPr>
              <a:t>12</a:t>
            </a:r>
            <a:r>
              <a:rPr lang="en-US" altLang="zh-CN" sz="2000" dirty="0" smtClean="0">
                <a:latin typeface="黑体" pitchFamily="2" charset="-122"/>
                <a:ea typeface="黑体" pitchFamily="2" charset="-122"/>
              </a:rPr>
              <a:t>m</a:t>
            </a:r>
            <a:r>
              <a:rPr lang="en-US" altLang="zh-CN" sz="2000" baseline="30000" dirty="0" smtClean="0">
                <a:latin typeface="黑体" pitchFamily="2" charset="-122"/>
                <a:ea typeface="黑体" pitchFamily="2" charset="-122"/>
              </a:rPr>
              <a:t>3   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endParaRPr lang="en-US" altLang="zh-CN" sz="20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106661" y="235496"/>
            <a:ext cx="1296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 smtClean="0">
                <a:ea typeface="黑体" pitchFamily="2" charset="-122"/>
              </a:rPr>
              <a:t>Glacier</a:t>
            </a:r>
            <a:endParaRPr lang="zh-CN" altLang="en-US" sz="2400" b="1" dirty="0">
              <a:ea typeface="黑体" pitchFamily="2" charset="-122"/>
            </a:endParaRPr>
          </a:p>
        </p:txBody>
      </p:sp>
      <p:pic>
        <p:nvPicPr>
          <p:cNvPr id="14364" name="Picture 28"/>
          <p:cNvPicPr>
            <a:picLocks noChangeAspect="1" noChangeArrowheads="1"/>
          </p:cNvPicPr>
          <p:nvPr/>
        </p:nvPicPr>
        <p:blipFill>
          <a:blip r:embed="rId3" cstate="print"/>
          <a:srcRect l="2205" r="4459"/>
          <a:stretch>
            <a:fillRect/>
          </a:stretch>
        </p:blipFill>
        <p:spPr bwMode="auto">
          <a:xfrm>
            <a:off x="2903538" y="90686"/>
            <a:ext cx="3024187" cy="2736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4365" name="Freeform 29"/>
          <p:cNvSpPr>
            <a:spLocks/>
          </p:cNvSpPr>
          <p:nvPr/>
        </p:nvSpPr>
        <p:spPr bwMode="auto">
          <a:xfrm>
            <a:off x="3419475" y="825699"/>
            <a:ext cx="506412" cy="177800"/>
          </a:xfrm>
          <a:custGeom>
            <a:avLst/>
            <a:gdLst/>
            <a:ahLst/>
            <a:cxnLst>
              <a:cxn ang="0">
                <a:pos x="5" y="72"/>
              </a:cxn>
              <a:cxn ang="0">
                <a:pos x="23" y="67"/>
              </a:cxn>
              <a:cxn ang="0">
                <a:pos x="42" y="78"/>
              </a:cxn>
              <a:cxn ang="0">
                <a:pos x="92" y="67"/>
              </a:cxn>
              <a:cxn ang="0">
                <a:pos x="152" y="61"/>
              </a:cxn>
              <a:cxn ang="0">
                <a:pos x="180" y="54"/>
              </a:cxn>
              <a:cxn ang="0">
                <a:pos x="221" y="45"/>
              </a:cxn>
              <a:cxn ang="0">
                <a:pos x="254" y="47"/>
              </a:cxn>
              <a:cxn ang="0">
                <a:pos x="297" y="40"/>
              </a:cxn>
              <a:cxn ang="0">
                <a:pos x="278" y="31"/>
              </a:cxn>
              <a:cxn ang="0">
                <a:pos x="266" y="18"/>
              </a:cxn>
              <a:cxn ang="0">
                <a:pos x="261" y="13"/>
              </a:cxn>
              <a:cxn ang="0">
                <a:pos x="279" y="3"/>
              </a:cxn>
              <a:cxn ang="0">
                <a:pos x="288" y="1"/>
              </a:cxn>
              <a:cxn ang="0">
                <a:pos x="290" y="7"/>
              </a:cxn>
              <a:cxn ang="0">
                <a:pos x="308" y="12"/>
              </a:cxn>
              <a:cxn ang="0">
                <a:pos x="311" y="16"/>
              </a:cxn>
              <a:cxn ang="0">
                <a:pos x="317" y="18"/>
              </a:cxn>
              <a:cxn ang="0">
                <a:pos x="328" y="29"/>
              </a:cxn>
              <a:cxn ang="0">
                <a:pos x="323" y="27"/>
              </a:cxn>
              <a:cxn ang="0">
                <a:pos x="346" y="33"/>
              </a:cxn>
              <a:cxn ang="0">
                <a:pos x="380" y="51"/>
              </a:cxn>
              <a:cxn ang="0">
                <a:pos x="369" y="57"/>
              </a:cxn>
              <a:cxn ang="0">
                <a:pos x="396" y="71"/>
              </a:cxn>
              <a:cxn ang="0">
                <a:pos x="378" y="90"/>
              </a:cxn>
              <a:cxn ang="0">
                <a:pos x="356" y="87"/>
              </a:cxn>
              <a:cxn ang="0">
                <a:pos x="318" y="85"/>
              </a:cxn>
              <a:cxn ang="0">
                <a:pos x="317" y="99"/>
              </a:cxn>
              <a:cxn ang="0">
                <a:pos x="302" y="87"/>
              </a:cxn>
              <a:cxn ang="0">
                <a:pos x="281" y="79"/>
              </a:cxn>
              <a:cxn ang="0">
                <a:pos x="249" y="64"/>
              </a:cxn>
              <a:cxn ang="0">
                <a:pos x="141" y="67"/>
              </a:cxn>
              <a:cxn ang="0">
                <a:pos x="129" y="85"/>
              </a:cxn>
              <a:cxn ang="0">
                <a:pos x="57" y="90"/>
              </a:cxn>
              <a:cxn ang="0">
                <a:pos x="20" y="107"/>
              </a:cxn>
              <a:cxn ang="0">
                <a:pos x="8" y="84"/>
              </a:cxn>
              <a:cxn ang="0">
                <a:pos x="5" y="72"/>
              </a:cxn>
            </a:cxnLst>
            <a:rect l="0" t="0" r="r" b="b"/>
            <a:pathLst>
              <a:path w="398" h="108">
                <a:moveTo>
                  <a:pt x="5" y="72"/>
                </a:moveTo>
                <a:cubicBezTo>
                  <a:pt x="11" y="70"/>
                  <a:pt x="17" y="69"/>
                  <a:pt x="23" y="67"/>
                </a:cubicBezTo>
                <a:cubicBezTo>
                  <a:pt x="34" y="69"/>
                  <a:pt x="40" y="67"/>
                  <a:pt x="42" y="78"/>
                </a:cubicBezTo>
                <a:cubicBezTo>
                  <a:pt x="65" y="76"/>
                  <a:pt x="73" y="73"/>
                  <a:pt x="92" y="67"/>
                </a:cubicBezTo>
                <a:cubicBezTo>
                  <a:pt x="94" y="56"/>
                  <a:pt x="140" y="62"/>
                  <a:pt x="152" y="61"/>
                </a:cubicBezTo>
                <a:cubicBezTo>
                  <a:pt x="160" y="55"/>
                  <a:pt x="171" y="59"/>
                  <a:pt x="180" y="54"/>
                </a:cubicBezTo>
                <a:cubicBezTo>
                  <a:pt x="189" y="39"/>
                  <a:pt x="201" y="46"/>
                  <a:pt x="221" y="45"/>
                </a:cubicBezTo>
                <a:cubicBezTo>
                  <a:pt x="233" y="45"/>
                  <a:pt x="241" y="48"/>
                  <a:pt x="254" y="47"/>
                </a:cubicBezTo>
                <a:cubicBezTo>
                  <a:pt x="267" y="46"/>
                  <a:pt x="293" y="43"/>
                  <a:pt x="297" y="40"/>
                </a:cubicBezTo>
                <a:cubicBezTo>
                  <a:pt x="290" y="39"/>
                  <a:pt x="285" y="34"/>
                  <a:pt x="278" y="31"/>
                </a:cubicBezTo>
                <a:cubicBezTo>
                  <a:pt x="272" y="24"/>
                  <a:pt x="276" y="28"/>
                  <a:pt x="266" y="18"/>
                </a:cubicBezTo>
                <a:cubicBezTo>
                  <a:pt x="264" y="16"/>
                  <a:pt x="261" y="13"/>
                  <a:pt x="261" y="13"/>
                </a:cubicBezTo>
                <a:cubicBezTo>
                  <a:pt x="265" y="2"/>
                  <a:pt x="271" y="9"/>
                  <a:pt x="279" y="3"/>
                </a:cubicBezTo>
                <a:cubicBezTo>
                  <a:pt x="282" y="4"/>
                  <a:pt x="285" y="0"/>
                  <a:pt x="288" y="1"/>
                </a:cubicBezTo>
                <a:cubicBezTo>
                  <a:pt x="290" y="2"/>
                  <a:pt x="288" y="6"/>
                  <a:pt x="290" y="7"/>
                </a:cubicBezTo>
                <a:cubicBezTo>
                  <a:pt x="295" y="10"/>
                  <a:pt x="302" y="10"/>
                  <a:pt x="308" y="12"/>
                </a:cubicBezTo>
                <a:cubicBezTo>
                  <a:pt x="309" y="13"/>
                  <a:pt x="310" y="15"/>
                  <a:pt x="311" y="16"/>
                </a:cubicBezTo>
                <a:cubicBezTo>
                  <a:pt x="313" y="17"/>
                  <a:pt x="316" y="16"/>
                  <a:pt x="317" y="18"/>
                </a:cubicBezTo>
                <a:cubicBezTo>
                  <a:pt x="318" y="20"/>
                  <a:pt x="327" y="27"/>
                  <a:pt x="328" y="29"/>
                </a:cubicBezTo>
                <a:cubicBezTo>
                  <a:pt x="329" y="31"/>
                  <a:pt x="321" y="26"/>
                  <a:pt x="323" y="27"/>
                </a:cubicBezTo>
                <a:cubicBezTo>
                  <a:pt x="329" y="36"/>
                  <a:pt x="334" y="31"/>
                  <a:pt x="346" y="33"/>
                </a:cubicBezTo>
                <a:cubicBezTo>
                  <a:pt x="352" y="37"/>
                  <a:pt x="373" y="49"/>
                  <a:pt x="380" y="51"/>
                </a:cubicBezTo>
                <a:cubicBezTo>
                  <a:pt x="381" y="58"/>
                  <a:pt x="362" y="54"/>
                  <a:pt x="369" y="57"/>
                </a:cubicBezTo>
                <a:cubicBezTo>
                  <a:pt x="372" y="63"/>
                  <a:pt x="398" y="69"/>
                  <a:pt x="396" y="71"/>
                </a:cubicBezTo>
                <a:cubicBezTo>
                  <a:pt x="395" y="77"/>
                  <a:pt x="383" y="87"/>
                  <a:pt x="378" y="90"/>
                </a:cubicBezTo>
                <a:cubicBezTo>
                  <a:pt x="372" y="94"/>
                  <a:pt x="356" y="87"/>
                  <a:pt x="356" y="87"/>
                </a:cubicBezTo>
                <a:cubicBezTo>
                  <a:pt x="342" y="82"/>
                  <a:pt x="335" y="84"/>
                  <a:pt x="318" y="85"/>
                </a:cubicBezTo>
                <a:cubicBezTo>
                  <a:pt x="318" y="90"/>
                  <a:pt x="319" y="95"/>
                  <a:pt x="317" y="99"/>
                </a:cubicBezTo>
                <a:cubicBezTo>
                  <a:pt x="315" y="102"/>
                  <a:pt x="303" y="88"/>
                  <a:pt x="302" y="87"/>
                </a:cubicBezTo>
                <a:cubicBezTo>
                  <a:pt x="296" y="79"/>
                  <a:pt x="293" y="81"/>
                  <a:pt x="281" y="79"/>
                </a:cubicBezTo>
                <a:cubicBezTo>
                  <a:pt x="272" y="73"/>
                  <a:pt x="259" y="67"/>
                  <a:pt x="249" y="64"/>
                </a:cubicBezTo>
                <a:cubicBezTo>
                  <a:pt x="213" y="65"/>
                  <a:pt x="176" y="61"/>
                  <a:pt x="141" y="67"/>
                </a:cubicBezTo>
                <a:cubicBezTo>
                  <a:pt x="136" y="68"/>
                  <a:pt x="134" y="83"/>
                  <a:pt x="129" y="85"/>
                </a:cubicBezTo>
                <a:cubicBezTo>
                  <a:pt x="113" y="90"/>
                  <a:pt x="58" y="90"/>
                  <a:pt x="57" y="90"/>
                </a:cubicBezTo>
                <a:cubicBezTo>
                  <a:pt x="49" y="96"/>
                  <a:pt x="29" y="108"/>
                  <a:pt x="20" y="107"/>
                </a:cubicBezTo>
                <a:cubicBezTo>
                  <a:pt x="5" y="107"/>
                  <a:pt x="16" y="85"/>
                  <a:pt x="8" y="84"/>
                </a:cubicBezTo>
                <a:cubicBezTo>
                  <a:pt x="0" y="79"/>
                  <a:pt x="3" y="83"/>
                  <a:pt x="5" y="72"/>
                </a:cubicBezTo>
                <a:close/>
              </a:path>
            </a:pathLst>
          </a:cu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366" name="Freeform 30"/>
          <p:cNvSpPr>
            <a:spLocks/>
          </p:cNvSpPr>
          <p:nvPr/>
        </p:nvSpPr>
        <p:spPr bwMode="auto">
          <a:xfrm>
            <a:off x="3425825" y="635199"/>
            <a:ext cx="1296987" cy="1177925"/>
          </a:xfrm>
          <a:custGeom>
            <a:avLst/>
            <a:gdLst/>
            <a:ahLst/>
            <a:cxnLst>
              <a:cxn ang="0">
                <a:pos x="1004" y="266"/>
              </a:cxn>
              <a:cxn ang="0">
                <a:pos x="896" y="274"/>
              </a:cxn>
              <a:cxn ang="0">
                <a:pos x="826" y="286"/>
              </a:cxn>
              <a:cxn ang="0">
                <a:pos x="773" y="262"/>
              </a:cxn>
              <a:cxn ang="0">
                <a:pos x="694" y="244"/>
              </a:cxn>
              <a:cxn ang="0">
                <a:pos x="635" y="224"/>
              </a:cxn>
              <a:cxn ang="0">
                <a:pos x="620" y="185"/>
              </a:cxn>
              <a:cxn ang="0">
                <a:pos x="599" y="167"/>
              </a:cxn>
              <a:cxn ang="0">
                <a:pos x="541" y="136"/>
              </a:cxn>
              <a:cxn ang="0">
                <a:pos x="502" y="80"/>
              </a:cxn>
              <a:cxn ang="0">
                <a:pos x="425" y="5"/>
              </a:cxn>
              <a:cxn ang="0">
                <a:pos x="376" y="12"/>
              </a:cxn>
              <a:cxn ang="0">
                <a:pos x="322" y="16"/>
              </a:cxn>
              <a:cxn ang="0">
                <a:pos x="290" y="42"/>
              </a:cxn>
              <a:cxn ang="0">
                <a:pos x="223" y="74"/>
              </a:cxn>
              <a:cxn ang="0">
                <a:pos x="198" y="112"/>
              </a:cxn>
              <a:cxn ang="0">
                <a:pos x="178" y="148"/>
              </a:cxn>
              <a:cxn ang="0">
                <a:pos x="302" y="148"/>
              </a:cxn>
              <a:cxn ang="0">
                <a:pos x="311" y="122"/>
              </a:cxn>
              <a:cxn ang="0">
                <a:pos x="352" y="152"/>
              </a:cxn>
              <a:cxn ang="0">
                <a:pos x="392" y="182"/>
              </a:cxn>
              <a:cxn ang="0">
                <a:pos x="277" y="188"/>
              </a:cxn>
              <a:cxn ang="0">
                <a:pos x="193" y="190"/>
              </a:cxn>
              <a:cxn ang="0">
                <a:pos x="92" y="205"/>
              </a:cxn>
              <a:cxn ang="0">
                <a:pos x="38" y="272"/>
              </a:cxn>
              <a:cxn ang="0">
                <a:pos x="34" y="272"/>
              </a:cxn>
              <a:cxn ang="0">
                <a:pos x="14" y="238"/>
              </a:cxn>
              <a:cxn ang="0">
                <a:pos x="20" y="228"/>
              </a:cxn>
              <a:cxn ang="0">
                <a:pos x="202" y="188"/>
              </a:cxn>
              <a:cxn ang="0">
                <a:pos x="245" y="184"/>
              </a:cxn>
              <a:cxn ang="0">
                <a:pos x="181" y="188"/>
              </a:cxn>
              <a:cxn ang="0">
                <a:pos x="80" y="205"/>
              </a:cxn>
              <a:cxn ang="0">
                <a:pos x="44" y="304"/>
              </a:cxn>
              <a:cxn ang="0">
                <a:pos x="120" y="350"/>
              </a:cxn>
              <a:cxn ang="0">
                <a:pos x="194" y="364"/>
              </a:cxn>
              <a:cxn ang="0">
                <a:pos x="305" y="355"/>
              </a:cxn>
              <a:cxn ang="0">
                <a:pos x="412" y="362"/>
              </a:cxn>
              <a:cxn ang="0">
                <a:pos x="458" y="394"/>
              </a:cxn>
              <a:cxn ang="0">
                <a:pos x="509" y="439"/>
              </a:cxn>
              <a:cxn ang="0">
                <a:pos x="574" y="451"/>
              </a:cxn>
              <a:cxn ang="0">
                <a:pos x="626" y="461"/>
              </a:cxn>
              <a:cxn ang="0">
                <a:pos x="686" y="510"/>
              </a:cxn>
              <a:cxn ang="0">
                <a:pos x="730" y="541"/>
              </a:cxn>
              <a:cxn ang="0">
                <a:pos x="698" y="547"/>
              </a:cxn>
              <a:cxn ang="0">
                <a:pos x="659" y="518"/>
              </a:cxn>
              <a:cxn ang="0">
                <a:pos x="665" y="559"/>
              </a:cxn>
              <a:cxn ang="0">
                <a:pos x="649" y="568"/>
              </a:cxn>
              <a:cxn ang="0">
                <a:pos x="628" y="620"/>
              </a:cxn>
              <a:cxn ang="0">
                <a:pos x="650" y="710"/>
              </a:cxn>
              <a:cxn ang="0">
                <a:pos x="628" y="714"/>
              </a:cxn>
            </a:cxnLst>
            <a:rect l="0" t="0" r="r" b="b"/>
            <a:pathLst>
              <a:path w="1016" h="714">
                <a:moveTo>
                  <a:pt x="1016" y="257"/>
                </a:moveTo>
                <a:cubicBezTo>
                  <a:pt x="1011" y="261"/>
                  <a:pt x="1011" y="265"/>
                  <a:pt x="1004" y="266"/>
                </a:cubicBezTo>
                <a:cubicBezTo>
                  <a:pt x="977" y="279"/>
                  <a:pt x="944" y="270"/>
                  <a:pt x="914" y="271"/>
                </a:cubicBezTo>
                <a:cubicBezTo>
                  <a:pt x="907" y="281"/>
                  <a:pt x="911" y="273"/>
                  <a:pt x="896" y="274"/>
                </a:cubicBezTo>
                <a:cubicBezTo>
                  <a:pt x="891" y="276"/>
                  <a:pt x="888" y="283"/>
                  <a:pt x="882" y="284"/>
                </a:cubicBezTo>
                <a:cubicBezTo>
                  <a:pt x="833" y="283"/>
                  <a:pt x="850" y="290"/>
                  <a:pt x="826" y="286"/>
                </a:cubicBezTo>
                <a:cubicBezTo>
                  <a:pt x="818" y="283"/>
                  <a:pt x="811" y="278"/>
                  <a:pt x="803" y="277"/>
                </a:cubicBezTo>
                <a:cubicBezTo>
                  <a:pt x="793" y="272"/>
                  <a:pt x="784" y="264"/>
                  <a:pt x="773" y="262"/>
                </a:cubicBezTo>
                <a:cubicBezTo>
                  <a:pt x="763" y="255"/>
                  <a:pt x="751" y="254"/>
                  <a:pt x="739" y="253"/>
                </a:cubicBezTo>
                <a:cubicBezTo>
                  <a:pt x="724" y="249"/>
                  <a:pt x="709" y="246"/>
                  <a:pt x="694" y="244"/>
                </a:cubicBezTo>
                <a:cubicBezTo>
                  <a:pt x="680" y="238"/>
                  <a:pt x="665" y="234"/>
                  <a:pt x="650" y="232"/>
                </a:cubicBezTo>
                <a:cubicBezTo>
                  <a:pt x="643" y="230"/>
                  <a:pt x="639" y="231"/>
                  <a:pt x="635" y="224"/>
                </a:cubicBezTo>
                <a:cubicBezTo>
                  <a:pt x="634" y="216"/>
                  <a:pt x="631" y="206"/>
                  <a:pt x="626" y="199"/>
                </a:cubicBezTo>
                <a:cubicBezTo>
                  <a:pt x="625" y="195"/>
                  <a:pt x="623" y="188"/>
                  <a:pt x="620" y="185"/>
                </a:cubicBezTo>
                <a:cubicBezTo>
                  <a:pt x="617" y="182"/>
                  <a:pt x="611" y="178"/>
                  <a:pt x="611" y="178"/>
                </a:cubicBezTo>
                <a:cubicBezTo>
                  <a:pt x="607" y="172"/>
                  <a:pt x="605" y="170"/>
                  <a:pt x="599" y="167"/>
                </a:cubicBezTo>
                <a:cubicBezTo>
                  <a:pt x="593" y="161"/>
                  <a:pt x="581" y="153"/>
                  <a:pt x="572" y="151"/>
                </a:cubicBezTo>
                <a:cubicBezTo>
                  <a:pt x="561" y="146"/>
                  <a:pt x="553" y="138"/>
                  <a:pt x="541" y="136"/>
                </a:cubicBezTo>
                <a:cubicBezTo>
                  <a:pt x="531" y="132"/>
                  <a:pt x="522" y="130"/>
                  <a:pt x="512" y="125"/>
                </a:cubicBezTo>
                <a:cubicBezTo>
                  <a:pt x="511" y="95"/>
                  <a:pt x="521" y="89"/>
                  <a:pt x="502" y="80"/>
                </a:cubicBezTo>
                <a:cubicBezTo>
                  <a:pt x="487" y="63"/>
                  <a:pt x="478" y="48"/>
                  <a:pt x="460" y="34"/>
                </a:cubicBezTo>
                <a:cubicBezTo>
                  <a:pt x="453" y="22"/>
                  <a:pt x="439" y="12"/>
                  <a:pt x="425" y="5"/>
                </a:cubicBezTo>
                <a:cubicBezTo>
                  <a:pt x="412" y="0"/>
                  <a:pt x="394" y="3"/>
                  <a:pt x="386" y="4"/>
                </a:cubicBezTo>
                <a:cubicBezTo>
                  <a:pt x="378" y="5"/>
                  <a:pt x="385" y="8"/>
                  <a:pt x="376" y="12"/>
                </a:cubicBezTo>
                <a:cubicBezTo>
                  <a:pt x="374" y="40"/>
                  <a:pt x="369" y="27"/>
                  <a:pt x="334" y="26"/>
                </a:cubicBezTo>
                <a:cubicBezTo>
                  <a:pt x="330" y="25"/>
                  <a:pt x="326" y="15"/>
                  <a:pt x="322" y="16"/>
                </a:cubicBezTo>
                <a:cubicBezTo>
                  <a:pt x="320" y="17"/>
                  <a:pt x="303" y="29"/>
                  <a:pt x="298" y="32"/>
                </a:cubicBezTo>
                <a:cubicBezTo>
                  <a:pt x="295" y="38"/>
                  <a:pt x="296" y="39"/>
                  <a:pt x="290" y="42"/>
                </a:cubicBezTo>
                <a:cubicBezTo>
                  <a:pt x="287" y="47"/>
                  <a:pt x="275" y="53"/>
                  <a:pt x="272" y="58"/>
                </a:cubicBezTo>
                <a:cubicBezTo>
                  <a:pt x="269" y="75"/>
                  <a:pt x="235" y="74"/>
                  <a:pt x="223" y="74"/>
                </a:cubicBezTo>
                <a:cubicBezTo>
                  <a:pt x="215" y="77"/>
                  <a:pt x="207" y="71"/>
                  <a:pt x="206" y="78"/>
                </a:cubicBezTo>
                <a:cubicBezTo>
                  <a:pt x="202" y="84"/>
                  <a:pt x="199" y="100"/>
                  <a:pt x="198" y="112"/>
                </a:cubicBezTo>
                <a:cubicBezTo>
                  <a:pt x="195" y="133"/>
                  <a:pt x="218" y="143"/>
                  <a:pt x="199" y="148"/>
                </a:cubicBezTo>
                <a:cubicBezTo>
                  <a:pt x="199" y="155"/>
                  <a:pt x="159" y="146"/>
                  <a:pt x="178" y="148"/>
                </a:cubicBezTo>
                <a:cubicBezTo>
                  <a:pt x="197" y="150"/>
                  <a:pt x="292" y="163"/>
                  <a:pt x="313" y="163"/>
                </a:cubicBezTo>
                <a:cubicBezTo>
                  <a:pt x="311" y="152"/>
                  <a:pt x="312" y="150"/>
                  <a:pt x="302" y="148"/>
                </a:cubicBezTo>
                <a:cubicBezTo>
                  <a:pt x="294" y="142"/>
                  <a:pt x="288" y="137"/>
                  <a:pt x="284" y="128"/>
                </a:cubicBezTo>
                <a:cubicBezTo>
                  <a:pt x="288" y="114"/>
                  <a:pt x="298" y="112"/>
                  <a:pt x="311" y="122"/>
                </a:cubicBezTo>
                <a:cubicBezTo>
                  <a:pt x="314" y="131"/>
                  <a:pt x="320" y="130"/>
                  <a:pt x="328" y="133"/>
                </a:cubicBezTo>
                <a:cubicBezTo>
                  <a:pt x="343" y="144"/>
                  <a:pt x="324" y="150"/>
                  <a:pt x="352" y="152"/>
                </a:cubicBezTo>
                <a:cubicBezTo>
                  <a:pt x="360" y="156"/>
                  <a:pt x="363" y="161"/>
                  <a:pt x="373" y="164"/>
                </a:cubicBezTo>
                <a:cubicBezTo>
                  <a:pt x="375" y="190"/>
                  <a:pt x="383" y="163"/>
                  <a:pt x="392" y="182"/>
                </a:cubicBezTo>
                <a:cubicBezTo>
                  <a:pt x="394" y="195"/>
                  <a:pt x="325" y="201"/>
                  <a:pt x="337" y="206"/>
                </a:cubicBezTo>
                <a:cubicBezTo>
                  <a:pt x="341" y="214"/>
                  <a:pt x="295" y="186"/>
                  <a:pt x="277" y="188"/>
                </a:cubicBezTo>
                <a:cubicBezTo>
                  <a:pt x="259" y="184"/>
                  <a:pt x="243" y="182"/>
                  <a:pt x="229" y="182"/>
                </a:cubicBezTo>
                <a:cubicBezTo>
                  <a:pt x="227" y="166"/>
                  <a:pt x="204" y="197"/>
                  <a:pt x="193" y="190"/>
                </a:cubicBezTo>
                <a:cubicBezTo>
                  <a:pt x="191" y="196"/>
                  <a:pt x="223" y="174"/>
                  <a:pt x="227" y="181"/>
                </a:cubicBezTo>
                <a:cubicBezTo>
                  <a:pt x="210" y="183"/>
                  <a:pt x="123" y="199"/>
                  <a:pt x="92" y="205"/>
                </a:cubicBezTo>
                <a:cubicBezTo>
                  <a:pt x="61" y="211"/>
                  <a:pt x="49" y="209"/>
                  <a:pt x="40" y="220"/>
                </a:cubicBezTo>
                <a:cubicBezTo>
                  <a:pt x="35" y="230"/>
                  <a:pt x="21" y="249"/>
                  <a:pt x="38" y="272"/>
                </a:cubicBezTo>
                <a:cubicBezTo>
                  <a:pt x="55" y="295"/>
                  <a:pt x="143" y="356"/>
                  <a:pt x="142" y="356"/>
                </a:cubicBezTo>
                <a:cubicBezTo>
                  <a:pt x="142" y="361"/>
                  <a:pt x="50" y="291"/>
                  <a:pt x="34" y="272"/>
                </a:cubicBezTo>
                <a:cubicBezTo>
                  <a:pt x="14" y="253"/>
                  <a:pt x="25" y="248"/>
                  <a:pt x="22" y="242"/>
                </a:cubicBezTo>
                <a:cubicBezTo>
                  <a:pt x="19" y="236"/>
                  <a:pt x="15" y="241"/>
                  <a:pt x="14" y="238"/>
                </a:cubicBezTo>
                <a:cubicBezTo>
                  <a:pt x="13" y="235"/>
                  <a:pt x="13" y="228"/>
                  <a:pt x="14" y="226"/>
                </a:cubicBezTo>
                <a:cubicBezTo>
                  <a:pt x="15" y="224"/>
                  <a:pt x="0" y="234"/>
                  <a:pt x="20" y="228"/>
                </a:cubicBezTo>
                <a:cubicBezTo>
                  <a:pt x="40" y="222"/>
                  <a:pt x="107" y="198"/>
                  <a:pt x="137" y="191"/>
                </a:cubicBezTo>
                <a:cubicBezTo>
                  <a:pt x="167" y="184"/>
                  <a:pt x="186" y="189"/>
                  <a:pt x="202" y="188"/>
                </a:cubicBezTo>
                <a:cubicBezTo>
                  <a:pt x="218" y="187"/>
                  <a:pt x="228" y="185"/>
                  <a:pt x="235" y="184"/>
                </a:cubicBezTo>
                <a:cubicBezTo>
                  <a:pt x="242" y="183"/>
                  <a:pt x="251" y="183"/>
                  <a:pt x="245" y="184"/>
                </a:cubicBezTo>
                <a:cubicBezTo>
                  <a:pt x="226" y="196"/>
                  <a:pt x="220" y="177"/>
                  <a:pt x="199" y="190"/>
                </a:cubicBezTo>
                <a:cubicBezTo>
                  <a:pt x="188" y="191"/>
                  <a:pt x="186" y="188"/>
                  <a:pt x="181" y="188"/>
                </a:cubicBezTo>
                <a:cubicBezTo>
                  <a:pt x="176" y="188"/>
                  <a:pt x="186" y="184"/>
                  <a:pt x="169" y="187"/>
                </a:cubicBezTo>
                <a:cubicBezTo>
                  <a:pt x="152" y="190"/>
                  <a:pt x="103" y="198"/>
                  <a:pt x="80" y="205"/>
                </a:cubicBezTo>
                <a:cubicBezTo>
                  <a:pt x="94" y="212"/>
                  <a:pt x="19" y="221"/>
                  <a:pt x="30" y="232"/>
                </a:cubicBezTo>
                <a:cubicBezTo>
                  <a:pt x="21" y="242"/>
                  <a:pt x="35" y="288"/>
                  <a:pt x="44" y="304"/>
                </a:cubicBezTo>
                <a:cubicBezTo>
                  <a:pt x="53" y="320"/>
                  <a:pt x="73" y="318"/>
                  <a:pt x="86" y="326"/>
                </a:cubicBezTo>
                <a:cubicBezTo>
                  <a:pt x="81" y="339"/>
                  <a:pt x="135" y="344"/>
                  <a:pt x="120" y="350"/>
                </a:cubicBezTo>
                <a:cubicBezTo>
                  <a:pt x="106" y="349"/>
                  <a:pt x="182" y="368"/>
                  <a:pt x="169" y="364"/>
                </a:cubicBezTo>
                <a:cubicBezTo>
                  <a:pt x="101" y="365"/>
                  <a:pt x="249" y="356"/>
                  <a:pt x="194" y="364"/>
                </a:cubicBezTo>
                <a:cubicBezTo>
                  <a:pt x="181" y="369"/>
                  <a:pt x="275" y="363"/>
                  <a:pt x="256" y="364"/>
                </a:cubicBezTo>
                <a:cubicBezTo>
                  <a:pt x="248" y="367"/>
                  <a:pt x="312" y="349"/>
                  <a:pt x="305" y="355"/>
                </a:cubicBezTo>
                <a:cubicBezTo>
                  <a:pt x="298" y="368"/>
                  <a:pt x="325" y="355"/>
                  <a:pt x="337" y="356"/>
                </a:cubicBezTo>
                <a:cubicBezTo>
                  <a:pt x="357" y="366"/>
                  <a:pt x="388" y="358"/>
                  <a:pt x="412" y="362"/>
                </a:cubicBezTo>
                <a:cubicBezTo>
                  <a:pt x="421" y="367"/>
                  <a:pt x="419" y="375"/>
                  <a:pt x="430" y="377"/>
                </a:cubicBezTo>
                <a:cubicBezTo>
                  <a:pt x="438" y="381"/>
                  <a:pt x="449" y="392"/>
                  <a:pt x="458" y="394"/>
                </a:cubicBezTo>
                <a:cubicBezTo>
                  <a:pt x="464" y="402"/>
                  <a:pt x="469" y="412"/>
                  <a:pt x="478" y="414"/>
                </a:cubicBezTo>
                <a:cubicBezTo>
                  <a:pt x="486" y="420"/>
                  <a:pt x="496" y="438"/>
                  <a:pt x="509" y="439"/>
                </a:cubicBezTo>
                <a:cubicBezTo>
                  <a:pt x="521" y="440"/>
                  <a:pt x="532" y="448"/>
                  <a:pt x="544" y="448"/>
                </a:cubicBezTo>
                <a:cubicBezTo>
                  <a:pt x="560" y="455"/>
                  <a:pt x="549" y="448"/>
                  <a:pt x="574" y="451"/>
                </a:cubicBezTo>
                <a:cubicBezTo>
                  <a:pt x="581" y="456"/>
                  <a:pt x="584" y="458"/>
                  <a:pt x="592" y="460"/>
                </a:cubicBezTo>
                <a:cubicBezTo>
                  <a:pt x="604" y="458"/>
                  <a:pt x="614" y="460"/>
                  <a:pt x="626" y="461"/>
                </a:cubicBezTo>
                <a:cubicBezTo>
                  <a:pt x="599" y="474"/>
                  <a:pt x="653" y="472"/>
                  <a:pt x="668" y="472"/>
                </a:cubicBezTo>
                <a:cubicBezTo>
                  <a:pt x="672" y="480"/>
                  <a:pt x="679" y="506"/>
                  <a:pt x="686" y="510"/>
                </a:cubicBezTo>
                <a:cubicBezTo>
                  <a:pt x="696" y="530"/>
                  <a:pt x="696" y="511"/>
                  <a:pt x="716" y="524"/>
                </a:cubicBezTo>
                <a:cubicBezTo>
                  <a:pt x="720" y="531"/>
                  <a:pt x="723" y="537"/>
                  <a:pt x="730" y="541"/>
                </a:cubicBezTo>
                <a:cubicBezTo>
                  <a:pt x="729" y="545"/>
                  <a:pt x="730" y="550"/>
                  <a:pt x="727" y="553"/>
                </a:cubicBezTo>
                <a:cubicBezTo>
                  <a:pt x="717" y="561"/>
                  <a:pt x="707" y="549"/>
                  <a:pt x="698" y="547"/>
                </a:cubicBezTo>
                <a:cubicBezTo>
                  <a:pt x="692" y="544"/>
                  <a:pt x="685" y="545"/>
                  <a:pt x="679" y="542"/>
                </a:cubicBezTo>
                <a:cubicBezTo>
                  <a:pt x="672" y="533"/>
                  <a:pt x="671" y="523"/>
                  <a:pt x="659" y="518"/>
                </a:cubicBezTo>
                <a:cubicBezTo>
                  <a:pt x="647" y="524"/>
                  <a:pt x="657" y="534"/>
                  <a:pt x="661" y="542"/>
                </a:cubicBezTo>
                <a:cubicBezTo>
                  <a:pt x="662" y="548"/>
                  <a:pt x="664" y="553"/>
                  <a:pt x="665" y="559"/>
                </a:cubicBezTo>
                <a:cubicBezTo>
                  <a:pt x="665" y="563"/>
                  <a:pt x="643" y="518"/>
                  <a:pt x="640" y="520"/>
                </a:cubicBezTo>
                <a:cubicBezTo>
                  <a:pt x="637" y="522"/>
                  <a:pt x="651" y="558"/>
                  <a:pt x="649" y="568"/>
                </a:cubicBezTo>
                <a:cubicBezTo>
                  <a:pt x="641" y="570"/>
                  <a:pt x="629" y="573"/>
                  <a:pt x="630" y="580"/>
                </a:cubicBezTo>
                <a:cubicBezTo>
                  <a:pt x="631" y="603"/>
                  <a:pt x="616" y="608"/>
                  <a:pt x="628" y="620"/>
                </a:cubicBezTo>
                <a:cubicBezTo>
                  <a:pt x="631" y="635"/>
                  <a:pt x="624" y="657"/>
                  <a:pt x="628" y="672"/>
                </a:cubicBezTo>
                <a:cubicBezTo>
                  <a:pt x="632" y="687"/>
                  <a:pt x="648" y="704"/>
                  <a:pt x="650" y="710"/>
                </a:cubicBezTo>
                <a:cubicBezTo>
                  <a:pt x="643" y="709"/>
                  <a:pt x="646" y="709"/>
                  <a:pt x="640" y="710"/>
                </a:cubicBezTo>
                <a:lnTo>
                  <a:pt x="628" y="714"/>
                </a:lnTo>
              </a:path>
            </a:pathLst>
          </a:custGeom>
          <a:solidFill>
            <a:srgbClr val="CC6600"/>
          </a:solidFill>
          <a:ln w="28575" cmpd="sng">
            <a:solidFill>
              <a:srgbClr val="CC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367" name="Freeform 31"/>
          <p:cNvSpPr>
            <a:spLocks/>
          </p:cNvSpPr>
          <p:nvPr/>
        </p:nvSpPr>
        <p:spPr bwMode="auto">
          <a:xfrm>
            <a:off x="3935413" y="598686"/>
            <a:ext cx="125412" cy="188913"/>
          </a:xfrm>
          <a:custGeom>
            <a:avLst/>
            <a:gdLst/>
            <a:ahLst/>
            <a:cxnLst>
              <a:cxn ang="0">
                <a:pos x="11" y="12"/>
              </a:cxn>
              <a:cxn ang="0">
                <a:pos x="24" y="3"/>
              </a:cxn>
              <a:cxn ang="0">
                <a:pos x="41" y="2"/>
              </a:cxn>
              <a:cxn ang="0">
                <a:pos x="39" y="18"/>
              </a:cxn>
              <a:cxn ang="0">
                <a:pos x="48" y="30"/>
              </a:cxn>
              <a:cxn ang="0">
                <a:pos x="66" y="56"/>
              </a:cxn>
              <a:cxn ang="0">
                <a:pos x="81" y="63"/>
              </a:cxn>
              <a:cxn ang="0">
                <a:pos x="95" y="74"/>
              </a:cxn>
              <a:cxn ang="0">
                <a:pos x="96" y="114"/>
              </a:cxn>
              <a:cxn ang="0">
                <a:pos x="89" y="99"/>
              </a:cxn>
              <a:cxn ang="0">
                <a:pos x="80" y="92"/>
              </a:cxn>
              <a:cxn ang="0">
                <a:pos x="50" y="68"/>
              </a:cxn>
              <a:cxn ang="0">
                <a:pos x="36" y="53"/>
              </a:cxn>
              <a:cxn ang="0">
                <a:pos x="12" y="32"/>
              </a:cxn>
              <a:cxn ang="0">
                <a:pos x="11" y="15"/>
              </a:cxn>
              <a:cxn ang="0">
                <a:pos x="20" y="8"/>
              </a:cxn>
            </a:cxnLst>
            <a:rect l="0" t="0" r="r" b="b"/>
            <a:pathLst>
              <a:path w="98" h="114">
                <a:moveTo>
                  <a:pt x="11" y="12"/>
                </a:moveTo>
                <a:cubicBezTo>
                  <a:pt x="16" y="8"/>
                  <a:pt x="17" y="5"/>
                  <a:pt x="24" y="3"/>
                </a:cubicBezTo>
                <a:cubicBezTo>
                  <a:pt x="27" y="2"/>
                  <a:pt x="39" y="0"/>
                  <a:pt x="41" y="2"/>
                </a:cubicBezTo>
                <a:cubicBezTo>
                  <a:pt x="43" y="4"/>
                  <a:pt x="38" y="13"/>
                  <a:pt x="39" y="18"/>
                </a:cubicBezTo>
                <a:cubicBezTo>
                  <a:pt x="41" y="24"/>
                  <a:pt x="43" y="26"/>
                  <a:pt x="48" y="30"/>
                </a:cubicBezTo>
                <a:cubicBezTo>
                  <a:pt x="51" y="37"/>
                  <a:pt x="61" y="51"/>
                  <a:pt x="66" y="56"/>
                </a:cubicBezTo>
                <a:cubicBezTo>
                  <a:pt x="71" y="61"/>
                  <a:pt x="76" y="60"/>
                  <a:pt x="81" y="63"/>
                </a:cubicBezTo>
                <a:cubicBezTo>
                  <a:pt x="87" y="65"/>
                  <a:pt x="90" y="70"/>
                  <a:pt x="95" y="74"/>
                </a:cubicBezTo>
                <a:cubicBezTo>
                  <a:pt x="97" y="88"/>
                  <a:pt x="98" y="100"/>
                  <a:pt x="96" y="114"/>
                </a:cubicBezTo>
                <a:cubicBezTo>
                  <a:pt x="95" y="109"/>
                  <a:pt x="93" y="103"/>
                  <a:pt x="89" y="99"/>
                </a:cubicBezTo>
                <a:cubicBezTo>
                  <a:pt x="86" y="96"/>
                  <a:pt x="80" y="92"/>
                  <a:pt x="80" y="92"/>
                </a:cubicBezTo>
                <a:cubicBezTo>
                  <a:pt x="73" y="80"/>
                  <a:pt x="59" y="77"/>
                  <a:pt x="50" y="68"/>
                </a:cubicBezTo>
                <a:cubicBezTo>
                  <a:pt x="47" y="60"/>
                  <a:pt x="44" y="54"/>
                  <a:pt x="36" y="53"/>
                </a:cubicBezTo>
                <a:cubicBezTo>
                  <a:pt x="27" y="42"/>
                  <a:pt x="27" y="33"/>
                  <a:pt x="12" y="32"/>
                </a:cubicBezTo>
                <a:cubicBezTo>
                  <a:pt x="7" y="25"/>
                  <a:pt x="0" y="20"/>
                  <a:pt x="11" y="15"/>
                </a:cubicBezTo>
                <a:cubicBezTo>
                  <a:pt x="14" y="12"/>
                  <a:pt x="20" y="8"/>
                  <a:pt x="20" y="8"/>
                </a:cubicBezTo>
              </a:path>
            </a:pathLst>
          </a:cu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368" name="Freeform 32"/>
          <p:cNvSpPr>
            <a:spLocks/>
          </p:cNvSpPr>
          <p:nvPr/>
        </p:nvSpPr>
        <p:spPr bwMode="auto">
          <a:xfrm>
            <a:off x="4202113" y="452636"/>
            <a:ext cx="1293812" cy="1476375"/>
          </a:xfrm>
          <a:custGeom>
            <a:avLst/>
            <a:gdLst/>
            <a:ahLst/>
            <a:cxnLst>
              <a:cxn ang="0">
                <a:pos x="435" y="335"/>
              </a:cxn>
              <a:cxn ang="0">
                <a:pos x="440" y="291"/>
              </a:cxn>
              <a:cxn ang="0">
                <a:pos x="510" y="281"/>
              </a:cxn>
              <a:cxn ang="0">
                <a:pos x="582" y="231"/>
              </a:cxn>
              <a:cxn ang="0">
                <a:pos x="639" y="227"/>
              </a:cxn>
              <a:cxn ang="0">
                <a:pos x="607" y="196"/>
              </a:cxn>
              <a:cxn ang="0">
                <a:pos x="555" y="119"/>
              </a:cxn>
              <a:cxn ang="0">
                <a:pos x="621" y="94"/>
              </a:cxn>
              <a:cxn ang="0">
                <a:pos x="634" y="103"/>
              </a:cxn>
              <a:cxn ang="0">
                <a:pos x="663" y="136"/>
              </a:cxn>
              <a:cxn ang="0">
                <a:pos x="715" y="88"/>
              </a:cxn>
              <a:cxn ang="0">
                <a:pos x="745" y="1"/>
              </a:cxn>
              <a:cxn ang="0">
                <a:pos x="760" y="8"/>
              </a:cxn>
              <a:cxn ang="0">
                <a:pos x="793" y="44"/>
              </a:cxn>
              <a:cxn ang="0">
                <a:pos x="802" y="58"/>
              </a:cxn>
              <a:cxn ang="0">
                <a:pos x="828" y="83"/>
              </a:cxn>
              <a:cxn ang="0">
                <a:pos x="897" y="119"/>
              </a:cxn>
              <a:cxn ang="0">
                <a:pos x="928" y="133"/>
              </a:cxn>
              <a:cxn ang="0">
                <a:pos x="987" y="118"/>
              </a:cxn>
              <a:cxn ang="0">
                <a:pos x="1009" y="199"/>
              </a:cxn>
              <a:cxn ang="0">
                <a:pos x="979" y="245"/>
              </a:cxn>
              <a:cxn ang="0">
                <a:pos x="957" y="298"/>
              </a:cxn>
              <a:cxn ang="0">
                <a:pos x="910" y="352"/>
              </a:cxn>
              <a:cxn ang="0">
                <a:pos x="847" y="386"/>
              </a:cxn>
              <a:cxn ang="0">
                <a:pos x="790" y="428"/>
              </a:cxn>
              <a:cxn ang="0">
                <a:pos x="724" y="481"/>
              </a:cxn>
              <a:cxn ang="0">
                <a:pos x="660" y="457"/>
              </a:cxn>
              <a:cxn ang="0">
                <a:pos x="618" y="508"/>
              </a:cxn>
              <a:cxn ang="0">
                <a:pos x="754" y="539"/>
              </a:cxn>
              <a:cxn ang="0">
                <a:pos x="567" y="659"/>
              </a:cxn>
              <a:cxn ang="0">
                <a:pos x="463" y="686"/>
              </a:cxn>
              <a:cxn ang="0">
                <a:pos x="337" y="739"/>
              </a:cxn>
              <a:cxn ang="0">
                <a:pos x="279" y="731"/>
              </a:cxn>
              <a:cxn ang="0">
                <a:pos x="240" y="716"/>
              </a:cxn>
              <a:cxn ang="0">
                <a:pos x="223" y="713"/>
              </a:cxn>
              <a:cxn ang="0">
                <a:pos x="212" y="713"/>
              </a:cxn>
              <a:cxn ang="0">
                <a:pos x="208" y="717"/>
              </a:cxn>
              <a:cxn ang="0">
                <a:pos x="210" y="691"/>
              </a:cxn>
              <a:cxn ang="0">
                <a:pos x="199" y="721"/>
              </a:cxn>
              <a:cxn ang="0">
                <a:pos x="142" y="799"/>
              </a:cxn>
              <a:cxn ang="0">
                <a:pos x="88" y="895"/>
              </a:cxn>
              <a:cxn ang="0">
                <a:pos x="13" y="844"/>
              </a:cxn>
            </a:cxnLst>
            <a:rect l="0" t="0" r="r" b="b"/>
            <a:pathLst>
              <a:path w="1014" h="896">
                <a:moveTo>
                  <a:pt x="385" y="370"/>
                </a:moveTo>
                <a:cubicBezTo>
                  <a:pt x="391" y="359"/>
                  <a:pt x="412" y="354"/>
                  <a:pt x="423" y="347"/>
                </a:cubicBezTo>
                <a:cubicBezTo>
                  <a:pt x="427" y="342"/>
                  <a:pt x="431" y="339"/>
                  <a:pt x="435" y="335"/>
                </a:cubicBezTo>
                <a:cubicBezTo>
                  <a:pt x="436" y="327"/>
                  <a:pt x="435" y="325"/>
                  <a:pt x="429" y="319"/>
                </a:cubicBezTo>
                <a:cubicBezTo>
                  <a:pt x="425" y="310"/>
                  <a:pt x="423" y="304"/>
                  <a:pt x="433" y="299"/>
                </a:cubicBezTo>
                <a:cubicBezTo>
                  <a:pt x="435" y="295"/>
                  <a:pt x="436" y="292"/>
                  <a:pt x="440" y="291"/>
                </a:cubicBezTo>
                <a:cubicBezTo>
                  <a:pt x="444" y="290"/>
                  <a:pt x="447" y="293"/>
                  <a:pt x="457" y="293"/>
                </a:cubicBezTo>
                <a:cubicBezTo>
                  <a:pt x="471" y="293"/>
                  <a:pt x="484" y="294"/>
                  <a:pt x="498" y="292"/>
                </a:cubicBezTo>
                <a:cubicBezTo>
                  <a:pt x="502" y="292"/>
                  <a:pt x="506" y="282"/>
                  <a:pt x="510" y="281"/>
                </a:cubicBezTo>
                <a:cubicBezTo>
                  <a:pt x="521" y="276"/>
                  <a:pt x="528" y="270"/>
                  <a:pt x="540" y="268"/>
                </a:cubicBezTo>
                <a:cubicBezTo>
                  <a:pt x="545" y="266"/>
                  <a:pt x="539" y="256"/>
                  <a:pt x="544" y="253"/>
                </a:cubicBezTo>
                <a:cubicBezTo>
                  <a:pt x="551" y="248"/>
                  <a:pt x="575" y="236"/>
                  <a:pt x="582" y="231"/>
                </a:cubicBezTo>
                <a:cubicBezTo>
                  <a:pt x="589" y="226"/>
                  <a:pt x="587" y="224"/>
                  <a:pt x="588" y="223"/>
                </a:cubicBezTo>
                <a:cubicBezTo>
                  <a:pt x="589" y="222"/>
                  <a:pt x="580" y="222"/>
                  <a:pt x="588" y="223"/>
                </a:cubicBezTo>
                <a:cubicBezTo>
                  <a:pt x="605" y="213"/>
                  <a:pt x="616" y="229"/>
                  <a:pt x="639" y="227"/>
                </a:cubicBezTo>
                <a:cubicBezTo>
                  <a:pt x="640" y="219"/>
                  <a:pt x="641" y="216"/>
                  <a:pt x="634" y="211"/>
                </a:cubicBezTo>
                <a:cubicBezTo>
                  <a:pt x="630" y="204"/>
                  <a:pt x="629" y="203"/>
                  <a:pt x="621" y="202"/>
                </a:cubicBezTo>
                <a:cubicBezTo>
                  <a:pt x="616" y="200"/>
                  <a:pt x="613" y="197"/>
                  <a:pt x="607" y="196"/>
                </a:cubicBezTo>
                <a:cubicBezTo>
                  <a:pt x="601" y="192"/>
                  <a:pt x="596" y="188"/>
                  <a:pt x="589" y="187"/>
                </a:cubicBezTo>
                <a:cubicBezTo>
                  <a:pt x="567" y="189"/>
                  <a:pt x="553" y="189"/>
                  <a:pt x="529" y="188"/>
                </a:cubicBezTo>
                <a:cubicBezTo>
                  <a:pt x="531" y="163"/>
                  <a:pt x="534" y="136"/>
                  <a:pt x="555" y="119"/>
                </a:cubicBezTo>
                <a:cubicBezTo>
                  <a:pt x="570" y="122"/>
                  <a:pt x="585" y="120"/>
                  <a:pt x="597" y="119"/>
                </a:cubicBezTo>
                <a:cubicBezTo>
                  <a:pt x="605" y="111"/>
                  <a:pt x="613" y="102"/>
                  <a:pt x="619" y="92"/>
                </a:cubicBezTo>
                <a:cubicBezTo>
                  <a:pt x="620" y="93"/>
                  <a:pt x="621" y="94"/>
                  <a:pt x="621" y="94"/>
                </a:cubicBezTo>
                <a:cubicBezTo>
                  <a:pt x="620" y="93"/>
                  <a:pt x="616" y="84"/>
                  <a:pt x="621" y="83"/>
                </a:cubicBezTo>
                <a:cubicBezTo>
                  <a:pt x="625" y="82"/>
                  <a:pt x="625" y="91"/>
                  <a:pt x="627" y="94"/>
                </a:cubicBezTo>
                <a:cubicBezTo>
                  <a:pt x="629" y="97"/>
                  <a:pt x="634" y="103"/>
                  <a:pt x="634" y="103"/>
                </a:cubicBezTo>
                <a:cubicBezTo>
                  <a:pt x="632" y="103"/>
                  <a:pt x="628" y="102"/>
                  <a:pt x="628" y="104"/>
                </a:cubicBezTo>
                <a:cubicBezTo>
                  <a:pt x="627" y="108"/>
                  <a:pt x="635" y="109"/>
                  <a:pt x="637" y="112"/>
                </a:cubicBezTo>
                <a:cubicBezTo>
                  <a:pt x="644" y="122"/>
                  <a:pt x="653" y="130"/>
                  <a:pt x="663" y="136"/>
                </a:cubicBezTo>
                <a:cubicBezTo>
                  <a:pt x="678" y="133"/>
                  <a:pt x="685" y="119"/>
                  <a:pt x="697" y="110"/>
                </a:cubicBezTo>
                <a:cubicBezTo>
                  <a:pt x="701" y="102"/>
                  <a:pt x="704" y="99"/>
                  <a:pt x="711" y="92"/>
                </a:cubicBezTo>
                <a:cubicBezTo>
                  <a:pt x="712" y="91"/>
                  <a:pt x="715" y="88"/>
                  <a:pt x="715" y="88"/>
                </a:cubicBezTo>
                <a:cubicBezTo>
                  <a:pt x="718" y="82"/>
                  <a:pt x="720" y="80"/>
                  <a:pt x="726" y="77"/>
                </a:cubicBezTo>
                <a:cubicBezTo>
                  <a:pt x="730" y="71"/>
                  <a:pt x="734" y="67"/>
                  <a:pt x="738" y="61"/>
                </a:cubicBezTo>
                <a:cubicBezTo>
                  <a:pt x="741" y="41"/>
                  <a:pt x="733" y="17"/>
                  <a:pt x="745" y="1"/>
                </a:cubicBezTo>
                <a:cubicBezTo>
                  <a:pt x="750" y="1"/>
                  <a:pt x="755" y="0"/>
                  <a:pt x="760" y="2"/>
                </a:cubicBezTo>
                <a:cubicBezTo>
                  <a:pt x="763" y="3"/>
                  <a:pt x="769" y="10"/>
                  <a:pt x="766" y="11"/>
                </a:cubicBezTo>
                <a:cubicBezTo>
                  <a:pt x="764" y="12"/>
                  <a:pt x="761" y="6"/>
                  <a:pt x="760" y="8"/>
                </a:cubicBezTo>
                <a:cubicBezTo>
                  <a:pt x="759" y="9"/>
                  <a:pt x="768" y="15"/>
                  <a:pt x="769" y="16"/>
                </a:cubicBezTo>
                <a:cubicBezTo>
                  <a:pt x="771" y="21"/>
                  <a:pt x="777" y="26"/>
                  <a:pt x="781" y="29"/>
                </a:cubicBezTo>
                <a:cubicBezTo>
                  <a:pt x="784" y="34"/>
                  <a:pt x="788" y="40"/>
                  <a:pt x="793" y="44"/>
                </a:cubicBezTo>
                <a:cubicBezTo>
                  <a:pt x="796" y="46"/>
                  <a:pt x="804" y="53"/>
                  <a:pt x="804" y="49"/>
                </a:cubicBezTo>
                <a:cubicBezTo>
                  <a:pt x="804" y="47"/>
                  <a:pt x="801" y="47"/>
                  <a:pt x="799" y="46"/>
                </a:cubicBezTo>
                <a:cubicBezTo>
                  <a:pt x="794" y="53"/>
                  <a:pt x="801" y="49"/>
                  <a:pt x="802" y="58"/>
                </a:cubicBezTo>
                <a:cubicBezTo>
                  <a:pt x="796" y="61"/>
                  <a:pt x="779" y="64"/>
                  <a:pt x="789" y="50"/>
                </a:cubicBezTo>
                <a:cubicBezTo>
                  <a:pt x="793" y="44"/>
                  <a:pt x="810" y="61"/>
                  <a:pt x="813" y="61"/>
                </a:cubicBezTo>
                <a:cubicBezTo>
                  <a:pt x="827" y="71"/>
                  <a:pt x="809" y="80"/>
                  <a:pt x="828" y="83"/>
                </a:cubicBezTo>
                <a:cubicBezTo>
                  <a:pt x="837" y="97"/>
                  <a:pt x="845" y="95"/>
                  <a:pt x="862" y="100"/>
                </a:cubicBezTo>
                <a:cubicBezTo>
                  <a:pt x="869" y="97"/>
                  <a:pt x="878" y="96"/>
                  <a:pt x="882" y="104"/>
                </a:cubicBezTo>
                <a:cubicBezTo>
                  <a:pt x="883" y="111"/>
                  <a:pt x="890" y="118"/>
                  <a:pt x="897" y="119"/>
                </a:cubicBezTo>
                <a:cubicBezTo>
                  <a:pt x="900" y="121"/>
                  <a:pt x="905" y="119"/>
                  <a:pt x="907" y="122"/>
                </a:cubicBezTo>
                <a:cubicBezTo>
                  <a:pt x="909" y="124"/>
                  <a:pt x="906" y="130"/>
                  <a:pt x="909" y="131"/>
                </a:cubicBezTo>
                <a:cubicBezTo>
                  <a:pt x="915" y="134"/>
                  <a:pt x="922" y="132"/>
                  <a:pt x="928" y="133"/>
                </a:cubicBezTo>
                <a:cubicBezTo>
                  <a:pt x="915" y="150"/>
                  <a:pt x="958" y="137"/>
                  <a:pt x="964" y="137"/>
                </a:cubicBezTo>
                <a:cubicBezTo>
                  <a:pt x="969" y="134"/>
                  <a:pt x="974" y="134"/>
                  <a:pt x="979" y="131"/>
                </a:cubicBezTo>
                <a:cubicBezTo>
                  <a:pt x="981" y="126"/>
                  <a:pt x="984" y="122"/>
                  <a:pt x="987" y="118"/>
                </a:cubicBezTo>
                <a:cubicBezTo>
                  <a:pt x="988" y="111"/>
                  <a:pt x="992" y="112"/>
                  <a:pt x="999" y="110"/>
                </a:cubicBezTo>
                <a:cubicBezTo>
                  <a:pt x="1005" y="114"/>
                  <a:pt x="1010" y="136"/>
                  <a:pt x="1012" y="151"/>
                </a:cubicBezTo>
                <a:cubicBezTo>
                  <a:pt x="1014" y="166"/>
                  <a:pt x="1010" y="188"/>
                  <a:pt x="1009" y="199"/>
                </a:cubicBezTo>
                <a:cubicBezTo>
                  <a:pt x="1008" y="206"/>
                  <a:pt x="1007" y="212"/>
                  <a:pt x="1003" y="218"/>
                </a:cubicBezTo>
                <a:cubicBezTo>
                  <a:pt x="1002" y="224"/>
                  <a:pt x="995" y="229"/>
                  <a:pt x="990" y="233"/>
                </a:cubicBezTo>
                <a:cubicBezTo>
                  <a:pt x="987" y="238"/>
                  <a:pt x="983" y="240"/>
                  <a:pt x="979" y="245"/>
                </a:cubicBezTo>
                <a:cubicBezTo>
                  <a:pt x="968" y="244"/>
                  <a:pt x="965" y="240"/>
                  <a:pt x="955" y="236"/>
                </a:cubicBezTo>
                <a:cubicBezTo>
                  <a:pt x="947" y="249"/>
                  <a:pt x="947" y="264"/>
                  <a:pt x="954" y="278"/>
                </a:cubicBezTo>
                <a:cubicBezTo>
                  <a:pt x="952" y="288"/>
                  <a:pt x="952" y="290"/>
                  <a:pt x="957" y="298"/>
                </a:cubicBezTo>
                <a:cubicBezTo>
                  <a:pt x="945" y="321"/>
                  <a:pt x="964" y="324"/>
                  <a:pt x="934" y="326"/>
                </a:cubicBezTo>
                <a:cubicBezTo>
                  <a:pt x="929" y="330"/>
                  <a:pt x="928" y="333"/>
                  <a:pt x="925" y="338"/>
                </a:cubicBezTo>
                <a:cubicBezTo>
                  <a:pt x="924" y="345"/>
                  <a:pt x="916" y="348"/>
                  <a:pt x="910" y="352"/>
                </a:cubicBezTo>
                <a:cubicBezTo>
                  <a:pt x="905" y="359"/>
                  <a:pt x="896" y="360"/>
                  <a:pt x="889" y="365"/>
                </a:cubicBezTo>
                <a:cubicBezTo>
                  <a:pt x="887" y="376"/>
                  <a:pt x="891" y="365"/>
                  <a:pt x="883" y="371"/>
                </a:cubicBezTo>
                <a:cubicBezTo>
                  <a:pt x="863" y="386"/>
                  <a:pt x="886" y="384"/>
                  <a:pt x="847" y="386"/>
                </a:cubicBezTo>
                <a:cubicBezTo>
                  <a:pt x="840" y="391"/>
                  <a:pt x="838" y="396"/>
                  <a:pt x="832" y="401"/>
                </a:cubicBezTo>
                <a:cubicBezTo>
                  <a:pt x="828" y="408"/>
                  <a:pt x="822" y="418"/>
                  <a:pt x="814" y="421"/>
                </a:cubicBezTo>
                <a:cubicBezTo>
                  <a:pt x="808" y="429"/>
                  <a:pt x="800" y="427"/>
                  <a:pt x="790" y="428"/>
                </a:cubicBezTo>
                <a:cubicBezTo>
                  <a:pt x="781" y="437"/>
                  <a:pt x="774" y="447"/>
                  <a:pt x="760" y="449"/>
                </a:cubicBezTo>
                <a:cubicBezTo>
                  <a:pt x="751" y="453"/>
                  <a:pt x="744" y="454"/>
                  <a:pt x="738" y="464"/>
                </a:cubicBezTo>
                <a:cubicBezTo>
                  <a:pt x="734" y="471"/>
                  <a:pt x="732" y="478"/>
                  <a:pt x="724" y="481"/>
                </a:cubicBezTo>
                <a:cubicBezTo>
                  <a:pt x="705" y="478"/>
                  <a:pt x="707" y="469"/>
                  <a:pt x="720" y="461"/>
                </a:cubicBezTo>
                <a:cubicBezTo>
                  <a:pt x="731" y="447"/>
                  <a:pt x="735" y="426"/>
                  <a:pt x="715" y="419"/>
                </a:cubicBezTo>
                <a:cubicBezTo>
                  <a:pt x="685" y="423"/>
                  <a:pt x="697" y="456"/>
                  <a:pt x="660" y="457"/>
                </a:cubicBezTo>
                <a:cubicBezTo>
                  <a:pt x="649" y="464"/>
                  <a:pt x="650" y="484"/>
                  <a:pt x="633" y="482"/>
                </a:cubicBezTo>
                <a:cubicBezTo>
                  <a:pt x="602" y="483"/>
                  <a:pt x="632" y="488"/>
                  <a:pt x="601" y="490"/>
                </a:cubicBezTo>
                <a:cubicBezTo>
                  <a:pt x="599" y="494"/>
                  <a:pt x="610" y="503"/>
                  <a:pt x="618" y="508"/>
                </a:cubicBezTo>
                <a:cubicBezTo>
                  <a:pt x="626" y="513"/>
                  <a:pt x="637" y="519"/>
                  <a:pt x="651" y="523"/>
                </a:cubicBezTo>
                <a:cubicBezTo>
                  <a:pt x="663" y="527"/>
                  <a:pt x="683" y="527"/>
                  <a:pt x="700" y="530"/>
                </a:cubicBezTo>
                <a:cubicBezTo>
                  <a:pt x="717" y="533"/>
                  <a:pt x="755" y="530"/>
                  <a:pt x="754" y="539"/>
                </a:cubicBezTo>
                <a:cubicBezTo>
                  <a:pt x="747" y="552"/>
                  <a:pt x="698" y="570"/>
                  <a:pt x="696" y="587"/>
                </a:cubicBezTo>
                <a:cubicBezTo>
                  <a:pt x="651" y="585"/>
                  <a:pt x="709" y="641"/>
                  <a:pt x="669" y="629"/>
                </a:cubicBezTo>
                <a:cubicBezTo>
                  <a:pt x="648" y="641"/>
                  <a:pt x="598" y="659"/>
                  <a:pt x="567" y="659"/>
                </a:cubicBezTo>
                <a:cubicBezTo>
                  <a:pt x="536" y="659"/>
                  <a:pt x="507" y="632"/>
                  <a:pt x="481" y="632"/>
                </a:cubicBezTo>
                <a:cubicBezTo>
                  <a:pt x="447" y="634"/>
                  <a:pt x="422" y="636"/>
                  <a:pt x="411" y="658"/>
                </a:cubicBezTo>
                <a:cubicBezTo>
                  <a:pt x="409" y="667"/>
                  <a:pt x="471" y="682"/>
                  <a:pt x="463" y="686"/>
                </a:cubicBezTo>
                <a:cubicBezTo>
                  <a:pt x="409" y="685"/>
                  <a:pt x="478" y="783"/>
                  <a:pt x="414" y="773"/>
                </a:cubicBezTo>
                <a:cubicBezTo>
                  <a:pt x="400" y="767"/>
                  <a:pt x="385" y="766"/>
                  <a:pt x="376" y="764"/>
                </a:cubicBezTo>
                <a:cubicBezTo>
                  <a:pt x="373" y="770"/>
                  <a:pt x="350" y="744"/>
                  <a:pt x="337" y="739"/>
                </a:cubicBezTo>
                <a:cubicBezTo>
                  <a:pt x="324" y="734"/>
                  <a:pt x="309" y="736"/>
                  <a:pt x="300" y="736"/>
                </a:cubicBezTo>
                <a:cubicBezTo>
                  <a:pt x="298" y="728"/>
                  <a:pt x="293" y="734"/>
                  <a:pt x="285" y="739"/>
                </a:cubicBezTo>
                <a:cubicBezTo>
                  <a:pt x="281" y="746"/>
                  <a:pt x="287" y="730"/>
                  <a:pt x="279" y="731"/>
                </a:cubicBezTo>
                <a:cubicBezTo>
                  <a:pt x="262" y="741"/>
                  <a:pt x="249" y="714"/>
                  <a:pt x="228" y="715"/>
                </a:cubicBezTo>
                <a:cubicBezTo>
                  <a:pt x="220" y="703"/>
                  <a:pt x="269" y="731"/>
                  <a:pt x="271" y="731"/>
                </a:cubicBezTo>
                <a:cubicBezTo>
                  <a:pt x="273" y="731"/>
                  <a:pt x="247" y="722"/>
                  <a:pt x="240" y="716"/>
                </a:cubicBezTo>
                <a:cubicBezTo>
                  <a:pt x="236" y="705"/>
                  <a:pt x="230" y="694"/>
                  <a:pt x="228" y="694"/>
                </a:cubicBezTo>
                <a:cubicBezTo>
                  <a:pt x="226" y="694"/>
                  <a:pt x="230" y="712"/>
                  <a:pt x="229" y="715"/>
                </a:cubicBezTo>
                <a:cubicBezTo>
                  <a:pt x="227" y="725"/>
                  <a:pt x="213" y="710"/>
                  <a:pt x="223" y="713"/>
                </a:cubicBezTo>
                <a:cubicBezTo>
                  <a:pt x="225" y="714"/>
                  <a:pt x="210" y="702"/>
                  <a:pt x="210" y="704"/>
                </a:cubicBezTo>
                <a:cubicBezTo>
                  <a:pt x="212" y="711"/>
                  <a:pt x="199" y="712"/>
                  <a:pt x="204" y="717"/>
                </a:cubicBezTo>
                <a:cubicBezTo>
                  <a:pt x="210" y="724"/>
                  <a:pt x="203" y="713"/>
                  <a:pt x="212" y="713"/>
                </a:cubicBezTo>
                <a:cubicBezTo>
                  <a:pt x="231" y="714"/>
                  <a:pt x="191" y="706"/>
                  <a:pt x="210" y="707"/>
                </a:cubicBezTo>
                <a:cubicBezTo>
                  <a:pt x="246" y="714"/>
                  <a:pt x="194" y="696"/>
                  <a:pt x="226" y="677"/>
                </a:cubicBezTo>
                <a:cubicBezTo>
                  <a:pt x="227" y="670"/>
                  <a:pt x="202" y="713"/>
                  <a:pt x="208" y="717"/>
                </a:cubicBezTo>
                <a:cubicBezTo>
                  <a:pt x="206" y="729"/>
                  <a:pt x="228" y="670"/>
                  <a:pt x="220" y="676"/>
                </a:cubicBezTo>
                <a:cubicBezTo>
                  <a:pt x="212" y="697"/>
                  <a:pt x="233" y="722"/>
                  <a:pt x="208" y="723"/>
                </a:cubicBezTo>
                <a:cubicBezTo>
                  <a:pt x="198" y="731"/>
                  <a:pt x="217" y="687"/>
                  <a:pt x="210" y="691"/>
                </a:cubicBezTo>
                <a:cubicBezTo>
                  <a:pt x="189" y="689"/>
                  <a:pt x="231" y="687"/>
                  <a:pt x="213" y="680"/>
                </a:cubicBezTo>
                <a:cubicBezTo>
                  <a:pt x="194" y="681"/>
                  <a:pt x="214" y="667"/>
                  <a:pt x="210" y="685"/>
                </a:cubicBezTo>
                <a:cubicBezTo>
                  <a:pt x="208" y="705"/>
                  <a:pt x="207" y="707"/>
                  <a:pt x="199" y="721"/>
                </a:cubicBezTo>
                <a:cubicBezTo>
                  <a:pt x="197" y="738"/>
                  <a:pt x="190" y="742"/>
                  <a:pt x="177" y="752"/>
                </a:cubicBezTo>
                <a:cubicBezTo>
                  <a:pt x="172" y="760"/>
                  <a:pt x="167" y="763"/>
                  <a:pt x="160" y="770"/>
                </a:cubicBezTo>
                <a:cubicBezTo>
                  <a:pt x="158" y="780"/>
                  <a:pt x="149" y="792"/>
                  <a:pt x="142" y="799"/>
                </a:cubicBezTo>
                <a:cubicBezTo>
                  <a:pt x="139" y="821"/>
                  <a:pt x="132" y="829"/>
                  <a:pt x="121" y="847"/>
                </a:cubicBezTo>
                <a:cubicBezTo>
                  <a:pt x="118" y="865"/>
                  <a:pt x="133" y="893"/>
                  <a:pt x="111" y="896"/>
                </a:cubicBezTo>
                <a:cubicBezTo>
                  <a:pt x="103" y="896"/>
                  <a:pt x="96" y="896"/>
                  <a:pt x="88" y="895"/>
                </a:cubicBezTo>
                <a:cubicBezTo>
                  <a:pt x="79" y="894"/>
                  <a:pt x="73" y="885"/>
                  <a:pt x="64" y="883"/>
                </a:cubicBezTo>
                <a:cubicBezTo>
                  <a:pt x="56" y="883"/>
                  <a:pt x="46" y="888"/>
                  <a:pt x="40" y="883"/>
                </a:cubicBezTo>
                <a:cubicBezTo>
                  <a:pt x="39" y="882"/>
                  <a:pt x="14" y="846"/>
                  <a:pt x="13" y="844"/>
                </a:cubicBezTo>
                <a:cubicBezTo>
                  <a:pt x="11" y="833"/>
                  <a:pt x="12" y="841"/>
                  <a:pt x="12" y="820"/>
                </a:cubicBezTo>
                <a:lnTo>
                  <a:pt x="0" y="825"/>
                </a:lnTo>
              </a:path>
            </a:pathLst>
          </a:custGeom>
          <a:solidFill>
            <a:srgbClr val="CC6600"/>
          </a:solidFill>
          <a:ln w="28575" cmpd="sng">
            <a:solidFill>
              <a:srgbClr val="CC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369" name="Freeform 33"/>
          <p:cNvSpPr>
            <a:spLocks/>
          </p:cNvSpPr>
          <p:nvPr/>
        </p:nvSpPr>
        <p:spPr bwMode="auto">
          <a:xfrm>
            <a:off x="4149725" y="1957586"/>
            <a:ext cx="992187" cy="376238"/>
          </a:xfrm>
          <a:custGeom>
            <a:avLst/>
            <a:gdLst/>
            <a:ahLst/>
            <a:cxnLst>
              <a:cxn ang="0">
                <a:pos x="13" y="51"/>
              </a:cxn>
              <a:cxn ang="0">
                <a:pos x="31" y="58"/>
              </a:cxn>
              <a:cxn ang="0">
                <a:pos x="65" y="63"/>
              </a:cxn>
              <a:cxn ang="0">
                <a:pos x="121" y="67"/>
              </a:cxn>
              <a:cxn ang="0">
                <a:pos x="142" y="73"/>
              </a:cxn>
              <a:cxn ang="0">
                <a:pos x="251" y="52"/>
              </a:cxn>
              <a:cxn ang="0">
                <a:pos x="331" y="71"/>
              </a:cxn>
              <a:cxn ang="0">
                <a:pos x="345" y="77"/>
              </a:cxn>
              <a:cxn ang="0">
                <a:pos x="457" y="70"/>
              </a:cxn>
              <a:cxn ang="0">
                <a:pos x="477" y="70"/>
              </a:cxn>
              <a:cxn ang="0">
                <a:pos x="495" y="48"/>
              </a:cxn>
              <a:cxn ang="0">
                <a:pos x="562" y="33"/>
              </a:cxn>
              <a:cxn ang="0">
                <a:pos x="606" y="19"/>
              </a:cxn>
              <a:cxn ang="0">
                <a:pos x="639" y="0"/>
              </a:cxn>
              <a:cxn ang="0">
                <a:pos x="637" y="34"/>
              </a:cxn>
              <a:cxn ang="0">
                <a:pos x="624" y="36"/>
              </a:cxn>
              <a:cxn ang="0">
                <a:pos x="614" y="70"/>
              </a:cxn>
              <a:cxn ang="0">
                <a:pos x="604" y="79"/>
              </a:cxn>
              <a:cxn ang="0">
                <a:pos x="586" y="93"/>
              </a:cxn>
              <a:cxn ang="0">
                <a:pos x="577" y="108"/>
              </a:cxn>
              <a:cxn ang="0">
                <a:pos x="552" y="132"/>
              </a:cxn>
              <a:cxn ang="0">
                <a:pos x="500" y="146"/>
              </a:cxn>
              <a:cxn ang="0">
                <a:pos x="472" y="162"/>
              </a:cxn>
              <a:cxn ang="0">
                <a:pos x="444" y="177"/>
              </a:cxn>
              <a:cxn ang="0">
                <a:pos x="422" y="184"/>
              </a:cxn>
              <a:cxn ang="0">
                <a:pos x="380" y="196"/>
              </a:cxn>
              <a:cxn ang="0">
                <a:pos x="373" y="239"/>
              </a:cxn>
              <a:cxn ang="0">
                <a:pos x="355" y="237"/>
              </a:cxn>
              <a:cxn ang="0">
                <a:pos x="350" y="206"/>
              </a:cxn>
              <a:cxn ang="0">
                <a:pos x="334" y="204"/>
              </a:cxn>
              <a:cxn ang="0">
                <a:pos x="292" y="195"/>
              </a:cxn>
              <a:cxn ang="0">
                <a:pos x="262" y="177"/>
              </a:cxn>
              <a:cxn ang="0">
                <a:pos x="259" y="151"/>
              </a:cxn>
              <a:cxn ang="0">
                <a:pos x="229" y="142"/>
              </a:cxn>
              <a:cxn ang="0">
                <a:pos x="226" y="135"/>
              </a:cxn>
              <a:cxn ang="0">
                <a:pos x="216" y="137"/>
              </a:cxn>
              <a:cxn ang="0">
                <a:pos x="185" y="152"/>
              </a:cxn>
              <a:cxn ang="0">
                <a:pos x="163" y="152"/>
              </a:cxn>
              <a:cxn ang="0">
                <a:pos x="142" y="151"/>
              </a:cxn>
              <a:cxn ang="0">
                <a:pos x="117" y="157"/>
              </a:cxn>
              <a:cxn ang="0">
                <a:pos x="121" y="193"/>
              </a:cxn>
              <a:cxn ang="0">
                <a:pos x="108" y="195"/>
              </a:cxn>
              <a:cxn ang="0">
                <a:pos x="96" y="180"/>
              </a:cxn>
              <a:cxn ang="0">
                <a:pos x="71" y="184"/>
              </a:cxn>
              <a:cxn ang="0">
                <a:pos x="64" y="166"/>
              </a:cxn>
              <a:cxn ang="0">
                <a:pos x="54" y="162"/>
              </a:cxn>
              <a:cxn ang="0">
                <a:pos x="46" y="154"/>
              </a:cxn>
              <a:cxn ang="0">
                <a:pos x="50" y="140"/>
              </a:cxn>
              <a:cxn ang="0">
                <a:pos x="46" y="123"/>
              </a:cxn>
              <a:cxn ang="0">
                <a:pos x="39" y="110"/>
              </a:cxn>
              <a:cxn ang="0">
                <a:pos x="6" y="85"/>
              </a:cxn>
              <a:cxn ang="0">
                <a:pos x="17" y="60"/>
              </a:cxn>
              <a:cxn ang="0">
                <a:pos x="13" y="51"/>
              </a:cxn>
            </a:cxnLst>
            <a:rect l="0" t="0" r="r" b="b"/>
            <a:pathLst>
              <a:path w="642" h="239">
                <a:moveTo>
                  <a:pt x="13" y="51"/>
                </a:moveTo>
                <a:cubicBezTo>
                  <a:pt x="18" y="59"/>
                  <a:pt x="21" y="57"/>
                  <a:pt x="31" y="58"/>
                </a:cubicBezTo>
                <a:cubicBezTo>
                  <a:pt x="41" y="64"/>
                  <a:pt x="55" y="62"/>
                  <a:pt x="65" y="63"/>
                </a:cubicBezTo>
                <a:cubicBezTo>
                  <a:pt x="83" y="67"/>
                  <a:pt x="102" y="66"/>
                  <a:pt x="121" y="67"/>
                </a:cubicBezTo>
                <a:cubicBezTo>
                  <a:pt x="127" y="71"/>
                  <a:pt x="142" y="73"/>
                  <a:pt x="142" y="73"/>
                </a:cubicBezTo>
                <a:cubicBezTo>
                  <a:pt x="187" y="72"/>
                  <a:pt x="210" y="55"/>
                  <a:pt x="251" y="52"/>
                </a:cubicBezTo>
                <a:cubicBezTo>
                  <a:pt x="278" y="53"/>
                  <a:pt x="305" y="69"/>
                  <a:pt x="331" y="71"/>
                </a:cubicBezTo>
                <a:cubicBezTo>
                  <a:pt x="343" y="77"/>
                  <a:pt x="338" y="75"/>
                  <a:pt x="345" y="77"/>
                </a:cubicBezTo>
                <a:cubicBezTo>
                  <a:pt x="377" y="98"/>
                  <a:pt x="420" y="70"/>
                  <a:pt x="457" y="70"/>
                </a:cubicBezTo>
                <a:cubicBezTo>
                  <a:pt x="465" y="67"/>
                  <a:pt x="468" y="71"/>
                  <a:pt x="477" y="70"/>
                </a:cubicBezTo>
                <a:cubicBezTo>
                  <a:pt x="482" y="67"/>
                  <a:pt x="489" y="49"/>
                  <a:pt x="495" y="48"/>
                </a:cubicBezTo>
                <a:cubicBezTo>
                  <a:pt x="516" y="34"/>
                  <a:pt x="562" y="33"/>
                  <a:pt x="562" y="33"/>
                </a:cubicBezTo>
                <a:cubicBezTo>
                  <a:pt x="582" y="20"/>
                  <a:pt x="579" y="21"/>
                  <a:pt x="606" y="19"/>
                </a:cubicBezTo>
                <a:cubicBezTo>
                  <a:pt x="613" y="14"/>
                  <a:pt x="637" y="20"/>
                  <a:pt x="639" y="0"/>
                </a:cubicBezTo>
                <a:cubicBezTo>
                  <a:pt x="642" y="0"/>
                  <a:pt x="639" y="28"/>
                  <a:pt x="637" y="34"/>
                </a:cubicBezTo>
                <a:cubicBezTo>
                  <a:pt x="635" y="40"/>
                  <a:pt x="628" y="30"/>
                  <a:pt x="624" y="36"/>
                </a:cubicBezTo>
                <a:cubicBezTo>
                  <a:pt x="625" y="46"/>
                  <a:pt x="619" y="65"/>
                  <a:pt x="614" y="70"/>
                </a:cubicBezTo>
                <a:cubicBezTo>
                  <a:pt x="610" y="75"/>
                  <a:pt x="609" y="77"/>
                  <a:pt x="604" y="79"/>
                </a:cubicBezTo>
                <a:cubicBezTo>
                  <a:pt x="601" y="83"/>
                  <a:pt x="591" y="88"/>
                  <a:pt x="586" y="93"/>
                </a:cubicBezTo>
                <a:cubicBezTo>
                  <a:pt x="586" y="99"/>
                  <a:pt x="581" y="107"/>
                  <a:pt x="577" y="108"/>
                </a:cubicBezTo>
                <a:cubicBezTo>
                  <a:pt x="572" y="119"/>
                  <a:pt x="561" y="128"/>
                  <a:pt x="552" y="132"/>
                </a:cubicBezTo>
                <a:cubicBezTo>
                  <a:pt x="540" y="151"/>
                  <a:pt x="515" y="146"/>
                  <a:pt x="500" y="146"/>
                </a:cubicBezTo>
                <a:cubicBezTo>
                  <a:pt x="490" y="155"/>
                  <a:pt x="486" y="160"/>
                  <a:pt x="472" y="162"/>
                </a:cubicBezTo>
                <a:cubicBezTo>
                  <a:pt x="465" y="178"/>
                  <a:pt x="460" y="176"/>
                  <a:pt x="444" y="177"/>
                </a:cubicBezTo>
                <a:cubicBezTo>
                  <a:pt x="434" y="180"/>
                  <a:pt x="434" y="183"/>
                  <a:pt x="422" y="184"/>
                </a:cubicBezTo>
                <a:cubicBezTo>
                  <a:pt x="403" y="196"/>
                  <a:pt x="411" y="195"/>
                  <a:pt x="380" y="196"/>
                </a:cubicBezTo>
                <a:cubicBezTo>
                  <a:pt x="368" y="211"/>
                  <a:pt x="373" y="209"/>
                  <a:pt x="373" y="239"/>
                </a:cubicBezTo>
                <a:cubicBezTo>
                  <a:pt x="367" y="238"/>
                  <a:pt x="361" y="239"/>
                  <a:pt x="355" y="237"/>
                </a:cubicBezTo>
                <a:cubicBezTo>
                  <a:pt x="347" y="234"/>
                  <a:pt x="356" y="214"/>
                  <a:pt x="350" y="206"/>
                </a:cubicBezTo>
                <a:cubicBezTo>
                  <a:pt x="346" y="200"/>
                  <a:pt x="339" y="204"/>
                  <a:pt x="334" y="204"/>
                </a:cubicBezTo>
                <a:cubicBezTo>
                  <a:pt x="318" y="195"/>
                  <a:pt x="311" y="196"/>
                  <a:pt x="292" y="195"/>
                </a:cubicBezTo>
                <a:cubicBezTo>
                  <a:pt x="282" y="189"/>
                  <a:pt x="272" y="184"/>
                  <a:pt x="262" y="177"/>
                </a:cubicBezTo>
                <a:cubicBezTo>
                  <a:pt x="261" y="169"/>
                  <a:pt x="261" y="160"/>
                  <a:pt x="259" y="151"/>
                </a:cubicBezTo>
                <a:cubicBezTo>
                  <a:pt x="257" y="139"/>
                  <a:pt x="229" y="142"/>
                  <a:pt x="229" y="142"/>
                </a:cubicBezTo>
                <a:cubicBezTo>
                  <a:pt x="223" y="140"/>
                  <a:pt x="228" y="136"/>
                  <a:pt x="226" y="135"/>
                </a:cubicBezTo>
                <a:cubicBezTo>
                  <a:pt x="224" y="134"/>
                  <a:pt x="223" y="134"/>
                  <a:pt x="216" y="137"/>
                </a:cubicBezTo>
                <a:cubicBezTo>
                  <a:pt x="205" y="142"/>
                  <a:pt x="198" y="151"/>
                  <a:pt x="185" y="152"/>
                </a:cubicBezTo>
                <a:cubicBezTo>
                  <a:pt x="178" y="155"/>
                  <a:pt x="163" y="152"/>
                  <a:pt x="163" y="152"/>
                </a:cubicBezTo>
                <a:cubicBezTo>
                  <a:pt x="156" y="153"/>
                  <a:pt x="150" y="150"/>
                  <a:pt x="142" y="151"/>
                </a:cubicBezTo>
                <a:cubicBezTo>
                  <a:pt x="134" y="152"/>
                  <a:pt x="120" y="150"/>
                  <a:pt x="117" y="157"/>
                </a:cubicBezTo>
                <a:cubicBezTo>
                  <a:pt x="109" y="164"/>
                  <a:pt x="122" y="187"/>
                  <a:pt x="121" y="193"/>
                </a:cubicBezTo>
                <a:cubicBezTo>
                  <a:pt x="119" y="199"/>
                  <a:pt x="112" y="197"/>
                  <a:pt x="108" y="195"/>
                </a:cubicBezTo>
                <a:cubicBezTo>
                  <a:pt x="96" y="193"/>
                  <a:pt x="105" y="183"/>
                  <a:pt x="96" y="180"/>
                </a:cubicBezTo>
                <a:cubicBezTo>
                  <a:pt x="91" y="178"/>
                  <a:pt x="71" y="184"/>
                  <a:pt x="71" y="184"/>
                </a:cubicBezTo>
                <a:cubicBezTo>
                  <a:pt x="60" y="176"/>
                  <a:pt x="69" y="174"/>
                  <a:pt x="64" y="166"/>
                </a:cubicBezTo>
                <a:cubicBezTo>
                  <a:pt x="62" y="151"/>
                  <a:pt x="60" y="167"/>
                  <a:pt x="54" y="162"/>
                </a:cubicBezTo>
                <a:cubicBezTo>
                  <a:pt x="51" y="160"/>
                  <a:pt x="46" y="154"/>
                  <a:pt x="46" y="154"/>
                </a:cubicBezTo>
                <a:cubicBezTo>
                  <a:pt x="43" y="147"/>
                  <a:pt x="45" y="144"/>
                  <a:pt x="50" y="140"/>
                </a:cubicBezTo>
                <a:cubicBezTo>
                  <a:pt x="51" y="132"/>
                  <a:pt x="50" y="129"/>
                  <a:pt x="46" y="123"/>
                </a:cubicBezTo>
                <a:cubicBezTo>
                  <a:pt x="45" y="116"/>
                  <a:pt x="42" y="116"/>
                  <a:pt x="39" y="110"/>
                </a:cubicBezTo>
                <a:cubicBezTo>
                  <a:pt x="35" y="82"/>
                  <a:pt x="32" y="86"/>
                  <a:pt x="6" y="85"/>
                </a:cubicBezTo>
                <a:cubicBezTo>
                  <a:pt x="0" y="67"/>
                  <a:pt x="2" y="61"/>
                  <a:pt x="17" y="60"/>
                </a:cubicBezTo>
                <a:cubicBezTo>
                  <a:pt x="13" y="54"/>
                  <a:pt x="14" y="57"/>
                  <a:pt x="13" y="51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370" name="Freeform 34"/>
          <p:cNvSpPr>
            <a:spLocks/>
          </p:cNvSpPr>
          <p:nvPr/>
        </p:nvSpPr>
        <p:spPr bwMode="auto">
          <a:xfrm>
            <a:off x="5146675" y="2022674"/>
            <a:ext cx="87312" cy="190500"/>
          </a:xfrm>
          <a:custGeom>
            <a:avLst/>
            <a:gdLst/>
            <a:ahLst/>
            <a:cxnLst>
              <a:cxn ang="0">
                <a:pos x="32" y="0"/>
              </a:cxn>
              <a:cxn ang="0">
                <a:pos x="55" y="5"/>
              </a:cxn>
              <a:cxn ang="0">
                <a:pos x="54" y="19"/>
              </a:cxn>
              <a:cxn ang="0">
                <a:pos x="52" y="55"/>
              </a:cxn>
              <a:cxn ang="0">
                <a:pos x="42" y="69"/>
              </a:cxn>
              <a:cxn ang="0">
                <a:pos x="42" y="79"/>
              </a:cxn>
              <a:cxn ang="0">
                <a:pos x="33" y="109"/>
              </a:cxn>
              <a:cxn ang="0">
                <a:pos x="22" y="121"/>
              </a:cxn>
              <a:cxn ang="0">
                <a:pos x="2" y="86"/>
              </a:cxn>
              <a:cxn ang="0">
                <a:pos x="19" y="32"/>
              </a:cxn>
              <a:cxn ang="0">
                <a:pos x="26" y="4"/>
              </a:cxn>
              <a:cxn ang="0">
                <a:pos x="31" y="1"/>
              </a:cxn>
              <a:cxn ang="0">
                <a:pos x="32" y="0"/>
              </a:cxn>
            </a:cxnLst>
            <a:rect l="0" t="0" r="r" b="b"/>
            <a:pathLst>
              <a:path w="57" h="121">
                <a:moveTo>
                  <a:pt x="32" y="0"/>
                </a:moveTo>
                <a:cubicBezTo>
                  <a:pt x="39" y="1"/>
                  <a:pt x="49" y="1"/>
                  <a:pt x="55" y="5"/>
                </a:cubicBezTo>
                <a:cubicBezTo>
                  <a:pt x="57" y="8"/>
                  <a:pt x="55" y="11"/>
                  <a:pt x="54" y="19"/>
                </a:cubicBezTo>
                <a:cubicBezTo>
                  <a:pt x="53" y="27"/>
                  <a:pt x="54" y="47"/>
                  <a:pt x="52" y="55"/>
                </a:cubicBezTo>
                <a:cubicBezTo>
                  <a:pt x="52" y="61"/>
                  <a:pt x="44" y="63"/>
                  <a:pt x="42" y="69"/>
                </a:cubicBezTo>
                <a:cubicBezTo>
                  <a:pt x="40" y="74"/>
                  <a:pt x="42" y="79"/>
                  <a:pt x="42" y="79"/>
                </a:cubicBezTo>
                <a:cubicBezTo>
                  <a:pt x="41" y="87"/>
                  <a:pt x="36" y="101"/>
                  <a:pt x="33" y="109"/>
                </a:cubicBezTo>
                <a:cubicBezTo>
                  <a:pt x="32" y="117"/>
                  <a:pt x="28" y="120"/>
                  <a:pt x="22" y="121"/>
                </a:cubicBezTo>
                <a:cubicBezTo>
                  <a:pt x="16" y="109"/>
                  <a:pt x="7" y="100"/>
                  <a:pt x="2" y="86"/>
                </a:cubicBezTo>
                <a:cubicBezTo>
                  <a:pt x="5" y="52"/>
                  <a:pt x="0" y="46"/>
                  <a:pt x="19" y="32"/>
                </a:cubicBezTo>
                <a:cubicBezTo>
                  <a:pt x="21" y="23"/>
                  <a:pt x="21" y="9"/>
                  <a:pt x="26" y="4"/>
                </a:cubicBezTo>
                <a:cubicBezTo>
                  <a:pt x="28" y="3"/>
                  <a:pt x="30" y="2"/>
                  <a:pt x="31" y="1"/>
                </a:cubicBezTo>
                <a:lnTo>
                  <a:pt x="32" y="0"/>
                </a:lnTo>
                <a:close/>
              </a:path>
            </a:pathLst>
          </a:custGeom>
          <a:solidFill>
            <a:srgbClr val="FFFF99"/>
          </a:solidFill>
          <a:ln w="9525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371" name="Freeform 35"/>
          <p:cNvSpPr>
            <a:spLocks/>
          </p:cNvSpPr>
          <p:nvPr/>
        </p:nvSpPr>
        <p:spPr bwMode="auto">
          <a:xfrm>
            <a:off x="4625975" y="2349699"/>
            <a:ext cx="123825" cy="106363"/>
          </a:xfrm>
          <a:custGeom>
            <a:avLst/>
            <a:gdLst/>
            <a:ahLst/>
            <a:cxnLst>
              <a:cxn ang="0">
                <a:pos x="26" y="7"/>
              </a:cxn>
              <a:cxn ang="0">
                <a:pos x="80" y="3"/>
              </a:cxn>
              <a:cxn ang="0">
                <a:pos x="73" y="28"/>
              </a:cxn>
              <a:cxn ang="0">
                <a:pos x="36" y="58"/>
              </a:cxn>
              <a:cxn ang="0">
                <a:pos x="16" y="63"/>
              </a:cxn>
              <a:cxn ang="0">
                <a:pos x="8" y="58"/>
              </a:cxn>
              <a:cxn ang="0">
                <a:pos x="4" y="47"/>
              </a:cxn>
              <a:cxn ang="0">
                <a:pos x="13" y="17"/>
              </a:cxn>
              <a:cxn ang="0">
                <a:pos x="26" y="7"/>
              </a:cxn>
            </a:cxnLst>
            <a:rect l="0" t="0" r="r" b="b"/>
            <a:pathLst>
              <a:path w="80" h="68">
                <a:moveTo>
                  <a:pt x="26" y="7"/>
                </a:moveTo>
                <a:cubicBezTo>
                  <a:pt x="42" y="3"/>
                  <a:pt x="64" y="0"/>
                  <a:pt x="80" y="3"/>
                </a:cubicBezTo>
                <a:cubicBezTo>
                  <a:pt x="79" y="14"/>
                  <a:pt x="79" y="23"/>
                  <a:pt x="73" y="28"/>
                </a:cubicBezTo>
                <a:cubicBezTo>
                  <a:pt x="65" y="47"/>
                  <a:pt x="55" y="53"/>
                  <a:pt x="36" y="58"/>
                </a:cubicBezTo>
                <a:cubicBezTo>
                  <a:pt x="30" y="68"/>
                  <a:pt x="26" y="64"/>
                  <a:pt x="16" y="63"/>
                </a:cubicBezTo>
                <a:cubicBezTo>
                  <a:pt x="13" y="62"/>
                  <a:pt x="10" y="61"/>
                  <a:pt x="8" y="58"/>
                </a:cubicBezTo>
                <a:cubicBezTo>
                  <a:pt x="7" y="54"/>
                  <a:pt x="4" y="47"/>
                  <a:pt x="4" y="47"/>
                </a:cubicBezTo>
                <a:cubicBezTo>
                  <a:pt x="2" y="32"/>
                  <a:pt x="0" y="20"/>
                  <a:pt x="13" y="17"/>
                </a:cubicBezTo>
                <a:cubicBezTo>
                  <a:pt x="18" y="12"/>
                  <a:pt x="20" y="7"/>
                  <a:pt x="26" y="7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372" name="Freeform 36"/>
          <p:cNvSpPr>
            <a:spLocks/>
          </p:cNvSpPr>
          <p:nvPr/>
        </p:nvSpPr>
        <p:spPr bwMode="auto">
          <a:xfrm>
            <a:off x="3368675" y="947936"/>
            <a:ext cx="977900" cy="930275"/>
          </a:xfrm>
          <a:custGeom>
            <a:avLst/>
            <a:gdLst/>
            <a:ahLst/>
            <a:cxnLst>
              <a:cxn ang="0">
                <a:pos x="42" y="22"/>
              </a:cxn>
              <a:cxn ang="0">
                <a:pos x="68" y="64"/>
              </a:cxn>
              <a:cxn ang="0">
                <a:pos x="78" y="102"/>
              </a:cxn>
              <a:cxn ang="0">
                <a:pos x="102" y="123"/>
              </a:cxn>
              <a:cxn ang="0">
                <a:pos x="107" y="130"/>
              </a:cxn>
              <a:cxn ang="0">
                <a:pos x="123" y="139"/>
              </a:cxn>
              <a:cxn ang="0">
                <a:pos x="128" y="153"/>
              </a:cxn>
              <a:cxn ang="0">
                <a:pos x="147" y="151"/>
              </a:cxn>
              <a:cxn ang="0">
                <a:pos x="185" y="178"/>
              </a:cxn>
              <a:cxn ang="0">
                <a:pos x="272" y="180"/>
              </a:cxn>
              <a:cxn ang="0">
                <a:pos x="314" y="175"/>
              </a:cxn>
              <a:cxn ang="0">
                <a:pos x="377" y="166"/>
              </a:cxn>
              <a:cxn ang="0">
                <a:pos x="437" y="177"/>
              </a:cxn>
              <a:cxn ang="0">
                <a:pos x="468" y="192"/>
              </a:cxn>
              <a:cxn ang="0">
                <a:pos x="474" y="198"/>
              </a:cxn>
              <a:cxn ang="0">
                <a:pos x="477" y="193"/>
              </a:cxn>
              <a:cxn ang="0">
                <a:pos x="482" y="202"/>
              </a:cxn>
              <a:cxn ang="0">
                <a:pos x="488" y="201"/>
              </a:cxn>
              <a:cxn ang="0">
                <a:pos x="525" y="231"/>
              </a:cxn>
              <a:cxn ang="0">
                <a:pos x="566" y="250"/>
              </a:cxn>
              <a:cxn ang="0">
                <a:pos x="620" y="273"/>
              </a:cxn>
              <a:cxn ang="0">
                <a:pos x="696" y="273"/>
              </a:cxn>
              <a:cxn ang="0">
                <a:pos x="725" y="298"/>
              </a:cxn>
              <a:cxn ang="0">
                <a:pos x="758" y="349"/>
              </a:cxn>
              <a:cxn ang="0">
                <a:pos x="707" y="355"/>
              </a:cxn>
              <a:cxn ang="0">
                <a:pos x="686" y="348"/>
              </a:cxn>
              <a:cxn ang="0">
                <a:pos x="654" y="369"/>
              </a:cxn>
              <a:cxn ang="0">
                <a:pos x="657" y="369"/>
              </a:cxn>
              <a:cxn ang="0">
                <a:pos x="627" y="369"/>
              </a:cxn>
              <a:cxn ang="0">
                <a:pos x="666" y="375"/>
              </a:cxn>
              <a:cxn ang="0">
                <a:pos x="666" y="381"/>
              </a:cxn>
              <a:cxn ang="0">
                <a:pos x="648" y="367"/>
              </a:cxn>
              <a:cxn ang="0">
                <a:pos x="635" y="376"/>
              </a:cxn>
              <a:cxn ang="0">
                <a:pos x="674" y="400"/>
              </a:cxn>
              <a:cxn ang="0">
                <a:pos x="662" y="519"/>
              </a:cxn>
              <a:cxn ang="0">
                <a:pos x="617" y="532"/>
              </a:cxn>
              <a:cxn ang="0">
                <a:pos x="588" y="522"/>
              </a:cxn>
              <a:cxn ang="0">
                <a:pos x="546" y="495"/>
              </a:cxn>
              <a:cxn ang="0">
                <a:pos x="497" y="501"/>
              </a:cxn>
              <a:cxn ang="0">
                <a:pos x="450" y="543"/>
              </a:cxn>
              <a:cxn ang="0">
                <a:pos x="402" y="531"/>
              </a:cxn>
              <a:cxn ang="0">
                <a:pos x="341" y="537"/>
              </a:cxn>
              <a:cxn ang="0">
                <a:pos x="291" y="510"/>
              </a:cxn>
              <a:cxn ang="0">
                <a:pos x="237" y="492"/>
              </a:cxn>
              <a:cxn ang="0">
                <a:pos x="210" y="471"/>
              </a:cxn>
              <a:cxn ang="0">
                <a:pos x="180" y="435"/>
              </a:cxn>
              <a:cxn ang="0">
                <a:pos x="135" y="385"/>
              </a:cxn>
              <a:cxn ang="0">
                <a:pos x="56" y="325"/>
              </a:cxn>
              <a:cxn ang="0">
                <a:pos x="75" y="237"/>
              </a:cxn>
              <a:cxn ang="0">
                <a:pos x="63" y="180"/>
              </a:cxn>
              <a:cxn ang="0">
                <a:pos x="32" y="130"/>
              </a:cxn>
              <a:cxn ang="0">
                <a:pos x="18" y="78"/>
              </a:cxn>
              <a:cxn ang="0">
                <a:pos x="15" y="10"/>
              </a:cxn>
              <a:cxn ang="0">
                <a:pos x="59" y="30"/>
              </a:cxn>
              <a:cxn ang="0">
                <a:pos x="44" y="27"/>
              </a:cxn>
            </a:cxnLst>
            <a:rect l="0" t="0" r="r" b="b"/>
            <a:pathLst>
              <a:path w="766" h="563">
                <a:moveTo>
                  <a:pt x="33" y="0"/>
                </a:moveTo>
                <a:cubicBezTo>
                  <a:pt x="40" y="11"/>
                  <a:pt x="26" y="20"/>
                  <a:pt x="42" y="22"/>
                </a:cubicBezTo>
                <a:cubicBezTo>
                  <a:pt x="45" y="30"/>
                  <a:pt x="47" y="39"/>
                  <a:pt x="53" y="45"/>
                </a:cubicBezTo>
                <a:cubicBezTo>
                  <a:pt x="54" y="57"/>
                  <a:pt x="64" y="55"/>
                  <a:pt x="68" y="64"/>
                </a:cubicBezTo>
                <a:cubicBezTo>
                  <a:pt x="69" y="74"/>
                  <a:pt x="62" y="83"/>
                  <a:pt x="68" y="91"/>
                </a:cubicBezTo>
                <a:cubicBezTo>
                  <a:pt x="69" y="97"/>
                  <a:pt x="74" y="96"/>
                  <a:pt x="78" y="102"/>
                </a:cubicBezTo>
                <a:cubicBezTo>
                  <a:pt x="82" y="108"/>
                  <a:pt x="89" y="123"/>
                  <a:pt x="93" y="126"/>
                </a:cubicBezTo>
                <a:cubicBezTo>
                  <a:pt x="97" y="129"/>
                  <a:pt x="100" y="122"/>
                  <a:pt x="102" y="123"/>
                </a:cubicBezTo>
                <a:cubicBezTo>
                  <a:pt x="102" y="124"/>
                  <a:pt x="107" y="129"/>
                  <a:pt x="108" y="130"/>
                </a:cubicBezTo>
                <a:cubicBezTo>
                  <a:pt x="109" y="131"/>
                  <a:pt x="105" y="128"/>
                  <a:pt x="107" y="130"/>
                </a:cubicBezTo>
                <a:cubicBezTo>
                  <a:pt x="109" y="132"/>
                  <a:pt x="117" y="140"/>
                  <a:pt x="120" y="141"/>
                </a:cubicBezTo>
                <a:cubicBezTo>
                  <a:pt x="121" y="145"/>
                  <a:pt x="121" y="135"/>
                  <a:pt x="123" y="139"/>
                </a:cubicBezTo>
                <a:cubicBezTo>
                  <a:pt x="124" y="140"/>
                  <a:pt x="130" y="137"/>
                  <a:pt x="131" y="139"/>
                </a:cubicBezTo>
                <a:cubicBezTo>
                  <a:pt x="132" y="141"/>
                  <a:pt x="127" y="152"/>
                  <a:pt x="128" y="153"/>
                </a:cubicBezTo>
                <a:cubicBezTo>
                  <a:pt x="129" y="155"/>
                  <a:pt x="137" y="147"/>
                  <a:pt x="140" y="147"/>
                </a:cubicBezTo>
                <a:cubicBezTo>
                  <a:pt x="143" y="147"/>
                  <a:pt x="141" y="148"/>
                  <a:pt x="147" y="151"/>
                </a:cubicBezTo>
                <a:cubicBezTo>
                  <a:pt x="151" y="158"/>
                  <a:pt x="167" y="161"/>
                  <a:pt x="175" y="164"/>
                </a:cubicBezTo>
                <a:cubicBezTo>
                  <a:pt x="181" y="168"/>
                  <a:pt x="183" y="175"/>
                  <a:pt x="185" y="178"/>
                </a:cubicBezTo>
                <a:cubicBezTo>
                  <a:pt x="187" y="181"/>
                  <a:pt x="175" y="180"/>
                  <a:pt x="189" y="180"/>
                </a:cubicBezTo>
                <a:cubicBezTo>
                  <a:pt x="207" y="181"/>
                  <a:pt x="256" y="179"/>
                  <a:pt x="272" y="180"/>
                </a:cubicBezTo>
                <a:cubicBezTo>
                  <a:pt x="288" y="181"/>
                  <a:pt x="278" y="188"/>
                  <a:pt x="285" y="187"/>
                </a:cubicBezTo>
                <a:cubicBezTo>
                  <a:pt x="303" y="183"/>
                  <a:pt x="281" y="176"/>
                  <a:pt x="314" y="175"/>
                </a:cubicBezTo>
                <a:cubicBezTo>
                  <a:pt x="320" y="173"/>
                  <a:pt x="330" y="170"/>
                  <a:pt x="336" y="169"/>
                </a:cubicBezTo>
                <a:cubicBezTo>
                  <a:pt x="339" y="156"/>
                  <a:pt x="366" y="166"/>
                  <a:pt x="377" y="166"/>
                </a:cubicBezTo>
                <a:cubicBezTo>
                  <a:pt x="391" y="167"/>
                  <a:pt x="424" y="164"/>
                  <a:pt x="435" y="166"/>
                </a:cubicBezTo>
                <a:cubicBezTo>
                  <a:pt x="437" y="166"/>
                  <a:pt x="436" y="176"/>
                  <a:pt x="437" y="177"/>
                </a:cubicBezTo>
                <a:cubicBezTo>
                  <a:pt x="439" y="178"/>
                  <a:pt x="453" y="180"/>
                  <a:pt x="455" y="180"/>
                </a:cubicBezTo>
                <a:cubicBezTo>
                  <a:pt x="462" y="186"/>
                  <a:pt x="460" y="186"/>
                  <a:pt x="468" y="192"/>
                </a:cubicBezTo>
                <a:cubicBezTo>
                  <a:pt x="472" y="191"/>
                  <a:pt x="476" y="189"/>
                  <a:pt x="480" y="190"/>
                </a:cubicBezTo>
                <a:cubicBezTo>
                  <a:pt x="483" y="191"/>
                  <a:pt x="477" y="198"/>
                  <a:pt x="474" y="198"/>
                </a:cubicBezTo>
                <a:cubicBezTo>
                  <a:pt x="465" y="199"/>
                  <a:pt x="455" y="199"/>
                  <a:pt x="446" y="199"/>
                </a:cubicBezTo>
                <a:cubicBezTo>
                  <a:pt x="422" y="204"/>
                  <a:pt x="500" y="195"/>
                  <a:pt x="477" y="193"/>
                </a:cubicBezTo>
                <a:cubicBezTo>
                  <a:pt x="461" y="188"/>
                  <a:pt x="458" y="186"/>
                  <a:pt x="464" y="193"/>
                </a:cubicBezTo>
                <a:cubicBezTo>
                  <a:pt x="449" y="196"/>
                  <a:pt x="494" y="199"/>
                  <a:pt x="482" y="202"/>
                </a:cubicBezTo>
                <a:cubicBezTo>
                  <a:pt x="483" y="204"/>
                  <a:pt x="466" y="205"/>
                  <a:pt x="467" y="205"/>
                </a:cubicBezTo>
                <a:cubicBezTo>
                  <a:pt x="495" y="214"/>
                  <a:pt x="452" y="230"/>
                  <a:pt x="488" y="201"/>
                </a:cubicBezTo>
                <a:cubicBezTo>
                  <a:pt x="492" y="204"/>
                  <a:pt x="493" y="208"/>
                  <a:pt x="498" y="210"/>
                </a:cubicBezTo>
                <a:cubicBezTo>
                  <a:pt x="516" y="204"/>
                  <a:pt x="513" y="225"/>
                  <a:pt x="525" y="231"/>
                </a:cubicBezTo>
                <a:cubicBezTo>
                  <a:pt x="529" y="239"/>
                  <a:pt x="534" y="241"/>
                  <a:pt x="540" y="247"/>
                </a:cubicBezTo>
                <a:cubicBezTo>
                  <a:pt x="546" y="239"/>
                  <a:pt x="557" y="248"/>
                  <a:pt x="566" y="250"/>
                </a:cubicBezTo>
                <a:cubicBezTo>
                  <a:pt x="572" y="253"/>
                  <a:pt x="573" y="262"/>
                  <a:pt x="579" y="264"/>
                </a:cubicBezTo>
                <a:cubicBezTo>
                  <a:pt x="605" y="262"/>
                  <a:pt x="606" y="262"/>
                  <a:pt x="620" y="273"/>
                </a:cubicBezTo>
                <a:cubicBezTo>
                  <a:pt x="629" y="287"/>
                  <a:pt x="656" y="274"/>
                  <a:pt x="671" y="277"/>
                </a:cubicBezTo>
                <a:cubicBezTo>
                  <a:pt x="681" y="276"/>
                  <a:pt x="687" y="274"/>
                  <a:pt x="696" y="273"/>
                </a:cubicBezTo>
                <a:cubicBezTo>
                  <a:pt x="711" y="264"/>
                  <a:pt x="709" y="273"/>
                  <a:pt x="713" y="285"/>
                </a:cubicBezTo>
                <a:cubicBezTo>
                  <a:pt x="714" y="289"/>
                  <a:pt x="722" y="295"/>
                  <a:pt x="725" y="298"/>
                </a:cubicBezTo>
                <a:cubicBezTo>
                  <a:pt x="740" y="323"/>
                  <a:pt x="709" y="335"/>
                  <a:pt x="750" y="339"/>
                </a:cubicBezTo>
                <a:cubicBezTo>
                  <a:pt x="753" y="345"/>
                  <a:pt x="751" y="348"/>
                  <a:pt x="758" y="349"/>
                </a:cubicBezTo>
                <a:cubicBezTo>
                  <a:pt x="765" y="354"/>
                  <a:pt x="766" y="365"/>
                  <a:pt x="756" y="367"/>
                </a:cubicBezTo>
                <a:cubicBezTo>
                  <a:pt x="738" y="365"/>
                  <a:pt x="725" y="358"/>
                  <a:pt x="707" y="355"/>
                </a:cubicBezTo>
                <a:cubicBezTo>
                  <a:pt x="700" y="346"/>
                  <a:pt x="694" y="327"/>
                  <a:pt x="683" y="322"/>
                </a:cubicBezTo>
                <a:cubicBezTo>
                  <a:pt x="673" y="325"/>
                  <a:pt x="677" y="345"/>
                  <a:pt x="686" y="348"/>
                </a:cubicBezTo>
                <a:cubicBezTo>
                  <a:pt x="691" y="354"/>
                  <a:pt x="693" y="363"/>
                  <a:pt x="695" y="370"/>
                </a:cubicBezTo>
                <a:cubicBezTo>
                  <a:pt x="681" y="377"/>
                  <a:pt x="668" y="371"/>
                  <a:pt x="654" y="369"/>
                </a:cubicBezTo>
                <a:cubicBezTo>
                  <a:pt x="647" y="364"/>
                  <a:pt x="644" y="362"/>
                  <a:pt x="636" y="360"/>
                </a:cubicBezTo>
                <a:cubicBezTo>
                  <a:pt x="631" y="357"/>
                  <a:pt x="662" y="372"/>
                  <a:pt x="657" y="369"/>
                </a:cubicBezTo>
                <a:cubicBezTo>
                  <a:pt x="651" y="365"/>
                  <a:pt x="658" y="388"/>
                  <a:pt x="654" y="382"/>
                </a:cubicBezTo>
                <a:cubicBezTo>
                  <a:pt x="651" y="377"/>
                  <a:pt x="631" y="373"/>
                  <a:pt x="627" y="369"/>
                </a:cubicBezTo>
                <a:cubicBezTo>
                  <a:pt x="620" y="364"/>
                  <a:pt x="668" y="380"/>
                  <a:pt x="659" y="378"/>
                </a:cubicBezTo>
                <a:cubicBezTo>
                  <a:pt x="647" y="387"/>
                  <a:pt x="659" y="375"/>
                  <a:pt x="666" y="375"/>
                </a:cubicBezTo>
                <a:cubicBezTo>
                  <a:pt x="683" y="382"/>
                  <a:pt x="649" y="365"/>
                  <a:pt x="663" y="376"/>
                </a:cubicBezTo>
                <a:cubicBezTo>
                  <a:pt x="667" y="389"/>
                  <a:pt x="654" y="375"/>
                  <a:pt x="666" y="381"/>
                </a:cubicBezTo>
                <a:cubicBezTo>
                  <a:pt x="669" y="374"/>
                  <a:pt x="669" y="370"/>
                  <a:pt x="668" y="363"/>
                </a:cubicBezTo>
                <a:cubicBezTo>
                  <a:pt x="661" y="364"/>
                  <a:pt x="655" y="366"/>
                  <a:pt x="648" y="367"/>
                </a:cubicBezTo>
                <a:cubicBezTo>
                  <a:pt x="643" y="369"/>
                  <a:pt x="657" y="366"/>
                  <a:pt x="653" y="370"/>
                </a:cubicBezTo>
                <a:cubicBezTo>
                  <a:pt x="652" y="371"/>
                  <a:pt x="633" y="375"/>
                  <a:pt x="635" y="376"/>
                </a:cubicBezTo>
                <a:cubicBezTo>
                  <a:pt x="641" y="378"/>
                  <a:pt x="653" y="379"/>
                  <a:pt x="653" y="379"/>
                </a:cubicBezTo>
                <a:cubicBezTo>
                  <a:pt x="664" y="384"/>
                  <a:pt x="669" y="389"/>
                  <a:pt x="674" y="400"/>
                </a:cubicBezTo>
                <a:cubicBezTo>
                  <a:pt x="675" y="435"/>
                  <a:pt x="680" y="481"/>
                  <a:pt x="675" y="516"/>
                </a:cubicBezTo>
                <a:cubicBezTo>
                  <a:pt x="674" y="520"/>
                  <a:pt x="666" y="518"/>
                  <a:pt x="662" y="519"/>
                </a:cubicBezTo>
                <a:cubicBezTo>
                  <a:pt x="661" y="528"/>
                  <a:pt x="665" y="545"/>
                  <a:pt x="654" y="547"/>
                </a:cubicBezTo>
                <a:cubicBezTo>
                  <a:pt x="641" y="563"/>
                  <a:pt x="625" y="542"/>
                  <a:pt x="617" y="532"/>
                </a:cubicBezTo>
                <a:cubicBezTo>
                  <a:pt x="616" y="531"/>
                  <a:pt x="614" y="531"/>
                  <a:pt x="612" y="531"/>
                </a:cubicBezTo>
                <a:cubicBezTo>
                  <a:pt x="605" y="527"/>
                  <a:pt x="596" y="523"/>
                  <a:pt x="588" y="522"/>
                </a:cubicBezTo>
                <a:cubicBezTo>
                  <a:pt x="581" y="516"/>
                  <a:pt x="572" y="513"/>
                  <a:pt x="564" y="508"/>
                </a:cubicBezTo>
                <a:cubicBezTo>
                  <a:pt x="558" y="500"/>
                  <a:pt x="555" y="501"/>
                  <a:pt x="546" y="495"/>
                </a:cubicBezTo>
                <a:cubicBezTo>
                  <a:pt x="532" y="500"/>
                  <a:pt x="519" y="489"/>
                  <a:pt x="507" y="498"/>
                </a:cubicBezTo>
                <a:cubicBezTo>
                  <a:pt x="501" y="514"/>
                  <a:pt x="506" y="488"/>
                  <a:pt x="497" y="501"/>
                </a:cubicBezTo>
                <a:cubicBezTo>
                  <a:pt x="483" y="521"/>
                  <a:pt x="494" y="525"/>
                  <a:pt x="468" y="531"/>
                </a:cubicBezTo>
                <a:cubicBezTo>
                  <a:pt x="463" y="538"/>
                  <a:pt x="459" y="539"/>
                  <a:pt x="450" y="543"/>
                </a:cubicBezTo>
                <a:cubicBezTo>
                  <a:pt x="440" y="542"/>
                  <a:pt x="430" y="543"/>
                  <a:pt x="420" y="540"/>
                </a:cubicBezTo>
                <a:cubicBezTo>
                  <a:pt x="413" y="538"/>
                  <a:pt x="409" y="532"/>
                  <a:pt x="402" y="531"/>
                </a:cubicBezTo>
                <a:cubicBezTo>
                  <a:pt x="394" y="525"/>
                  <a:pt x="385" y="521"/>
                  <a:pt x="375" y="519"/>
                </a:cubicBezTo>
                <a:cubicBezTo>
                  <a:pt x="351" y="520"/>
                  <a:pt x="351" y="520"/>
                  <a:pt x="341" y="537"/>
                </a:cubicBezTo>
                <a:cubicBezTo>
                  <a:pt x="335" y="532"/>
                  <a:pt x="338" y="518"/>
                  <a:pt x="330" y="516"/>
                </a:cubicBezTo>
                <a:cubicBezTo>
                  <a:pt x="323" y="512"/>
                  <a:pt x="299" y="512"/>
                  <a:pt x="291" y="510"/>
                </a:cubicBezTo>
                <a:cubicBezTo>
                  <a:pt x="282" y="506"/>
                  <a:pt x="270" y="506"/>
                  <a:pt x="260" y="504"/>
                </a:cubicBezTo>
                <a:cubicBezTo>
                  <a:pt x="253" y="500"/>
                  <a:pt x="245" y="494"/>
                  <a:pt x="237" y="492"/>
                </a:cubicBezTo>
                <a:cubicBezTo>
                  <a:pt x="231" y="487"/>
                  <a:pt x="225" y="482"/>
                  <a:pt x="219" y="478"/>
                </a:cubicBezTo>
                <a:cubicBezTo>
                  <a:pt x="216" y="476"/>
                  <a:pt x="210" y="471"/>
                  <a:pt x="210" y="471"/>
                </a:cubicBezTo>
                <a:cubicBezTo>
                  <a:pt x="207" y="466"/>
                  <a:pt x="205" y="461"/>
                  <a:pt x="200" y="457"/>
                </a:cubicBezTo>
                <a:cubicBezTo>
                  <a:pt x="195" y="448"/>
                  <a:pt x="189" y="440"/>
                  <a:pt x="180" y="435"/>
                </a:cubicBezTo>
                <a:cubicBezTo>
                  <a:pt x="175" y="428"/>
                  <a:pt x="168" y="417"/>
                  <a:pt x="159" y="414"/>
                </a:cubicBezTo>
                <a:cubicBezTo>
                  <a:pt x="149" y="404"/>
                  <a:pt x="150" y="387"/>
                  <a:pt x="135" y="385"/>
                </a:cubicBezTo>
                <a:cubicBezTo>
                  <a:pt x="125" y="384"/>
                  <a:pt x="115" y="384"/>
                  <a:pt x="105" y="384"/>
                </a:cubicBezTo>
                <a:cubicBezTo>
                  <a:pt x="88" y="363"/>
                  <a:pt x="78" y="341"/>
                  <a:pt x="56" y="325"/>
                </a:cubicBezTo>
                <a:cubicBezTo>
                  <a:pt x="57" y="298"/>
                  <a:pt x="46" y="271"/>
                  <a:pt x="71" y="286"/>
                </a:cubicBezTo>
                <a:cubicBezTo>
                  <a:pt x="99" y="284"/>
                  <a:pt x="82" y="254"/>
                  <a:pt x="75" y="237"/>
                </a:cubicBezTo>
                <a:cubicBezTo>
                  <a:pt x="74" y="230"/>
                  <a:pt x="77" y="230"/>
                  <a:pt x="83" y="226"/>
                </a:cubicBezTo>
                <a:cubicBezTo>
                  <a:pt x="87" y="199"/>
                  <a:pt x="83" y="192"/>
                  <a:pt x="63" y="180"/>
                </a:cubicBezTo>
                <a:cubicBezTo>
                  <a:pt x="57" y="171"/>
                  <a:pt x="54" y="161"/>
                  <a:pt x="42" y="159"/>
                </a:cubicBezTo>
                <a:cubicBezTo>
                  <a:pt x="31" y="154"/>
                  <a:pt x="37" y="141"/>
                  <a:pt x="32" y="130"/>
                </a:cubicBezTo>
                <a:cubicBezTo>
                  <a:pt x="30" y="103"/>
                  <a:pt x="19" y="110"/>
                  <a:pt x="3" y="94"/>
                </a:cubicBezTo>
                <a:cubicBezTo>
                  <a:pt x="1" y="82"/>
                  <a:pt x="8" y="81"/>
                  <a:pt x="18" y="78"/>
                </a:cubicBezTo>
                <a:cubicBezTo>
                  <a:pt x="28" y="64"/>
                  <a:pt x="14" y="51"/>
                  <a:pt x="3" y="42"/>
                </a:cubicBezTo>
                <a:cubicBezTo>
                  <a:pt x="0" y="28"/>
                  <a:pt x="1" y="15"/>
                  <a:pt x="15" y="10"/>
                </a:cubicBezTo>
                <a:cubicBezTo>
                  <a:pt x="19" y="5"/>
                  <a:pt x="26" y="1"/>
                  <a:pt x="30" y="3"/>
                </a:cubicBezTo>
                <a:cubicBezTo>
                  <a:pt x="37" y="6"/>
                  <a:pt x="59" y="34"/>
                  <a:pt x="59" y="30"/>
                </a:cubicBezTo>
                <a:cubicBezTo>
                  <a:pt x="62" y="35"/>
                  <a:pt x="72" y="21"/>
                  <a:pt x="71" y="22"/>
                </a:cubicBezTo>
                <a:lnTo>
                  <a:pt x="44" y="27"/>
                </a:lnTo>
              </a:path>
            </a:pathLst>
          </a:cu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373" name="Freeform 37"/>
          <p:cNvSpPr>
            <a:spLocks/>
          </p:cNvSpPr>
          <p:nvPr/>
        </p:nvSpPr>
        <p:spPr bwMode="auto">
          <a:xfrm>
            <a:off x="4991100" y="430411"/>
            <a:ext cx="168275" cy="241300"/>
          </a:xfrm>
          <a:custGeom>
            <a:avLst/>
            <a:gdLst/>
            <a:ahLst/>
            <a:cxnLst>
              <a:cxn ang="0">
                <a:pos x="122" y="5"/>
              </a:cxn>
              <a:cxn ang="0">
                <a:pos x="110" y="75"/>
              </a:cxn>
              <a:cxn ang="0">
                <a:pos x="93" y="93"/>
              </a:cxn>
              <a:cxn ang="0">
                <a:pos x="75" y="120"/>
              </a:cxn>
              <a:cxn ang="0">
                <a:pos x="48" y="146"/>
              </a:cxn>
              <a:cxn ang="0">
                <a:pos x="33" y="140"/>
              </a:cxn>
              <a:cxn ang="0">
                <a:pos x="18" y="123"/>
              </a:cxn>
              <a:cxn ang="0">
                <a:pos x="8" y="111"/>
              </a:cxn>
              <a:cxn ang="0">
                <a:pos x="0" y="98"/>
              </a:cxn>
              <a:cxn ang="0">
                <a:pos x="11" y="78"/>
              </a:cxn>
              <a:cxn ang="0">
                <a:pos x="20" y="56"/>
              </a:cxn>
              <a:cxn ang="0">
                <a:pos x="6" y="39"/>
              </a:cxn>
              <a:cxn ang="0">
                <a:pos x="11" y="26"/>
              </a:cxn>
              <a:cxn ang="0">
                <a:pos x="27" y="17"/>
              </a:cxn>
              <a:cxn ang="0">
                <a:pos x="48" y="8"/>
              </a:cxn>
              <a:cxn ang="0">
                <a:pos x="111" y="0"/>
              </a:cxn>
              <a:cxn ang="0">
                <a:pos x="122" y="5"/>
              </a:cxn>
            </a:cxnLst>
            <a:rect l="0" t="0" r="r" b="b"/>
            <a:pathLst>
              <a:path w="131" h="146">
                <a:moveTo>
                  <a:pt x="122" y="5"/>
                </a:moveTo>
                <a:cubicBezTo>
                  <a:pt x="121" y="27"/>
                  <a:pt x="131" y="59"/>
                  <a:pt x="110" y="75"/>
                </a:cubicBezTo>
                <a:cubicBezTo>
                  <a:pt x="106" y="85"/>
                  <a:pt x="104" y="91"/>
                  <a:pt x="93" y="93"/>
                </a:cubicBezTo>
                <a:cubicBezTo>
                  <a:pt x="91" y="104"/>
                  <a:pt x="85" y="114"/>
                  <a:pt x="75" y="120"/>
                </a:cubicBezTo>
                <a:cubicBezTo>
                  <a:pt x="69" y="131"/>
                  <a:pt x="60" y="141"/>
                  <a:pt x="48" y="146"/>
                </a:cubicBezTo>
                <a:cubicBezTo>
                  <a:pt x="42" y="144"/>
                  <a:pt x="39" y="141"/>
                  <a:pt x="33" y="140"/>
                </a:cubicBezTo>
                <a:cubicBezTo>
                  <a:pt x="28" y="134"/>
                  <a:pt x="22" y="130"/>
                  <a:pt x="18" y="123"/>
                </a:cubicBezTo>
                <a:cubicBezTo>
                  <a:pt x="17" y="115"/>
                  <a:pt x="14" y="115"/>
                  <a:pt x="8" y="111"/>
                </a:cubicBezTo>
                <a:cubicBezTo>
                  <a:pt x="6" y="106"/>
                  <a:pt x="3" y="102"/>
                  <a:pt x="0" y="98"/>
                </a:cubicBezTo>
                <a:cubicBezTo>
                  <a:pt x="3" y="90"/>
                  <a:pt x="7" y="85"/>
                  <a:pt x="11" y="78"/>
                </a:cubicBezTo>
                <a:cubicBezTo>
                  <a:pt x="12" y="70"/>
                  <a:pt x="14" y="61"/>
                  <a:pt x="20" y="56"/>
                </a:cubicBezTo>
                <a:cubicBezTo>
                  <a:pt x="23" y="41"/>
                  <a:pt x="19" y="42"/>
                  <a:pt x="6" y="39"/>
                </a:cubicBezTo>
                <a:cubicBezTo>
                  <a:pt x="5" y="32"/>
                  <a:pt x="3" y="28"/>
                  <a:pt x="11" y="26"/>
                </a:cubicBezTo>
                <a:cubicBezTo>
                  <a:pt x="19" y="20"/>
                  <a:pt x="15" y="18"/>
                  <a:pt x="27" y="17"/>
                </a:cubicBezTo>
                <a:cubicBezTo>
                  <a:pt x="35" y="9"/>
                  <a:pt x="35" y="9"/>
                  <a:pt x="48" y="8"/>
                </a:cubicBezTo>
                <a:cubicBezTo>
                  <a:pt x="69" y="0"/>
                  <a:pt x="86" y="1"/>
                  <a:pt x="111" y="0"/>
                </a:cubicBezTo>
                <a:cubicBezTo>
                  <a:pt x="113" y="6"/>
                  <a:pt x="116" y="7"/>
                  <a:pt x="122" y="5"/>
                </a:cubicBezTo>
                <a:close/>
              </a:path>
            </a:pathLst>
          </a:cu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374" name="Freeform 38"/>
          <p:cNvSpPr>
            <a:spLocks/>
          </p:cNvSpPr>
          <p:nvPr/>
        </p:nvSpPr>
        <p:spPr bwMode="auto">
          <a:xfrm>
            <a:off x="4065588" y="1184474"/>
            <a:ext cx="369887" cy="211138"/>
          </a:xfrm>
          <a:custGeom>
            <a:avLst/>
            <a:gdLst/>
            <a:ahLst/>
            <a:cxnLst>
              <a:cxn ang="0">
                <a:pos x="1" y="4"/>
              </a:cxn>
              <a:cxn ang="0">
                <a:pos x="88" y="4"/>
              </a:cxn>
              <a:cxn ang="0">
                <a:pos x="112" y="10"/>
              </a:cxn>
              <a:cxn ang="0">
                <a:pos x="120" y="22"/>
              </a:cxn>
              <a:cxn ang="0">
                <a:pos x="135" y="16"/>
              </a:cxn>
              <a:cxn ang="0">
                <a:pos x="162" y="20"/>
              </a:cxn>
              <a:cxn ang="0">
                <a:pos x="174" y="35"/>
              </a:cxn>
              <a:cxn ang="0">
                <a:pos x="189" y="46"/>
              </a:cxn>
              <a:cxn ang="0">
                <a:pos x="204" y="61"/>
              </a:cxn>
              <a:cxn ang="0">
                <a:pos x="238" y="74"/>
              </a:cxn>
              <a:cxn ang="0">
                <a:pos x="255" y="89"/>
              </a:cxn>
              <a:cxn ang="0">
                <a:pos x="264" y="92"/>
              </a:cxn>
              <a:cxn ang="0">
                <a:pos x="277" y="97"/>
              </a:cxn>
              <a:cxn ang="0">
                <a:pos x="261" y="125"/>
              </a:cxn>
              <a:cxn ang="0">
                <a:pos x="235" y="112"/>
              </a:cxn>
              <a:cxn ang="0">
                <a:pos x="211" y="106"/>
              </a:cxn>
              <a:cxn ang="0">
                <a:pos x="141" y="97"/>
              </a:cxn>
              <a:cxn ang="0">
                <a:pos x="94" y="88"/>
              </a:cxn>
              <a:cxn ang="0">
                <a:pos x="60" y="79"/>
              </a:cxn>
              <a:cxn ang="0">
                <a:pos x="46" y="58"/>
              </a:cxn>
              <a:cxn ang="0">
                <a:pos x="42" y="29"/>
              </a:cxn>
              <a:cxn ang="0">
                <a:pos x="10" y="19"/>
              </a:cxn>
              <a:cxn ang="0">
                <a:pos x="1" y="1"/>
              </a:cxn>
              <a:cxn ang="0">
                <a:pos x="17" y="18"/>
              </a:cxn>
            </a:cxnLst>
            <a:rect l="0" t="0" r="r" b="b"/>
            <a:pathLst>
              <a:path w="291" h="128">
                <a:moveTo>
                  <a:pt x="1" y="4"/>
                </a:moveTo>
                <a:cubicBezTo>
                  <a:pt x="39" y="2"/>
                  <a:pt x="44" y="0"/>
                  <a:pt x="88" y="4"/>
                </a:cubicBezTo>
                <a:cubicBezTo>
                  <a:pt x="96" y="5"/>
                  <a:pt x="112" y="10"/>
                  <a:pt x="112" y="10"/>
                </a:cubicBezTo>
                <a:cubicBezTo>
                  <a:pt x="115" y="16"/>
                  <a:pt x="114" y="18"/>
                  <a:pt x="120" y="22"/>
                </a:cubicBezTo>
                <a:cubicBezTo>
                  <a:pt x="125" y="19"/>
                  <a:pt x="129" y="17"/>
                  <a:pt x="135" y="16"/>
                </a:cubicBezTo>
                <a:cubicBezTo>
                  <a:pt x="145" y="17"/>
                  <a:pt x="152" y="19"/>
                  <a:pt x="162" y="20"/>
                </a:cubicBezTo>
                <a:cubicBezTo>
                  <a:pt x="163" y="26"/>
                  <a:pt x="168" y="34"/>
                  <a:pt x="174" y="35"/>
                </a:cubicBezTo>
                <a:cubicBezTo>
                  <a:pt x="184" y="40"/>
                  <a:pt x="177" y="43"/>
                  <a:pt x="189" y="46"/>
                </a:cubicBezTo>
                <a:cubicBezTo>
                  <a:pt x="190" y="59"/>
                  <a:pt x="192" y="58"/>
                  <a:pt x="204" y="61"/>
                </a:cubicBezTo>
                <a:cubicBezTo>
                  <a:pt x="208" y="66"/>
                  <a:pt x="230" y="73"/>
                  <a:pt x="238" y="74"/>
                </a:cubicBezTo>
                <a:cubicBezTo>
                  <a:pt x="244" y="80"/>
                  <a:pt x="247" y="88"/>
                  <a:pt x="255" y="89"/>
                </a:cubicBezTo>
                <a:cubicBezTo>
                  <a:pt x="246" y="78"/>
                  <a:pt x="262" y="92"/>
                  <a:pt x="264" y="92"/>
                </a:cubicBezTo>
                <a:cubicBezTo>
                  <a:pt x="268" y="94"/>
                  <a:pt x="273" y="95"/>
                  <a:pt x="277" y="97"/>
                </a:cubicBezTo>
                <a:cubicBezTo>
                  <a:pt x="291" y="126"/>
                  <a:pt x="286" y="128"/>
                  <a:pt x="261" y="125"/>
                </a:cubicBezTo>
                <a:cubicBezTo>
                  <a:pt x="252" y="118"/>
                  <a:pt x="246" y="114"/>
                  <a:pt x="235" y="112"/>
                </a:cubicBezTo>
                <a:cubicBezTo>
                  <a:pt x="227" y="106"/>
                  <a:pt x="223" y="107"/>
                  <a:pt x="211" y="106"/>
                </a:cubicBezTo>
                <a:cubicBezTo>
                  <a:pt x="185" y="101"/>
                  <a:pt x="171" y="98"/>
                  <a:pt x="141" y="97"/>
                </a:cubicBezTo>
                <a:cubicBezTo>
                  <a:pt x="120" y="88"/>
                  <a:pt x="128" y="89"/>
                  <a:pt x="94" y="88"/>
                </a:cubicBezTo>
                <a:cubicBezTo>
                  <a:pt x="84" y="83"/>
                  <a:pt x="71" y="81"/>
                  <a:pt x="60" y="79"/>
                </a:cubicBezTo>
                <a:cubicBezTo>
                  <a:pt x="53" y="75"/>
                  <a:pt x="51" y="65"/>
                  <a:pt x="46" y="58"/>
                </a:cubicBezTo>
                <a:cubicBezTo>
                  <a:pt x="44" y="49"/>
                  <a:pt x="47" y="36"/>
                  <a:pt x="42" y="29"/>
                </a:cubicBezTo>
                <a:cubicBezTo>
                  <a:pt x="36" y="20"/>
                  <a:pt x="10" y="19"/>
                  <a:pt x="10" y="19"/>
                </a:cubicBezTo>
                <a:cubicBezTo>
                  <a:pt x="4" y="16"/>
                  <a:pt x="0" y="1"/>
                  <a:pt x="1" y="1"/>
                </a:cubicBezTo>
                <a:lnTo>
                  <a:pt x="17" y="18"/>
                </a:lnTo>
              </a:path>
            </a:pathLst>
          </a:custGeom>
          <a:solidFill>
            <a:srgbClr val="800000"/>
          </a:solidFill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375" name="Freeform 39"/>
          <p:cNvSpPr>
            <a:spLocks/>
          </p:cNvSpPr>
          <p:nvPr/>
        </p:nvSpPr>
        <p:spPr bwMode="auto">
          <a:xfrm>
            <a:off x="3921125" y="1500386"/>
            <a:ext cx="1285875" cy="588963"/>
          </a:xfrm>
          <a:custGeom>
            <a:avLst/>
            <a:gdLst/>
            <a:ahLst/>
            <a:cxnLst>
              <a:cxn ang="0">
                <a:pos x="565" y="8"/>
              </a:cxn>
              <a:cxn ang="0">
                <a:pos x="616" y="16"/>
              </a:cxn>
              <a:cxn ang="0">
                <a:pos x="711" y="13"/>
              </a:cxn>
              <a:cxn ang="0">
                <a:pos x="741" y="2"/>
              </a:cxn>
              <a:cxn ang="0">
                <a:pos x="785" y="43"/>
              </a:cxn>
              <a:cxn ang="0">
                <a:pos x="818" y="93"/>
              </a:cxn>
              <a:cxn ang="0">
                <a:pos x="809" y="139"/>
              </a:cxn>
              <a:cxn ang="0">
                <a:pos x="833" y="162"/>
              </a:cxn>
              <a:cxn ang="0">
                <a:pos x="799" y="258"/>
              </a:cxn>
              <a:cxn ang="0">
                <a:pos x="772" y="304"/>
              </a:cxn>
              <a:cxn ang="0">
                <a:pos x="731" y="314"/>
              </a:cxn>
              <a:cxn ang="0">
                <a:pos x="691" y="332"/>
              </a:cxn>
              <a:cxn ang="0">
                <a:pos x="626" y="341"/>
              </a:cxn>
              <a:cxn ang="0">
                <a:pos x="586" y="361"/>
              </a:cxn>
              <a:cxn ang="0">
                <a:pos x="453" y="361"/>
              </a:cxn>
              <a:cxn ang="0">
                <a:pos x="366" y="345"/>
              </a:cxn>
              <a:cxn ang="0">
                <a:pos x="309" y="368"/>
              </a:cxn>
              <a:cxn ang="0">
                <a:pos x="156" y="348"/>
              </a:cxn>
              <a:cxn ang="0">
                <a:pos x="194" y="307"/>
              </a:cxn>
              <a:cxn ang="0">
                <a:pos x="184" y="243"/>
              </a:cxn>
              <a:cxn ang="0">
                <a:pos x="149" y="228"/>
              </a:cxn>
              <a:cxn ang="0">
                <a:pos x="92" y="228"/>
              </a:cxn>
              <a:cxn ang="0">
                <a:pos x="42" y="255"/>
              </a:cxn>
              <a:cxn ang="0">
                <a:pos x="10" y="231"/>
              </a:cxn>
              <a:cxn ang="0">
                <a:pos x="39" y="200"/>
              </a:cxn>
              <a:cxn ang="0">
                <a:pos x="83" y="172"/>
              </a:cxn>
              <a:cxn ang="0">
                <a:pos x="136" y="192"/>
              </a:cxn>
              <a:cxn ang="0">
                <a:pos x="189" y="223"/>
              </a:cxn>
              <a:cxn ang="0">
                <a:pos x="257" y="267"/>
              </a:cxn>
              <a:cxn ang="0">
                <a:pos x="282" y="248"/>
              </a:cxn>
              <a:cxn ang="0">
                <a:pos x="302" y="194"/>
              </a:cxn>
              <a:cxn ang="0">
                <a:pos x="313" y="162"/>
              </a:cxn>
              <a:cxn ang="0">
                <a:pos x="331" y="131"/>
              </a:cxn>
              <a:cxn ang="0">
                <a:pos x="353" y="103"/>
              </a:cxn>
              <a:cxn ang="0">
                <a:pos x="376" y="88"/>
              </a:cxn>
              <a:cxn ang="0">
                <a:pos x="413" y="107"/>
              </a:cxn>
              <a:cxn ang="0">
                <a:pos x="441" y="110"/>
              </a:cxn>
              <a:cxn ang="0">
                <a:pos x="455" y="113"/>
              </a:cxn>
              <a:cxn ang="0">
                <a:pos x="503" y="126"/>
              </a:cxn>
              <a:cxn ang="0">
                <a:pos x="555" y="119"/>
              </a:cxn>
              <a:cxn ang="0">
                <a:pos x="550" y="30"/>
              </a:cxn>
            </a:cxnLst>
            <a:rect l="0" t="0" r="r" b="b"/>
            <a:pathLst>
              <a:path w="833" h="375">
                <a:moveTo>
                  <a:pt x="527" y="22"/>
                </a:moveTo>
                <a:cubicBezTo>
                  <a:pt x="543" y="10"/>
                  <a:pt x="543" y="9"/>
                  <a:pt x="565" y="8"/>
                </a:cubicBezTo>
                <a:cubicBezTo>
                  <a:pt x="578" y="4"/>
                  <a:pt x="580" y="5"/>
                  <a:pt x="594" y="6"/>
                </a:cubicBezTo>
                <a:cubicBezTo>
                  <a:pt x="601" y="12"/>
                  <a:pt x="608" y="14"/>
                  <a:pt x="616" y="16"/>
                </a:cubicBezTo>
                <a:cubicBezTo>
                  <a:pt x="624" y="23"/>
                  <a:pt x="627" y="21"/>
                  <a:pt x="639" y="22"/>
                </a:cubicBezTo>
                <a:cubicBezTo>
                  <a:pt x="660" y="38"/>
                  <a:pt x="688" y="22"/>
                  <a:pt x="711" y="13"/>
                </a:cubicBezTo>
                <a:cubicBezTo>
                  <a:pt x="717" y="7"/>
                  <a:pt x="716" y="13"/>
                  <a:pt x="723" y="12"/>
                </a:cubicBezTo>
                <a:cubicBezTo>
                  <a:pt x="726" y="12"/>
                  <a:pt x="734" y="0"/>
                  <a:pt x="741" y="2"/>
                </a:cubicBezTo>
                <a:cubicBezTo>
                  <a:pt x="749" y="2"/>
                  <a:pt x="763" y="8"/>
                  <a:pt x="770" y="15"/>
                </a:cubicBezTo>
                <a:cubicBezTo>
                  <a:pt x="774" y="22"/>
                  <a:pt x="781" y="36"/>
                  <a:pt x="785" y="43"/>
                </a:cubicBezTo>
                <a:cubicBezTo>
                  <a:pt x="787" y="53"/>
                  <a:pt x="789" y="67"/>
                  <a:pt x="796" y="73"/>
                </a:cubicBezTo>
                <a:cubicBezTo>
                  <a:pt x="801" y="82"/>
                  <a:pt x="811" y="91"/>
                  <a:pt x="818" y="93"/>
                </a:cubicBezTo>
                <a:cubicBezTo>
                  <a:pt x="822" y="105"/>
                  <a:pt x="825" y="121"/>
                  <a:pt x="824" y="129"/>
                </a:cubicBezTo>
                <a:cubicBezTo>
                  <a:pt x="823" y="137"/>
                  <a:pt x="813" y="134"/>
                  <a:pt x="809" y="139"/>
                </a:cubicBezTo>
                <a:cubicBezTo>
                  <a:pt x="803" y="140"/>
                  <a:pt x="803" y="154"/>
                  <a:pt x="799" y="159"/>
                </a:cubicBezTo>
                <a:cubicBezTo>
                  <a:pt x="804" y="172"/>
                  <a:pt x="831" y="150"/>
                  <a:pt x="833" y="162"/>
                </a:cubicBezTo>
                <a:cubicBezTo>
                  <a:pt x="832" y="207"/>
                  <a:pt x="830" y="197"/>
                  <a:pt x="823" y="222"/>
                </a:cubicBezTo>
                <a:cubicBezTo>
                  <a:pt x="811" y="249"/>
                  <a:pt x="810" y="238"/>
                  <a:pt x="799" y="258"/>
                </a:cubicBezTo>
                <a:cubicBezTo>
                  <a:pt x="797" y="263"/>
                  <a:pt x="790" y="280"/>
                  <a:pt x="790" y="280"/>
                </a:cubicBezTo>
                <a:cubicBezTo>
                  <a:pt x="790" y="282"/>
                  <a:pt x="773" y="304"/>
                  <a:pt x="772" y="304"/>
                </a:cubicBezTo>
                <a:cubicBezTo>
                  <a:pt x="762" y="305"/>
                  <a:pt x="753" y="305"/>
                  <a:pt x="743" y="305"/>
                </a:cubicBezTo>
                <a:cubicBezTo>
                  <a:pt x="740" y="312"/>
                  <a:pt x="737" y="313"/>
                  <a:pt x="731" y="314"/>
                </a:cubicBezTo>
                <a:cubicBezTo>
                  <a:pt x="722" y="321"/>
                  <a:pt x="732" y="314"/>
                  <a:pt x="710" y="317"/>
                </a:cubicBezTo>
                <a:cubicBezTo>
                  <a:pt x="702" y="318"/>
                  <a:pt x="699" y="331"/>
                  <a:pt x="691" y="332"/>
                </a:cubicBezTo>
                <a:cubicBezTo>
                  <a:pt x="674" y="335"/>
                  <a:pt x="656" y="334"/>
                  <a:pt x="639" y="335"/>
                </a:cubicBezTo>
                <a:cubicBezTo>
                  <a:pt x="633" y="336"/>
                  <a:pt x="631" y="338"/>
                  <a:pt x="626" y="341"/>
                </a:cubicBezTo>
                <a:cubicBezTo>
                  <a:pt x="618" y="354"/>
                  <a:pt x="618" y="354"/>
                  <a:pt x="604" y="355"/>
                </a:cubicBezTo>
                <a:cubicBezTo>
                  <a:pt x="599" y="357"/>
                  <a:pt x="593" y="360"/>
                  <a:pt x="586" y="361"/>
                </a:cubicBezTo>
                <a:cubicBezTo>
                  <a:pt x="573" y="369"/>
                  <a:pt x="536" y="370"/>
                  <a:pt x="522" y="371"/>
                </a:cubicBezTo>
                <a:cubicBezTo>
                  <a:pt x="507" y="375"/>
                  <a:pt x="469" y="371"/>
                  <a:pt x="453" y="361"/>
                </a:cubicBezTo>
                <a:cubicBezTo>
                  <a:pt x="444" y="355"/>
                  <a:pt x="439" y="349"/>
                  <a:pt x="428" y="348"/>
                </a:cubicBezTo>
                <a:cubicBezTo>
                  <a:pt x="412" y="332"/>
                  <a:pt x="380" y="344"/>
                  <a:pt x="366" y="345"/>
                </a:cubicBezTo>
                <a:cubicBezTo>
                  <a:pt x="354" y="346"/>
                  <a:pt x="349" y="353"/>
                  <a:pt x="339" y="355"/>
                </a:cubicBezTo>
                <a:cubicBezTo>
                  <a:pt x="331" y="363"/>
                  <a:pt x="320" y="366"/>
                  <a:pt x="309" y="368"/>
                </a:cubicBezTo>
                <a:cubicBezTo>
                  <a:pt x="265" y="367"/>
                  <a:pt x="228" y="355"/>
                  <a:pt x="185" y="354"/>
                </a:cubicBezTo>
                <a:cubicBezTo>
                  <a:pt x="174" y="353"/>
                  <a:pt x="166" y="350"/>
                  <a:pt x="156" y="348"/>
                </a:cubicBezTo>
                <a:cubicBezTo>
                  <a:pt x="149" y="341"/>
                  <a:pt x="157" y="336"/>
                  <a:pt x="162" y="333"/>
                </a:cubicBezTo>
                <a:cubicBezTo>
                  <a:pt x="169" y="323"/>
                  <a:pt x="187" y="316"/>
                  <a:pt x="194" y="307"/>
                </a:cubicBezTo>
                <a:cubicBezTo>
                  <a:pt x="197" y="299"/>
                  <a:pt x="196" y="277"/>
                  <a:pt x="199" y="271"/>
                </a:cubicBezTo>
                <a:cubicBezTo>
                  <a:pt x="195" y="259"/>
                  <a:pt x="195" y="249"/>
                  <a:pt x="184" y="243"/>
                </a:cubicBezTo>
                <a:cubicBezTo>
                  <a:pt x="177" y="232"/>
                  <a:pt x="164" y="237"/>
                  <a:pt x="152" y="235"/>
                </a:cubicBezTo>
                <a:cubicBezTo>
                  <a:pt x="145" y="237"/>
                  <a:pt x="156" y="226"/>
                  <a:pt x="149" y="228"/>
                </a:cubicBezTo>
                <a:cubicBezTo>
                  <a:pt x="133" y="225"/>
                  <a:pt x="134" y="219"/>
                  <a:pt x="115" y="216"/>
                </a:cubicBezTo>
                <a:cubicBezTo>
                  <a:pt x="105" y="215"/>
                  <a:pt x="101" y="225"/>
                  <a:pt x="92" y="228"/>
                </a:cubicBezTo>
                <a:cubicBezTo>
                  <a:pt x="83" y="233"/>
                  <a:pt x="67" y="246"/>
                  <a:pt x="59" y="243"/>
                </a:cubicBezTo>
                <a:cubicBezTo>
                  <a:pt x="51" y="249"/>
                  <a:pt x="51" y="252"/>
                  <a:pt x="42" y="255"/>
                </a:cubicBezTo>
                <a:cubicBezTo>
                  <a:pt x="32" y="253"/>
                  <a:pt x="23" y="252"/>
                  <a:pt x="13" y="248"/>
                </a:cubicBezTo>
                <a:cubicBezTo>
                  <a:pt x="9" y="244"/>
                  <a:pt x="14" y="234"/>
                  <a:pt x="10" y="231"/>
                </a:cubicBezTo>
                <a:cubicBezTo>
                  <a:pt x="0" y="214"/>
                  <a:pt x="18" y="215"/>
                  <a:pt x="27" y="211"/>
                </a:cubicBezTo>
                <a:cubicBezTo>
                  <a:pt x="31" y="206"/>
                  <a:pt x="35" y="204"/>
                  <a:pt x="39" y="200"/>
                </a:cubicBezTo>
                <a:cubicBezTo>
                  <a:pt x="45" y="195"/>
                  <a:pt x="56" y="176"/>
                  <a:pt x="63" y="172"/>
                </a:cubicBezTo>
                <a:cubicBezTo>
                  <a:pt x="71" y="168"/>
                  <a:pt x="75" y="170"/>
                  <a:pt x="83" y="172"/>
                </a:cubicBezTo>
                <a:cubicBezTo>
                  <a:pt x="107" y="174"/>
                  <a:pt x="93" y="181"/>
                  <a:pt x="115" y="184"/>
                </a:cubicBezTo>
                <a:cubicBezTo>
                  <a:pt x="121" y="190"/>
                  <a:pt x="128" y="191"/>
                  <a:pt x="136" y="192"/>
                </a:cubicBezTo>
                <a:cubicBezTo>
                  <a:pt x="141" y="207"/>
                  <a:pt x="149" y="213"/>
                  <a:pt x="162" y="214"/>
                </a:cubicBezTo>
                <a:cubicBezTo>
                  <a:pt x="171" y="219"/>
                  <a:pt x="180" y="217"/>
                  <a:pt x="189" y="223"/>
                </a:cubicBezTo>
                <a:cubicBezTo>
                  <a:pt x="195" y="236"/>
                  <a:pt x="197" y="251"/>
                  <a:pt x="209" y="255"/>
                </a:cubicBezTo>
                <a:cubicBezTo>
                  <a:pt x="223" y="268"/>
                  <a:pt x="241" y="266"/>
                  <a:pt x="257" y="267"/>
                </a:cubicBezTo>
                <a:cubicBezTo>
                  <a:pt x="266" y="267"/>
                  <a:pt x="275" y="271"/>
                  <a:pt x="281" y="266"/>
                </a:cubicBezTo>
                <a:cubicBezTo>
                  <a:pt x="285" y="263"/>
                  <a:pt x="281" y="255"/>
                  <a:pt x="282" y="248"/>
                </a:cubicBezTo>
                <a:cubicBezTo>
                  <a:pt x="283" y="243"/>
                  <a:pt x="289" y="235"/>
                  <a:pt x="291" y="229"/>
                </a:cubicBezTo>
                <a:cubicBezTo>
                  <a:pt x="293" y="216"/>
                  <a:pt x="293" y="203"/>
                  <a:pt x="302" y="194"/>
                </a:cubicBezTo>
                <a:cubicBezTo>
                  <a:pt x="304" y="189"/>
                  <a:pt x="311" y="173"/>
                  <a:pt x="304" y="182"/>
                </a:cubicBezTo>
                <a:cubicBezTo>
                  <a:pt x="299" y="173"/>
                  <a:pt x="308" y="168"/>
                  <a:pt x="313" y="162"/>
                </a:cubicBezTo>
                <a:cubicBezTo>
                  <a:pt x="317" y="156"/>
                  <a:pt x="318" y="150"/>
                  <a:pt x="321" y="144"/>
                </a:cubicBezTo>
                <a:cubicBezTo>
                  <a:pt x="322" y="138"/>
                  <a:pt x="327" y="132"/>
                  <a:pt x="331" y="131"/>
                </a:cubicBezTo>
                <a:cubicBezTo>
                  <a:pt x="335" y="128"/>
                  <a:pt x="337" y="125"/>
                  <a:pt x="341" y="123"/>
                </a:cubicBezTo>
                <a:cubicBezTo>
                  <a:pt x="344" y="114"/>
                  <a:pt x="347" y="108"/>
                  <a:pt x="353" y="103"/>
                </a:cubicBezTo>
                <a:cubicBezTo>
                  <a:pt x="354" y="95"/>
                  <a:pt x="357" y="93"/>
                  <a:pt x="363" y="90"/>
                </a:cubicBezTo>
                <a:cubicBezTo>
                  <a:pt x="367" y="88"/>
                  <a:pt x="373" y="87"/>
                  <a:pt x="376" y="88"/>
                </a:cubicBezTo>
                <a:cubicBezTo>
                  <a:pt x="380" y="89"/>
                  <a:pt x="377" y="91"/>
                  <a:pt x="383" y="94"/>
                </a:cubicBezTo>
                <a:cubicBezTo>
                  <a:pt x="385" y="106"/>
                  <a:pt x="405" y="106"/>
                  <a:pt x="413" y="107"/>
                </a:cubicBezTo>
                <a:cubicBezTo>
                  <a:pt x="419" y="111"/>
                  <a:pt x="421" y="113"/>
                  <a:pt x="428" y="115"/>
                </a:cubicBezTo>
                <a:cubicBezTo>
                  <a:pt x="432" y="117"/>
                  <a:pt x="437" y="108"/>
                  <a:pt x="441" y="110"/>
                </a:cubicBezTo>
                <a:cubicBezTo>
                  <a:pt x="445" y="109"/>
                  <a:pt x="461" y="113"/>
                  <a:pt x="451" y="111"/>
                </a:cubicBezTo>
                <a:cubicBezTo>
                  <a:pt x="456" y="113"/>
                  <a:pt x="451" y="109"/>
                  <a:pt x="455" y="113"/>
                </a:cubicBezTo>
                <a:cubicBezTo>
                  <a:pt x="458" y="115"/>
                  <a:pt x="465" y="122"/>
                  <a:pt x="473" y="124"/>
                </a:cubicBezTo>
                <a:cubicBezTo>
                  <a:pt x="481" y="128"/>
                  <a:pt x="494" y="125"/>
                  <a:pt x="503" y="126"/>
                </a:cubicBezTo>
                <a:cubicBezTo>
                  <a:pt x="515" y="122"/>
                  <a:pt x="527" y="141"/>
                  <a:pt x="540" y="144"/>
                </a:cubicBezTo>
                <a:cubicBezTo>
                  <a:pt x="550" y="139"/>
                  <a:pt x="553" y="133"/>
                  <a:pt x="555" y="119"/>
                </a:cubicBezTo>
                <a:cubicBezTo>
                  <a:pt x="557" y="50"/>
                  <a:pt x="535" y="81"/>
                  <a:pt x="556" y="67"/>
                </a:cubicBezTo>
                <a:cubicBezTo>
                  <a:pt x="565" y="48"/>
                  <a:pt x="563" y="34"/>
                  <a:pt x="550" y="30"/>
                </a:cubicBezTo>
                <a:cubicBezTo>
                  <a:pt x="543" y="26"/>
                  <a:pt x="535" y="24"/>
                  <a:pt x="527" y="22"/>
                </a:cubicBezTo>
                <a:close/>
              </a:path>
            </a:pathLst>
          </a:custGeom>
          <a:solidFill>
            <a:srgbClr val="FFFF99"/>
          </a:solidFill>
          <a:ln w="9525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376" name="Rectangle 40"/>
          <p:cNvSpPr>
            <a:spLocks noChangeArrowheads="1"/>
          </p:cNvSpPr>
          <p:nvPr/>
        </p:nvSpPr>
        <p:spPr bwMode="auto">
          <a:xfrm>
            <a:off x="3128963" y="1732161"/>
            <a:ext cx="403225" cy="850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zh-CN"/>
          </a:p>
        </p:txBody>
      </p:sp>
      <p:sp>
        <p:nvSpPr>
          <p:cNvPr id="14377" name="Rectangle 41"/>
          <p:cNvSpPr>
            <a:spLocks noChangeArrowheads="1"/>
          </p:cNvSpPr>
          <p:nvPr/>
        </p:nvSpPr>
        <p:spPr bwMode="auto">
          <a:xfrm>
            <a:off x="3532188" y="1946474"/>
            <a:ext cx="290512" cy="5254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CN" altLang="zh-CN"/>
          </a:p>
        </p:txBody>
      </p:sp>
      <p:sp>
        <p:nvSpPr>
          <p:cNvPr id="14378" name="Text Box 42"/>
          <p:cNvSpPr txBox="1">
            <a:spLocks noChangeArrowheads="1"/>
          </p:cNvSpPr>
          <p:nvPr/>
        </p:nvSpPr>
        <p:spPr bwMode="auto">
          <a:xfrm>
            <a:off x="3635896" y="1321023"/>
            <a:ext cx="362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400" b="1" dirty="0" smtClean="0">
                <a:solidFill>
                  <a:srgbClr val="00FFFF"/>
                </a:solidFill>
                <a:ea typeface="楷体_GB2312" pitchFamily="49" charset="-122"/>
              </a:rPr>
              <a:t>PF</a:t>
            </a:r>
            <a:endParaRPr lang="zh-CN" altLang="en-US" sz="1400" b="1" dirty="0">
              <a:solidFill>
                <a:srgbClr val="00FFFF"/>
              </a:solidFill>
              <a:ea typeface="楷体_GB2312" pitchFamily="49" charset="-122"/>
            </a:endParaRPr>
          </a:p>
        </p:txBody>
      </p:sp>
      <p:sp>
        <p:nvSpPr>
          <p:cNvPr id="14379" name="Freeform 43"/>
          <p:cNvSpPr>
            <a:spLocks/>
          </p:cNvSpPr>
          <p:nvPr/>
        </p:nvSpPr>
        <p:spPr bwMode="auto">
          <a:xfrm>
            <a:off x="5632450" y="1852811"/>
            <a:ext cx="30162" cy="22225"/>
          </a:xfrm>
          <a:custGeom>
            <a:avLst/>
            <a:gdLst/>
            <a:ahLst/>
            <a:cxnLst>
              <a:cxn ang="0">
                <a:pos x="19" y="2"/>
              </a:cxn>
              <a:cxn ang="0">
                <a:pos x="12" y="14"/>
              </a:cxn>
              <a:cxn ang="0">
                <a:pos x="3" y="2"/>
              </a:cxn>
              <a:cxn ang="0">
                <a:pos x="19" y="2"/>
              </a:cxn>
            </a:cxnLst>
            <a:rect l="0" t="0" r="r" b="b"/>
            <a:pathLst>
              <a:path w="20" h="14">
                <a:moveTo>
                  <a:pt x="19" y="2"/>
                </a:moveTo>
                <a:cubicBezTo>
                  <a:pt x="15" y="0"/>
                  <a:pt x="20" y="11"/>
                  <a:pt x="12" y="14"/>
                </a:cubicBezTo>
                <a:cubicBezTo>
                  <a:pt x="0" y="14"/>
                  <a:pt x="3" y="4"/>
                  <a:pt x="3" y="2"/>
                </a:cubicBezTo>
                <a:cubicBezTo>
                  <a:pt x="4" y="0"/>
                  <a:pt x="10" y="5"/>
                  <a:pt x="19" y="2"/>
                </a:cubicBezTo>
                <a:close/>
              </a:path>
            </a:pathLst>
          </a:custGeom>
          <a:solidFill>
            <a:srgbClr val="FFFF99"/>
          </a:solidFill>
          <a:ln w="3175" cmpd="sng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380" name="Freeform 44"/>
          <p:cNvSpPr>
            <a:spLocks/>
          </p:cNvSpPr>
          <p:nvPr/>
        </p:nvSpPr>
        <p:spPr bwMode="auto">
          <a:xfrm>
            <a:off x="5314950" y="1832174"/>
            <a:ext cx="215900" cy="187325"/>
          </a:xfrm>
          <a:custGeom>
            <a:avLst/>
            <a:gdLst/>
            <a:ahLst/>
            <a:cxnLst>
              <a:cxn ang="0">
                <a:pos x="126" y="6"/>
              </a:cxn>
              <a:cxn ang="0">
                <a:pos x="140" y="9"/>
              </a:cxn>
              <a:cxn ang="0">
                <a:pos x="114" y="17"/>
              </a:cxn>
              <a:cxn ang="0">
                <a:pos x="87" y="33"/>
              </a:cxn>
              <a:cxn ang="0">
                <a:pos x="63" y="39"/>
              </a:cxn>
              <a:cxn ang="0">
                <a:pos x="21" y="69"/>
              </a:cxn>
              <a:cxn ang="0">
                <a:pos x="17" y="113"/>
              </a:cxn>
              <a:cxn ang="0">
                <a:pos x="0" y="105"/>
              </a:cxn>
              <a:cxn ang="0">
                <a:pos x="45" y="57"/>
              </a:cxn>
              <a:cxn ang="0">
                <a:pos x="15" y="59"/>
              </a:cxn>
              <a:cxn ang="0">
                <a:pos x="2" y="50"/>
              </a:cxn>
              <a:cxn ang="0">
                <a:pos x="6" y="17"/>
              </a:cxn>
              <a:cxn ang="0">
                <a:pos x="126" y="6"/>
              </a:cxn>
            </a:cxnLst>
            <a:rect l="0" t="0" r="r" b="b"/>
            <a:pathLst>
              <a:path w="140" h="119">
                <a:moveTo>
                  <a:pt x="126" y="6"/>
                </a:moveTo>
                <a:cubicBezTo>
                  <a:pt x="112" y="0"/>
                  <a:pt x="126" y="12"/>
                  <a:pt x="140" y="9"/>
                </a:cubicBezTo>
                <a:cubicBezTo>
                  <a:pt x="134" y="11"/>
                  <a:pt x="120" y="16"/>
                  <a:pt x="114" y="17"/>
                </a:cubicBezTo>
                <a:cubicBezTo>
                  <a:pt x="101" y="28"/>
                  <a:pt x="102" y="29"/>
                  <a:pt x="87" y="33"/>
                </a:cubicBezTo>
                <a:cubicBezTo>
                  <a:pt x="81" y="36"/>
                  <a:pt x="68" y="34"/>
                  <a:pt x="63" y="39"/>
                </a:cubicBezTo>
                <a:cubicBezTo>
                  <a:pt x="58" y="43"/>
                  <a:pt x="6" y="78"/>
                  <a:pt x="21" y="69"/>
                </a:cubicBezTo>
                <a:cubicBezTo>
                  <a:pt x="35" y="95"/>
                  <a:pt x="46" y="106"/>
                  <a:pt x="17" y="113"/>
                </a:cubicBezTo>
                <a:cubicBezTo>
                  <a:pt x="9" y="114"/>
                  <a:pt x="7" y="119"/>
                  <a:pt x="0" y="105"/>
                </a:cubicBezTo>
                <a:cubicBezTo>
                  <a:pt x="3" y="79"/>
                  <a:pt x="30" y="70"/>
                  <a:pt x="45" y="57"/>
                </a:cubicBezTo>
                <a:cubicBezTo>
                  <a:pt x="48" y="51"/>
                  <a:pt x="22" y="60"/>
                  <a:pt x="15" y="59"/>
                </a:cubicBezTo>
                <a:cubicBezTo>
                  <a:pt x="8" y="58"/>
                  <a:pt x="3" y="57"/>
                  <a:pt x="2" y="50"/>
                </a:cubicBezTo>
                <a:lnTo>
                  <a:pt x="6" y="17"/>
                </a:lnTo>
                <a:cubicBezTo>
                  <a:pt x="6" y="17"/>
                  <a:pt x="119" y="20"/>
                  <a:pt x="126" y="6"/>
                </a:cubicBezTo>
                <a:close/>
              </a:path>
            </a:pathLst>
          </a:custGeom>
          <a:solidFill>
            <a:srgbClr val="FFFF99"/>
          </a:solidFill>
          <a:ln w="19050" cmpd="sng">
            <a:solidFill>
              <a:srgbClr val="FFFF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381" name="Text Box 45"/>
          <p:cNvSpPr txBox="1">
            <a:spLocks noChangeArrowheads="1"/>
          </p:cNvSpPr>
          <p:nvPr/>
        </p:nvSpPr>
        <p:spPr bwMode="auto">
          <a:xfrm>
            <a:off x="4203700" y="1017786"/>
            <a:ext cx="4638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1400" b="1" dirty="0" smtClean="0">
                <a:solidFill>
                  <a:srgbClr val="00FFFF"/>
                </a:solidFill>
                <a:ea typeface="楷体_GB2312" pitchFamily="49" charset="-122"/>
              </a:rPr>
              <a:t>SFG</a:t>
            </a:r>
            <a:endParaRPr lang="zh-CN" altLang="en-US" sz="1400" b="1" dirty="0">
              <a:solidFill>
                <a:srgbClr val="00FFFF"/>
              </a:solidFill>
              <a:ea typeface="楷体_GB2312" pitchFamily="49" charset="-122"/>
            </a:endParaRPr>
          </a:p>
        </p:txBody>
      </p:sp>
      <p:sp>
        <p:nvSpPr>
          <p:cNvPr id="14382" name="Line 46"/>
          <p:cNvSpPr>
            <a:spLocks noChangeShapeType="1"/>
          </p:cNvSpPr>
          <p:nvPr/>
        </p:nvSpPr>
        <p:spPr bwMode="auto">
          <a:xfrm flipH="1">
            <a:off x="3182938" y="1660724"/>
            <a:ext cx="279400" cy="927100"/>
          </a:xfrm>
          <a:prstGeom prst="line">
            <a:avLst/>
          </a:prstGeom>
          <a:noFill/>
          <a:ln w="635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383" name="Arc 47"/>
          <p:cNvSpPr>
            <a:spLocks/>
          </p:cNvSpPr>
          <p:nvPr/>
        </p:nvSpPr>
        <p:spPr bwMode="auto">
          <a:xfrm rot="11688425">
            <a:off x="3071813" y="2013149"/>
            <a:ext cx="733425" cy="142875"/>
          </a:xfrm>
          <a:custGeom>
            <a:avLst/>
            <a:gdLst>
              <a:gd name="G0" fmla="+- 4746 0 0"/>
              <a:gd name="G1" fmla="+- 21600 0 0"/>
              <a:gd name="G2" fmla="+- 21600 0 0"/>
              <a:gd name="T0" fmla="*/ 0 w 22579"/>
              <a:gd name="T1" fmla="*/ 528 h 21600"/>
              <a:gd name="T2" fmla="*/ 22579 w 22579"/>
              <a:gd name="T3" fmla="*/ 9412 h 21600"/>
              <a:gd name="T4" fmla="*/ 4746 w 2257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579" h="21600" fill="none" extrusionOk="0">
                <a:moveTo>
                  <a:pt x="-1" y="527"/>
                </a:moveTo>
                <a:cubicBezTo>
                  <a:pt x="1557" y="177"/>
                  <a:pt x="3149" y="-1"/>
                  <a:pt x="4746" y="0"/>
                </a:cubicBezTo>
                <a:cubicBezTo>
                  <a:pt x="11879" y="0"/>
                  <a:pt x="18553" y="3522"/>
                  <a:pt x="22578" y="9412"/>
                </a:cubicBezTo>
              </a:path>
              <a:path w="22579" h="21600" stroke="0" extrusionOk="0">
                <a:moveTo>
                  <a:pt x="-1" y="527"/>
                </a:moveTo>
                <a:cubicBezTo>
                  <a:pt x="1557" y="177"/>
                  <a:pt x="3149" y="-1"/>
                  <a:pt x="4746" y="0"/>
                </a:cubicBezTo>
                <a:cubicBezTo>
                  <a:pt x="11879" y="0"/>
                  <a:pt x="18553" y="3522"/>
                  <a:pt x="22578" y="9412"/>
                </a:cubicBezTo>
                <a:lnTo>
                  <a:pt x="4746" y="21600"/>
                </a:lnTo>
                <a:close/>
              </a:path>
            </a:pathLst>
          </a:custGeom>
          <a:noFill/>
          <a:ln w="635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384" name="Line 48"/>
          <p:cNvSpPr>
            <a:spLocks noChangeShapeType="1"/>
          </p:cNvSpPr>
          <p:nvPr/>
        </p:nvSpPr>
        <p:spPr bwMode="auto">
          <a:xfrm flipH="1">
            <a:off x="3743325" y="2087761"/>
            <a:ext cx="68262" cy="500063"/>
          </a:xfrm>
          <a:prstGeom prst="line">
            <a:avLst/>
          </a:prstGeom>
          <a:noFill/>
          <a:ln w="6350">
            <a:solidFill>
              <a:srgbClr val="C0C0C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14385" name="Text Box 49"/>
          <p:cNvSpPr txBox="1">
            <a:spLocks noChangeArrowheads="1"/>
          </p:cNvSpPr>
          <p:nvPr/>
        </p:nvSpPr>
        <p:spPr bwMode="auto">
          <a:xfrm>
            <a:off x="3048199" y="188640"/>
            <a:ext cx="20278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 smtClean="0">
                <a:ea typeface="黑体" pitchFamily="2" charset="-122"/>
              </a:rPr>
              <a:t>Frozen ground</a:t>
            </a:r>
            <a:endParaRPr lang="zh-CN" altLang="en-US" sz="2400" b="1" dirty="0">
              <a:ea typeface="黑体" pitchFamily="2" charset="-122"/>
            </a:endParaRPr>
          </a:p>
        </p:txBody>
      </p:sp>
      <p:sp>
        <p:nvSpPr>
          <p:cNvPr id="14386" name="Text Box 50"/>
          <p:cNvSpPr txBox="1">
            <a:spLocks noChangeArrowheads="1"/>
          </p:cNvSpPr>
          <p:nvPr/>
        </p:nvSpPr>
        <p:spPr bwMode="auto">
          <a:xfrm>
            <a:off x="6084168" y="188640"/>
            <a:ext cx="18008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 smtClean="0">
                <a:ea typeface="黑体" pitchFamily="2" charset="-122"/>
              </a:rPr>
              <a:t>Snow cover</a:t>
            </a:r>
            <a:endParaRPr lang="zh-CN" altLang="en-US" sz="2400" b="1" dirty="0">
              <a:ea typeface="黑体" pitchFamily="2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9512" y="2977788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/>
              <a:t>Major </a:t>
            </a:r>
            <a:r>
              <a:rPr lang="en-US" altLang="zh-CN" sz="2800" dirty="0" err="1" smtClean="0"/>
              <a:t>cryosphere</a:t>
            </a:r>
            <a:r>
              <a:rPr lang="en-US" altLang="zh-CN" sz="2800" dirty="0" smtClean="0"/>
              <a:t> components in China</a:t>
            </a:r>
            <a:endParaRPr lang="zh-CN" altLang="en-US" sz="2800" dirty="0"/>
          </a:p>
        </p:txBody>
      </p:sp>
      <p:sp>
        <p:nvSpPr>
          <p:cNvPr id="53" name="Text Box 26"/>
          <p:cNvSpPr txBox="1">
            <a:spLocks noChangeArrowheads="1"/>
          </p:cNvSpPr>
          <p:nvPr/>
        </p:nvSpPr>
        <p:spPr bwMode="auto">
          <a:xfrm>
            <a:off x="395536" y="4005064"/>
            <a:ext cx="1296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 smtClean="0">
                <a:ea typeface="黑体" pitchFamily="2" charset="-122"/>
              </a:rPr>
              <a:t>Glacier</a:t>
            </a:r>
            <a:endParaRPr lang="zh-CN" altLang="en-US" sz="2400" b="1" dirty="0">
              <a:ea typeface="黑体" pitchFamily="2" charset="-122"/>
            </a:endParaRPr>
          </a:p>
        </p:txBody>
      </p:sp>
      <p:sp>
        <p:nvSpPr>
          <p:cNvPr id="56" name="Text Box 49"/>
          <p:cNvSpPr txBox="1">
            <a:spLocks noChangeArrowheads="1"/>
          </p:cNvSpPr>
          <p:nvPr/>
        </p:nvSpPr>
        <p:spPr bwMode="auto">
          <a:xfrm>
            <a:off x="3275856" y="4047455"/>
            <a:ext cx="20278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 smtClean="0">
                <a:ea typeface="黑体" pitchFamily="2" charset="-122"/>
              </a:rPr>
              <a:t>Frozen ground</a:t>
            </a:r>
            <a:endParaRPr lang="zh-CN" altLang="en-US" sz="2400" b="1" dirty="0">
              <a:ea typeface="黑体" pitchFamily="2" charset="-122"/>
            </a:endParaRPr>
          </a:p>
        </p:txBody>
      </p:sp>
      <p:sp>
        <p:nvSpPr>
          <p:cNvPr id="57" name="Text Box 50"/>
          <p:cNvSpPr txBox="1">
            <a:spLocks noChangeArrowheads="1"/>
          </p:cNvSpPr>
          <p:nvPr/>
        </p:nvSpPr>
        <p:spPr bwMode="auto">
          <a:xfrm>
            <a:off x="6588224" y="4077072"/>
            <a:ext cx="18008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 smtClean="0">
                <a:ea typeface="黑体" pitchFamily="2" charset="-122"/>
              </a:rPr>
              <a:t>Snow cover</a:t>
            </a:r>
            <a:endParaRPr lang="zh-CN" altLang="en-US" sz="2400" b="1" dirty="0">
              <a:ea typeface="黑体" pitchFamily="2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179512" y="260648"/>
            <a:ext cx="2592288" cy="230425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38" name="Group 22"/>
          <p:cNvGraphicFramePr>
            <a:graphicFrameLocks noGrp="1"/>
          </p:cNvGraphicFramePr>
          <p:nvPr>
            <p:ph idx="1"/>
          </p:nvPr>
        </p:nvGraphicFramePr>
        <p:xfrm>
          <a:off x="396305" y="1628800"/>
          <a:ext cx="8424862" cy="4541520"/>
        </p:xfrm>
        <a:graphic>
          <a:graphicData uri="http://schemas.openxmlformats.org/drawingml/2006/table">
            <a:tbl>
              <a:tblPr/>
              <a:tblGrid>
                <a:gridCol w="3311599"/>
                <a:gridCol w="5113263"/>
              </a:tblGrid>
              <a:tr h="7937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Applications</a:t>
                      </a:r>
                      <a:endParaRPr kumimoji="0" lang="zh-CN" alt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Essential </a:t>
                      </a:r>
                      <a:r>
                        <a:rPr kumimoji="0" lang="en-US" altLang="zh-CN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Cryospheric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Variables</a:t>
                      </a: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（</a:t>
                      </a: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ECV</a:t>
                      </a:r>
                      <a:r>
                        <a:rPr kumimoji="0" lang="zh-C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）</a:t>
                      </a:r>
                      <a:r>
                        <a:rPr lang="en-US" altLang="zh-CN" sz="4000" b="1" dirty="0" smtClean="0">
                          <a:solidFill>
                            <a:schemeClr val="hlink"/>
                          </a:solidFill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  <a:sym typeface="Symbol"/>
                        </a:rPr>
                        <a:t>*</a:t>
                      </a:r>
                      <a:endParaRPr kumimoji="0" lang="zh-CN" alt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River ice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Length of frozen river</a:t>
                      </a:r>
                      <a:r>
                        <a:rPr kumimoji="0" lang="zh-CN" alt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thickness</a:t>
                      </a:r>
                      <a:r>
                        <a:rPr kumimoji="0" lang="zh-CN" alt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frozen date</a:t>
                      </a:r>
                      <a:r>
                        <a:rPr kumimoji="0" lang="zh-CN" alt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break-up date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snow cover on ice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concentration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types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roughness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ice volume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width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flow velocity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Lake ice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Frozen date</a:t>
                      </a:r>
                      <a:r>
                        <a:rPr kumimoji="0" lang="zh-CN" alt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break-up date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thickness,</a:t>
                      </a:r>
                      <a:r>
                        <a:rPr kumimoji="0" lang="zh-CN" altLang="en-US" sz="2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snow cover on ice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concentration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temperature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salinity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，</a:t>
                      </a: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itchFamily="2" charset="-122"/>
                          <a:cs typeface="Times New Roman" pitchFamily="18" charset="0"/>
                        </a:rPr>
                        <a:t>surface energy balance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宋体" pitchFamily="2" charset="-122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67544" y="692696"/>
            <a:ext cx="8424936" cy="9269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Gaps  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tang" pitchFamily="18" charset="-127"/>
                <a:ea typeface="Batang" pitchFamily="18" charset="-127"/>
                <a:cs typeface="+mj-cs"/>
              </a:rPr>
              <a:t>___ </a:t>
            </a:r>
            <a:r>
              <a:rPr lang="en-US" altLang="zh-CN" sz="3200" b="1" dirty="0" smtClean="0">
                <a:latin typeface="+mj-lt"/>
                <a:ea typeface="+mj-ea"/>
                <a:cs typeface="+mj-cs"/>
              </a:rPr>
              <a:t>freshwater ice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6237312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000" b="1" dirty="0" smtClean="0">
                <a:solidFill>
                  <a:schemeClr val="hlink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  <a:sym typeface="Symbol"/>
              </a:rPr>
              <a:t>* </a:t>
            </a:r>
            <a:r>
              <a:rPr lang="en-US" altLang="zh-CN" sz="2000" dirty="0" smtClean="0">
                <a:solidFill>
                  <a:srgbClr val="00B050"/>
                </a:solidFill>
              </a:rPr>
              <a:t>Green: operated ECVs</a:t>
            </a:r>
            <a:endParaRPr lang="zh-CN" altLang="en-US" sz="2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wa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5"/>
            <a:ext cx="9144000" cy="5565941"/>
          </a:xfrm>
          <a:prstGeom prst="rect">
            <a:avLst/>
          </a:prstGeom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347864" y="1484784"/>
            <a:ext cx="2808287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2900" b="1" dirty="0" smtClean="0"/>
              <a:t>水</a:t>
            </a:r>
            <a:endParaRPr lang="zh-CN" altLang="en-US" sz="229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igure 4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</a:blip>
          <a:srcRect/>
          <a:stretch>
            <a:fillRect/>
          </a:stretch>
        </p:blipFill>
        <p:spPr bwMode="auto">
          <a:xfrm>
            <a:off x="34925" y="779463"/>
            <a:ext cx="4249738" cy="3622675"/>
          </a:xfrm>
          <a:prstGeom prst="rect">
            <a:avLst/>
          </a:prstGeom>
          <a:noFill/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476375" y="608013"/>
            <a:ext cx="5616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zh-CN" altLang="zh-CN"/>
          </a:p>
        </p:txBody>
      </p:sp>
      <p:sp>
        <p:nvSpPr>
          <p:cNvPr id="43012" name="Freeform 4"/>
          <p:cNvSpPr>
            <a:spLocks/>
          </p:cNvSpPr>
          <p:nvPr/>
        </p:nvSpPr>
        <p:spPr bwMode="auto">
          <a:xfrm>
            <a:off x="611560" y="1628800"/>
            <a:ext cx="2232248" cy="1512168"/>
          </a:xfrm>
          <a:custGeom>
            <a:avLst/>
            <a:gdLst/>
            <a:ahLst/>
            <a:cxnLst>
              <a:cxn ang="0">
                <a:pos x="1444" y="23"/>
              </a:cxn>
              <a:cxn ang="0">
                <a:pos x="991" y="23"/>
              </a:cxn>
              <a:cxn ang="0">
                <a:pos x="628" y="159"/>
              </a:cxn>
              <a:cxn ang="0">
                <a:pos x="356" y="295"/>
              </a:cxn>
              <a:cxn ang="0">
                <a:pos x="265" y="476"/>
              </a:cxn>
              <a:cxn ang="0">
                <a:pos x="492" y="613"/>
              </a:cxn>
              <a:cxn ang="0">
                <a:pos x="945" y="522"/>
              </a:cxn>
              <a:cxn ang="0">
                <a:pos x="1172" y="522"/>
              </a:cxn>
              <a:cxn ang="0">
                <a:pos x="1353" y="613"/>
              </a:cxn>
              <a:cxn ang="0">
                <a:pos x="1671" y="839"/>
              </a:cxn>
              <a:cxn ang="0">
                <a:pos x="1716" y="1112"/>
              </a:cxn>
              <a:cxn ang="0">
                <a:pos x="1490" y="1429"/>
              </a:cxn>
              <a:cxn ang="0">
                <a:pos x="991" y="1610"/>
              </a:cxn>
              <a:cxn ang="0">
                <a:pos x="537" y="1520"/>
              </a:cxn>
              <a:cxn ang="0">
                <a:pos x="83" y="1293"/>
              </a:cxn>
              <a:cxn ang="0">
                <a:pos x="38" y="1248"/>
              </a:cxn>
            </a:cxnLst>
            <a:rect l="0" t="0" r="r" b="b"/>
            <a:pathLst>
              <a:path w="1746" h="1625">
                <a:moveTo>
                  <a:pt x="1444" y="23"/>
                </a:moveTo>
                <a:cubicBezTo>
                  <a:pt x="1285" y="11"/>
                  <a:pt x="1127" y="0"/>
                  <a:pt x="991" y="23"/>
                </a:cubicBezTo>
                <a:cubicBezTo>
                  <a:pt x="855" y="46"/>
                  <a:pt x="734" y="114"/>
                  <a:pt x="628" y="159"/>
                </a:cubicBezTo>
                <a:cubicBezTo>
                  <a:pt x="522" y="204"/>
                  <a:pt x="417" y="242"/>
                  <a:pt x="356" y="295"/>
                </a:cubicBezTo>
                <a:cubicBezTo>
                  <a:pt x="295" y="348"/>
                  <a:pt x="242" y="423"/>
                  <a:pt x="265" y="476"/>
                </a:cubicBezTo>
                <a:cubicBezTo>
                  <a:pt x="288" y="529"/>
                  <a:pt x="379" y="605"/>
                  <a:pt x="492" y="613"/>
                </a:cubicBezTo>
                <a:cubicBezTo>
                  <a:pt x="605" y="621"/>
                  <a:pt x="832" y="537"/>
                  <a:pt x="945" y="522"/>
                </a:cubicBezTo>
                <a:cubicBezTo>
                  <a:pt x="1058" y="507"/>
                  <a:pt x="1104" y="507"/>
                  <a:pt x="1172" y="522"/>
                </a:cubicBezTo>
                <a:cubicBezTo>
                  <a:pt x="1240" y="537"/>
                  <a:pt x="1270" y="560"/>
                  <a:pt x="1353" y="613"/>
                </a:cubicBezTo>
                <a:cubicBezTo>
                  <a:pt x="1436" y="666"/>
                  <a:pt x="1611" y="756"/>
                  <a:pt x="1671" y="839"/>
                </a:cubicBezTo>
                <a:cubicBezTo>
                  <a:pt x="1731" y="922"/>
                  <a:pt x="1746" y="1014"/>
                  <a:pt x="1716" y="1112"/>
                </a:cubicBezTo>
                <a:cubicBezTo>
                  <a:pt x="1686" y="1210"/>
                  <a:pt x="1611" y="1346"/>
                  <a:pt x="1490" y="1429"/>
                </a:cubicBezTo>
                <a:cubicBezTo>
                  <a:pt x="1369" y="1512"/>
                  <a:pt x="1150" y="1595"/>
                  <a:pt x="991" y="1610"/>
                </a:cubicBezTo>
                <a:cubicBezTo>
                  <a:pt x="832" y="1625"/>
                  <a:pt x="688" y="1573"/>
                  <a:pt x="537" y="1520"/>
                </a:cubicBezTo>
                <a:cubicBezTo>
                  <a:pt x="386" y="1467"/>
                  <a:pt x="166" y="1338"/>
                  <a:pt x="83" y="1293"/>
                </a:cubicBezTo>
                <a:cubicBezTo>
                  <a:pt x="0" y="1248"/>
                  <a:pt x="19" y="1248"/>
                  <a:pt x="38" y="1248"/>
                </a:cubicBezTo>
              </a:path>
            </a:pathLst>
          </a:custGeom>
          <a:noFill/>
          <a:ln w="57150" cmpd="sng">
            <a:solidFill>
              <a:srgbClr val="FF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pic>
        <p:nvPicPr>
          <p:cNvPr id="43013" name="Picture 5" descr="SDseaorg2009wi_west"/>
          <p:cNvPicPr>
            <a:picLocks noChangeAspect="1" noChangeArrowheads="1"/>
          </p:cNvPicPr>
          <p:nvPr/>
        </p:nvPicPr>
        <p:blipFill>
          <a:blip r:embed="rId4" cstate="print"/>
          <a:srcRect l="11505" r="10339"/>
          <a:stretch>
            <a:fillRect/>
          </a:stretch>
        </p:blipFill>
        <p:spPr bwMode="auto">
          <a:xfrm>
            <a:off x="4284663" y="679450"/>
            <a:ext cx="4608512" cy="3559175"/>
          </a:xfrm>
          <a:prstGeom prst="rect">
            <a:avLst/>
          </a:prstGeom>
          <a:noFill/>
        </p:spPr>
      </p:pic>
      <p:sp>
        <p:nvSpPr>
          <p:cNvPr id="43014" name="Freeform 6"/>
          <p:cNvSpPr>
            <a:spLocks/>
          </p:cNvSpPr>
          <p:nvPr/>
        </p:nvSpPr>
        <p:spPr bwMode="auto">
          <a:xfrm>
            <a:off x="5004048" y="1412776"/>
            <a:ext cx="2952328" cy="1930499"/>
          </a:xfrm>
          <a:custGeom>
            <a:avLst/>
            <a:gdLst/>
            <a:ahLst/>
            <a:cxnLst>
              <a:cxn ang="0">
                <a:pos x="1549" y="0"/>
              </a:cxn>
              <a:cxn ang="0">
                <a:pos x="597" y="227"/>
              </a:cxn>
              <a:cxn ang="0">
                <a:pos x="7" y="544"/>
              </a:cxn>
              <a:cxn ang="0">
                <a:pos x="642" y="1043"/>
              </a:cxn>
              <a:cxn ang="0">
                <a:pos x="1504" y="907"/>
              </a:cxn>
              <a:cxn ang="0">
                <a:pos x="2275" y="589"/>
              </a:cxn>
              <a:cxn ang="0">
                <a:pos x="2502" y="1179"/>
              </a:cxn>
              <a:cxn ang="0">
                <a:pos x="1776" y="1814"/>
              </a:cxn>
              <a:cxn ang="0">
                <a:pos x="551" y="1497"/>
              </a:cxn>
            </a:cxnLst>
            <a:rect l="0" t="0" r="r" b="b"/>
            <a:pathLst>
              <a:path w="2585" h="1867">
                <a:moveTo>
                  <a:pt x="1549" y="0"/>
                </a:moveTo>
                <a:cubicBezTo>
                  <a:pt x="1201" y="68"/>
                  <a:pt x="854" y="136"/>
                  <a:pt x="597" y="227"/>
                </a:cubicBezTo>
                <a:cubicBezTo>
                  <a:pt x="340" y="318"/>
                  <a:pt x="0" y="408"/>
                  <a:pt x="7" y="544"/>
                </a:cubicBezTo>
                <a:cubicBezTo>
                  <a:pt x="14" y="680"/>
                  <a:pt x="392" y="983"/>
                  <a:pt x="642" y="1043"/>
                </a:cubicBezTo>
                <a:cubicBezTo>
                  <a:pt x="892" y="1103"/>
                  <a:pt x="1232" y="983"/>
                  <a:pt x="1504" y="907"/>
                </a:cubicBezTo>
                <a:cubicBezTo>
                  <a:pt x="1776" y="831"/>
                  <a:pt x="2109" y="544"/>
                  <a:pt x="2275" y="589"/>
                </a:cubicBezTo>
                <a:cubicBezTo>
                  <a:pt x="2441" y="634"/>
                  <a:pt x="2585" y="975"/>
                  <a:pt x="2502" y="1179"/>
                </a:cubicBezTo>
                <a:cubicBezTo>
                  <a:pt x="2419" y="1383"/>
                  <a:pt x="2101" y="1761"/>
                  <a:pt x="1776" y="1814"/>
                </a:cubicBezTo>
                <a:cubicBezTo>
                  <a:pt x="1451" y="1867"/>
                  <a:pt x="755" y="1550"/>
                  <a:pt x="551" y="1497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/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250824" y="4602163"/>
            <a:ext cx="4105151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zh-CN" sz="2000" b="1" dirty="0" smtClean="0"/>
              <a:t>Glacier changes since Little Ice Age</a:t>
            </a:r>
            <a:endParaRPr lang="zh-CN" altLang="en-US" sz="2000" b="1" dirty="0"/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zh-CN" altLang="en-US" sz="2000" b="1" dirty="0" smtClean="0"/>
              <a:t>（</a:t>
            </a:r>
            <a:r>
              <a:rPr lang="en-US" altLang="zh-CN" sz="2000" b="1" dirty="0" smtClean="0"/>
              <a:t>Large in marginal</a:t>
            </a:r>
            <a:r>
              <a:rPr lang="zh-CN" altLang="en-US" sz="2000" b="1" dirty="0" smtClean="0"/>
              <a:t>，</a:t>
            </a:r>
            <a:r>
              <a:rPr lang="en-US" altLang="zh-CN" sz="2000" b="1" dirty="0" smtClean="0"/>
              <a:t>small interior</a:t>
            </a:r>
            <a:r>
              <a:rPr lang="zh-CN" altLang="en-US" sz="2000" b="1" dirty="0" smtClean="0"/>
              <a:t>）</a:t>
            </a:r>
            <a:endParaRPr lang="zh-CN" altLang="en-US" sz="2000" b="1" dirty="0"/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4572000" y="4567238"/>
            <a:ext cx="38163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zh-CN" sz="2000" b="1" dirty="0" smtClean="0"/>
              <a:t>Snow cover distribution</a:t>
            </a:r>
            <a:endParaRPr lang="zh-CN" altLang="en-US" sz="2000" b="1" dirty="0"/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zh-CN" altLang="en-US" sz="2000" b="1" dirty="0" smtClean="0"/>
              <a:t>（</a:t>
            </a:r>
            <a:r>
              <a:rPr lang="en-US" altLang="zh-CN" sz="2000" b="1" dirty="0" smtClean="0"/>
              <a:t>thick in marginal</a:t>
            </a:r>
            <a:r>
              <a:rPr lang="zh-CN" altLang="en-US" sz="2000" b="1" dirty="0" smtClean="0"/>
              <a:t>，</a:t>
            </a:r>
            <a:r>
              <a:rPr lang="en-US" altLang="zh-CN" sz="2000" b="1" dirty="0" smtClean="0"/>
              <a:t>rare interior</a:t>
            </a:r>
            <a:r>
              <a:rPr lang="zh-CN" altLang="en-US" sz="2000" b="1" dirty="0" smtClean="0"/>
              <a:t>）</a:t>
            </a:r>
            <a:endParaRPr lang="zh-CN" altLang="en-US" sz="2000" b="1" dirty="0"/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1" y="558924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b="1" dirty="0" smtClean="0"/>
              <a:t>Key regions of rapid </a:t>
            </a:r>
            <a:r>
              <a:rPr lang="en-US" altLang="zh-CN" sz="2800" b="1" dirty="0" err="1" smtClean="0"/>
              <a:t>meltwater</a:t>
            </a:r>
            <a:r>
              <a:rPr lang="en-US" altLang="zh-CN" sz="2800" b="1" dirty="0" smtClean="0"/>
              <a:t> shortage : “S” shaped </a:t>
            </a:r>
            <a:endParaRPr lang="zh-CN" altLang="en-US" sz="2800" b="1" dirty="0"/>
          </a:p>
        </p:txBody>
      </p:sp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11413" y="1773238"/>
            <a:ext cx="4452937" cy="3240087"/>
            <a:chOff x="1202" y="709"/>
            <a:chExt cx="3304" cy="2415"/>
          </a:xfrm>
        </p:grpSpPr>
        <p:pic>
          <p:nvPicPr>
            <p:cNvPr id="4505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02" y="709"/>
              <a:ext cx="3304" cy="2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5060" name="Freeform 4"/>
            <p:cNvSpPr>
              <a:spLocks/>
            </p:cNvSpPr>
            <p:nvPr/>
          </p:nvSpPr>
          <p:spPr bwMode="auto">
            <a:xfrm>
              <a:off x="1881" y="966"/>
              <a:ext cx="1807" cy="1345"/>
            </a:xfrm>
            <a:custGeom>
              <a:avLst/>
              <a:gdLst/>
              <a:ahLst/>
              <a:cxnLst>
                <a:cxn ang="0">
                  <a:pos x="2041" y="106"/>
                </a:cxn>
                <a:cxn ang="0">
                  <a:pos x="1588" y="15"/>
                </a:cxn>
                <a:cxn ang="0">
                  <a:pos x="1225" y="196"/>
                </a:cxn>
                <a:cxn ang="0">
                  <a:pos x="953" y="151"/>
                </a:cxn>
                <a:cxn ang="0">
                  <a:pos x="635" y="242"/>
                </a:cxn>
                <a:cxn ang="0">
                  <a:pos x="363" y="287"/>
                </a:cxn>
                <a:cxn ang="0">
                  <a:pos x="136" y="242"/>
                </a:cxn>
                <a:cxn ang="0">
                  <a:pos x="46" y="468"/>
                </a:cxn>
                <a:cxn ang="0">
                  <a:pos x="272" y="831"/>
                </a:cxn>
                <a:cxn ang="0">
                  <a:pos x="681" y="922"/>
                </a:cxn>
                <a:cxn ang="0">
                  <a:pos x="1043" y="877"/>
                </a:cxn>
                <a:cxn ang="0">
                  <a:pos x="1316" y="741"/>
                </a:cxn>
                <a:cxn ang="0">
                  <a:pos x="1633" y="605"/>
                </a:cxn>
                <a:cxn ang="0">
                  <a:pos x="1996" y="605"/>
                </a:cxn>
                <a:cxn ang="0">
                  <a:pos x="2268" y="695"/>
                </a:cxn>
                <a:cxn ang="0">
                  <a:pos x="2631" y="967"/>
                </a:cxn>
                <a:cxn ang="0">
                  <a:pos x="2404" y="1330"/>
                </a:cxn>
                <a:cxn ang="0">
                  <a:pos x="2177" y="1602"/>
                </a:cxn>
                <a:cxn ang="0">
                  <a:pos x="1905" y="1920"/>
                </a:cxn>
                <a:cxn ang="0">
                  <a:pos x="1588" y="2011"/>
                </a:cxn>
                <a:cxn ang="0">
                  <a:pos x="1270" y="2056"/>
                </a:cxn>
                <a:cxn ang="0">
                  <a:pos x="953" y="2011"/>
                </a:cxn>
                <a:cxn ang="0">
                  <a:pos x="635" y="1875"/>
                </a:cxn>
                <a:cxn ang="0">
                  <a:pos x="363" y="1648"/>
                </a:cxn>
                <a:cxn ang="0">
                  <a:pos x="182" y="1376"/>
                </a:cxn>
                <a:cxn ang="0">
                  <a:pos x="0" y="922"/>
                </a:cxn>
              </a:cxnLst>
              <a:rect l="0" t="0" r="r" b="b"/>
              <a:pathLst>
                <a:path w="2654" h="2056">
                  <a:moveTo>
                    <a:pt x="2041" y="106"/>
                  </a:moveTo>
                  <a:cubicBezTo>
                    <a:pt x="1882" y="53"/>
                    <a:pt x="1724" y="0"/>
                    <a:pt x="1588" y="15"/>
                  </a:cubicBezTo>
                  <a:cubicBezTo>
                    <a:pt x="1452" y="30"/>
                    <a:pt x="1331" y="173"/>
                    <a:pt x="1225" y="196"/>
                  </a:cubicBezTo>
                  <a:cubicBezTo>
                    <a:pt x="1119" y="219"/>
                    <a:pt x="1051" y="143"/>
                    <a:pt x="953" y="151"/>
                  </a:cubicBezTo>
                  <a:cubicBezTo>
                    <a:pt x="855" y="159"/>
                    <a:pt x="733" y="219"/>
                    <a:pt x="635" y="242"/>
                  </a:cubicBezTo>
                  <a:cubicBezTo>
                    <a:pt x="537" y="265"/>
                    <a:pt x="446" y="287"/>
                    <a:pt x="363" y="287"/>
                  </a:cubicBezTo>
                  <a:cubicBezTo>
                    <a:pt x="280" y="287"/>
                    <a:pt x="189" y="212"/>
                    <a:pt x="136" y="242"/>
                  </a:cubicBezTo>
                  <a:cubicBezTo>
                    <a:pt x="83" y="272"/>
                    <a:pt x="23" y="370"/>
                    <a:pt x="46" y="468"/>
                  </a:cubicBezTo>
                  <a:cubicBezTo>
                    <a:pt x="69" y="566"/>
                    <a:pt x="166" y="755"/>
                    <a:pt x="272" y="831"/>
                  </a:cubicBezTo>
                  <a:cubicBezTo>
                    <a:pt x="378" y="907"/>
                    <a:pt x="553" y="914"/>
                    <a:pt x="681" y="922"/>
                  </a:cubicBezTo>
                  <a:cubicBezTo>
                    <a:pt x="809" y="930"/>
                    <a:pt x="937" y="907"/>
                    <a:pt x="1043" y="877"/>
                  </a:cubicBezTo>
                  <a:cubicBezTo>
                    <a:pt x="1149" y="847"/>
                    <a:pt x="1218" y="786"/>
                    <a:pt x="1316" y="741"/>
                  </a:cubicBezTo>
                  <a:cubicBezTo>
                    <a:pt x="1414" y="696"/>
                    <a:pt x="1520" y="628"/>
                    <a:pt x="1633" y="605"/>
                  </a:cubicBezTo>
                  <a:cubicBezTo>
                    <a:pt x="1746" y="582"/>
                    <a:pt x="1890" y="590"/>
                    <a:pt x="1996" y="605"/>
                  </a:cubicBezTo>
                  <a:cubicBezTo>
                    <a:pt x="2102" y="620"/>
                    <a:pt x="2162" y="635"/>
                    <a:pt x="2268" y="695"/>
                  </a:cubicBezTo>
                  <a:cubicBezTo>
                    <a:pt x="2374" y="755"/>
                    <a:pt x="2608" y="861"/>
                    <a:pt x="2631" y="967"/>
                  </a:cubicBezTo>
                  <a:cubicBezTo>
                    <a:pt x="2654" y="1073"/>
                    <a:pt x="2480" y="1224"/>
                    <a:pt x="2404" y="1330"/>
                  </a:cubicBezTo>
                  <a:cubicBezTo>
                    <a:pt x="2328" y="1436"/>
                    <a:pt x="2260" y="1504"/>
                    <a:pt x="2177" y="1602"/>
                  </a:cubicBezTo>
                  <a:cubicBezTo>
                    <a:pt x="2094" y="1700"/>
                    <a:pt x="2003" y="1852"/>
                    <a:pt x="1905" y="1920"/>
                  </a:cubicBezTo>
                  <a:cubicBezTo>
                    <a:pt x="1807" y="1988"/>
                    <a:pt x="1694" y="1988"/>
                    <a:pt x="1588" y="2011"/>
                  </a:cubicBezTo>
                  <a:cubicBezTo>
                    <a:pt x="1482" y="2034"/>
                    <a:pt x="1376" y="2056"/>
                    <a:pt x="1270" y="2056"/>
                  </a:cubicBezTo>
                  <a:cubicBezTo>
                    <a:pt x="1164" y="2056"/>
                    <a:pt x="1059" y="2041"/>
                    <a:pt x="953" y="2011"/>
                  </a:cubicBezTo>
                  <a:cubicBezTo>
                    <a:pt x="847" y="1981"/>
                    <a:pt x="733" y="1935"/>
                    <a:pt x="635" y="1875"/>
                  </a:cubicBezTo>
                  <a:cubicBezTo>
                    <a:pt x="537" y="1815"/>
                    <a:pt x="439" y="1731"/>
                    <a:pt x="363" y="1648"/>
                  </a:cubicBezTo>
                  <a:cubicBezTo>
                    <a:pt x="287" y="1565"/>
                    <a:pt x="242" y="1497"/>
                    <a:pt x="182" y="1376"/>
                  </a:cubicBezTo>
                  <a:cubicBezTo>
                    <a:pt x="122" y="1255"/>
                    <a:pt x="30" y="998"/>
                    <a:pt x="0" y="922"/>
                  </a:cubicBezTo>
                </a:path>
              </a:pathLst>
            </a:custGeom>
            <a:noFill/>
            <a:ln w="76200" cmpd="sng">
              <a:solidFill>
                <a:srgbClr val="F717D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061" name="Rectangle 5"/>
            <p:cNvSpPr>
              <a:spLocks noChangeArrowheads="1"/>
            </p:cNvSpPr>
            <p:nvPr/>
          </p:nvSpPr>
          <p:spPr bwMode="auto">
            <a:xfrm>
              <a:off x="1820" y="916"/>
              <a:ext cx="1513" cy="683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lg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5062" name="Rectangle 6"/>
            <p:cNvSpPr>
              <a:spLocks noChangeArrowheads="1"/>
            </p:cNvSpPr>
            <p:nvPr/>
          </p:nvSpPr>
          <p:spPr bwMode="auto">
            <a:xfrm>
              <a:off x="3364" y="1302"/>
              <a:ext cx="401" cy="44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lg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auto">
            <a:xfrm>
              <a:off x="3117" y="1777"/>
              <a:ext cx="710" cy="59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lg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5064" name="Rectangle 8"/>
            <p:cNvSpPr>
              <a:spLocks noChangeArrowheads="1"/>
            </p:cNvSpPr>
            <p:nvPr/>
          </p:nvSpPr>
          <p:spPr bwMode="auto">
            <a:xfrm>
              <a:off x="1758" y="1628"/>
              <a:ext cx="1328" cy="95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lg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5065" name="Text Box 9"/>
            <p:cNvSpPr txBox="1">
              <a:spLocks noChangeArrowheads="1"/>
            </p:cNvSpPr>
            <p:nvPr/>
          </p:nvSpPr>
          <p:spPr bwMode="auto">
            <a:xfrm>
              <a:off x="2499" y="1065"/>
              <a:ext cx="278" cy="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14300" tIns="57150" rIns="114300" bIns="57150">
              <a:spAutoFit/>
            </a:bodyPr>
            <a:lstStyle/>
            <a:p>
              <a:pPr defTabSz="1143000">
                <a:spcBef>
                  <a:spcPct val="50000"/>
                </a:spcBef>
              </a:pPr>
              <a:r>
                <a:rPr lang="en-US" altLang="zh-CN" sz="4300" b="1"/>
                <a:t>1</a:t>
              </a:r>
            </a:p>
          </p:txBody>
        </p:sp>
        <p:sp>
          <p:nvSpPr>
            <p:cNvPr id="45066" name="Text Box 10"/>
            <p:cNvSpPr txBox="1">
              <a:spLocks noChangeArrowheads="1"/>
            </p:cNvSpPr>
            <p:nvPr/>
          </p:nvSpPr>
          <p:spPr bwMode="auto">
            <a:xfrm>
              <a:off x="3395" y="1302"/>
              <a:ext cx="339" cy="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14300" tIns="57150" rIns="114300" bIns="57150">
              <a:spAutoFit/>
            </a:bodyPr>
            <a:lstStyle/>
            <a:p>
              <a:pPr defTabSz="1143000">
                <a:spcBef>
                  <a:spcPct val="50000"/>
                </a:spcBef>
              </a:pPr>
              <a:r>
                <a:rPr lang="en-US" altLang="zh-CN" sz="4300" b="1"/>
                <a:t>2</a:t>
              </a:r>
            </a:p>
          </p:txBody>
        </p:sp>
        <p:sp>
          <p:nvSpPr>
            <p:cNvPr id="45067" name="Text Box 11"/>
            <p:cNvSpPr txBox="1">
              <a:spLocks noChangeArrowheads="1"/>
            </p:cNvSpPr>
            <p:nvPr/>
          </p:nvSpPr>
          <p:spPr bwMode="auto">
            <a:xfrm>
              <a:off x="3302" y="1895"/>
              <a:ext cx="339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14300" tIns="57150" rIns="114300" bIns="57150">
              <a:spAutoFit/>
            </a:bodyPr>
            <a:lstStyle/>
            <a:p>
              <a:pPr defTabSz="1143000">
                <a:spcBef>
                  <a:spcPct val="50000"/>
                </a:spcBef>
              </a:pPr>
              <a:r>
                <a:rPr lang="en-US" altLang="zh-CN" sz="3900" b="1"/>
                <a:t>3</a:t>
              </a:r>
            </a:p>
          </p:txBody>
        </p:sp>
        <p:sp>
          <p:nvSpPr>
            <p:cNvPr id="45068" name="Text Box 12"/>
            <p:cNvSpPr txBox="1">
              <a:spLocks noChangeArrowheads="1"/>
            </p:cNvSpPr>
            <p:nvPr/>
          </p:nvSpPr>
          <p:spPr bwMode="auto">
            <a:xfrm>
              <a:off x="2345" y="1718"/>
              <a:ext cx="340" cy="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14300" tIns="57150" rIns="114300" bIns="57150">
              <a:spAutoFit/>
            </a:bodyPr>
            <a:lstStyle/>
            <a:p>
              <a:pPr defTabSz="1143000">
                <a:spcBef>
                  <a:spcPct val="50000"/>
                </a:spcBef>
              </a:pPr>
              <a:r>
                <a:rPr lang="en-US" altLang="zh-CN" sz="4300" b="1"/>
                <a:t>4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-36513" y="-242888"/>
            <a:ext cx="3744913" cy="2447926"/>
            <a:chOff x="-23" y="-153"/>
            <a:chExt cx="2359" cy="1542"/>
          </a:xfrm>
        </p:grpSpPr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-23" y="-153"/>
              <a:ext cx="2132" cy="1360"/>
              <a:chOff x="544" y="8710"/>
              <a:chExt cx="6384" cy="4136"/>
            </a:xfrm>
          </p:grpSpPr>
          <p:grpSp>
            <p:nvGrpSpPr>
              <p:cNvPr id="5" name="Group 15"/>
              <p:cNvGrpSpPr>
                <a:grpSpLocks/>
              </p:cNvGrpSpPr>
              <p:nvPr/>
            </p:nvGrpSpPr>
            <p:grpSpPr bwMode="auto">
              <a:xfrm>
                <a:off x="873" y="9194"/>
                <a:ext cx="6007" cy="3368"/>
                <a:chOff x="431" y="618"/>
                <a:chExt cx="5080" cy="3084"/>
              </a:xfrm>
            </p:grpSpPr>
            <p:pic>
              <p:nvPicPr>
                <p:cNvPr id="45072" name="Picture 16" descr="新疆绿洲分布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9042" r="4672" b="3270"/>
                <a:stretch>
                  <a:fillRect/>
                </a:stretch>
              </p:blipFill>
              <p:spPr bwMode="auto">
                <a:xfrm>
                  <a:off x="431" y="618"/>
                  <a:ext cx="5080" cy="3084"/>
                </a:xfrm>
                <a:prstGeom prst="rect">
                  <a:avLst/>
                </a:prstGeom>
                <a:noFill/>
              </p:spPr>
            </p:pic>
            <p:sp>
              <p:nvSpPr>
                <p:cNvPr id="45073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438" y="2321"/>
                  <a:ext cx="1424" cy="7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114300" tIns="57150" rIns="114300" bIns="57150">
                  <a:spAutoFit/>
                </a:bodyPr>
                <a:lstStyle/>
                <a:p>
                  <a:pPr defTabSz="1143000">
                    <a:spcBef>
                      <a:spcPct val="50000"/>
                    </a:spcBef>
                  </a:pPr>
                  <a:r>
                    <a:rPr lang="en-US" altLang="zh-CN" sz="1000" dirty="0" err="1">
                      <a:solidFill>
                        <a:srgbClr val="FFFF00"/>
                      </a:solidFill>
                      <a:ea typeface="黑体" pitchFamily="2" charset="-122"/>
                    </a:rPr>
                    <a:t>Cheercheng</a:t>
                  </a:r>
                  <a:r>
                    <a:rPr lang="en-US" altLang="zh-CN" sz="1000" dirty="0">
                      <a:solidFill>
                        <a:srgbClr val="FFFF00"/>
                      </a:solidFill>
                      <a:ea typeface="黑体" pitchFamily="2" charset="-122"/>
                    </a:rPr>
                    <a:t> Oasis</a:t>
                  </a:r>
                </a:p>
              </p:txBody>
            </p:sp>
            <p:sp>
              <p:nvSpPr>
                <p:cNvPr id="45074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646" y="2986"/>
                  <a:ext cx="1418" cy="4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114300" tIns="57150" rIns="114300" bIns="57150">
                  <a:spAutoFit/>
                </a:bodyPr>
                <a:lstStyle/>
                <a:p>
                  <a:pPr defTabSz="1143000">
                    <a:spcBef>
                      <a:spcPct val="50000"/>
                    </a:spcBef>
                  </a:pPr>
                  <a:r>
                    <a:rPr lang="en-US" altLang="zh-CN" sz="1000" dirty="0" err="1">
                      <a:solidFill>
                        <a:srgbClr val="FFFF00"/>
                      </a:solidFill>
                      <a:ea typeface="黑体" pitchFamily="2" charset="-122"/>
                    </a:rPr>
                    <a:t>Hetian</a:t>
                  </a:r>
                  <a:r>
                    <a:rPr lang="en-US" altLang="zh-CN" sz="1000" dirty="0">
                      <a:solidFill>
                        <a:srgbClr val="FFFF00"/>
                      </a:solidFill>
                      <a:ea typeface="黑体" pitchFamily="2" charset="-122"/>
                    </a:rPr>
                    <a:t> Oasis</a:t>
                  </a:r>
                </a:p>
              </p:txBody>
            </p:sp>
            <p:sp>
              <p:nvSpPr>
                <p:cNvPr id="45075" name="Text Box 19"/>
                <p:cNvSpPr txBox="1">
                  <a:spLocks noChangeArrowheads="1"/>
                </p:cNvSpPr>
                <p:nvPr/>
              </p:nvSpPr>
              <p:spPr bwMode="auto">
                <a:xfrm rot="17817931">
                  <a:off x="974" y="2087"/>
                  <a:ext cx="1269" cy="6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114300" tIns="57150" rIns="114300" bIns="57150">
                  <a:spAutoFit/>
                </a:bodyPr>
                <a:lstStyle/>
                <a:p>
                  <a:pPr defTabSz="1143000">
                    <a:spcBef>
                      <a:spcPct val="50000"/>
                    </a:spcBef>
                  </a:pPr>
                  <a:r>
                    <a:rPr lang="en-US" altLang="zh-CN" sz="1000" dirty="0" err="1">
                      <a:solidFill>
                        <a:srgbClr val="FFFF00"/>
                      </a:solidFill>
                      <a:ea typeface="黑体" pitchFamily="2" charset="-122"/>
                    </a:rPr>
                    <a:t>Yerqiang</a:t>
                  </a:r>
                  <a:r>
                    <a:rPr lang="en-US" altLang="zh-CN" sz="1000" dirty="0">
                      <a:solidFill>
                        <a:srgbClr val="FFFF00"/>
                      </a:solidFill>
                      <a:ea typeface="黑体" pitchFamily="2" charset="-122"/>
                    </a:rPr>
                    <a:t> Oasis</a:t>
                  </a:r>
                </a:p>
              </p:txBody>
            </p:sp>
            <p:sp>
              <p:nvSpPr>
                <p:cNvPr id="45076" name="Text Box 20"/>
                <p:cNvSpPr txBox="1">
                  <a:spLocks noChangeArrowheads="1"/>
                </p:cNvSpPr>
                <p:nvPr/>
              </p:nvSpPr>
              <p:spPr bwMode="auto">
                <a:xfrm rot="19381900">
                  <a:off x="495" y="1623"/>
                  <a:ext cx="1182" cy="7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114300" tIns="57150" rIns="114300" bIns="57150">
                  <a:spAutoFit/>
                </a:bodyPr>
                <a:lstStyle/>
                <a:p>
                  <a:pPr defTabSz="1143000">
                    <a:spcBef>
                      <a:spcPct val="50000"/>
                    </a:spcBef>
                  </a:pPr>
                  <a:r>
                    <a:rPr lang="en-US" altLang="zh-CN" sz="1000" dirty="0" err="1">
                      <a:solidFill>
                        <a:srgbClr val="FFFF00"/>
                      </a:solidFill>
                      <a:ea typeface="黑体" pitchFamily="2" charset="-122"/>
                    </a:rPr>
                    <a:t>Kashiger</a:t>
                  </a:r>
                  <a:r>
                    <a:rPr lang="en-US" altLang="zh-CN" sz="1000" dirty="0">
                      <a:solidFill>
                        <a:srgbClr val="FFFF00"/>
                      </a:solidFill>
                      <a:ea typeface="黑体" pitchFamily="2" charset="-122"/>
                    </a:rPr>
                    <a:t> Oasis</a:t>
                  </a:r>
                </a:p>
              </p:txBody>
            </p:sp>
            <p:sp>
              <p:nvSpPr>
                <p:cNvPr id="4507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838" y="1475"/>
                  <a:ext cx="1271" cy="7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114300" tIns="57150" rIns="114300" bIns="57150">
                  <a:spAutoFit/>
                </a:bodyPr>
                <a:lstStyle/>
                <a:p>
                  <a:pPr defTabSz="1143000">
                    <a:spcBef>
                      <a:spcPct val="50000"/>
                    </a:spcBef>
                  </a:pPr>
                  <a:r>
                    <a:rPr lang="en-US" altLang="zh-CN" sz="1000">
                      <a:solidFill>
                        <a:srgbClr val="FFFF00"/>
                      </a:solidFill>
                      <a:ea typeface="黑体" pitchFamily="2" charset="-122"/>
                    </a:rPr>
                    <a:t>Aksu Oasis</a:t>
                  </a:r>
                </a:p>
              </p:txBody>
            </p:sp>
            <p:sp>
              <p:nvSpPr>
                <p:cNvPr id="4507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061" y="1247"/>
                  <a:ext cx="1045" cy="7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114300" tIns="57150" rIns="114300" bIns="57150">
                  <a:spAutoFit/>
                </a:bodyPr>
                <a:lstStyle/>
                <a:p>
                  <a:pPr defTabSz="1143000">
                    <a:spcBef>
                      <a:spcPct val="50000"/>
                    </a:spcBef>
                  </a:pPr>
                  <a:r>
                    <a:rPr lang="en-US" altLang="zh-CN" sz="1000">
                      <a:solidFill>
                        <a:srgbClr val="FFFF00"/>
                      </a:solidFill>
                      <a:ea typeface="黑体" pitchFamily="2" charset="-122"/>
                    </a:rPr>
                    <a:t>Guizi Oasis</a:t>
                  </a:r>
                </a:p>
              </p:txBody>
            </p:sp>
            <p:sp>
              <p:nvSpPr>
                <p:cNvPr id="4507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696" y="891"/>
                  <a:ext cx="1678" cy="9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114300" tIns="57150" rIns="114300" bIns="57150">
                  <a:spAutoFit/>
                </a:bodyPr>
                <a:lstStyle/>
                <a:p>
                  <a:pPr defTabSz="1143000">
                    <a:spcBef>
                      <a:spcPct val="50000"/>
                    </a:spcBef>
                  </a:pPr>
                  <a:r>
                    <a:rPr lang="en-US" altLang="zh-CN" sz="900">
                      <a:solidFill>
                        <a:srgbClr val="FFFF00"/>
                      </a:solidFill>
                      <a:ea typeface="黑体" pitchFamily="2" charset="-122"/>
                    </a:rPr>
                    <a:t>Kaidu and Kongque River Oasis</a:t>
                  </a:r>
                </a:p>
              </p:txBody>
            </p:sp>
          </p:grpSp>
          <p:sp>
            <p:nvSpPr>
              <p:cNvPr id="45080" name="Freeform 24"/>
              <p:cNvSpPr>
                <a:spLocks/>
              </p:cNvSpPr>
              <p:nvPr/>
            </p:nvSpPr>
            <p:spPr bwMode="auto">
              <a:xfrm>
                <a:off x="605" y="9085"/>
                <a:ext cx="6323" cy="3545"/>
              </a:xfrm>
              <a:custGeom>
                <a:avLst/>
                <a:gdLst/>
                <a:ahLst/>
                <a:cxnLst>
                  <a:cxn ang="0">
                    <a:pos x="2842" y="0"/>
                  </a:cxn>
                  <a:cxn ang="0">
                    <a:pos x="1935" y="182"/>
                  </a:cxn>
                  <a:cxn ang="0">
                    <a:pos x="1300" y="409"/>
                  </a:cxn>
                  <a:cxn ang="0">
                    <a:pos x="529" y="908"/>
                  </a:cxn>
                  <a:cxn ang="0">
                    <a:pos x="166" y="1860"/>
                  </a:cxn>
                  <a:cxn ang="0">
                    <a:pos x="121" y="2813"/>
                  </a:cxn>
                  <a:cxn ang="0">
                    <a:pos x="892" y="3221"/>
                  </a:cxn>
                  <a:cxn ang="0">
                    <a:pos x="2162" y="3448"/>
                  </a:cxn>
                  <a:cxn ang="0">
                    <a:pos x="3750" y="2994"/>
                  </a:cxn>
                  <a:cxn ang="0">
                    <a:pos x="5337" y="2405"/>
                  </a:cxn>
                  <a:cxn ang="0">
                    <a:pos x="5473" y="2359"/>
                  </a:cxn>
                  <a:cxn ang="0">
                    <a:pos x="5473" y="2314"/>
                  </a:cxn>
                  <a:cxn ang="0">
                    <a:pos x="5519" y="2314"/>
                  </a:cxn>
                </a:cxnLst>
                <a:rect l="0" t="0" r="r" b="b"/>
                <a:pathLst>
                  <a:path w="5624" h="3486">
                    <a:moveTo>
                      <a:pt x="2842" y="0"/>
                    </a:moveTo>
                    <a:cubicBezTo>
                      <a:pt x="2517" y="57"/>
                      <a:pt x="2192" y="114"/>
                      <a:pt x="1935" y="182"/>
                    </a:cubicBezTo>
                    <a:cubicBezTo>
                      <a:pt x="1678" y="250"/>
                      <a:pt x="1534" y="288"/>
                      <a:pt x="1300" y="409"/>
                    </a:cubicBezTo>
                    <a:cubicBezTo>
                      <a:pt x="1066" y="530"/>
                      <a:pt x="718" y="666"/>
                      <a:pt x="529" y="908"/>
                    </a:cubicBezTo>
                    <a:cubicBezTo>
                      <a:pt x="340" y="1150"/>
                      <a:pt x="234" y="1543"/>
                      <a:pt x="166" y="1860"/>
                    </a:cubicBezTo>
                    <a:cubicBezTo>
                      <a:pt x="98" y="2177"/>
                      <a:pt x="0" y="2586"/>
                      <a:pt x="121" y="2813"/>
                    </a:cubicBezTo>
                    <a:cubicBezTo>
                      <a:pt x="242" y="3040"/>
                      <a:pt x="552" y="3115"/>
                      <a:pt x="892" y="3221"/>
                    </a:cubicBezTo>
                    <a:cubicBezTo>
                      <a:pt x="1232" y="3327"/>
                      <a:pt x="1686" y="3486"/>
                      <a:pt x="2162" y="3448"/>
                    </a:cubicBezTo>
                    <a:cubicBezTo>
                      <a:pt x="2638" y="3410"/>
                      <a:pt x="3221" y="3168"/>
                      <a:pt x="3750" y="2994"/>
                    </a:cubicBezTo>
                    <a:cubicBezTo>
                      <a:pt x="4279" y="2820"/>
                      <a:pt x="5050" y="2511"/>
                      <a:pt x="5337" y="2405"/>
                    </a:cubicBezTo>
                    <a:cubicBezTo>
                      <a:pt x="5624" y="2299"/>
                      <a:pt x="5450" y="2374"/>
                      <a:pt x="5473" y="2359"/>
                    </a:cubicBezTo>
                    <a:cubicBezTo>
                      <a:pt x="5496" y="2344"/>
                      <a:pt x="5465" y="2321"/>
                      <a:pt x="5473" y="2314"/>
                    </a:cubicBezTo>
                    <a:cubicBezTo>
                      <a:pt x="5481" y="2307"/>
                      <a:pt x="5500" y="2310"/>
                      <a:pt x="5519" y="2314"/>
                    </a:cubicBezTo>
                  </a:path>
                </a:pathLst>
              </a:custGeom>
              <a:noFill/>
              <a:ln w="57150" cmpd="sng">
                <a:solidFill>
                  <a:srgbClr val="F717D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081" name="AutoShape 25"/>
              <p:cNvSpPr>
                <a:spLocks noChangeArrowheads="1"/>
              </p:cNvSpPr>
              <p:nvPr/>
            </p:nvSpPr>
            <p:spPr bwMode="auto">
              <a:xfrm>
                <a:off x="4899" y="11758"/>
                <a:ext cx="484" cy="544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082" name="AutoShape 26"/>
              <p:cNvSpPr>
                <a:spLocks noChangeArrowheads="1"/>
              </p:cNvSpPr>
              <p:nvPr/>
            </p:nvSpPr>
            <p:spPr bwMode="auto">
              <a:xfrm>
                <a:off x="2540" y="12301"/>
                <a:ext cx="484" cy="545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083" name="AutoShape 27"/>
              <p:cNvSpPr>
                <a:spLocks noChangeArrowheads="1"/>
              </p:cNvSpPr>
              <p:nvPr/>
            </p:nvSpPr>
            <p:spPr bwMode="auto">
              <a:xfrm>
                <a:off x="787" y="12030"/>
                <a:ext cx="484" cy="545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084" name="AutoShape 28"/>
              <p:cNvSpPr>
                <a:spLocks noChangeArrowheads="1"/>
              </p:cNvSpPr>
              <p:nvPr/>
            </p:nvSpPr>
            <p:spPr bwMode="auto">
              <a:xfrm>
                <a:off x="544" y="10614"/>
                <a:ext cx="484" cy="545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085" name="AutoShape 29"/>
              <p:cNvSpPr>
                <a:spLocks noChangeArrowheads="1"/>
              </p:cNvSpPr>
              <p:nvPr/>
            </p:nvSpPr>
            <p:spPr bwMode="auto">
              <a:xfrm>
                <a:off x="2721" y="9090"/>
                <a:ext cx="484" cy="545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086" name="AutoShape 30"/>
              <p:cNvSpPr>
                <a:spLocks noChangeArrowheads="1"/>
              </p:cNvSpPr>
              <p:nvPr/>
            </p:nvSpPr>
            <p:spPr bwMode="auto">
              <a:xfrm>
                <a:off x="3992" y="8927"/>
                <a:ext cx="484" cy="545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087" name="AutoShape 31"/>
              <p:cNvSpPr>
                <a:spLocks noChangeArrowheads="1"/>
              </p:cNvSpPr>
              <p:nvPr/>
            </p:nvSpPr>
            <p:spPr bwMode="auto">
              <a:xfrm>
                <a:off x="5504" y="8710"/>
                <a:ext cx="484" cy="544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45088" name="Line 32"/>
            <p:cNvSpPr>
              <a:spLocks noChangeShapeType="1"/>
            </p:cNvSpPr>
            <p:nvPr/>
          </p:nvSpPr>
          <p:spPr bwMode="auto">
            <a:xfrm flipH="1" flipV="1">
              <a:off x="1973" y="1026"/>
              <a:ext cx="363" cy="363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5724525" y="0"/>
            <a:ext cx="3419475" cy="2708275"/>
            <a:chOff x="3606" y="0"/>
            <a:chExt cx="2154" cy="1706"/>
          </a:xfrm>
        </p:grpSpPr>
        <p:grpSp>
          <p:nvGrpSpPr>
            <p:cNvPr id="7" name="Group 34"/>
            <p:cNvGrpSpPr>
              <a:grpSpLocks/>
            </p:cNvGrpSpPr>
            <p:nvPr/>
          </p:nvGrpSpPr>
          <p:grpSpPr bwMode="auto">
            <a:xfrm>
              <a:off x="3878" y="0"/>
              <a:ext cx="1882" cy="1117"/>
              <a:chOff x="11249" y="9090"/>
              <a:chExt cx="6048" cy="3593"/>
            </a:xfrm>
          </p:grpSpPr>
          <p:pic>
            <p:nvPicPr>
              <p:cNvPr id="45091" name="Picture 35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6000" contrast="12000"/>
              </a:blip>
              <a:srcRect l="64009" t="17204" r="19617" b="54538"/>
              <a:stretch>
                <a:fillRect/>
              </a:stretch>
            </p:blipFill>
            <p:spPr bwMode="auto">
              <a:xfrm>
                <a:off x="11249" y="9090"/>
                <a:ext cx="6048" cy="3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5092" name="AutoShape 36"/>
              <p:cNvSpPr>
                <a:spLocks noChangeArrowheads="1"/>
              </p:cNvSpPr>
              <p:nvPr/>
            </p:nvSpPr>
            <p:spPr bwMode="auto">
              <a:xfrm>
                <a:off x="12217" y="10124"/>
                <a:ext cx="484" cy="545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093" name="AutoShape 37"/>
              <p:cNvSpPr>
                <a:spLocks noChangeArrowheads="1"/>
              </p:cNvSpPr>
              <p:nvPr/>
            </p:nvSpPr>
            <p:spPr bwMode="auto">
              <a:xfrm>
                <a:off x="11975" y="10451"/>
                <a:ext cx="484" cy="545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094" name="AutoShape 38"/>
              <p:cNvSpPr>
                <a:spLocks noChangeArrowheads="1"/>
              </p:cNvSpPr>
              <p:nvPr/>
            </p:nvSpPr>
            <p:spPr bwMode="auto">
              <a:xfrm>
                <a:off x="11733" y="10668"/>
                <a:ext cx="484" cy="545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095" name="AutoShape 39"/>
              <p:cNvSpPr>
                <a:spLocks noChangeArrowheads="1"/>
              </p:cNvSpPr>
              <p:nvPr/>
            </p:nvSpPr>
            <p:spPr bwMode="auto">
              <a:xfrm>
                <a:off x="13608" y="10560"/>
                <a:ext cx="484" cy="545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096" name="AutoShape 40"/>
              <p:cNvSpPr>
                <a:spLocks noChangeArrowheads="1"/>
              </p:cNvSpPr>
              <p:nvPr/>
            </p:nvSpPr>
            <p:spPr bwMode="auto">
              <a:xfrm>
                <a:off x="13365" y="10886"/>
                <a:ext cx="484" cy="545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097" name="AutoShape 41"/>
              <p:cNvSpPr>
                <a:spLocks noChangeArrowheads="1"/>
              </p:cNvSpPr>
              <p:nvPr/>
            </p:nvSpPr>
            <p:spPr bwMode="auto">
              <a:xfrm>
                <a:off x="13124" y="11104"/>
                <a:ext cx="484" cy="544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098" name="AutoShape 42"/>
              <p:cNvSpPr>
                <a:spLocks noChangeArrowheads="1"/>
              </p:cNvSpPr>
              <p:nvPr/>
            </p:nvSpPr>
            <p:spPr bwMode="auto">
              <a:xfrm>
                <a:off x="15059" y="10942"/>
                <a:ext cx="484" cy="544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099" name="AutoShape 43"/>
              <p:cNvSpPr>
                <a:spLocks noChangeArrowheads="1"/>
              </p:cNvSpPr>
              <p:nvPr/>
            </p:nvSpPr>
            <p:spPr bwMode="auto">
              <a:xfrm>
                <a:off x="14816" y="11268"/>
                <a:ext cx="484" cy="545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100" name="AutoShape 44"/>
              <p:cNvSpPr>
                <a:spLocks noChangeArrowheads="1"/>
              </p:cNvSpPr>
              <p:nvPr/>
            </p:nvSpPr>
            <p:spPr bwMode="auto">
              <a:xfrm>
                <a:off x="14575" y="11485"/>
                <a:ext cx="484" cy="545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101" name="Text Box 45"/>
              <p:cNvSpPr txBox="1">
                <a:spLocks noChangeArrowheads="1"/>
              </p:cNvSpPr>
              <p:nvPr/>
            </p:nvSpPr>
            <p:spPr bwMode="auto">
              <a:xfrm rot="1491505">
                <a:off x="13283" y="9952"/>
                <a:ext cx="3930" cy="8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14300" tIns="57150" rIns="114300" bIns="57150">
                <a:spAutoFit/>
              </a:bodyPr>
              <a:lstStyle/>
              <a:p>
                <a:pPr algn="ctr" defTabSz="4116388">
                  <a:spcBef>
                    <a:spcPct val="50000"/>
                  </a:spcBef>
                </a:pPr>
                <a:r>
                  <a:rPr lang="en-US" altLang="zh-CN" sz="1900"/>
                  <a:t>Hexi Corridor</a:t>
                </a:r>
              </a:p>
            </p:txBody>
          </p:sp>
          <p:sp>
            <p:nvSpPr>
              <p:cNvPr id="45102" name="Text Box 46"/>
              <p:cNvSpPr txBox="1">
                <a:spLocks noChangeArrowheads="1"/>
              </p:cNvSpPr>
              <p:nvPr/>
            </p:nvSpPr>
            <p:spPr bwMode="auto">
              <a:xfrm rot="1586298">
                <a:off x="12162" y="10914"/>
                <a:ext cx="3387" cy="8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14300" tIns="57150" rIns="114300" bIns="57150">
                <a:spAutoFit/>
              </a:bodyPr>
              <a:lstStyle/>
              <a:p>
                <a:pPr defTabSz="4116388">
                  <a:spcBef>
                    <a:spcPct val="50000"/>
                  </a:spcBef>
                </a:pPr>
                <a:r>
                  <a:rPr lang="en-US" altLang="zh-CN" sz="1900" dirty="0"/>
                  <a:t>Qilian      </a:t>
                </a:r>
                <a:r>
                  <a:rPr lang="en-US" altLang="zh-CN" sz="1900" dirty="0" err="1"/>
                  <a:t>Mts</a:t>
                </a:r>
                <a:endParaRPr lang="en-US" altLang="zh-CN" sz="1900" dirty="0"/>
              </a:p>
            </p:txBody>
          </p:sp>
        </p:grpSp>
        <p:sp>
          <p:nvSpPr>
            <p:cNvPr id="45103" name="Line 47"/>
            <p:cNvSpPr>
              <a:spLocks noChangeShapeType="1"/>
            </p:cNvSpPr>
            <p:nvPr/>
          </p:nvSpPr>
          <p:spPr bwMode="auto">
            <a:xfrm>
              <a:off x="4150" y="436"/>
              <a:ext cx="1361" cy="545"/>
            </a:xfrm>
            <a:prstGeom prst="line">
              <a:avLst/>
            </a:prstGeom>
            <a:noFill/>
            <a:ln w="57150">
              <a:solidFill>
                <a:srgbClr val="F717D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104" name="Line 48"/>
            <p:cNvSpPr>
              <a:spLocks noChangeShapeType="1"/>
            </p:cNvSpPr>
            <p:nvPr/>
          </p:nvSpPr>
          <p:spPr bwMode="auto">
            <a:xfrm flipV="1">
              <a:off x="3606" y="845"/>
              <a:ext cx="544" cy="861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107950" y="3862388"/>
            <a:ext cx="3384550" cy="2995612"/>
            <a:chOff x="68" y="2433"/>
            <a:chExt cx="2132" cy="1887"/>
          </a:xfrm>
        </p:grpSpPr>
        <p:grpSp>
          <p:nvGrpSpPr>
            <p:cNvPr id="9" name="Group 50"/>
            <p:cNvGrpSpPr>
              <a:grpSpLocks/>
            </p:cNvGrpSpPr>
            <p:nvPr/>
          </p:nvGrpSpPr>
          <p:grpSpPr bwMode="auto">
            <a:xfrm>
              <a:off x="68" y="2840"/>
              <a:ext cx="1860" cy="1480"/>
              <a:chOff x="1512" y="18181"/>
              <a:chExt cx="6289" cy="5225"/>
            </a:xfrm>
          </p:grpSpPr>
          <p:grpSp>
            <p:nvGrpSpPr>
              <p:cNvPr id="10" name="Group 51"/>
              <p:cNvGrpSpPr>
                <a:grpSpLocks/>
              </p:cNvGrpSpPr>
              <p:nvPr/>
            </p:nvGrpSpPr>
            <p:grpSpPr bwMode="auto">
              <a:xfrm>
                <a:off x="1512" y="18181"/>
                <a:ext cx="6289" cy="5225"/>
                <a:chOff x="1134" y="13427"/>
                <a:chExt cx="4717" cy="4354"/>
              </a:xfrm>
            </p:grpSpPr>
            <p:pic>
              <p:nvPicPr>
                <p:cNvPr id="45108" name="Picture 5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11209" t="34409" r="39233" b="25034"/>
                <a:stretch>
                  <a:fillRect/>
                </a:stretch>
              </p:blipFill>
              <p:spPr bwMode="auto">
                <a:xfrm>
                  <a:off x="1134" y="14332"/>
                  <a:ext cx="4717" cy="29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45109" name="Arc 53"/>
                <p:cNvSpPr>
                  <a:spLocks/>
                </p:cNvSpPr>
                <p:nvPr/>
              </p:nvSpPr>
              <p:spPr bwMode="auto">
                <a:xfrm rot="8927005">
                  <a:off x="2158" y="13427"/>
                  <a:ext cx="2757" cy="4354"/>
                </a:xfrm>
                <a:custGeom>
                  <a:avLst/>
                  <a:gdLst>
                    <a:gd name="G0" fmla="+- 7395 0 0"/>
                    <a:gd name="G1" fmla="+- 21600 0 0"/>
                    <a:gd name="G2" fmla="+- 21600 0 0"/>
                    <a:gd name="T0" fmla="*/ 0 w 28995"/>
                    <a:gd name="T1" fmla="*/ 1305 h 29857"/>
                    <a:gd name="T2" fmla="*/ 27354 w 28995"/>
                    <a:gd name="T3" fmla="*/ 29857 h 29857"/>
                    <a:gd name="T4" fmla="*/ 7395 w 28995"/>
                    <a:gd name="T5" fmla="*/ 21600 h 298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8995" h="29857" fill="none" extrusionOk="0">
                      <a:moveTo>
                        <a:pt x="0" y="1305"/>
                      </a:moveTo>
                      <a:cubicBezTo>
                        <a:pt x="2369" y="441"/>
                        <a:pt x="4872" y="-1"/>
                        <a:pt x="7395" y="0"/>
                      </a:cubicBezTo>
                      <a:cubicBezTo>
                        <a:pt x="19324" y="0"/>
                        <a:pt x="28995" y="9670"/>
                        <a:pt x="28995" y="21600"/>
                      </a:cubicBezTo>
                      <a:cubicBezTo>
                        <a:pt x="28995" y="24433"/>
                        <a:pt x="28437" y="27239"/>
                        <a:pt x="27354" y="29857"/>
                      </a:cubicBezTo>
                    </a:path>
                    <a:path w="28995" h="29857" stroke="0" extrusionOk="0">
                      <a:moveTo>
                        <a:pt x="0" y="1305"/>
                      </a:moveTo>
                      <a:cubicBezTo>
                        <a:pt x="2369" y="441"/>
                        <a:pt x="4872" y="-1"/>
                        <a:pt x="7395" y="0"/>
                      </a:cubicBezTo>
                      <a:cubicBezTo>
                        <a:pt x="19324" y="0"/>
                        <a:pt x="28995" y="9670"/>
                        <a:pt x="28995" y="21600"/>
                      </a:cubicBezTo>
                      <a:cubicBezTo>
                        <a:pt x="28995" y="24433"/>
                        <a:pt x="28437" y="27239"/>
                        <a:pt x="27354" y="29857"/>
                      </a:cubicBezTo>
                      <a:lnTo>
                        <a:pt x="7395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5110" name="Arc 54"/>
                <p:cNvSpPr>
                  <a:spLocks/>
                </p:cNvSpPr>
                <p:nvPr/>
              </p:nvSpPr>
              <p:spPr bwMode="auto">
                <a:xfrm rot="9318839">
                  <a:off x="2925" y="13698"/>
                  <a:ext cx="2536" cy="2818"/>
                </a:xfrm>
                <a:custGeom>
                  <a:avLst/>
                  <a:gdLst>
                    <a:gd name="G0" fmla="+- 7395 0 0"/>
                    <a:gd name="G1" fmla="+- 21600 0 0"/>
                    <a:gd name="G2" fmla="+- 21600 0 0"/>
                    <a:gd name="T0" fmla="*/ 0 w 28995"/>
                    <a:gd name="T1" fmla="*/ 1305 h 29857"/>
                    <a:gd name="T2" fmla="*/ 27354 w 28995"/>
                    <a:gd name="T3" fmla="*/ 29857 h 29857"/>
                    <a:gd name="T4" fmla="*/ 7395 w 28995"/>
                    <a:gd name="T5" fmla="*/ 21600 h 298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8995" h="29857" fill="none" extrusionOk="0">
                      <a:moveTo>
                        <a:pt x="0" y="1305"/>
                      </a:moveTo>
                      <a:cubicBezTo>
                        <a:pt x="2369" y="441"/>
                        <a:pt x="4872" y="-1"/>
                        <a:pt x="7395" y="0"/>
                      </a:cubicBezTo>
                      <a:cubicBezTo>
                        <a:pt x="19324" y="0"/>
                        <a:pt x="28995" y="9670"/>
                        <a:pt x="28995" y="21600"/>
                      </a:cubicBezTo>
                      <a:cubicBezTo>
                        <a:pt x="28995" y="24433"/>
                        <a:pt x="28437" y="27239"/>
                        <a:pt x="27354" y="29857"/>
                      </a:cubicBezTo>
                    </a:path>
                    <a:path w="28995" h="29857" stroke="0" extrusionOk="0">
                      <a:moveTo>
                        <a:pt x="0" y="1305"/>
                      </a:moveTo>
                      <a:cubicBezTo>
                        <a:pt x="2369" y="441"/>
                        <a:pt x="4872" y="-1"/>
                        <a:pt x="7395" y="0"/>
                      </a:cubicBezTo>
                      <a:cubicBezTo>
                        <a:pt x="19324" y="0"/>
                        <a:pt x="28995" y="9670"/>
                        <a:pt x="28995" y="21600"/>
                      </a:cubicBezTo>
                      <a:cubicBezTo>
                        <a:pt x="28995" y="24433"/>
                        <a:pt x="28437" y="27239"/>
                        <a:pt x="27354" y="29857"/>
                      </a:cubicBezTo>
                      <a:lnTo>
                        <a:pt x="7395" y="21600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5111" name="Freeform 55"/>
                <p:cNvSpPr>
                  <a:spLocks/>
                </p:cNvSpPr>
                <p:nvPr/>
              </p:nvSpPr>
              <p:spPr bwMode="auto">
                <a:xfrm>
                  <a:off x="2026" y="14334"/>
                  <a:ext cx="3780" cy="2388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61" y="544"/>
                    </a:cxn>
                    <a:cxn ang="0">
                      <a:pos x="378" y="1179"/>
                    </a:cxn>
                    <a:cxn ang="0">
                      <a:pos x="832" y="1678"/>
                    </a:cxn>
                    <a:cxn ang="0">
                      <a:pos x="1421" y="2086"/>
                    </a:cxn>
                    <a:cxn ang="0">
                      <a:pos x="2193" y="2358"/>
                    </a:cxn>
                    <a:cxn ang="0">
                      <a:pos x="3145" y="2268"/>
                    </a:cxn>
                    <a:cxn ang="0">
                      <a:pos x="3780" y="1996"/>
                    </a:cxn>
                  </a:cxnLst>
                  <a:rect l="0" t="0" r="r" b="b"/>
                  <a:pathLst>
                    <a:path w="3780" h="2388">
                      <a:moveTo>
                        <a:pt x="15" y="0"/>
                      </a:moveTo>
                      <a:cubicBezTo>
                        <a:pt x="7" y="174"/>
                        <a:pt x="0" y="348"/>
                        <a:pt x="61" y="544"/>
                      </a:cubicBezTo>
                      <a:cubicBezTo>
                        <a:pt x="122" y="740"/>
                        <a:pt x="250" y="990"/>
                        <a:pt x="378" y="1179"/>
                      </a:cubicBezTo>
                      <a:cubicBezTo>
                        <a:pt x="506" y="1368"/>
                        <a:pt x="658" y="1527"/>
                        <a:pt x="832" y="1678"/>
                      </a:cubicBezTo>
                      <a:cubicBezTo>
                        <a:pt x="1006" y="1829"/>
                        <a:pt x="1194" y="1973"/>
                        <a:pt x="1421" y="2086"/>
                      </a:cubicBezTo>
                      <a:cubicBezTo>
                        <a:pt x="1648" y="2199"/>
                        <a:pt x="1906" y="2328"/>
                        <a:pt x="2193" y="2358"/>
                      </a:cubicBezTo>
                      <a:cubicBezTo>
                        <a:pt x="2480" y="2388"/>
                        <a:pt x="2881" y="2328"/>
                        <a:pt x="3145" y="2268"/>
                      </a:cubicBezTo>
                      <a:cubicBezTo>
                        <a:pt x="3409" y="2208"/>
                        <a:pt x="3674" y="2041"/>
                        <a:pt x="3780" y="1996"/>
                      </a:cubicBezTo>
                    </a:path>
                  </a:pathLst>
                </a:custGeom>
                <a:noFill/>
                <a:ln w="76200" cmpd="sng">
                  <a:solidFill>
                    <a:srgbClr val="F717D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5112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1316" y="14288"/>
                  <a:ext cx="1224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5113" name="Line 57"/>
                <p:cNvSpPr>
                  <a:spLocks noChangeShapeType="1"/>
                </p:cNvSpPr>
                <p:nvPr/>
              </p:nvSpPr>
              <p:spPr bwMode="auto">
                <a:xfrm flipH="1">
                  <a:off x="5715" y="15785"/>
                  <a:ext cx="136" cy="81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45114" name="AutoShape 58"/>
              <p:cNvSpPr>
                <a:spLocks noChangeArrowheads="1"/>
              </p:cNvSpPr>
              <p:nvPr/>
            </p:nvSpPr>
            <p:spPr bwMode="auto">
              <a:xfrm>
                <a:off x="7076" y="21610"/>
                <a:ext cx="484" cy="544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115" name="AutoShape 59"/>
              <p:cNvSpPr>
                <a:spLocks noChangeArrowheads="1"/>
              </p:cNvSpPr>
              <p:nvPr/>
            </p:nvSpPr>
            <p:spPr bwMode="auto">
              <a:xfrm>
                <a:off x="4777" y="21719"/>
                <a:ext cx="484" cy="545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116" name="AutoShape 60"/>
              <p:cNvSpPr>
                <a:spLocks noChangeArrowheads="1"/>
              </p:cNvSpPr>
              <p:nvPr/>
            </p:nvSpPr>
            <p:spPr bwMode="auto">
              <a:xfrm>
                <a:off x="3327" y="20738"/>
                <a:ext cx="484" cy="545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117" name="AutoShape 61"/>
              <p:cNvSpPr>
                <a:spLocks noChangeArrowheads="1"/>
              </p:cNvSpPr>
              <p:nvPr/>
            </p:nvSpPr>
            <p:spPr bwMode="auto">
              <a:xfrm>
                <a:off x="2540" y="19378"/>
                <a:ext cx="484" cy="544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45118" name="Line 62"/>
            <p:cNvSpPr>
              <a:spLocks noChangeShapeType="1"/>
            </p:cNvSpPr>
            <p:nvPr/>
          </p:nvSpPr>
          <p:spPr bwMode="auto">
            <a:xfrm flipH="1">
              <a:off x="1519" y="2433"/>
              <a:ext cx="681" cy="906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" name="Group 63"/>
          <p:cNvGrpSpPr>
            <a:grpSpLocks/>
          </p:cNvGrpSpPr>
          <p:nvPr/>
        </p:nvGrpSpPr>
        <p:grpSpPr bwMode="auto">
          <a:xfrm>
            <a:off x="5795963" y="3789363"/>
            <a:ext cx="3348037" cy="3068637"/>
            <a:chOff x="3651" y="2387"/>
            <a:chExt cx="2109" cy="1933"/>
          </a:xfrm>
        </p:grpSpPr>
        <p:grpSp>
          <p:nvGrpSpPr>
            <p:cNvPr id="12" name="Group 64"/>
            <p:cNvGrpSpPr>
              <a:grpSpLocks/>
            </p:cNvGrpSpPr>
            <p:nvPr/>
          </p:nvGrpSpPr>
          <p:grpSpPr bwMode="auto">
            <a:xfrm>
              <a:off x="3651" y="3113"/>
              <a:ext cx="2109" cy="1207"/>
              <a:chOff x="10887" y="19214"/>
              <a:chExt cx="6169" cy="3812"/>
            </a:xfrm>
          </p:grpSpPr>
          <p:pic>
            <p:nvPicPr>
              <p:cNvPr id="45121" name="Picture 6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55141" t="35628" r="22420" b="18910"/>
              <a:stretch>
                <a:fillRect/>
              </a:stretch>
            </p:blipFill>
            <p:spPr bwMode="auto">
              <a:xfrm>
                <a:off x="10887" y="19214"/>
                <a:ext cx="6169" cy="3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5122" name="Line 66"/>
              <p:cNvSpPr>
                <a:spLocks noChangeShapeType="1"/>
              </p:cNvSpPr>
              <p:nvPr/>
            </p:nvSpPr>
            <p:spPr bwMode="auto">
              <a:xfrm flipH="1">
                <a:off x="12399" y="19487"/>
                <a:ext cx="2541" cy="2286"/>
              </a:xfrm>
              <a:prstGeom prst="line">
                <a:avLst/>
              </a:prstGeom>
              <a:noFill/>
              <a:ln w="76200">
                <a:solidFill>
                  <a:srgbClr val="F717D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123" name="AutoShape 67"/>
              <p:cNvSpPr>
                <a:spLocks noChangeArrowheads="1"/>
              </p:cNvSpPr>
              <p:nvPr/>
            </p:nvSpPr>
            <p:spPr bwMode="auto">
              <a:xfrm>
                <a:off x="14273" y="19650"/>
                <a:ext cx="484" cy="545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124" name="AutoShape 68"/>
              <p:cNvSpPr>
                <a:spLocks noChangeArrowheads="1"/>
              </p:cNvSpPr>
              <p:nvPr/>
            </p:nvSpPr>
            <p:spPr bwMode="auto">
              <a:xfrm>
                <a:off x="13608" y="20248"/>
                <a:ext cx="484" cy="544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125" name="AutoShape 69"/>
              <p:cNvSpPr>
                <a:spLocks noChangeArrowheads="1"/>
              </p:cNvSpPr>
              <p:nvPr/>
            </p:nvSpPr>
            <p:spPr bwMode="auto">
              <a:xfrm>
                <a:off x="13124" y="20629"/>
                <a:ext cx="484" cy="545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5126" name="AutoShape 70"/>
              <p:cNvSpPr>
                <a:spLocks noChangeArrowheads="1"/>
              </p:cNvSpPr>
              <p:nvPr/>
            </p:nvSpPr>
            <p:spPr bwMode="auto">
              <a:xfrm>
                <a:off x="12701" y="20956"/>
                <a:ext cx="484" cy="544"/>
              </a:xfrm>
              <a:prstGeom prst="star4">
                <a:avLst>
                  <a:gd name="adj" fmla="val 12500"/>
                </a:avLst>
              </a:prstGeom>
              <a:solidFill>
                <a:srgbClr val="F4F935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45127" name="Line 71"/>
            <p:cNvSpPr>
              <a:spLocks noChangeShapeType="1"/>
            </p:cNvSpPr>
            <p:nvPr/>
          </p:nvSpPr>
          <p:spPr bwMode="auto">
            <a:xfrm>
              <a:off x="3652" y="2387"/>
              <a:ext cx="725" cy="862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2339752" y="4581128"/>
            <a:ext cx="5328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</a:rPr>
              <a:t>High-altitude climate monitoring in future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323528" y="4437112"/>
            <a:ext cx="8424936" cy="1800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5444"/>
            <a:ext cx="5256584" cy="3725972"/>
          </a:xfrm>
          <a:prstGeom prst="rect">
            <a:avLst/>
          </a:prstGeom>
          <a:noFill/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68102" y="4638526"/>
            <a:ext cx="8064338" cy="374650"/>
            <a:chOff x="314" y="2609"/>
            <a:chExt cx="4652" cy="236"/>
          </a:xfrm>
        </p:grpSpPr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314" y="2609"/>
              <a:ext cx="7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 smtClean="0"/>
                <a:t>Point obs.</a:t>
              </a:r>
              <a:r>
                <a:rPr lang="zh-CN" altLang="en-US" b="1" dirty="0" smtClean="0"/>
                <a:t>    </a:t>
              </a:r>
              <a:endParaRPr lang="zh-CN" altLang="en-US" b="1" dirty="0"/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1352" y="2614"/>
              <a:ext cx="4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 smtClean="0"/>
                <a:t>Pixel</a:t>
              </a:r>
              <a:endParaRPr lang="zh-CN" altLang="en-US" b="1" dirty="0"/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2200" y="2609"/>
              <a:ext cx="4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 smtClean="0"/>
                <a:t>grids</a:t>
              </a:r>
              <a:r>
                <a:rPr lang="zh-CN" altLang="en-US" b="1" dirty="0" smtClean="0"/>
                <a:t>    </a:t>
              </a:r>
              <a:endParaRPr lang="zh-CN" altLang="en-US" b="1" dirty="0"/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2926" y="2609"/>
              <a:ext cx="49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 smtClean="0"/>
                <a:t>basin</a:t>
              </a:r>
              <a:r>
                <a:rPr lang="zh-CN" altLang="en-US" b="1" dirty="0" smtClean="0"/>
                <a:t>    </a:t>
              </a:r>
              <a:endParaRPr lang="zh-CN" altLang="en-US" b="1" dirty="0"/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3651" y="2609"/>
              <a:ext cx="49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 smtClean="0"/>
                <a:t>region</a:t>
              </a:r>
              <a:r>
                <a:rPr lang="zh-CN" altLang="en-US" b="1" dirty="0" smtClean="0"/>
                <a:t>    </a:t>
              </a:r>
              <a:endParaRPr lang="zh-CN" altLang="en-US" b="1" dirty="0"/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4477" y="2609"/>
              <a:ext cx="48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 smtClean="0"/>
                <a:t>global</a:t>
              </a:r>
              <a:r>
                <a:rPr lang="zh-CN" altLang="en-US" b="1" dirty="0" smtClean="0"/>
                <a:t>     </a:t>
              </a:r>
              <a:endParaRPr lang="zh-CN" altLang="en-US" b="1" dirty="0"/>
            </a:p>
          </p:txBody>
        </p:sp>
        <p:sp>
          <p:nvSpPr>
            <p:cNvPr id="10" name="AutoShape 12"/>
            <p:cNvSpPr>
              <a:spLocks noChangeArrowheads="1"/>
            </p:cNvSpPr>
            <p:nvPr/>
          </p:nvSpPr>
          <p:spPr bwMode="auto">
            <a:xfrm>
              <a:off x="1020" y="2700"/>
              <a:ext cx="273" cy="100"/>
            </a:xfrm>
            <a:prstGeom prst="rightArrow">
              <a:avLst>
                <a:gd name="adj1" fmla="val 50000"/>
                <a:gd name="adj2" fmla="val 6236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" name="AutoShape 13"/>
            <p:cNvSpPr>
              <a:spLocks noChangeArrowheads="1"/>
            </p:cNvSpPr>
            <p:nvPr/>
          </p:nvSpPr>
          <p:spPr bwMode="auto">
            <a:xfrm>
              <a:off x="1851" y="2700"/>
              <a:ext cx="304" cy="100"/>
            </a:xfrm>
            <a:prstGeom prst="rightArrow">
              <a:avLst>
                <a:gd name="adj1" fmla="val 50000"/>
                <a:gd name="adj2" fmla="val 6236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2" name="AutoShape 14"/>
            <p:cNvSpPr>
              <a:spLocks noChangeArrowheads="1"/>
            </p:cNvSpPr>
            <p:nvPr/>
          </p:nvSpPr>
          <p:spPr bwMode="auto">
            <a:xfrm>
              <a:off x="2699" y="2700"/>
              <a:ext cx="227" cy="91"/>
            </a:xfrm>
            <a:prstGeom prst="rightArrow">
              <a:avLst>
                <a:gd name="adj1" fmla="val 50000"/>
                <a:gd name="adj2" fmla="val 6236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" name="AutoShape 15"/>
            <p:cNvSpPr>
              <a:spLocks noChangeArrowheads="1"/>
            </p:cNvSpPr>
            <p:nvPr/>
          </p:nvSpPr>
          <p:spPr bwMode="auto">
            <a:xfrm>
              <a:off x="3425" y="2700"/>
              <a:ext cx="227" cy="91"/>
            </a:xfrm>
            <a:prstGeom prst="rightArrow">
              <a:avLst>
                <a:gd name="adj1" fmla="val 50000"/>
                <a:gd name="adj2" fmla="val 6236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" name="AutoShape 16"/>
            <p:cNvSpPr>
              <a:spLocks noChangeArrowheads="1"/>
            </p:cNvSpPr>
            <p:nvPr/>
          </p:nvSpPr>
          <p:spPr bwMode="auto">
            <a:xfrm>
              <a:off x="4195" y="2700"/>
              <a:ext cx="227" cy="91"/>
            </a:xfrm>
            <a:prstGeom prst="rightArrow">
              <a:avLst>
                <a:gd name="adj1" fmla="val 50000"/>
                <a:gd name="adj2" fmla="val 6236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684214" y="5301208"/>
            <a:ext cx="7704142" cy="646113"/>
            <a:chOff x="431" y="3158"/>
            <a:chExt cx="4853" cy="407"/>
          </a:xfrm>
        </p:grpSpPr>
        <p:sp>
          <p:nvSpPr>
            <p:cNvPr id="16" name="Text Box 18"/>
            <p:cNvSpPr txBox="1">
              <a:spLocks noChangeArrowheads="1"/>
            </p:cNvSpPr>
            <p:nvPr/>
          </p:nvSpPr>
          <p:spPr bwMode="auto">
            <a:xfrm>
              <a:off x="3016" y="3158"/>
              <a:ext cx="1043" cy="40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 smtClean="0"/>
                <a:t>Scale-transformation</a:t>
              </a:r>
              <a:endParaRPr lang="zh-CN" altLang="en-US" b="1" dirty="0"/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1837" y="3158"/>
              <a:ext cx="861" cy="40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 smtClean="0"/>
                <a:t>Data assimilation</a:t>
              </a:r>
              <a:endParaRPr lang="zh-CN" altLang="en-US" b="1" dirty="0"/>
            </a:p>
          </p:txBody>
        </p:sp>
        <p:sp>
          <p:nvSpPr>
            <p:cNvPr id="18" name="Text Box 20"/>
            <p:cNvSpPr txBox="1">
              <a:spLocks noChangeArrowheads="1"/>
            </p:cNvSpPr>
            <p:nvPr/>
          </p:nvSpPr>
          <p:spPr bwMode="auto">
            <a:xfrm>
              <a:off x="431" y="3158"/>
              <a:ext cx="1134" cy="40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 smtClean="0"/>
                <a:t>Coordinated observation</a:t>
              </a:r>
              <a:endParaRPr lang="zh-CN" altLang="en-US" b="1" dirty="0"/>
            </a:p>
          </p:txBody>
        </p:sp>
        <p:sp>
          <p:nvSpPr>
            <p:cNvPr id="19" name="Text Box 21"/>
            <p:cNvSpPr txBox="1">
              <a:spLocks noChangeArrowheads="1"/>
            </p:cNvSpPr>
            <p:nvPr/>
          </p:nvSpPr>
          <p:spPr bwMode="auto">
            <a:xfrm>
              <a:off x="4332" y="3158"/>
              <a:ext cx="952" cy="40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b="1" dirty="0" smtClean="0"/>
                <a:t>Numerical modeling</a:t>
              </a:r>
              <a:endParaRPr lang="zh-CN" altLang="en-US" b="1" dirty="0"/>
            </a:p>
          </p:txBody>
        </p:sp>
      </p:grpSp>
      <p:sp>
        <p:nvSpPr>
          <p:cNvPr id="20" name="Text Box 22"/>
          <p:cNvSpPr txBox="1">
            <a:spLocks noChangeArrowheads="1"/>
          </p:cNvSpPr>
          <p:nvPr/>
        </p:nvSpPr>
        <p:spPr bwMode="auto">
          <a:xfrm>
            <a:off x="-108520" y="1340768"/>
            <a:ext cx="25193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dirty="0" smtClean="0"/>
              <a:t>supersites</a:t>
            </a:r>
            <a:endParaRPr lang="en-US" altLang="zh-CN" sz="2800" dirty="0"/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-180528" y="2257708"/>
            <a:ext cx="2952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800" dirty="0" smtClean="0"/>
              <a:t>reference </a:t>
            </a:r>
            <a:r>
              <a:rPr lang="en-US" altLang="zh-CN" sz="2800" dirty="0"/>
              <a:t>sites</a:t>
            </a:r>
          </a:p>
        </p:txBody>
      </p:sp>
      <p:sp>
        <p:nvSpPr>
          <p:cNvPr id="22" name="Text Box 25"/>
          <p:cNvSpPr txBox="1">
            <a:spLocks noChangeArrowheads="1"/>
          </p:cNvSpPr>
          <p:nvPr/>
        </p:nvSpPr>
        <p:spPr bwMode="auto">
          <a:xfrm>
            <a:off x="323528" y="3759423"/>
            <a:ext cx="842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b="1" dirty="0" smtClean="0"/>
              <a:t>Data assimilation in GCW, such as snow cover and frozen ground?</a:t>
            </a:r>
            <a:endParaRPr lang="zh-CN" altLang="en-US" sz="2400" b="1" dirty="0"/>
          </a:p>
        </p:txBody>
      </p:sp>
      <p:sp>
        <p:nvSpPr>
          <p:cNvPr id="24" name="AutoShape 12"/>
          <p:cNvSpPr>
            <a:spLocks noChangeArrowheads="1"/>
          </p:cNvSpPr>
          <p:nvPr/>
        </p:nvSpPr>
        <p:spPr bwMode="auto">
          <a:xfrm>
            <a:off x="2483768" y="5517062"/>
            <a:ext cx="393509" cy="144462"/>
          </a:xfrm>
          <a:prstGeom prst="rightArrow">
            <a:avLst>
              <a:gd name="adj1" fmla="val 50000"/>
              <a:gd name="adj2" fmla="val 623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" name="AutoShape 12"/>
          <p:cNvSpPr>
            <a:spLocks noChangeArrowheads="1"/>
          </p:cNvSpPr>
          <p:nvPr/>
        </p:nvSpPr>
        <p:spPr bwMode="auto">
          <a:xfrm>
            <a:off x="4322507" y="5517062"/>
            <a:ext cx="393509" cy="144462"/>
          </a:xfrm>
          <a:prstGeom prst="rightArrow">
            <a:avLst>
              <a:gd name="adj1" fmla="val 50000"/>
              <a:gd name="adj2" fmla="val 623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AutoShape 12"/>
          <p:cNvSpPr>
            <a:spLocks noChangeArrowheads="1"/>
          </p:cNvSpPr>
          <p:nvPr/>
        </p:nvSpPr>
        <p:spPr bwMode="auto">
          <a:xfrm>
            <a:off x="6410739" y="5517508"/>
            <a:ext cx="393509" cy="144462"/>
          </a:xfrm>
          <a:prstGeom prst="rightArrow">
            <a:avLst>
              <a:gd name="adj1" fmla="val 50000"/>
              <a:gd name="adj2" fmla="val 623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72400" cy="7207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sz="3200" dirty="0" smtClean="0"/>
              <a:t>Snow cover single-point assimilation</a:t>
            </a:r>
            <a:endParaRPr lang="zh-CN" altLang="en-US" sz="3200" dirty="0" smtClean="0"/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2588" y="908050"/>
            <a:ext cx="5269532" cy="172878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CN" sz="2400" dirty="0" smtClean="0"/>
              <a:t>CEOP site in Siberia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400" dirty="0" smtClean="0"/>
              <a:t>Land process model</a:t>
            </a:r>
            <a:r>
              <a:rPr lang="zh-CN" altLang="en-US" sz="2400" dirty="0" smtClean="0"/>
              <a:t>：</a:t>
            </a:r>
            <a:r>
              <a:rPr lang="en-US" altLang="zh-CN" sz="2400" dirty="0" err="1" smtClean="0"/>
              <a:t>CoLM</a:t>
            </a:r>
            <a:endParaRPr lang="en-US" altLang="zh-CN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zh-CN" sz="2400" dirty="0" smtClean="0"/>
              <a:t>Microwave radiation </a:t>
            </a:r>
            <a:r>
              <a:rPr lang="en-US" altLang="zh-CN" sz="2400" dirty="0" err="1" smtClean="0"/>
              <a:t>transfering</a:t>
            </a:r>
            <a:r>
              <a:rPr lang="en-US" altLang="zh-CN" sz="2400" dirty="0" smtClean="0"/>
              <a:t> model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MEMLS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400" dirty="0" smtClean="0"/>
              <a:t>data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AMSR-E</a:t>
            </a:r>
            <a:r>
              <a:rPr lang="zh-CN" altLang="en-US" sz="2400" dirty="0" smtClean="0"/>
              <a:t>。</a:t>
            </a:r>
          </a:p>
        </p:txBody>
      </p:sp>
      <p:pic>
        <p:nvPicPr>
          <p:cNvPr id="20483" name="Picture 4" descr="图5-15ppt彩色"/>
          <p:cNvPicPr>
            <a:picLocks noChangeAspect="1" noChangeArrowheads="1"/>
          </p:cNvPicPr>
          <p:nvPr/>
        </p:nvPicPr>
        <p:blipFill>
          <a:blip r:embed="rId3" cstate="print"/>
          <a:srcRect l="3748" t="7602" r="4716" b="5827"/>
          <a:stretch>
            <a:fillRect/>
          </a:stretch>
        </p:blipFill>
        <p:spPr bwMode="auto">
          <a:xfrm>
            <a:off x="250825" y="2752725"/>
            <a:ext cx="5383213" cy="3390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9125" y="3406775"/>
            <a:ext cx="3176588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6625" y="1052513"/>
            <a:ext cx="2659063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250825" y="6092825"/>
            <a:ext cx="87487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zh-CN" sz="1400">
                <a:solidFill>
                  <a:srgbClr val="3399FF"/>
                </a:solidFill>
              </a:rPr>
              <a:t>Che T, Li X, Armstrong R L, and Zhang T J, 2009. </a:t>
            </a:r>
            <a:r>
              <a:rPr lang="en-US" altLang="zh-CN" sz="1400">
                <a:solidFill>
                  <a:srgbClr val="3399FF"/>
                </a:solidFill>
              </a:rPr>
              <a:t>An experiment of assimilating passive microwave remote sensing data into a land surface model to improve the estimation of snow depth. </a:t>
            </a:r>
            <a:r>
              <a:rPr lang="en-US" altLang="zh-CN" sz="1400" i="1">
                <a:solidFill>
                  <a:srgbClr val="3399FF"/>
                </a:solidFill>
              </a:rPr>
              <a:t>Remote Sensing of Environment</a:t>
            </a:r>
            <a:r>
              <a:rPr lang="en-US" altLang="zh-CN" sz="1400">
                <a:solidFill>
                  <a:srgbClr val="3399FF"/>
                </a:solidFill>
              </a:rPr>
              <a:t>,</a:t>
            </a:r>
            <a:r>
              <a:rPr lang="en-US" altLang="zh-CN" sz="1400">
                <a:solidFill>
                  <a:srgbClr val="000000"/>
                </a:solidFill>
              </a:rPr>
              <a:t> </a:t>
            </a:r>
            <a:r>
              <a:rPr lang="en-US" altLang="zh-CN" sz="1400">
                <a:solidFill>
                  <a:srgbClr val="3399FF"/>
                </a:solidFill>
              </a:rPr>
              <a:t>in second revision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灯片编号占位符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CB35413-2D32-4231-8791-BF68B4B4A778}" type="slidenum">
              <a:rPr lang="en-US" altLang="zh-CN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zh-CN" smtClean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9750" y="1484783"/>
            <a:ext cx="7776666" cy="4823941"/>
            <a:chOff x="521" y="679"/>
            <a:chExt cx="4852" cy="3250"/>
          </a:xfrm>
        </p:grpSpPr>
        <p:pic>
          <p:nvPicPr>
            <p:cNvPr id="2253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21" y="679"/>
              <a:ext cx="2444" cy="1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1" y="1747"/>
              <a:ext cx="2442" cy="1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4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1" y="2818"/>
              <a:ext cx="2442" cy="1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5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25" y="679"/>
              <a:ext cx="2448" cy="1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6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25" y="1750"/>
              <a:ext cx="2448" cy="1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37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25" y="2818"/>
              <a:ext cx="2442" cy="1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31" name="Text Box 9"/>
          <p:cNvSpPr txBox="1">
            <a:spLocks noChangeArrowheads="1"/>
          </p:cNvSpPr>
          <p:nvPr/>
        </p:nvSpPr>
        <p:spPr bwMode="auto">
          <a:xfrm>
            <a:off x="539552" y="836712"/>
            <a:ext cx="784887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 anchor="ctr"/>
          <a:lstStyle/>
          <a:p>
            <a:pPr algn="ctr"/>
            <a:r>
              <a:rPr lang="en-US" altLang="zh-CN" sz="3200" b="1" dirty="0" smtClean="0">
                <a:solidFill>
                  <a:srgbClr val="3399FF"/>
                </a:solidFill>
                <a:latin typeface="Comic Sans MS" pitchFamily="66" charset="0"/>
                <a:ea typeface="黑体" pitchFamily="2" charset="-122"/>
              </a:rPr>
              <a:t>Multiple-site based data assimilation</a:t>
            </a:r>
            <a:endParaRPr lang="zh-CN" altLang="en-US" sz="3200" b="1" dirty="0">
              <a:solidFill>
                <a:srgbClr val="3399FF"/>
              </a:solidFill>
              <a:latin typeface="Comic Sans MS" pitchFamily="66" charset="0"/>
              <a:ea typeface="黑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0" y="1052736"/>
            <a:ext cx="4499992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CN" sz="2400" dirty="0" smtClean="0">
                <a:latin typeface="Arial" charset="0"/>
              </a:rPr>
              <a:t>Frozen ground: SSM/I bright temperature assimilation (winter)</a:t>
            </a:r>
            <a:r>
              <a:rPr lang="zh-CN" altLang="en-US" sz="2400" dirty="0" smtClean="0">
                <a:latin typeface="Arial" charset="0"/>
              </a:rPr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752528" y="836711"/>
            <a:ext cx="4211960" cy="5518051"/>
            <a:chOff x="2822" y="0"/>
            <a:chExt cx="2938" cy="4320"/>
          </a:xfrm>
        </p:grpSpPr>
        <p:pic>
          <p:nvPicPr>
            <p:cNvPr id="23559" name="Picture 5" descr="Atb30wint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22" y="0"/>
              <a:ext cx="293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0" name="Text Box 6"/>
            <p:cNvSpPr txBox="1">
              <a:spLocks noChangeArrowheads="1"/>
            </p:cNvSpPr>
            <p:nvPr/>
          </p:nvSpPr>
          <p:spPr bwMode="auto">
            <a:xfrm>
              <a:off x="4112" y="57"/>
              <a:ext cx="421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rgbClr val="808080"/>
                </a:buClr>
                <a:buSzPct val="75000"/>
                <a:buFont typeface="Wingdings" pitchFamily="2" charset="2"/>
                <a:buNone/>
              </a:pPr>
              <a:r>
                <a:rPr lang="en-US" altLang="zh-CN" b="1">
                  <a:solidFill>
                    <a:srgbClr val="000000"/>
                  </a:solidFill>
                  <a:latin typeface="Times New Roman" pitchFamily="18" charset="0"/>
                </a:rPr>
                <a:t>4cm</a:t>
              </a:r>
            </a:p>
          </p:txBody>
        </p:sp>
        <p:sp>
          <p:nvSpPr>
            <p:cNvPr id="23561" name="Text Box 7"/>
            <p:cNvSpPr txBox="1">
              <a:spLocks noChangeArrowheads="1"/>
            </p:cNvSpPr>
            <p:nvPr/>
          </p:nvSpPr>
          <p:spPr bwMode="auto">
            <a:xfrm>
              <a:off x="4080" y="841"/>
              <a:ext cx="502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rgbClr val="808080"/>
                </a:buClr>
                <a:buSzPct val="75000"/>
                <a:buFont typeface="Wingdings" pitchFamily="2" charset="2"/>
                <a:buNone/>
              </a:pPr>
              <a:r>
                <a:rPr lang="en-US" altLang="zh-CN" b="1">
                  <a:solidFill>
                    <a:srgbClr val="000000"/>
                  </a:solidFill>
                  <a:latin typeface="Times New Roman" pitchFamily="18" charset="0"/>
                  <a:ea typeface="黑体" pitchFamily="2" charset="-122"/>
                </a:rPr>
                <a:t>20cm</a:t>
              </a:r>
            </a:p>
          </p:txBody>
        </p:sp>
        <p:sp>
          <p:nvSpPr>
            <p:cNvPr id="23562" name="Text Box 8"/>
            <p:cNvSpPr txBox="1">
              <a:spLocks noChangeArrowheads="1"/>
            </p:cNvSpPr>
            <p:nvPr/>
          </p:nvSpPr>
          <p:spPr bwMode="auto">
            <a:xfrm>
              <a:off x="4056" y="1608"/>
              <a:ext cx="502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rgbClr val="808080"/>
                </a:buClr>
                <a:buSzPct val="75000"/>
                <a:buFont typeface="Wingdings" pitchFamily="2" charset="2"/>
                <a:buNone/>
              </a:pPr>
              <a:r>
                <a:rPr lang="en-US" altLang="zh-CN" b="1">
                  <a:solidFill>
                    <a:srgbClr val="000000"/>
                  </a:solidFill>
                  <a:latin typeface="Times New Roman" pitchFamily="18" charset="0"/>
                  <a:ea typeface="黑体" pitchFamily="2" charset="-122"/>
                </a:rPr>
                <a:t>60cm</a:t>
              </a:r>
            </a:p>
          </p:txBody>
        </p:sp>
        <p:sp>
          <p:nvSpPr>
            <p:cNvPr id="23563" name="Text Box 9"/>
            <p:cNvSpPr txBox="1">
              <a:spLocks noChangeArrowheads="1"/>
            </p:cNvSpPr>
            <p:nvPr/>
          </p:nvSpPr>
          <p:spPr bwMode="auto">
            <a:xfrm>
              <a:off x="4032" y="2472"/>
              <a:ext cx="584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rgbClr val="808080"/>
                </a:buClr>
                <a:buSzPct val="75000"/>
                <a:buFont typeface="Wingdings" pitchFamily="2" charset="2"/>
                <a:buNone/>
              </a:pPr>
              <a:r>
                <a:rPr lang="en-US" altLang="zh-CN" b="1">
                  <a:solidFill>
                    <a:srgbClr val="000000"/>
                  </a:solidFill>
                  <a:latin typeface="Times New Roman" pitchFamily="18" charset="0"/>
                  <a:ea typeface="黑体" pitchFamily="2" charset="-122"/>
                </a:rPr>
                <a:t>100cm</a:t>
              </a:r>
            </a:p>
          </p:txBody>
        </p:sp>
        <p:sp>
          <p:nvSpPr>
            <p:cNvPr id="23564" name="Text Box 10"/>
            <p:cNvSpPr txBox="1">
              <a:spLocks noChangeArrowheads="1"/>
            </p:cNvSpPr>
            <p:nvPr/>
          </p:nvSpPr>
          <p:spPr bwMode="auto">
            <a:xfrm>
              <a:off x="4032" y="3288"/>
              <a:ext cx="584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342900" indent="-342900">
                <a:spcBef>
                  <a:spcPct val="20000"/>
                </a:spcBef>
                <a:buClr>
                  <a:srgbClr val="808080"/>
                </a:buClr>
                <a:buSzPct val="75000"/>
                <a:buFont typeface="Wingdings" pitchFamily="2" charset="2"/>
                <a:buNone/>
              </a:pPr>
              <a:r>
                <a:rPr lang="en-US" altLang="zh-CN" b="1">
                  <a:solidFill>
                    <a:srgbClr val="000000"/>
                  </a:solidFill>
                  <a:latin typeface="Times New Roman" pitchFamily="18" charset="0"/>
                  <a:ea typeface="黑体" pitchFamily="2" charset="-122"/>
                </a:rPr>
                <a:t>160cm</a:t>
              </a:r>
            </a:p>
          </p:txBody>
        </p:sp>
      </p:grpSp>
      <p:pic>
        <p:nvPicPr>
          <p:cNvPr id="23557" name="Picture 12" descr="同化流程框图new"/>
          <p:cNvPicPr>
            <a:picLocks noChangeAspect="1" noChangeArrowheads="1"/>
          </p:cNvPicPr>
          <p:nvPr/>
        </p:nvPicPr>
        <p:blipFill>
          <a:blip r:embed="rId4" cstate="print"/>
          <a:srcRect l="4396" t="12219" b="11252"/>
          <a:stretch>
            <a:fillRect/>
          </a:stretch>
        </p:blipFill>
        <p:spPr bwMode="auto">
          <a:xfrm>
            <a:off x="107504" y="2276872"/>
            <a:ext cx="460851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13"/>
          <p:cNvSpPr txBox="1">
            <a:spLocks noChangeArrowheads="1"/>
          </p:cNvSpPr>
          <p:nvPr/>
        </p:nvSpPr>
        <p:spPr bwMode="auto">
          <a:xfrm>
            <a:off x="539750" y="6548438"/>
            <a:ext cx="8353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1200">
                <a:solidFill>
                  <a:srgbClr val="3399FF"/>
                </a:solidFill>
              </a:rPr>
              <a:t>晋锐</a:t>
            </a:r>
            <a:r>
              <a:rPr lang="en-US" altLang="zh-CN" sz="1200">
                <a:solidFill>
                  <a:srgbClr val="3399FF"/>
                </a:solidFill>
              </a:rPr>
              <a:t>, </a:t>
            </a:r>
            <a:r>
              <a:rPr lang="zh-CN" altLang="en-US" sz="1200">
                <a:solidFill>
                  <a:srgbClr val="3399FF"/>
                </a:solidFill>
              </a:rPr>
              <a:t>李新</a:t>
            </a:r>
            <a:r>
              <a:rPr lang="en-US" altLang="zh-CN" sz="1200">
                <a:solidFill>
                  <a:srgbClr val="3399FF"/>
                </a:solidFill>
              </a:rPr>
              <a:t>. </a:t>
            </a:r>
            <a:r>
              <a:rPr lang="zh-CN" altLang="en-US" sz="1200">
                <a:solidFill>
                  <a:srgbClr val="3399FF"/>
                </a:solidFill>
              </a:rPr>
              <a:t>同化站点观测和</a:t>
            </a:r>
            <a:r>
              <a:rPr lang="en-US" altLang="zh-CN" sz="1200">
                <a:solidFill>
                  <a:srgbClr val="3399FF"/>
                </a:solidFill>
              </a:rPr>
              <a:t>SSM/I</a:t>
            </a:r>
            <a:r>
              <a:rPr lang="zh-CN" altLang="en-US" sz="1200">
                <a:solidFill>
                  <a:srgbClr val="3399FF"/>
                </a:solidFill>
              </a:rPr>
              <a:t>亮温改善冻土活动层状态变量的模拟精度</a:t>
            </a:r>
            <a:r>
              <a:rPr lang="en-US" altLang="zh-CN" sz="1200">
                <a:solidFill>
                  <a:srgbClr val="3399FF"/>
                </a:solidFill>
              </a:rPr>
              <a:t>. </a:t>
            </a:r>
            <a:r>
              <a:rPr lang="zh-CN" altLang="en-US" sz="1200">
                <a:solidFill>
                  <a:srgbClr val="3399FF"/>
                </a:solidFill>
              </a:rPr>
              <a:t>中国科学</a:t>
            </a:r>
            <a:r>
              <a:rPr lang="en-US" altLang="zh-CN" sz="1200">
                <a:solidFill>
                  <a:srgbClr val="3399FF"/>
                </a:solidFill>
              </a:rPr>
              <a:t>, 2009, 39(9): 1220-1231.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74848" y="923057"/>
            <a:ext cx="8229600" cy="993775"/>
          </a:xfrm>
        </p:spPr>
        <p:txBody>
          <a:bodyPr>
            <a:normAutofit fontScale="90000"/>
          </a:bodyPr>
          <a:lstStyle/>
          <a:p>
            <a:r>
              <a:rPr lang="en-US" altLang="zh-CN" sz="6000" b="1" dirty="0" smtClean="0"/>
              <a:t>Summary and questions</a:t>
            </a:r>
            <a:endParaRPr lang="zh-CN" altLang="en-US" sz="6000" b="1" dirty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988840"/>
            <a:ext cx="8964488" cy="3816424"/>
          </a:xfrm>
        </p:spPr>
        <p:txBody>
          <a:bodyPr>
            <a:noAutofit/>
          </a:bodyPr>
          <a:lstStyle/>
          <a:p>
            <a:pPr>
              <a:buSzPct val="80000"/>
              <a:buFont typeface="Wingdings" pitchFamily="2" charset="2"/>
              <a:buChar char="n"/>
            </a:pPr>
            <a:r>
              <a:rPr lang="en-US" altLang="zh-CN" sz="2800" dirty="0" smtClean="0"/>
              <a:t>Existing fairly good regional </a:t>
            </a:r>
            <a:r>
              <a:rPr lang="en-US" altLang="zh-CN" sz="2800" dirty="0" err="1" smtClean="0"/>
              <a:t>CryNet</a:t>
            </a:r>
            <a:r>
              <a:rPr lang="en-US" altLang="zh-CN" sz="2800" dirty="0" smtClean="0"/>
              <a:t> on High Asia</a:t>
            </a:r>
            <a:endParaRPr lang="zh-CN" altLang="en-US" sz="2800" dirty="0"/>
          </a:p>
          <a:p>
            <a:pPr>
              <a:buSzPct val="80000"/>
              <a:buFont typeface="Wingdings" pitchFamily="2" charset="2"/>
              <a:buChar char="n"/>
            </a:pPr>
            <a:r>
              <a:rPr lang="en-US" altLang="zh-CN" sz="2800" dirty="0" smtClean="0"/>
              <a:t>Still large gaps compared to IGOS-</a:t>
            </a:r>
            <a:r>
              <a:rPr lang="en-US" altLang="zh-CN" sz="2800" dirty="0" err="1" smtClean="0"/>
              <a:t>Cryosphere</a:t>
            </a:r>
            <a:r>
              <a:rPr lang="en-US" altLang="zh-CN" sz="2800" dirty="0" smtClean="0"/>
              <a:t>, harsh condition of HA not enable observing all ECVs</a:t>
            </a:r>
            <a:endParaRPr lang="zh-CN" altLang="en-US" sz="2800" dirty="0"/>
          </a:p>
          <a:p>
            <a:pPr>
              <a:buSzPct val="80000"/>
              <a:buFont typeface="Wingdings" pitchFamily="2" charset="2"/>
              <a:buChar char="n"/>
            </a:pPr>
            <a:r>
              <a:rPr lang="en-US" altLang="zh-CN" sz="2800" dirty="0" smtClean="0"/>
              <a:t>GCW may need define ECVs in every specific region, i.e., regional standards. Which ECVs should be international standards, and which should be regional?</a:t>
            </a:r>
            <a:endParaRPr lang="zh-CN" altLang="en-US" sz="2800" dirty="0"/>
          </a:p>
          <a:p>
            <a:pPr>
              <a:buSzPct val="80000"/>
              <a:buFont typeface="Wingdings" pitchFamily="2" charset="2"/>
              <a:buChar char="n"/>
            </a:pPr>
            <a:r>
              <a:rPr lang="en-US" altLang="zh-CN" sz="2800" dirty="0" smtClean="0"/>
              <a:t>Define reference sites and supersites?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764704"/>
            <a:ext cx="6696744" cy="497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31640" y="5805264"/>
            <a:ext cx="6336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Regional coordination to shape a fully High Asia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2"/>
          <p:cNvGrpSpPr/>
          <p:nvPr/>
        </p:nvGrpSpPr>
        <p:grpSpPr>
          <a:xfrm>
            <a:off x="1331640" y="-27384"/>
            <a:ext cx="6552728" cy="5976664"/>
            <a:chOff x="1331640" y="216024"/>
            <a:chExt cx="6624736" cy="6093296"/>
          </a:xfrm>
        </p:grpSpPr>
        <p:sp>
          <p:nvSpPr>
            <p:cNvPr id="10" name="椭圆 9"/>
            <p:cNvSpPr/>
            <p:nvPr/>
          </p:nvSpPr>
          <p:spPr>
            <a:xfrm>
              <a:off x="4499992" y="3933056"/>
              <a:ext cx="2448272" cy="23762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9" name="椭圆 8"/>
            <p:cNvSpPr/>
            <p:nvPr/>
          </p:nvSpPr>
          <p:spPr>
            <a:xfrm>
              <a:off x="5292080" y="1628800"/>
              <a:ext cx="2520280" cy="252028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3" name="椭圆 2"/>
            <p:cNvSpPr/>
            <p:nvPr/>
          </p:nvSpPr>
          <p:spPr>
            <a:xfrm>
              <a:off x="1331640" y="1556792"/>
              <a:ext cx="2448272" cy="23762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8" name="椭圆 7"/>
            <p:cNvSpPr/>
            <p:nvPr/>
          </p:nvSpPr>
          <p:spPr>
            <a:xfrm>
              <a:off x="3347864" y="216024"/>
              <a:ext cx="2448272" cy="23762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1" name="椭圆 10"/>
            <p:cNvSpPr/>
            <p:nvPr/>
          </p:nvSpPr>
          <p:spPr>
            <a:xfrm>
              <a:off x="2051720" y="3861048"/>
              <a:ext cx="2448272" cy="2376264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" name="椭圆 6"/>
            <p:cNvSpPr/>
            <p:nvPr/>
          </p:nvSpPr>
          <p:spPr>
            <a:xfrm>
              <a:off x="2771800" y="1628800"/>
              <a:ext cx="3600400" cy="345638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07904" y="2996952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 smtClean="0"/>
                <a:t>Cryosphere</a:t>
              </a:r>
              <a:endParaRPr lang="zh-CN" altLang="en-US" sz="2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07904" y="879103"/>
              <a:ext cx="1872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/>
                <a:t>Atmosphere</a:t>
              </a:r>
              <a:endParaRPr lang="zh-CN" altLang="en-US" sz="2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03648" y="2391271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/>
                <a:t>Biosphere</a:t>
              </a:r>
              <a:endParaRPr lang="zh-CN" altLang="en-US" sz="24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12160" y="2420888"/>
              <a:ext cx="19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/>
                <a:t>Hydrosphere</a:t>
              </a:r>
              <a:endParaRPr lang="zh-CN" altLang="en-US" sz="24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76056" y="4983559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smtClean="0"/>
                <a:t>Lithosphere</a:t>
              </a:r>
              <a:endParaRPr lang="zh-CN" altLang="en-US" sz="24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39752" y="4983559"/>
              <a:ext cx="17281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 err="1" smtClean="0"/>
                <a:t>Eposphere</a:t>
              </a:r>
              <a:endParaRPr lang="zh-CN" altLang="en-US" sz="2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07904" y="1844824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FF00"/>
                  </a:solidFill>
                </a:rPr>
                <a:t>Weather/Climate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6775645">
              <a:off x="2403695" y="2650455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FF00"/>
                  </a:solidFill>
                </a:rPr>
                <a:t>Ecology/Oasis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4964761">
              <a:off x="4959234" y="2976192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FF00"/>
                  </a:solidFill>
                </a:rPr>
                <a:t>Sea level/Water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2630609">
              <a:off x="2936832" y="4359863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FFFF00"/>
                  </a:solidFill>
                </a:rPr>
                <a:t>Adaptation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 rot="19326804">
              <a:off x="4432288" y="4302870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FFFF00"/>
                  </a:solidFill>
                </a:rPr>
                <a:t>Disasters</a:t>
              </a:r>
              <a:endParaRPr lang="zh-CN" alt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907704" y="5805264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/>
              <a:t>Framework of </a:t>
            </a:r>
            <a:r>
              <a:rPr lang="en-US" altLang="zh-CN" sz="3200" dirty="0" err="1" smtClean="0"/>
              <a:t>Cryosphere</a:t>
            </a:r>
            <a:r>
              <a:rPr lang="en-US" altLang="zh-CN" sz="3200" dirty="0" smtClean="0"/>
              <a:t> Science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537028"/>
            <a:ext cx="8424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smtClean="0"/>
              <a:t>Questions?</a:t>
            </a:r>
            <a:endParaRPr lang="zh-CN" altLang="en-US" sz="6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5590981"/>
            <a:ext cx="8676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Acknowledgements:  Li </a:t>
            </a:r>
            <a:r>
              <a:rPr lang="en-US" altLang="zh-CN" b="1" dirty="0" err="1" smtClean="0"/>
              <a:t>Zhongqin</a:t>
            </a:r>
            <a:r>
              <a:rPr lang="en-US" altLang="zh-CN" b="1" dirty="0" smtClean="0"/>
              <a:t>, Zhao Lin, Kang </a:t>
            </a:r>
            <a:r>
              <a:rPr lang="en-US" altLang="zh-CN" b="1" dirty="0" err="1" smtClean="0"/>
              <a:t>Shichang</a:t>
            </a:r>
            <a:r>
              <a:rPr lang="en-US" altLang="zh-CN" b="1" dirty="0" smtClean="0"/>
              <a:t>, He </a:t>
            </a:r>
            <a:r>
              <a:rPr lang="en-US" altLang="zh-CN" b="1" dirty="0" err="1" smtClean="0"/>
              <a:t>Yuanqin</a:t>
            </a:r>
            <a:r>
              <a:rPr lang="en-US" altLang="zh-CN" b="1" dirty="0" smtClean="0"/>
              <a:t>, Qin Xiang, He  </a:t>
            </a:r>
          </a:p>
          <a:p>
            <a:r>
              <a:rPr lang="en-US" altLang="zh-CN" b="1" dirty="0" smtClean="0"/>
              <a:t>                                      </a:t>
            </a:r>
            <a:r>
              <a:rPr lang="en-US" altLang="zh-CN" b="1" dirty="0" err="1" smtClean="0"/>
              <a:t>Xiaobo</a:t>
            </a:r>
            <a:r>
              <a:rPr lang="en-US" altLang="zh-CN" b="1" dirty="0" smtClean="0"/>
              <a:t>, Li </a:t>
            </a:r>
            <a:r>
              <a:rPr lang="en-US" altLang="zh-CN" b="1" dirty="0" err="1" smtClean="0"/>
              <a:t>Xin</a:t>
            </a:r>
            <a:r>
              <a:rPr lang="en-US" altLang="zh-CN" b="1" dirty="0" smtClean="0"/>
              <a:t>  contribute to this presentation.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t="55" r="4369"/>
          <a:stretch>
            <a:fillRect/>
          </a:stretch>
        </p:blipFill>
        <p:spPr bwMode="auto">
          <a:xfrm>
            <a:off x="1331640" y="697655"/>
            <a:ext cx="6696348" cy="5084020"/>
          </a:xfrm>
          <a:prstGeom prst="rect">
            <a:avLst/>
          </a:prstGeom>
          <a:noFill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827584" y="5733256"/>
            <a:ext cx="77771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 dirty="0" smtClean="0"/>
              <a:t>High </a:t>
            </a:r>
            <a:r>
              <a:rPr lang="en-US" altLang="zh-CN" sz="2400" dirty="0"/>
              <a:t>Asian </a:t>
            </a:r>
            <a:r>
              <a:rPr lang="en-US" altLang="zh-CN" sz="2400" dirty="0" err="1"/>
              <a:t>Cryosphere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(HAC)  versus Weather/Climate</a:t>
            </a:r>
            <a:endParaRPr lang="en-US" altLang="zh-C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t="6628"/>
          <a:stretch>
            <a:fillRect/>
          </a:stretch>
        </p:blipFill>
        <p:spPr bwMode="auto">
          <a:xfrm>
            <a:off x="611634" y="88011"/>
            <a:ext cx="7848798" cy="5474589"/>
          </a:xfrm>
          <a:prstGeom prst="rect">
            <a:avLst/>
          </a:prstGeom>
          <a:noFill/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23850" y="5589240"/>
            <a:ext cx="85693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2000" dirty="0" smtClean="0"/>
              <a:t>HAC versus water, </a:t>
            </a:r>
            <a:r>
              <a:rPr lang="en-US" altLang="zh-CN" sz="2000" dirty="0"/>
              <a:t>showing basins like Indus, Ganges, Brahmaputra, Yangtze, Yellow and Mekong rivers (ICIMOD, 2005</a:t>
            </a:r>
            <a:r>
              <a:rPr lang="en-US" altLang="zh-CN" sz="2000" dirty="0" smtClean="0"/>
              <a:t>), and </a:t>
            </a:r>
            <a:r>
              <a:rPr lang="en-US" altLang="zh-CN" sz="2000" dirty="0" err="1" smtClean="0"/>
              <a:t>Tarim</a:t>
            </a:r>
            <a:r>
              <a:rPr lang="en-US" altLang="zh-CN" sz="2000" dirty="0" smtClean="0"/>
              <a:t> River</a:t>
            </a:r>
            <a:endParaRPr lang="en-US" altLang="zh-CN" sz="2000" dirty="0"/>
          </a:p>
        </p:txBody>
      </p:sp>
      <p:sp>
        <p:nvSpPr>
          <p:cNvPr id="5" name="任意多边形 4"/>
          <p:cNvSpPr/>
          <p:nvPr/>
        </p:nvSpPr>
        <p:spPr>
          <a:xfrm>
            <a:off x="2545080" y="777240"/>
            <a:ext cx="2209800" cy="822960"/>
          </a:xfrm>
          <a:custGeom>
            <a:avLst/>
            <a:gdLst>
              <a:gd name="connsiteX0" fmla="*/ 30480 w 2209800"/>
              <a:gd name="connsiteY0" fmla="*/ 335280 h 822960"/>
              <a:gd name="connsiteX1" fmla="*/ 30480 w 2209800"/>
              <a:gd name="connsiteY1" fmla="*/ 335280 h 822960"/>
              <a:gd name="connsiteX2" fmla="*/ 182880 w 2209800"/>
              <a:gd name="connsiteY2" fmla="*/ 228600 h 822960"/>
              <a:gd name="connsiteX3" fmla="*/ 365760 w 2209800"/>
              <a:gd name="connsiteY3" fmla="*/ 213360 h 822960"/>
              <a:gd name="connsiteX4" fmla="*/ 594360 w 2209800"/>
              <a:gd name="connsiteY4" fmla="*/ 91440 h 822960"/>
              <a:gd name="connsiteX5" fmla="*/ 594360 w 2209800"/>
              <a:gd name="connsiteY5" fmla="*/ 91440 h 822960"/>
              <a:gd name="connsiteX6" fmla="*/ 944880 w 2209800"/>
              <a:gd name="connsiteY6" fmla="*/ 76200 h 822960"/>
              <a:gd name="connsiteX7" fmla="*/ 1447800 w 2209800"/>
              <a:gd name="connsiteY7" fmla="*/ 0 h 822960"/>
              <a:gd name="connsiteX8" fmla="*/ 1447800 w 2209800"/>
              <a:gd name="connsiteY8" fmla="*/ 0 h 822960"/>
              <a:gd name="connsiteX9" fmla="*/ 1737360 w 2209800"/>
              <a:gd name="connsiteY9" fmla="*/ 106680 h 822960"/>
              <a:gd name="connsiteX10" fmla="*/ 1905000 w 2209800"/>
              <a:gd name="connsiteY10" fmla="*/ 167640 h 822960"/>
              <a:gd name="connsiteX11" fmla="*/ 2133600 w 2209800"/>
              <a:gd name="connsiteY11" fmla="*/ 213360 h 822960"/>
              <a:gd name="connsiteX12" fmla="*/ 2194560 w 2209800"/>
              <a:gd name="connsiteY12" fmla="*/ 213360 h 822960"/>
              <a:gd name="connsiteX13" fmla="*/ 2209800 w 2209800"/>
              <a:gd name="connsiteY13" fmla="*/ 320040 h 822960"/>
              <a:gd name="connsiteX14" fmla="*/ 1767840 w 2209800"/>
              <a:gd name="connsiteY14" fmla="*/ 411480 h 822960"/>
              <a:gd name="connsiteX15" fmla="*/ 1676400 w 2209800"/>
              <a:gd name="connsiteY15" fmla="*/ 487680 h 822960"/>
              <a:gd name="connsiteX16" fmla="*/ 1432560 w 2209800"/>
              <a:gd name="connsiteY16" fmla="*/ 624840 h 822960"/>
              <a:gd name="connsiteX17" fmla="*/ 1203960 w 2209800"/>
              <a:gd name="connsiteY17" fmla="*/ 716280 h 822960"/>
              <a:gd name="connsiteX18" fmla="*/ 792480 w 2209800"/>
              <a:gd name="connsiteY18" fmla="*/ 807720 h 822960"/>
              <a:gd name="connsiteX19" fmla="*/ 518160 w 2209800"/>
              <a:gd name="connsiteY19" fmla="*/ 822960 h 822960"/>
              <a:gd name="connsiteX20" fmla="*/ 304800 w 2209800"/>
              <a:gd name="connsiteY20" fmla="*/ 777240 h 822960"/>
              <a:gd name="connsiteX21" fmla="*/ 182880 w 2209800"/>
              <a:gd name="connsiteY21" fmla="*/ 655320 h 822960"/>
              <a:gd name="connsiteX22" fmla="*/ 45720 w 2209800"/>
              <a:gd name="connsiteY22" fmla="*/ 518160 h 822960"/>
              <a:gd name="connsiteX23" fmla="*/ 0 w 2209800"/>
              <a:gd name="connsiteY23" fmla="*/ 381000 h 822960"/>
              <a:gd name="connsiteX24" fmla="*/ 0 w 2209800"/>
              <a:gd name="connsiteY24" fmla="*/ 381000 h 822960"/>
              <a:gd name="connsiteX25" fmla="*/ 213360 w 2209800"/>
              <a:gd name="connsiteY25" fmla="*/ 228600 h 822960"/>
              <a:gd name="connsiteX26" fmla="*/ 365760 w 2209800"/>
              <a:gd name="connsiteY26" fmla="*/ 182880 h 8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09800" h="822960">
                <a:moveTo>
                  <a:pt x="30480" y="335280"/>
                </a:moveTo>
                <a:lnTo>
                  <a:pt x="30480" y="335280"/>
                </a:lnTo>
                <a:lnTo>
                  <a:pt x="182880" y="228600"/>
                </a:lnTo>
                <a:lnTo>
                  <a:pt x="365760" y="213360"/>
                </a:lnTo>
                <a:lnTo>
                  <a:pt x="594360" y="91440"/>
                </a:lnTo>
                <a:lnTo>
                  <a:pt x="594360" y="91440"/>
                </a:lnTo>
                <a:lnTo>
                  <a:pt x="944880" y="76200"/>
                </a:lnTo>
                <a:lnTo>
                  <a:pt x="1447800" y="0"/>
                </a:lnTo>
                <a:lnTo>
                  <a:pt x="1447800" y="0"/>
                </a:lnTo>
                <a:lnTo>
                  <a:pt x="1737360" y="106680"/>
                </a:lnTo>
                <a:lnTo>
                  <a:pt x="1905000" y="167640"/>
                </a:lnTo>
                <a:lnTo>
                  <a:pt x="2133600" y="213360"/>
                </a:lnTo>
                <a:lnTo>
                  <a:pt x="2194560" y="213360"/>
                </a:lnTo>
                <a:lnTo>
                  <a:pt x="2209800" y="320040"/>
                </a:lnTo>
                <a:lnTo>
                  <a:pt x="1767840" y="411480"/>
                </a:lnTo>
                <a:lnTo>
                  <a:pt x="1676400" y="487680"/>
                </a:lnTo>
                <a:lnTo>
                  <a:pt x="1432560" y="624840"/>
                </a:lnTo>
                <a:lnTo>
                  <a:pt x="1203960" y="716280"/>
                </a:lnTo>
                <a:lnTo>
                  <a:pt x="792480" y="807720"/>
                </a:lnTo>
                <a:lnTo>
                  <a:pt x="518160" y="822960"/>
                </a:lnTo>
                <a:lnTo>
                  <a:pt x="304800" y="777240"/>
                </a:lnTo>
                <a:lnTo>
                  <a:pt x="182880" y="655320"/>
                </a:lnTo>
                <a:lnTo>
                  <a:pt x="45720" y="518160"/>
                </a:lnTo>
                <a:lnTo>
                  <a:pt x="0" y="381000"/>
                </a:lnTo>
                <a:lnTo>
                  <a:pt x="0" y="381000"/>
                </a:lnTo>
                <a:lnTo>
                  <a:pt x="213360" y="228600"/>
                </a:lnTo>
                <a:lnTo>
                  <a:pt x="365760" y="182880"/>
                </a:lnTo>
              </a:path>
            </a:pathLst>
          </a:cu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50800" dist="50800" dir="5400000" algn="ctr" rotWithShape="0">
                  <a:srgbClr val="000000">
                    <a:alpha val="46000"/>
                  </a:srgbClr>
                </a:outerShdw>
              </a:effectLst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2804160" y="944880"/>
            <a:ext cx="1600200" cy="499039"/>
          </a:xfrm>
          <a:custGeom>
            <a:avLst/>
            <a:gdLst>
              <a:gd name="connsiteX0" fmla="*/ 0 w 1600200"/>
              <a:gd name="connsiteY0" fmla="*/ 472440 h 499039"/>
              <a:gd name="connsiteX1" fmla="*/ 45720 w 1600200"/>
              <a:gd name="connsiteY1" fmla="*/ 487680 h 499039"/>
              <a:gd name="connsiteX2" fmla="*/ 76200 w 1600200"/>
              <a:gd name="connsiteY2" fmla="*/ 396240 h 499039"/>
              <a:gd name="connsiteX3" fmla="*/ 91440 w 1600200"/>
              <a:gd name="connsiteY3" fmla="*/ 350520 h 499039"/>
              <a:gd name="connsiteX4" fmla="*/ 106680 w 1600200"/>
              <a:gd name="connsiteY4" fmla="*/ 304800 h 499039"/>
              <a:gd name="connsiteX5" fmla="*/ 198120 w 1600200"/>
              <a:gd name="connsiteY5" fmla="*/ 259080 h 499039"/>
              <a:gd name="connsiteX6" fmla="*/ 243840 w 1600200"/>
              <a:gd name="connsiteY6" fmla="*/ 228600 h 499039"/>
              <a:gd name="connsiteX7" fmla="*/ 289560 w 1600200"/>
              <a:gd name="connsiteY7" fmla="*/ 213360 h 499039"/>
              <a:gd name="connsiteX8" fmla="*/ 381000 w 1600200"/>
              <a:gd name="connsiteY8" fmla="*/ 167640 h 499039"/>
              <a:gd name="connsiteX9" fmla="*/ 426720 w 1600200"/>
              <a:gd name="connsiteY9" fmla="*/ 121920 h 499039"/>
              <a:gd name="connsiteX10" fmla="*/ 487680 w 1600200"/>
              <a:gd name="connsiteY10" fmla="*/ 106680 h 499039"/>
              <a:gd name="connsiteX11" fmla="*/ 579120 w 1600200"/>
              <a:gd name="connsiteY11" fmla="*/ 76200 h 499039"/>
              <a:gd name="connsiteX12" fmla="*/ 670560 w 1600200"/>
              <a:gd name="connsiteY12" fmla="*/ 45720 h 499039"/>
              <a:gd name="connsiteX13" fmla="*/ 716280 w 1600200"/>
              <a:gd name="connsiteY13" fmla="*/ 30480 h 499039"/>
              <a:gd name="connsiteX14" fmla="*/ 838200 w 1600200"/>
              <a:gd name="connsiteY14" fmla="*/ 0 h 499039"/>
              <a:gd name="connsiteX15" fmla="*/ 1280160 w 1600200"/>
              <a:gd name="connsiteY15" fmla="*/ 15240 h 499039"/>
              <a:gd name="connsiteX16" fmla="*/ 1325880 w 1600200"/>
              <a:gd name="connsiteY16" fmla="*/ 45720 h 499039"/>
              <a:gd name="connsiteX17" fmla="*/ 1417320 w 1600200"/>
              <a:gd name="connsiteY17" fmla="*/ 76200 h 499039"/>
              <a:gd name="connsiteX18" fmla="*/ 1508760 w 1600200"/>
              <a:gd name="connsiteY18" fmla="*/ 106680 h 499039"/>
              <a:gd name="connsiteX19" fmla="*/ 1554480 w 1600200"/>
              <a:gd name="connsiteY19" fmla="*/ 121920 h 499039"/>
              <a:gd name="connsiteX20" fmla="*/ 1600200 w 1600200"/>
              <a:gd name="connsiteY20" fmla="*/ 121920 h 49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00200" h="499039">
                <a:moveTo>
                  <a:pt x="0" y="472440"/>
                </a:moveTo>
                <a:cubicBezTo>
                  <a:pt x="15240" y="477520"/>
                  <a:pt x="34361" y="499039"/>
                  <a:pt x="45720" y="487680"/>
                </a:cubicBezTo>
                <a:cubicBezTo>
                  <a:pt x="68438" y="464962"/>
                  <a:pt x="66040" y="426720"/>
                  <a:pt x="76200" y="396240"/>
                </a:cubicBezTo>
                <a:lnTo>
                  <a:pt x="91440" y="350520"/>
                </a:lnTo>
                <a:cubicBezTo>
                  <a:pt x="96520" y="335280"/>
                  <a:pt x="93314" y="313711"/>
                  <a:pt x="106680" y="304800"/>
                </a:cubicBezTo>
                <a:cubicBezTo>
                  <a:pt x="237707" y="217449"/>
                  <a:pt x="71927" y="322176"/>
                  <a:pt x="198120" y="259080"/>
                </a:cubicBezTo>
                <a:cubicBezTo>
                  <a:pt x="214503" y="250889"/>
                  <a:pt x="227457" y="236791"/>
                  <a:pt x="243840" y="228600"/>
                </a:cubicBezTo>
                <a:cubicBezTo>
                  <a:pt x="258208" y="221416"/>
                  <a:pt x="275192" y="220544"/>
                  <a:pt x="289560" y="213360"/>
                </a:cubicBezTo>
                <a:cubicBezTo>
                  <a:pt x="407733" y="154274"/>
                  <a:pt x="266082" y="205946"/>
                  <a:pt x="381000" y="167640"/>
                </a:cubicBezTo>
                <a:cubicBezTo>
                  <a:pt x="396240" y="152400"/>
                  <a:pt x="408007" y="132613"/>
                  <a:pt x="426720" y="121920"/>
                </a:cubicBezTo>
                <a:cubicBezTo>
                  <a:pt x="444906" y="111528"/>
                  <a:pt x="467618" y="112699"/>
                  <a:pt x="487680" y="106680"/>
                </a:cubicBezTo>
                <a:cubicBezTo>
                  <a:pt x="518454" y="97448"/>
                  <a:pt x="548640" y="86360"/>
                  <a:pt x="579120" y="76200"/>
                </a:cubicBezTo>
                <a:lnTo>
                  <a:pt x="670560" y="45720"/>
                </a:lnTo>
                <a:cubicBezTo>
                  <a:pt x="685800" y="40640"/>
                  <a:pt x="700528" y="33630"/>
                  <a:pt x="716280" y="30480"/>
                </a:cubicBezTo>
                <a:cubicBezTo>
                  <a:pt x="808232" y="12090"/>
                  <a:pt x="767906" y="23431"/>
                  <a:pt x="838200" y="0"/>
                </a:cubicBezTo>
                <a:cubicBezTo>
                  <a:pt x="985520" y="5080"/>
                  <a:pt x="1133396" y="1481"/>
                  <a:pt x="1280160" y="15240"/>
                </a:cubicBezTo>
                <a:cubicBezTo>
                  <a:pt x="1298396" y="16950"/>
                  <a:pt x="1309142" y="38281"/>
                  <a:pt x="1325880" y="45720"/>
                </a:cubicBezTo>
                <a:cubicBezTo>
                  <a:pt x="1355240" y="58769"/>
                  <a:pt x="1386840" y="66040"/>
                  <a:pt x="1417320" y="76200"/>
                </a:cubicBezTo>
                <a:lnTo>
                  <a:pt x="1508760" y="106680"/>
                </a:lnTo>
                <a:cubicBezTo>
                  <a:pt x="1524000" y="111760"/>
                  <a:pt x="1538416" y="121920"/>
                  <a:pt x="1554480" y="121920"/>
                </a:cubicBezTo>
                <a:lnTo>
                  <a:pt x="1600200" y="121920"/>
                </a:lnTo>
              </a:path>
            </a:pathLst>
          </a:cu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 descr="图片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0031" cy="2840126"/>
          </a:xfrm>
          <a:prstGeom prst="rect">
            <a:avLst/>
          </a:prstGeom>
          <a:noFill/>
        </p:spPr>
      </p:pic>
      <p:sp>
        <p:nvSpPr>
          <p:cNvPr id="3" name="Text Box 32"/>
          <p:cNvSpPr txBox="1">
            <a:spLocks noChangeArrowheads="1"/>
          </p:cNvSpPr>
          <p:nvPr/>
        </p:nvSpPr>
        <p:spPr bwMode="auto">
          <a:xfrm>
            <a:off x="2843808" y="2420888"/>
            <a:ext cx="20162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1800" b="1" dirty="0" smtClean="0">
                <a:solidFill>
                  <a:srgbClr val="FF0000"/>
                </a:solidFill>
              </a:rPr>
              <a:t>Bioclimatic zones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51520" y="2996952"/>
            <a:ext cx="8640960" cy="2880934"/>
            <a:chOff x="816" y="1008"/>
            <a:chExt cx="4752" cy="1702"/>
          </a:xfrm>
        </p:grpSpPr>
        <p:pic>
          <p:nvPicPr>
            <p:cNvPr id="5" name="Picture 17" descr="P0000601"/>
            <p:cNvPicPr>
              <a:picLocks noChangeAspect="1" noChangeArrowheads="1"/>
            </p:cNvPicPr>
            <p:nvPr/>
          </p:nvPicPr>
          <p:blipFill>
            <a:blip r:embed="rId3" cstate="print"/>
            <a:srcRect t="21819" r="10001" b="9610"/>
            <a:stretch>
              <a:fillRect/>
            </a:stretch>
          </p:blipFill>
          <p:spPr bwMode="auto">
            <a:xfrm>
              <a:off x="816" y="2016"/>
              <a:ext cx="1104" cy="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8" descr="P000061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64" y="2016"/>
              <a:ext cx="1104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9" descr="三江源区生态2001-13"/>
            <p:cNvPicPr>
              <a:picLocks noChangeAspect="1" noChangeArrowheads="1"/>
            </p:cNvPicPr>
            <p:nvPr/>
          </p:nvPicPr>
          <p:blipFill>
            <a:blip r:embed="rId5" cstate="print"/>
            <a:srcRect t="12857"/>
            <a:stretch>
              <a:fillRect/>
            </a:stretch>
          </p:blipFill>
          <p:spPr bwMode="auto">
            <a:xfrm>
              <a:off x="3600" y="1008"/>
              <a:ext cx="1612" cy="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0" descr="三江源区生态2001-09"/>
            <p:cNvPicPr>
              <a:picLocks noChangeAspect="1" noChangeArrowheads="1"/>
            </p:cNvPicPr>
            <p:nvPr/>
          </p:nvPicPr>
          <p:blipFill>
            <a:blip r:embed="rId6" cstate="print"/>
            <a:srcRect t="3572"/>
            <a:stretch>
              <a:fillRect/>
            </a:stretch>
          </p:blipFill>
          <p:spPr bwMode="auto">
            <a:xfrm>
              <a:off x="1054" y="1008"/>
              <a:ext cx="1861" cy="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4024" y="1130"/>
              <a:ext cx="1228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en-US" altLang="zh-CN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Alpine grassland</a:t>
              </a:r>
              <a:endParaRPr kumimoji="1" lang="zh-CN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1568" y="1112"/>
              <a:ext cx="1426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kumimoji="1" lang="en-US" altLang="zh-CN" sz="20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Alpine meadow</a:t>
              </a:r>
              <a:endParaRPr kumimoji="1" lang="zh-CN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endParaRPr>
            </a:p>
          </p:txBody>
        </p:sp>
        <p:pic>
          <p:nvPicPr>
            <p:cNvPr id="11" name="Picture 23" descr="P0000633"/>
            <p:cNvPicPr>
              <a:picLocks noChangeAspect="1" noChangeArrowheads="1"/>
            </p:cNvPicPr>
            <p:nvPr/>
          </p:nvPicPr>
          <p:blipFill>
            <a:blip r:embed="rId7" cstate="print"/>
            <a:srcRect t="42200"/>
            <a:stretch>
              <a:fillRect/>
            </a:stretch>
          </p:blipFill>
          <p:spPr bwMode="auto">
            <a:xfrm>
              <a:off x="3264" y="2016"/>
              <a:ext cx="1056" cy="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4" y="2016"/>
              <a:ext cx="1104" cy="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Line 25"/>
            <p:cNvSpPr>
              <a:spLocks noChangeShapeType="1"/>
            </p:cNvSpPr>
            <p:nvPr/>
          </p:nvSpPr>
          <p:spPr bwMode="auto">
            <a:xfrm>
              <a:off x="2854" y="1584"/>
              <a:ext cx="912" cy="432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 flipH="1">
              <a:off x="2880" y="1536"/>
              <a:ext cx="720" cy="48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5" name="Line 27"/>
            <p:cNvSpPr>
              <a:spLocks noChangeShapeType="1"/>
            </p:cNvSpPr>
            <p:nvPr/>
          </p:nvSpPr>
          <p:spPr bwMode="auto">
            <a:xfrm>
              <a:off x="1680" y="1776"/>
              <a:ext cx="0" cy="24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>
              <a:off x="3984" y="1776"/>
              <a:ext cx="0" cy="24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7" name="Line 29"/>
            <p:cNvSpPr>
              <a:spLocks noChangeShapeType="1"/>
            </p:cNvSpPr>
            <p:nvPr/>
          </p:nvSpPr>
          <p:spPr bwMode="auto">
            <a:xfrm>
              <a:off x="2448" y="1776"/>
              <a:ext cx="0" cy="24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8" name="Line 30"/>
            <p:cNvSpPr>
              <a:spLocks noChangeShapeType="1"/>
            </p:cNvSpPr>
            <p:nvPr/>
          </p:nvSpPr>
          <p:spPr bwMode="auto">
            <a:xfrm>
              <a:off x="4704" y="1776"/>
              <a:ext cx="0" cy="24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zh-CN" altLang="en-US"/>
            </a:p>
          </p:txBody>
        </p:sp>
      </p:grpSp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4048" y="44624"/>
            <a:ext cx="4139952" cy="273630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6516637" y="836712"/>
            <a:ext cx="16557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CN" sz="2400" b="1" dirty="0" smtClean="0">
                <a:solidFill>
                  <a:srgbClr val="FFFF00"/>
                </a:solidFill>
                <a:latin typeface="Times New Roman" pitchFamily="18" charset="0"/>
              </a:rPr>
              <a:t>Siberia</a:t>
            </a:r>
            <a:endParaRPr kumimoji="1" lang="zh-CN" altLang="en-US" sz="2400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107504" y="5949280"/>
            <a:ext cx="93245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990000"/>
              </a:buClr>
            </a:pPr>
            <a:r>
              <a:rPr lang="en-US" altLang="zh-CN" sz="2400" b="1" dirty="0" smtClean="0"/>
              <a:t> Relation of HA ecology and FG change, different to Arctic</a:t>
            </a:r>
            <a:endParaRPr lang="zh-CN" altLang="en-US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292080" y="836712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FF00"/>
                </a:solidFill>
              </a:rPr>
              <a:t>1973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64088" y="2020778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FF00"/>
                </a:solidFill>
              </a:rPr>
              <a:t>2003</a:t>
            </a:r>
            <a:endParaRPr lang="zh-CN" altLang="en-US" sz="2000" b="1" dirty="0">
              <a:solidFill>
                <a:srgbClr val="FFFF00"/>
              </a:solidFill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>
            <a:off x="467544" y="5949280"/>
            <a:ext cx="8064896" cy="0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8864" y="692696"/>
            <a:ext cx="8229600" cy="1215008"/>
          </a:xfrm>
        </p:spPr>
        <p:txBody>
          <a:bodyPr>
            <a:normAutofit/>
          </a:bodyPr>
          <a:lstStyle/>
          <a:p>
            <a:r>
              <a:rPr lang="en-US" altLang="zh-CN" sz="6600" b="1" dirty="0" smtClean="0">
                <a:latin typeface="+mn-lt"/>
                <a:ea typeface="+mn-ea"/>
                <a:cs typeface="+mn-cs"/>
              </a:rPr>
              <a:t>Outline</a:t>
            </a:r>
            <a:endParaRPr lang="zh-CN" altLang="en-US" sz="6600" b="1" dirty="0">
              <a:latin typeface="+mn-lt"/>
              <a:ea typeface="+mn-ea"/>
              <a:cs typeface="+mn-cs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4016" y="2204865"/>
            <a:ext cx="8964488" cy="2736303"/>
          </a:xfrm>
        </p:spPr>
        <p:txBody>
          <a:bodyPr>
            <a:normAutofit fontScale="85000" lnSpcReduction="10000"/>
          </a:bodyPr>
          <a:lstStyle/>
          <a:p>
            <a:pPr marL="857250" indent="-8572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Upland Asian </a:t>
            </a:r>
            <a:r>
              <a:rPr lang="en-US" altLang="zh-CN" sz="4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Cryosphere</a:t>
            </a:r>
            <a:r>
              <a:rPr lang="en-US" altLang="zh-CN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and importance </a:t>
            </a:r>
          </a:p>
          <a:p>
            <a:pPr marL="857250" indent="-8572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4000" b="1" dirty="0" smtClean="0"/>
              <a:t>Existing network and re-design for GCW</a:t>
            </a:r>
          </a:p>
          <a:p>
            <a:pPr marL="857250" indent="-85725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4000" b="1" dirty="0" smtClean="0"/>
              <a:t>Gaps </a:t>
            </a:r>
            <a:endParaRPr lang="zh-CN" altLang="en-US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</TotalTime>
  <Words>1432</Words>
  <Application>Microsoft Office PowerPoint</Application>
  <PresentationFormat>全屏显示(4:3)</PresentationFormat>
  <Paragraphs>323</Paragraphs>
  <Slides>50</Slides>
  <Notes>6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50</vt:i4>
      </vt:variant>
    </vt:vector>
  </HeadingPairs>
  <TitlesOfParts>
    <vt:vector size="51" baseType="lpstr">
      <vt:lpstr>Office 主题</vt:lpstr>
      <vt:lpstr>High Asian Cryosphere Observation (HAC/GCW)</vt:lpstr>
      <vt:lpstr>Outline</vt:lpstr>
      <vt:lpstr>The “Third Pole” (Himalaya and Tibetan Plateau)  Main issues for regional sustainable development are cryospheric,  and should be addressed by the Global Cryosphere Watch (GCW)</vt:lpstr>
      <vt:lpstr>幻灯片 4</vt:lpstr>
      <vt:lpstr>幻灯片 5</vt:lpstr>
      <vt:lpstr>幻灯片 6</vt:lpstr>
      <vt:lpstr>幻灯片 7</vt:lpstr>
      <vt:lpstr>幻灯片 8</vt:lpstr>
      <vt:lpstr>Outline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Outline</vt:lpstr>
      <vt:lpstr>Observation: GAPS</vt:lpstr>
      <vt:lpstr>幻灯片 33</vt:lpstr>
      <vt:lpstr>幻灯片 34</vt:lpstr>
      <vt:lpstr>幻灯片 35</vt:lpstr>
      <vt:lpstr>                Gaps    ___ glacier</vt:lpstr>
      <vt:lpstr>                     Gaps    ___ snow cover</vt:lpstr>
      <vt:lpstr>                     Gaps  ___ frozen ground</vt:lpstr>
      <vt:lpstr>幻灯片 39</vt:lpstr>
      <vt:lpstr>幻灯片 40</vt:lpstr>
      <vt:lpstr>幻灯片 41</vt:lpstr>
      <vt:lpstr>幻灯片 42</vt:lpstr>
      <vt:lpstr>幻灯片 43</vt:lpstr>
      <vt:lpstr>幻灯片 44</vt:lpstr>
      <vt:lpstr>Snow cover single-point assimilation</vt:lpstr>
      <vt:lpstr>幻灯片 46</vt:lpstr>
      <vt:lpstr>Frozen ground: SSM/I bright temperature assimilation (winter) </vt:lpstr>
      <vt:lpstr>Summary and questions</vt:lpstr>
      <vt:lpstr>幻灯片 49</vt:lpstr>
      <vt:lpstr>幻灯片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Upland Asian Cryosphere Observation</dc:title>
  <dc:creator>thinkpad</dc:creator>
  <cp:lastModifiedBy>thinkpad</cp:lastModifiedBy>
  <cp:revision>108</cp:revision>
  <dcterms:created xsi:type="dcterms:W3CDTF">2011-11-16T01:02:27Z</dcterms:created>
  <dcterms:modified xsi:type="dcterms:W3CDTF">2011-11-22T07:48:11Z</dcterms:modified>
</cp:coreProperties>
</file>