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371" r:id="rId2"/>
    <p:sldId id="372" r:id="rId3"/>
    <p:sldId id="391" r:id="rId4"/>
    <p:sldId id="392" r:id="rId5"/>
    <p:sldId id="373" r:id="rId6"/>
    <p:sldId id="374" r:id="rId7"/>
    <p:sldId id="375" r:id="rId8"/>
    <p:sldId id="393" r:id="rId9"/>
    <p:sldId id="376" r:id="rId10"/>
    <p:sldId id="377" r:id="rId11"/>
    <p:sldId id="378" r:id="rId12"/>
    <p:sldId id="379" r:id="rId13"/>
    <p:sldId id="394" r:id="rId14"/>
    <p:sldId id="382" r:id="rId15"/>
    <p:sldId id="383" r:id="rId16"/>
    <p:sldId id="384" r:id="rId17"/>
    <p:sldId id="385" r:id="rId18"/>
    <p:sldId id="386" r:id="rId19"/>
    <p:sldId id="387" r:id="rId20"/>
    <p:sldId id="388" r:id="rId21"/>
    <p:sldId id="389" r:id="rId22"/>
    <p:sldId id="390" r:id="rId23"/>
    <p:sldId id="359" r:id="rId24"/>
  </p:sldIdLst>
  <p:sldSz cx="9144000" cy="6858000" type="screen4x3"/>
  <p:notesSz cx="6731000" cy="9855200"/>
  <p:defaultTextStyle>
    <a:defPPr>
      <a:defRPr lang="en-GB"/>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99"/>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426" y="-90"/>
      </p:cViewPr>
      <p:guideLst>
        <p:guide orient="horz" pos="2160"/>
        <p:guide pos="2880"/>
      </p:guideLst>
    </p:cSldViewPr>
  </p:slideViewPr>
  <p:notesTextViewPr>
    <p:cViewPr>
      <p:scale>
        <a:sx n="100" d="100"/>
        <a:sy n="100" d="100"/>
      </p:scale>
      <p:origin x="0" y="0"/>
    </p:cViewPr>
  </p:notesTextViewPr>
  <p:sorterViewPr>
    <p:cViewPr>
      <p:scale>
        <a:sx n="82" d="100"/>
        <a:sy n="82"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lIns="91440" tIns="45720" rIns="91440" bIns="45720" rtlCol="0"/>
          <a:lstStyle>
            <a:lvl1pPr algn="l" eaLnBrk="0" hangingPunct="0">
              <a:defRPr sz="1200"/>
            </a:lvl1pPr>
          </a:lstStyle>
          <a:p>
            <a:pPr>
              <a:defRPr/>
            </a:pPr>
            <a:endParaRPr lang="en-GB"/>
          </a:p>
        </p:txBody>
      </p:sp>
      <p:sp>
        <p:nvSpPr>
          <p:cNvPr id="3" name="Date Placeholder 2"/>
          <p:cNvSpPr>
            <a:spLocks noGrp="1"/>
          </p:cNvSpPr>
          <p:nvPr>
            <p:ph type="dt" sz="quarter" idx="1"/>
          </p:nvPr>
        </p:nvSpPr>
        <p:spPr>
          <a:xfrm>
            <a:off x="3813175" y="0"/>
            <a:ext cx="2916238" cy="492125"/>
          </a:xfrm>
          <a:prstGeom prst="rect">
            <a:avLst/>
          </a:prstGeom>
        </p:spPr>
        <p:txBody>
          <a:bodyPr vert="horz" lIns="91440" tIns="45720" rIns="91440" bIns="45720" rtlCol="0"/>
          <a:lstStyle>
            <a:lvl1pPr algn="r" eaLnBrk="0" hangingPunct="0">
              <a:defRPr sz="1200" smtClean="0"/>
            </a:lvl1pPr>
          </a:lstStyle>
          <a:p>
            <a:pPr>
              <a:defRPr/>
            </a:pPr>
            <a:fld id="{9B192C4A-BEF1-4861-9346-52CD4AC37C93}" type="datetimeFigureOut">
              <a:rPr lang="en-GB"/>
              <a:pPr>
                <a:defRPr/>
              </a:pPr>
              <a:t>18/11/2011</a:t>
            </a:fld>
            <a:endParaRPr lang="en-GB"/>
          </a:p>
        </p:txBody>
      </p:sp>
      <p:sp>
        <p:nvSpPr>
          <p:cNvPr id="4" name="Footer Placeholder 3"/>
          <p:cNvSpPr>
            <a:spLocks noGrp="1"/>
          </p:cNvSpPr>
          <p:nvPr>
            <p:ph type="ftr" sz="quarter" idx="2"/>
          </p:nvPr>
        </p:nvSpPr>
        <p:spPr>
          <a:xfrm>
            <a:off x="0" y="9361488"/>
            <a:ext cx="2916238" cy="492125"/>
          </a:xfrm>
          <a:prstGeom prst="rect">
            <a:avLst/>
          </a:prstGeom>
        </p:spPr>
        <p:txBody>
          <a:bodyPr vert="horz" lIns="91440" tIns="45720" rIns="91440" bIns="45720" rtlCol="0" anchor="b"/>
          <a:lstStyle>
            <a:lvl1pPr algn="l" eaLnBrk="0" hangingPunct="0">
              <a:defRPr sz="1200"/>
            </a:lvl1pPr>
          </a:lstStyle>
          <a:p>
            <a:pPr>
              <a:defRPr/>
            </a:pPr>
            <a:endParaRPr lang="en-GB"/>
          </a:p>
        </p:txBody>
      </p:sp>
      <p:sp>
        <p:nvSpPr>
          <p:cNvPr id="5" name="Slide Number Placeholder 4"/>
          <p:cNvSpPr>
            <a:spLocks noGrp="1"/>
          </p:cNvSpPr>
          <p:nvPr>
            <p:ph type="sldNum" sz="quarter" idx="3"/>
          </p:nvPr>
        </p:nvSpPr>
        <p:spPr>
          <a:xfrm>
            <a:off x="3813175" y="9361488"/>
            <a:ext cx="2916238" cy="492125"/>
          </a:xfrm>
          <a:prstGeom prst="rect">
            <a:avLst/>
          </a:prstGeom>
        </p:spPr>
        <p:txBody>
          <a:bodyPr vert="horz" lIns="91440" tIns="45720" rIns="91440" bIns="45720" rtlCol="0" anchor="b"/>
          <a:lstStyle>
            <a:lvl1pPr algn="r" eaLnBrk="0" hangingPunct="0">
              <a:defRPr sz="1200" smtClean="0"/>
            </a:lvl1pPr>
          </a:lstStyle>
          <a:p>
            <a:pPr>
              <a:defRPr/>
            </a:pPr>
            <a:fld id="{E0F91B42-F8BD-4210-813D-B0F73C95ABF0}" type="slidenum">
              <a:rPr lang="en-GB"/>
              <a:pPr>
                <a:defRPr/>
              </a:pPr>
              <a:t>‹#›</a:t>
            </a:fld>
            <a:endParaRPr lang="en-GB"/>
          </a:p>
        </p:txBody>
      </p:sp>
    </p:spTree>
    <p:extLst>
      <p:ext uri="{BB962C8B-B14F-4D97-AF65-F5344CB8AC3E}">
        <p14:creationId xmlns:p14="http://schemas.microsoft.com/office/powerpoint/2010/main" xmlns="" val="138578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lIns="91440" tIns="45720" rIns="91440" bIns="45720" rtlCol="0"/>
          <a:lstStyle>
            <a:lvl1pPr algn="l" eaLnBrk="0" hangingPunct="0">
              <a:defRPr sz="1200"/>
            </a:lvl1pPr>
          </a:lstStyle>
          <a:p>
            <a:pPr>
              <a:defRPr/>
            </a:pPr>
            <a:endParaRPr lang="en-GB"/>
          </a:p>
        </p:txBody>
      </p:sp>
      <p:sp>
        <p:nvSpPr>
          <p:cNvPr id="3" name="Date Placeholder 2"/>
          <p:cNvSpPr>
            <a:spLocks noGrp="1"/>
          </p:cNvSpPr>
          <p:nvPr>
            <p:ph type="dt" idx="1"/>
          </p:nvPr>
        </p:nvSpPr>
        <p:spPr>
          <a:xfrm>
            <a:off x="3813175" y="0"/>
            <a:ext cx="2916238" cy="492125"/>
          </a:xfrm>
          <a:prstGeom prst="rect">
            <a:avLst/>
          </a:prstGeom>
        </p:spPr>
        <p:txBody>
          <a:bodyPr vert="horz" lIns="91440" tIns="45720" rIns="91440" bIns="45720" rtlCol="0"/>
          <a:lstStyle>
            <a:lvl1pPr algn="r" eaLnBrk="0" hangingPunct="0">
              <a:defRPr sz="1200" smtClean="0"/>
            </a:lvl1pPr>
          </a:lstStyle>
          <a:p>
            <a:pPr>
              <a:defRPr/>
            </a:pPr>
            <a:fld id="{CE5E596D-8CDC-4961-991D-9D973F84A088}" type="datetimeFigureOut">
              <a:rPr lang="en-GB"/>
              <a:pPr>
                <a:defRPr/>
              </a:pPr>
              <a:t>18/11/2011</a:t>
            </a:fld>
            <a:endParaRPr lang="en-GB"/>
          </a:p>
        </p:txBody>
      </p:sp>
      <p:sp>
        <p:nvSpPr>
          <p:cNvPr id="4" name="Slide Image Placeholder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100" y="4681538"/>
            <a:ext cx="5384800" cy="44338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61488"/>
            <a:ext cx="2916238" cy="492125"/>
          </a:xfrm>
          <a:prstGeom prst="rect">
            <a:avLst/>
          </a:prstGeom>
        </p:spPr>
        <p:txBody>
          <a:bodyPr vert="horz" lIns="91440" tIns="45720" rIns="91440" bIns="45720" rtlCol="0" anchor="b"/>
          <a:lstStyle>
            <a:lvl1pPr algn="l" eaLnBrk="0" hangingPunct="0">
              <a:defRPr sz="1200"/>
            </a:lvl1pPr>
          </a:lstStyle>
          <a:p>
            <a:pPr>
              <a:defRPr/>
            </a:pPr>
            <a:endParaRPr lang="en-GB"/>
          </a:p>
        </p:txBody>
      </p:sp>
      <p:sp>
        <p:nvSpPr>
          <p:cNvPr id="7" name="Slide Number Placeholder 6"/>
          <p:cNvSpPr>
            <a:spLocks noGrp="1"/>
          </p:cNvSpPr>
          <p:nvPr>
            <p:ph type="sldNum" sz="quarter" idx="5"/>
          </p:nvPr>
        </p:nvSpPr>
        <p:spPr>
          <a:xfrm>
            <a:off x="3813175" y="9361488"/>
            <a:ext cx="2916238" cy="492125"/>
          </a:xfrm>
          <a:prstGeom prst="rect">
            <a:avLst/>
          </a:prstGeom>
        </p:spPr>
        <p:txBody>
          <a:bodyPr vert="horz" lIns="91440" tIns="45720" rIns="91440" bIns="45720" rtlCol="0" anchor="b"/>
          <a:lstStyle>
            <a:lvl1pPr algn="r" eaLnBrk="0" hangingPunct="0">
              <a:defRPr sz="1200" smtClean="0"/>
            </a:lvl1pPr>
          </a:lstStyle>
          <a:p>
            <a:pPr>
              <a:defRPr/>
            </a:pPr>
            <a:fld id="{A091E927-5A85-419B-BED3-E1EAD8D3741E}" type="slidenum">
              <a:rPr lang="en-GB"/>
              <a:pPr>
                <a:defRPr/>
              </a:pPr>
              <a:t>‹#›</a:t>
            </a:fld>
            <a:endParaRPr lang="en-GB"/>
          </a:p>
        </p:txBody>
      </p:sp>
    </p:spTree>
    <p:extLst>
      <p:ext uri="{BB962C8B-B14F-4D97-AF65-F5344CB8AC3E}">
        <p14:creationId xmlns:p14="http://schemas.microsoft.com/office/powerpoint/2010/main" xmlns="" val="24167189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a:xfrm>
            <a:off x="823913" y="677863"/>
            <a:ext cx="5086350" cy="3814762"/>
          </a:xfrm>
          <a:solidFill>
            <a:srgbClr val="FFFFFF"/>
          </a:solidFill>
          <a:ln>
            <a:solidFill>
              <a:srgbClr val="000000"/>
            </a:solidFill>
            <a:miter lim="800000"/>
          </a:ln>
        </p:spPr>
      </p:sp>
      <p:sp>
        <p:nvSpPr>
          <p:cNvPr id="25603" name="Rectangle 2"/>
          <p:cNvSpPr>
            <a:spLocks noGrp="1" noChangeArrowheads="1"/>
          </p:cNvSpPr>
          <p:nvPr>
            <p:ph type="body" idx="1"/>
          </p:nvPr>
        </p:nvSpPr>
        <p:spPr>
          <a:xfrm>
            <a:off x="911358" y="4699294"/>
            <a:ext cx="4905105" cy="4509039"/>
          </a:xfrm>
          <a:noFill/>
          <a:ln/>
        </p:spPr>
        <p:txBody>
          <a:bodyPr wrap="none" anchor="ct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815928" y="678576"/>
            <a:ext cx="5102327" cy="3814609"/>
          </a:xfrm>
          <a:solidFill>
            <a:srgbClr val="FFFFFF"/>
          </a:solidFill>
          <a:ln>
            <a:solidFill>
              <a:srgbClr val="000000"/>
            </a:solidFill>
            <a:miter lim="800000"/>
          </a:ln>
        </p:spPr>
      </p:sp>
      <p:sp>
        <p:nvSpPr>
          <p:cNvPr id="28675" name="Rectangle 2"/>
          <p:cNvSpPr>
            <a:spLocks noGrp="1" noChangeArrowheads="1"/>
          </p:cNvSpPr>
          <p:nvPr>
            <p:ph type="body" idx="1"/>
          </p:nvPr>
        </p:nvSpPr>
        <p:spPr>
          <a:xfrm>
            <a:off x="911358" y="4699294"/>
            <a:ext cx="4905105" cy="4599411"/>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txBox="1">
            <a:spLocks noGrp="1" noChangeArrowheads="1"/>
          </p:cNvSpPr>
          <p:nvPr/>
        </p:nvSpPr>
        <p:spPr bwMode="auto">
          <a:xfrm>
            <a:off x="3812432" y="9360538"/>
            <a:ext cx="2916979" cy="493078"/>
          </a:xfrm>
          <a:prstGeom prst="rect">
            <a:avLst/>
          </a:prstGeom>
          <a:noFill/>
          <a:ln w="9525">
            <a:noFill/>
            <a:miter lim="800000"/>
            <a:headEnd/>
            <a:tailEnd/>
          </a:ln>
        </p:spPr>
        <p:txBody>
          <a:bodyPr lIns="91427" tIns="45713" rIns="91427" bIns="45713"/>
          <a:lstStyle/>
          <a:p>
            <a:fld id="{C2A118A9-9935-4F97-BCC6-8C2A2AEEB7A5}" type="slidenum">
              <a:rPr lang="en-GB"/>
              <a:pPr/>
              <a:t>15</a:t>
            </a:fld>
            <a:endParaRPr lang="en-GB"/>
          </a:p>
        </p:txBody>
      </p:sp>
      <p:sp>
        <p:nvSpPr>
          <p:cNvPr id="26627" name="Rectangle 2"/>
          <p:cNvSpPr>
            <a:spLocks noGrp="1" noRot="1" noChangeAspect="1" noChangeArrowheads="1" noTextEdit="1"/>
          </p:cNvSpPr>
          <p:nvPr>
            <p:ph type="sldImg"/>
          </p:nvPr>
        </p:nvSpPr>
        <p:spPr>
          <a:xfrm>
            <a:off x="893862" y="738824"/>
            <a:ext cx="4943277" cy="3695700"/>
          </a:xfrm>
        </p:spPr>
      </p:sp>
      <p:sp>
        <p:nvSpPr>
          <p:cNvPr id="26628" name="Rectangle 3"/>
          <p:cNvSpPr>
            <a:spLocks noGrp="1" noChangeArrowheads="1"/>
          </p:cNvSpPr>
          <p:nvPr>
            <p:ph type="body" idx="1"/>
          </p:nvPr>
        </p:nvSpPr>
        <p:spPr>
          <a:xfrm>
            <a:off x="672783" y="4681855"/>
            <a:ext cx="5385436" cy="4434522"/>
          </a:xfrm>
          <a:solidFill>
            <a:srgbClr val="FFFFFF"/>
          </a:solidFill>
          <a:ln>
            <a:solidFill>
              <a:srgbClr val="000000"/>
            </a:solidFill>
            <a:miter lim="800000"/>
          </a:ln>
        </p:spPr>
        <p:txBody>
          <a:bodyPr lIns="87477" tIns="43739" rIns="87477" bIns="43739"/>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Rot="1" noChangeAspect="1" noChangeArrowheads="1" noTextEdit="1"/>
          </p:cNvSpPr>
          <p:nvPr>
            <p:ph type="sldImg"/>
          </p:nvPr>
        </p:nvSpPr>
        <p:spPr>
          <a:xfrm>
            <a:off x="815928" y="678576"/>
            <a:ext cx="5102327" cy="3814609"/>
          </a:xfrm>
          <a:solidFill>
            <a:srgbClr val="FFFFFF"/>
          </a:solidFill>
          <a:ln>
            <a:solidFill>
              <a:srgbClr val="000000"/>
            </a:solidFill>
            <a:miter lim="800000"/>
          </a:ln>
        </p:spPr>
      </p:sp>
      <p:sp>
        <p:nvSpPr>
          <p:cNvPr id="28675" name="Rectangle 2"/>
          <p:cNvSpPr>
            <a:spLocks noGrp="1" noChangeArrowheads="1"/>
          </p:cNvSpPr>
          <p:nvPr>
            <p:ph type="body" idx="1"/>
          </p:nvPr>
        </p:nvSpPr>
        <p:spPr>
          <a:xfrm>
            <a:off x="911358" y="4699294"/>
            <a:ext cx="4905105" cy="4599411"/>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a:spLocks noGrp="1" noRot="1" noChangeAspect="1" noChangeArrowheads="1" noTextEdit="1"/>
          </p:cNvSpPr>
          <p:nvPr>
            <p:ph type="sldImg"/>
          </p:nvPr>
        </p:nvSpPr>
        <p:spPr>
          <a:xfrm>
            <a:off x="815928" y="678576"/>
            <a:ext cx="5102327" cy="3814609"/>
          </a:xfrm>
          <a:solidFill>
            <a:srgbClr val="FFFFFF"/>
          </a:solidFill>
          <a:ln>
            <a:solidFill>
              <a:srgbClr val="000000"/>
            </a:solidFill>
            <a:miter lim="800000"/>
          </a:ln>
        </p:spPr>
      </p:sp>
      <p:sp>
        <p:nvSpPr>
          <p:cNvPr id="29699" name="Rectangle 2"/>
          <p:cNvSpPr>
            <a:spLocks noGrp="1" noChangeArrowheads="1"/>
          </p:cNvSpPr>
          <p:nvPr>
            <p:ph type="body" idx="1"/>
          </p:nvPr>
        </p:nvSpPr>
        <p:spPr>
          <a:xfrm>
            <a:off x="911358" y="4699294"/>
            <a:ext cx="4905105" cy="4599411"/>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txBox="1">
            <a:spLocks noGrp="1" noChangeArrowheads="1"/>
          </p:cNvSpPr>
          <p:nvPr/>
        </p:nvSpPr>
        <p:spPr bwMode="auto">
          <a:xfrm>
            <a:off x="3812432" y="9360538"/>
            <a:ext cx="2916979" cy="493078"/>
          </a:xfrm>
          <a:prstGeom prst="rect">
            <a:avLst/>
          </a:prstGeom>
          <a:noFill/>
          <a:ln w="9525">
            <a:noFill/>
            <a:miter lim="800000"/>
            <a:headEnd/>
            <a:tailEnd/>
          </a:ln>
        </p:spPr>
        <p:txBody>
          <a:bodyPr lIns="91427" tIns="45713" rIns="91427" bIns="45713"/>
          <a:lstStyle/>
          <a:p>
            <a:fld id="{B475D9FC-3EDA-44B9-99E9-FA38082F3947}" type="slidenum">
              <a:rPr lang="en-GB"/>
              <a:pPr/>
              <a:t>18</a:t>
            </a:fld>
            <a:endParaRPr lang="en-GB"/>
          </a:p>
        </p:txBody>
      </p:sp>
      <p:sp>
        <p:nvSpPr>
          <p:cNvPr id="30723" name="Text Box 1"/>
          <p:cNvSpPr txBox="1">
            <a:spLocks noChangeArrowheads="1"/>
          </p:cNvSpPr>
          <p:nvPr/>
        </p:nvSpPr>
        <p:spPr bwMode="auto">
          <a:xfrm>
            <a:off x="3812431" y="9360537"/>
            <a:ext cx="2913798" cy="489907"/>
          </a:xfrm>
          <a:prstGeom prst="rect">
            <a:avLst/>
          </a:prstGeom>
          <a:noFill/>
          <a:ln w="9525">
            <a:noFill/>
            <a:round/>
            <a:headEnd/>
            <a:tailEnd/>
          </a:ln>
        </p:spPr>
        <p:txBody>
          <a:bodyPr lIns="89987" tIns="46793" rIns="89987" bIns="46793" anchor="b"/>
          <a:lstStyle/>
          <a:p>
            <a:pPr algn="r">
              <a:lnSpc>
                <a:spcPct val="104000"/>
              </a:lnSpc>
              <a:tabLst>
                <a:tab pos="0" algn="l"/>
                <a:tab pos="447675" algn="l"/>
                <a:tab pos="895350" algn="l"/>
                <a:tab pos="1344613" algn="l"/>
                <a:tab pos="1793875" algn="l"/>
                <a:tab pos="2244725" algn="l"/>
                <a:tab pos="2692400" algn="l"/>
                <a:tab pos="3141663" algn="l"/>
                <a:tab pos="3590925" algn="l"/>
                <a:tab pos="4041775" algn="l"/>
                <a:tab pos="4489450" algn="l"/>
                <a:tab pos="4938713" algn="l"/>
                <a:tab pos="5387975" algn="l"/>
                <a:tab pos="5837238" algn="l"/>
                <a:tab pos="6286500" algn="l"/>
                <a:tab pos="6735763" algn="l"/>
                <a:tab pos="7185025" algn="l"/>
                <a:tab pos="7632700" algn="l"/>
                <a:tab pos="8083550" algn="l"/>
                <a:tab pos="8532813" algn="l"/>
                <a:tab pos="8982075" algn="l"/>
              </a:tabLst>
            </a:pPr>
            <a:fld id="{99318EDC-32E6-4143-AAC8-5E3F8E08B1EC}" type="slidenum">
              <a:rPr lang="en-GB" sz="1200">
                <a:solidFill>
                  <a:srgbClr val="000000"/>
                </a:solidFill>
              </a:rPr>
              <a:pPr algn="r">
                <a:lnSpc>
                  <a:spcPct val="104000"/>
                </a:lnSpc>
                <a:tabLst>
                  <a:tab pos="0" algn="l"/>
                  <a:tab pos="447675" algn="l"/>
                  <a:tab pos="895350" algn="l"/>
                  <a:tab pos="1344613" algn="l"/>
                  <a:tab pos="1793875" algn="l"/>
                  <a:tab pos="2244725" algn="l"/>
                  <a:tab pos="2692400" algn="l"/>
                  <a:tab pos="3141663" algn="l"/>
                  <a:tab pos="3590925" algn="l"/>
                  <a:tab pos="4041775" algn="l"/>
                  <a:tab pos="4489450" algn="l"/>
                  <a:tab pos="4938713" algn="l"/>
                  <a:tab pos="5387975" algn="l"/>
                  <a:tab pos="5837238" algn="l"/>
                  <a:tab pos="6286500" algn="l"/>
                  <a:tab pos="6735763" algn="l"/>
                  <a:tab pos="7185025" algn="l"/>
                  <a:tab pos="7632700" algn="l"/>
                  <a:tab pos="8083550" algn="l"/>
                  <a:tab pos="8532813" algn="l"/>
                  <a:tab pos="8982075" algn="l"/>
                </a:tabLst>
              </a:pPr>
              <a:t>18</a:t>
            </a:fld>
            <a:endParaRPr lang="en-GB" sz="1200">
              <a:solidFill>
                <a:srgbClr val="000000"/>
              </a:solidFill>
            </a:endParaRPr>
          </a:p>
        </p:txBody>
      </p:sp>
      <p:sp>
        <p:nvSpPr>
          <p:cNvPr id="30724" name="Text Box 2"/>
          <p:cNvSpPr txBox="1">
            <a:spLocks noChangeArrowheads="1"/>
          </p:cNvSpPr>
          <p:nvPr/>
        </p:nvSpPr>
        <p:spPr bwMode="auto">
          <a:xfrm>
            <a:off x="1121304" y="738824"/>
            <a:ext cx="4488394" cy="3695700"/>
          </a:xfrm>
          <a:prstGeom prst="rect">
            <a:avLst/>
          </a:prstGeom>
          <a:solidFill>
            <a:srgbClr val="FFFFFF"/>
          </a:solidFill>
          <a:ln w="9360">
            <a:solidFill>
              <a:srgbClr val="000000"/>
            </a:solidFill>
            <a:miter lim="800000"/>
            <a:headEnd/>
            <a:tailEnd/>
          </a:ln>
        </p:spPr>
        <p:txBody>
          <a:bodyPr wrap="none" lIns="91427" tIns="45713" rIns="91427" bIns="45713" anchor="ctr"/>
          <a:lstStyle/>
          <a:p>
            <a:endParaRPr lang="en-US"/>
          </a:p>
        </p:txBody>
      </p:sp>
      <p:sp>
        <p:nvSpPr>
          <p:cNvPr id="30725" name="Rectangle 3"/>
          <p:cNvSpPr>
            <a:spLocks noGrp="1" noChangeArrowheads="1"/>
          </p:cNvSpPr>
          <p:nvPr>
            <p:ph type="body"/>
          </p:nvPr>
        </p:nvSpPr>
        <p:spPr>
          <a:xfrm>
            <a:off x="672782" y="4681855"/>
            <a:ext cx="5380664" cy="4431351"/>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txBox="1">
            <a:spLocks noGrp="1" noChangeArrowheads="1"/>
          </p:cNvSpPr>
          <p:nvPr/>
        </p:nvSpPr>
        <p:spPr bwMode="auto">
          <a:xfrm>
            <a:off x="3812432" y="9360538"/>
            <a:ext cx="2916979" cy="493078"/>
          </a:xfrm>
          <a:prstGeom prst="rect">
            <a:avLst/>
          </a:prstGeom>
          <a:noFill/>
          <a:ln w="9525">
            <a:noFill/>
            <a:miter lim="800000"/>
            <a:headEnd/>
            <a:tailEnd/>
          </a:ln>
        </p:spPr>
        <p:txBody>
          <a:bodyPr lIns="91427" tIns="45713" rIns="91427" bIns="45713"/>
          <a:lstStyle/>
          <a:p>
            <a:fld id="{FDABE12F-157A-4D6A-8865-1BF100A90FD4}" type="slidenum">
              <a:rPr lang="en-GB"/>
              <a:pPr/>
              <a:t>19</a:t>
            </a:fld>
            <a:endParaRPr lang="en-GB"/>
          </a:p>
        </p:txBody>
      </p:sp>
      <p:sp>
        <p:nvSpPr>
          <p:cNvPr id="31747" name="Rectangle 1"/>
          <p:cNvSpPr>
            <a:spLocks noGrp="1" noRot="1" noChangeAspect="1" noChangeArrowheads="1" noTextEdit="1"/>
          </p:cNvSpPr>
          <p:nvPr>
            <p:ph type="sldImg"/>
          </p:nvPr>
        </p:nvSpPr>
        <p:spPr>
          <a:xfrm>
            <a:off x="895453" y="738823"/>
            <a:ext cx="4938505" cy="3692530"/>
          </a:xfrm>
          <a:solidFill>
            <a:srgbClr val="FFFFFF"/>
          </a:solidFill>
          <a:ln>
            <a:solidFill>
              <a:srgbClr val="000000"/>
            </a:solidFill>
            <a:miter lim="800000"/>
          </a:ln>
        </p:spPr>
      </p:sp>
      <p:sp>
        <p:nvSpPr>
          <p:cNvPr id="31748" name="Rectangle 2"/>
          <p:cNvSpPr>
            <a:spLocks noGrp="1" noChangeArrowheads="1"/>
          </p:cNvSpPr>
          <p:nvPr>
            <p:ph type="body" idx="1"/>
          </p:nvPr>
        </p:nvSpPr>
        <p:spPr>
          <a:xfrm>
            <a:off x="672783" y="4681855"/>
            <a:ext cx="5382255" cy="4333053"/>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idx="4294967295"/>
          </p:nvPr>
        </p:nvSpPr>
        <p:spPr bwMode="auto">
          <a:xfrm>
            <a:off x="3812432" y="9360538"/>
            <a:ext cx="2916979" cy="493078"/>
          </a:xfrm>
          <a:prstGeom prst="rect">
            <a:avLst/>
          </a:prstGeom>
          <a:noFill/>
          <a:ln>
            <a:miter lim="800000"/>
            <a:headEnd/>
            <a:tailEnd/>
          </a:ln>
        </p:spPr>
        <p:txBody>
          <a:bodyPr lIns="91427" tIns="45713" rIns="91427" bIns="45713"/>
          <a:lstStyle/>
          <a:p>
            <a:fld id="{3B05051B-6304-4BEB-9C58-76560D70698B}" type="slidenum">
              <a:rPr lang="en-GB"/>
              <a:pPr/>
              <a:t>20</a:t>
            </a:fld>
            <a:endParaRPr lang="en-GB"/>
          </a:p>
        </p:txBody>
      </p:sp>
      <p:sp>
        <p:nvSpPr>
          <p:cNvPr id="32771" name="Rectangle 1"/>
          <p:cNvSpPr>
            <a:spLocks noGrp="1" noRot="1" noChangeAspect="1" noChangeArrowheads="1" noTextEdit="1"/>
          </p:cNvSpPr>
          <p:nvPr>
            <p:ph type="sldImg"/>
          </p:nvPr>
        </p:nvSpPr>
        <p:spPr>
          <a:xfrm>
            <a:off x="895453" y="738823"/>
            <a:ext cx="4938505" cy="3692530"/>
          </a:xfrm>
          <a:solidFill>
            <a:srgbClr val="FFFFFF"/>
          </a:solidFill>
          <a:ln>
            <a:solidFill>
              <a:srgbClr val="000000"/>
            </a:solidFill>
            <a:miter lim="800000"/>
          </a:ln>
        </p:spPr>
      </p:sp>
      <p:sp>
        <p:nvSpPr>
          <p:cNvPr id="32772" name="Rectangle 2"/>
          <p:cNvSpPr>
            <a:spLocks noGrp="1" noChangeArrowheads="1"/>
          </p:cNvSpPr>
          <p:nvPr>
            <p:ph type="body" idx="1"/>
          </p:nvPr>
        </p:nvSpPr>
        <p:spPr>
          <a:xfrm>
            <a:off x="672783" y="4681855"/>
            <a:ext cx="5382255" cy="4333053"/>
          </a:xfrm>
          <a:noFill/>
          <a:ln/>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895453" y="738823"/>
            <a:ext cx="4933734" cy="3689359"/>
          </a:xfrm>
          <a:solidFill>
            <a:schemeClr val="accent1"/>
          </a:solidFill>
          <a:ln w="25400">
            <a:solidFill>
              <a:schemeClr val="accent1">
                <a:shade val="50000"/>
              </a:schemeClr>
            </a:solidFill>
          </a:ln>
        </p:spPr>
      </p:sp>
      <p:sp>
        <p:nvSpPr>
          <p:cNvPr id="33795" name="Notes Placeholder 2"/>
          <p:cNvSpPr>
            <a:spLocks noGrp="1"/>
          </p:cNvSpPr>
          <p:nvPr>
            <p:ph type="body" sz="quarter" idx="1"/>
          </p:nvPr>
        </p:nvSpPr>
        <p:spPr>
          <a:xfrm>
            <a:off x="672783" y="4680269"/>
            <a:ext cx="5382255" cy="4334639"/>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823913" y="677863"/>
            <a:ext cx="5086350" cy="3814762"/>
          </a:xfrm>
          <a:solidFill>
            <a:srgbClr val="FFFFFF"/>
          </a:solidFill>
          <a:ln>
            <a:solidFill>
              <a:srgbClr val="000000"/>
            </a:solidFill>
            <a:miter lim="800000"/>
          </a:ln>
        </p:spPr>
      </p:sp>
      <p:sp>
        <p:nvSpPr>
          <p:cNvPr id="27651" name="Rectangle 2"/>
          <p:cNvSpPr>
            <a:spLocks noGrp="1" noChangeArrowheads="1"/>
          </p:cNvSpPr>
          <p:nvPr>
            <p:ph type="body" idx="1"/>
          </p:nvPr>
        </p:nvSpPr>
        <p:spPr>
          <a:xfrm>
            <a:off x="911358" y="4699294"/>
            <a:ext cx="4905105" cy="4509039"/>
          </a:xfrm>
          <a:noFill/>
          <a:ln/>
        </p:spPr>
        <p:txBody>
          <a:bodyPr wrap="none" anchor="ct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13175" y="9361489"/>
            <a:ext cx="2916238" cy="492125"/>
          </a:xfrm>
          <a:prstGeom prst="rect">
            <a:avLst/>
          </a:prstGeom>
        </p:spPr>
        <p:txBody>
          <a:bodyPr/>
          <a:lstStyle/>
          <a:p>
            <a:pPr>
              <a:defRPr/>
            </a:pPr>
            <a:fld id="{A091E927-5A85-419B-BED3-E1EAD8D3741E}" type="slidenum">
              <a:rPr lang="en-GB" smtClean="0"/>
              <a:pPr>
                <a:defRPr/>
              </a:pPr>
              <a:t>3</a:t>
            </a:fld>
            <a:endParaRPr lang="en-GB"/>
          </a:p>
        </p:txBody>
      </p:sp>
    </p:spTree>
    <p:extLst>
      <p:ext uri="{BB962C8B-B14F-4D97-AF65-F5344CB8AC3E}">
        <p14:creationId xmlns:p14="http://schemas.microsoft.com/office/powerpoint/2010/main" xmlns="" val="377492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823913" y="677863"/>
            <a:ext cx="5086350" cy="3814762"/>
          </a:xfrm>
          <a:solidFill>
            <a:srgbClr val="FFFFFF"/>
          </a:solidFill>
          <a:ln>
            <a:solidFill>
              <a:srgbClr val="000000"/>
            </a:solidFill>
            <a:miter lim="800000"/>
          </a:ln>
        </p:spPr>
      </p:sp>
      <p:sp>
        <p:nvSpPr>
          <p:cNvPr id="27651" name="Rectangle 2"/>
          <p:cNvSpPr>
            <a:spLocks noGrp="1" noChangeArrowheads="1"/>
          </p:cNvSpPr>
          <p:nvPr>
            <p:ph type="body" idx="1"/>
          </p:nvPr>
        </p:nvSpPr>
        <p:spPr>
          <a:xfrm>
            <a:off x="911358" y="4699294"/>
            <a:ext cx="4905105" cy="4509039"/>
          </a:xfrm>
          <a:noFill/>
          <a:ln/>
        </p:spPr>
        <p:txBody>
          <a:bodyPr wrap="none" anchor="ct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13175" y="9361489"/>
            <a:ext cx="2916238" cy="492125"/>
          </a:xfrm>
          <a:prstGeom prst="rect">
            <a:avLst/>
          </a:prstGeom>
        </p:spPr>
        <p:txBody>
          <a:bodyPr/>
          <a:lstStyle/>
          <a:p>
            <a:pPr>
              <a:defRPr/>
            </a:pPr>
            <a:fld id="{A091E927-5A85-419B-BED3-E1EAD8D3741E}" type="slidenum">
              <a:rPr lang="en-GB" smtClean="0"/>
              <a:pPr>
                <a:defRPr/>
              </a:pPr>
              <a:t>5</a:t>
            </a:fld>
            <a:endParaRPr lang="en-GB"/>
          </a:p>
        </p:txBody>
      </p:sp>
    </p:spTree>
    <p:extLst>
      <p:ext uri="{BB962C8B-B14F-4D97-AF65-F5344CB8AC3E}">
        <p14:creationId xmlns:p14="http://schemas.microsoft.com/office/powerpoint/2010/main" xmlns="" val="377492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txBox="1">
            <a:spLocks noGrp="1" noChangeArrowheads="1"/>
          </p:cNvSpPr>
          <p:nvPr/>
        </p:nvSpPr>
        <p:spPr bwMode="auto">
          <a:xfrm>
            <a:off x="0" y="0"/>
            <a:ext cx="2915389" cy="493078"/>
          </a:xfrm>
          <a:prstGeom prst="rect">
            <a:avLst/>
          </a:prstGeom>
          <a:noFill/>
          <a:ln w="9525">
            <a:noFill/>
            <a:miter lim="800000"/>
            <a:headEnd/>
            <a:tailEnd/>
          </a:ln>
        </p:spPr>
        <p:txBody>
          <a:bodyPr lIns="91958" tIns="45981" rIns="91958" bIns="45981"/>
          <a:lstStyle/>
          <a:p>
            <a:pPr algn="l" defTabSz="920750"/>
            <a:r>
              <a:rPr lang="en-GB" sz="1200"/>
              <a:t>ECMWF Training Course</a:t>
            </a:r>
          </a:p>
        </p:txBody>
      </p:sp>
      <p:sp>
        <p:nvSpPr>
          <p:cNvPr id="39939" name="Rectangle 3"/>
          <p:cNvSpPr txBox="1">
            <a:spLocks noGrp="1" noChangeArrowheads="1"/>
          </p:cNvSpPr>
          <p:nvPr/>
        </p:nvSpPr>
        <p:spPr bwMode="auto">
          <a:xfrm>
            <a:off x="3815613" y="0"/>
            <a:ext cx="2915388" cy="493078"/>
          </a:xfrm>
          <a:prstGeom prst="rect">
            <a:avLst/>
          </a:prstGeom>
          <a:noFill/>
          <a:ln w="9525">
            <a:noFill/>
            <a:miter lim="800000"/>
            <a:headEnd/>
            <a:tailEnd/>
          </a:ln>
        </p:spPr>
        <p:txBody>
          <a:bodyPr lIns="91958" tIns="45981" rIns="91958" bIns="45981"/>
          <a:lstStyle/>
          <a:p>
            <a:pPr algn="r" defTabSz="920750"/>
            <a:r>
              <a:rPr lang="en-GB" sz="1200"/>
              <a:t>02 May 2000</a:t>
            </a:r>
          </a:p>
        </p:txBody>
      </p:sp>
      <p:sp>
        <p:nvSpPr>
          <p:cNvPr id="39940" name="Rectangle 6"/>
          <p:cNvSpPr txBox="1">
            <a:spLocks noGrp="1" noChangeArrowheads="1"/>
          </p:cNvSpPr>
          <p:nvPr/>
        </p:nvSpPr>
        <p:spPr bwMode="auto">
          <a:xfrm>
            <a:off x="0" y="9362123"/>
            <a:ext cx="2915389" cy="493077"/>
          </a:xfrm>
          <a:prstGeom prst="rect">
            <a:avLst/>
          </a:prstGeom>
          <a:noFill/>
          <a:ln w="9525">
            <a:noFill/>
            <a:miter lim="800000"/>
            <a:headEnd/>
            <a:tailEnd/>
          </a:ln>
        </p:spPr>
        <p:txBody>
          <a:bodyPr lIns="91958" tIns="45981" rIns="91958" bIns="45981" anchor="b"/>
          <a:lstStyle/>
          <a:p>
            <a:pPr algn="l" defTabSz="920750"/>
            <a:r>
              <a:rPr lang="en-GB" sz="1200"/>
              <a:t>Moist Processes</a:t>
            </a:r>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823913" y="677863"/>
            <a:ext cx="5086350" cy="3814762"/>
          </a:xfrm>
          <a:solidFill>
            <a:srgbClr val="FFFFFF"/>
          </a:solidFill>
          <a:ln>
            <a:solidFill>
              <a:srgbClr val="000000"/>
            </a:solidFill>
            <a:miter lim="800000"/>
          </a:ln>
        </p:spPr>
      </p:sp>
      <p:sp>
        <p:nvSpPr>
          <p:cNvPr id="27651" name="Rectangle 2"/>
          <p:cNvSpPr>
            <a:spLocks noGrp="1" noChangeArrowheads="1"/>
          </p:cNvSpPr>
          <p:nvPr>
            <p:ph type="body" idx="1"/>
          </p:nvPr>
        </p:nvSpPr>
        <p:spPr>
          <a:xfrm>
            <a:off x="911358" y="4699294"/>
            <a:ext cx="4905105" cy="4509039"/>
          </a:xfrm>
          <a:noFill/>
          <a:ln/>
        </p:spPr>
        <p:txBody>
          <a:bodyPr wrap="none" anchor="ct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13175" y="9361489"/>
            <a:ext cx="2916238" cy="492125"/>
          </a:xfrm>
          <a:prstGeom prst="rect">
            <a:avLst/>
          </a:prstGeom>
        </p:spPr>
        <p:txBody>
          <a:bodyPr/>
          <a:lstStyle/>
          <a:p>
            <a:pPr>
              <a:defRPr/>
            </a:pPr>
            <a:fld id="{A091E927-5A85-419B-BED3-E1EAD8D3741E}" type="slidenum">
              <a:rPr lang="en-GB" smtClean="0"/>
              <a:pPr>
                <a:defRPr/>
              </a:pPr>
              <a:t>9</a:t>
            </a:fld>
            <a:endParaRPr lang="en-GB"/>
          </a:p>
        </p:txBody>
      </p:sp>
    </p:spTree>
    <p:extLst>
      <p:ext uri="{BB962C8B-B14F-4D97-AF65-F5344CB8AC3E}">
        <p14:creationId xmlns:p14="http://schemas.microsoft.com/office/powerpoint/2010/main" xmlns="" val="377492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xfrm>
            <a:off x="823913" y="677863"/>
            <a:ext cx="5086350" cy="3814762"/>
          </a:xfrm>
          <a:solidFill>
            <a:srgbClr val="FFFFFF"/>
          </a:solidFill>
          <a:ln>
            <a:solidFill>
              <a:srgbClr val="000000"/>
            </a:solidFill>
            <a:miter lim="800000"/>
          </a:ln>
        </p:spPr>
      </p:sp>
      <p:sp>
        <p:nvSpPr>
          <p:cNvPr id="27651" name="Rectangle 2"/>
          <p:cNvSpPr>
            <a:spLocks noGrp="1" noChangeArrowheads="1"/>
          </p:cNvSpPr>
          <p:nvPr>
            <p:ph type="body" idx="1"/>
          </p:nvPr>
        </p:nvSpPr>
        <p:spPr>
          <a:xfrm>
            <a:off x="911358" y="4699294"/>
            <a:ext cx="4905105" cy="4509039"/>
          </a:xfrm>
          <a:noFill/>
          <a:ln/>
        </p:spPr>
        <p:txBody>
          <a:bodyPr wrap="none" anchor="ct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r>
              <a:rPr lang="en-GB"/>
              <a:t>Slide </a:t>
            </a:r>
            <a:fld id="{70D7E637-1BA6-4977-A2DE-C4412082996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r>
              <a:rPr lang="en-GB"/>
              <a:t>Slide </a:t>
            </a:r>
            <a:fld id="{2FB2D7CE-84E8-42D0-9462-7CFD9E33396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4800"/>
            <a:ext cx="2036762" cy="5845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04800"/>
            <a:ext cx="5961063" cy="5845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r>
              <a:rPr lang="en-GB"/>
              <a:t>Slide </a:t>
            </a:r>
            <a:fld id="{D083F34F-3511-417C-8FAE-6A18D528406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r>
              <a:rPr lang="en-GB"/>
              <a:t>Slide </a:t>
            </a:r>
            <a:fld id="{F1D72ED0-AEA8-4E2B-A187-3B908CDC776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r>
              <a:rPr lang="en-GB"/>
              <a:t>Slide </a:t>
            </a:r>
            <a:fld id="{53BA118F-DDD6-4C08-9185-A2321211CD4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19200"/>
            <a:ext cx="3979863"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9463" y="1219200"/>
            <a:ext cx="3979862"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r>
              <a:rPr lang="en-GB"/>
              <a:t>Slide </a:t>
            </a:r>
            <a:fld id="{F9C0790F-79B8-4783-9671-DFD7E3894A2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8" name="Rectangle 8"/>
          <p:cNvSpPr>
            <a:spLocks noGrp="1" noChangeArrowheads="1"/>
          </p:cNvSpPr>
          <p:nvPr>
            <p:ph type="sldNum" sz="quarter" idx="11"/>
          </p:nvPr>
        </p:nvSpPr>
        <p:spPr>
          <a:ln/>
        </p:spPr>
        <p:txBody>
          <a:bodyPr/>
          <a:lstStyle>
            <a:lvl1pPr>
              <a:defRPr/>
            </a:lvl1pPr>
          </a:lstStyle>
          <a:p>
            <a:pPr>
              <a:defRPr/>
            </a:pPr>
            <a:r>
              <a:rPr lang="en-GB"/>
              <a:t>Slide </a:t>
            </a:r>
            <a:fld id="{D7DCCD00-AA71-4D9A-AF6A-41FEF94B7B9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4" name="Rectangle 8"/>
          <p:cNvSpPr>
            <a:spLocks noGrp="1" noChangeArrowheads="1"/>
          </p:cNvSpPr>
          <p:nvPr>
            <p:ph type="sldNum" sz="quarter" idx="11"/>
          </p:nvPr>
        </p:nvSpPr>
        <p:spPr>
          <a:ln/>
        </p:spPr>
        <p:txBody>
          <a:bodyPr/>
          <a:lstStyle>
            <a:lvl1pPr>
              <a:defRPr/>
            </a:lvl1pPr>
          </a:lstStyle>
          <a:p>
            <a:pPr>
              <a:defRPr/>
            </a:pPr>
            <a:r>
              <a:rPr lang="en-GB"/>
              <a:t>Slide </a:t>
            </a:r>
            <a:fld id="{9F2CA020-3C89-4C65-AE68-D0F849EC619D}"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3" name="Rectangle 8"/>
          <p:cNvSpPr>
            <a:spLocks noGrp="1" noChangeArrowheads="1"/>
          </p:cNvSpPr>
          <p:nvPr>
            <p:ph type="sldNum" sz="quarter" idx="11"/>
          </p:nvPr>
        </p:nvSpPr>
        <p:spPr>
          <a:ln/>
        </p:spPr>
        <p:txBody>
          <a:bodyPr/>
          <a:lstStyle>
            <a:lvl1pPr>
              <a:defRPr/>
            </a:lvl1pPr>
          </a:lstStyle>
          <a:p>
            <a:pPr>
              <a:defRPr/>
            </a:pPr>
            <a:r>
              <a:rPr lang="en-GB"/>
              <a:t>Slide </a:t>
            </a:r>
            <a:fld id="{33F5EB4C-D1D3-4A28-96F4-D2E820305B7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r>
              <a:rPr lang="en-GB"/>
              <a:t>Slide </a:t>
            </a:r>
            <a:fld id="{31777A43-1286-407E-AB7D-D4074716656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smtClean="0"/>
              <a:t>SMOS-ECMWF 7/11/2011 - G. Balsamo </a:t>
            </a:r>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r>
              <a:rPr lang="en-GB"/>
              <a:t>Slide </a:t>
            </a:r>
            <a:fld id="{C2FAD406-B7C6-4B77-BD37-843F0DE8915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93713" y="304800"/>
            <a:ext cx="8113712" cy="708025"/>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219200"/>
            <a:ext cx="8112125" cy="493077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244" name="AutoShape 4"/>
          <p:cNvSpPr>
            <a:spLocks noChangeArrowheads="1"/>
          </p:cNvSpPr>
          <p:nvPr/>
        </p:nvSpPr>
        <p:spPr bwMode="auto">
          <a:xfrm>
            <a:off x="468313" y="6356350"/>
            <a:ext cx="5688012" cy="282575"/>
          </a:xfrm>
          <a:prstGeom prst="parallelogram">
            <a:avLst>
              <a:gd name="adj" fmla="val 48739"/>
            </a:avLst>
          </a:prstGeom>
          <a:solidFill>
            <a:srgbClr val="0F3692"/>
          </a:solidFill>
          <a:ln w="12700">
            <a:noFill/>
            <a:miter lim="800000"/>
            <a:headEnd/>
            <a:tailEnd/>
          </a:ln>
          <a:effectLst/>
        </p:spPr>
        <p:txBody>
          <a:bodyPr wrap="none" anchor="ctr"/>
          <a:lstStyle/>
          <a:p>
            <a:pPr algn="ctr" eaLnBrk="0" hangingPunct="0">
              <a:defRPr/>
            </a:pPr>
            <a:endParaRPr lang="en-US">
              <a:solidFill>
                <a:srgbClr val="3333FF"/>
              </a:solidFill>
            </a:endParaRPr>
          </a:p>
        </p:txBody>
      </p:sp>
      <p:sp>
        <p:nvSpPr>
          <p:cNvPr id="10245" name="Rectangle 5"/>
          <p:cNvSpPr>
            <a:spLocks noGrp="1" noChangeArrowheads="1"/>
          </p:cNvSpPr>
          <p:nvPr>
            <p:ph type="ftr" sz="quarter" idx="3"/>
          </p:nvPr>
        </p:nvSpPr>
        <p:spPr bwMode="auto">
          <a:xfrm>
            <a:off x="611188" y="6356350"/>
            <a:ext cx="4248150" cy="395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smtClean="0">
                <a:solidFill>
                  <a:schemeClr val="bg1"/>
                </a:solidFill>
                <a:latin typeface="+mn-lt"/>
              </a:defRPr>
            </a:lvl1pPr>
          </a:lstStyle>
          <a:p>
            <a:pPr>
              <a:defRPr/>
            </a:pPr>
            <a:r>
              <a:rPr lang="en-GB" smtClean="0"/>
              <a:t>SMOS-ECMWF 7/11/2011 - G. Balsamo </a:t>
            </a:r>
            <a:endParaRPr lang="en-GB"/>
          </a:p>
        </p:txBody>
      </p:sp>
      <p:sp>
        <p:nvSpPr>
          <p:cNvPr id="10246" name="Rectangle 6"/>
          <p:cNvSpPr>
            <a:spLocks noChangeArrowheads="1"/>
          </p:cNvSpPr>
          <p:nvPr/>
        </p:nvSpPr>
        <p:spPr bwMode="auto">
          <a:xfrm>
            <a:off x="5364163" y="5373688"/>
            <a:ext cx="792162" cy="333375"/>
          </a:xfrm>
          <a:prstGeom prst="rect">
            <a:avLst/>
          </a:prstGeom>
          <a:noFill/>
          <a:ln w="9525">
            <a:noFill/>
            <a:miter lim="800000"/>
            <a:headEnd/>
            <a:tailEnd/>
          </a:ln>
          <a:effectLst/>
        </p:spPr>
        <p:txBody>
          <a:bodyPr/>
          <a:lstStyle/>
          <a:p>
            <a:pPr eaLnBrk="0" hangingPunct="0">
              <a:defRPr/>
            </a:pPr>
            <a:r>
              <a:rPr lang="en-GB" sz="1200" b="1">
                <a:solidFill>
                  <a:schemeClr val="bg1"/>
                </a:solidFill>
                <a:latin typeface="Arial" pitchFamily="34" charset="0"/>
              </a:rPr>
              <a:t>Slide </a:t>
            </a:r>
            <a:fld id="{6E75ECCD-F73A-4C07-852B-203D6D1E8076}" type="slidenum">
              <a:rPr lang="en-GB" sz="1200" b="1">
                <a:solidFill>
                  <a:schemeClr val="bg1"/>
                </a:solidFill>
                <a:latin typeface="Arial" pitchFamily="34" charset="0"/>
              </a:rPr>
              <a:pPr eaLnBrk="0" hangingPunct="0">
                <a:defRPr/>
              </a:pPr>
              <a:t>‹#›</a:t>
            </a:fld>
            <a:endParaRPr lang="en-GB" sz="1200" b="1">
              <a:solidFill>
                <a:schemeClr val="bg1"/>
              </a:solidFill>
              <a:latin typeface="Arial" pitchFamily="34" charset="0"/>
            </a:endParaRPr>
          </a:p>
        </p:txBody>
      </p:sp>
      <p:pic>
        <p:nvPicPr>
          <p:cNvPr id="2055" name="Picture 7" descr="ECMWF_new_logo"/>
          <p:cNvPicPr>
            <a:picLocks noChangeAspect="1" noChangeArrowheads="1"/>
          </p:cNvPicPr>
          <p:nvPr/>
        </p:nvPicPr>
        <p:blipFill>
          <a:blip r:embed="rId13" cstate="print"/>
          <a:srcRect/>
          <a:stretch>
            <a:fillRect/>
          </a:stretch>
        </p:blipFill>
        <p:spPr bwMode="auto">
          <a:xfrm>
            <a:off x="6443663" y="6310313"/>
            <a:ext cx="2084387" cy="374650"/>
          </a:xfrm>
          <a:prstGeom prst="rect">
            <a:avLst/>
          </a:prstGeom>
          <a:noFill/>
          <a:ln w="9525">
            <a:noFill/>
            <a:miter lim="800000"/>
            <a:headEnd/>
            <a:tailEnd/>
          </a:ln>
        </p:spPr>
      </p:pic>
      <p:sp>
        <p:nvSpPr>
          <p:cNvPr id="10248" name="Rectangle 8"/>
          <p:cNvSpPr>
            <a:spLocks noGrp="1" noChangeArrowheads="1"/>
          </p:cNvSpPr>
          <p:nvPr>
            <p:ph type="sldNum" sz="quarter" idx="4"/>
          </p:nvPr>
        </p:nvSpPr>
        <p:spPr bwMode="auto">
          <a:xfrm>
            <a:off x="4932363" y="6353175"/>
            <a:ext cx="1079500" cy="388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bg1"/>
                </a:solidFill>
                <a:latin typeface="+mn-lt"/>
              </a:defRPr>
            </a:lvl1pPr>
          </a:lstStyle>
          <a:p>
            <a:pPr>
              <a:defRPr/>
            </a:pPr>
            <a:r>
              <a:rPr lang="en-GB"/>
              <a:t>Slide </a:t>
            </a:r>
            <a:fld id="{C0326D51-2C3E-469F-835B-61B3338C2DF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defTabSz="762000" rtl="0" eaLnBrk="0" fontAlgn="base" hangingPunct="0">
        <a:spcBef>
          <a:spcPct val="0"/>
        </a:spcBef>
        <a:spcAft>
          <a:spcPct val="0"/>
        </a:spcAft>
        <a:defRPr sz="2800">
          <a:solidFill>
            <a:srgbClr val="0F3692"/>
          </a:solidFill>
          <a:latin typeface="+mj-lt"/>
          <a:ea typeface="+mj-ea"/>
          <a:cs typeface="+mj-cs"/>
        </a:defRPr>
      </a:lvl1pPr>
      <a:lvl2pPr algn="l" defTabSz="762000" rtl="0" eaLnBrk="0" fontAlgn="base" hangingPunct="0">
        <a:spcBef>
          <a:spcPct val="0"/>
        </a:spcBef>
        <a:spcAft>
          <a:spcPct val="0"/>
        </a:spcAft>
        <a:defRPr sz="2800">
          <a:solidFill>
            <a:srgbClr val="0F3692"/>
          </a:solidFill>
          <a:latin typeface="Arial Black" pitchFamily="34" charset="0"/>
        </a:defRPr>
      </a:lvl2pPr>
      <a:lvl3pPr algn="l" defTabSz="762000" rtl="0" eaLnBrk="0" fontAlgn="base" hangingPunct="0">
        <a:spcBef>
          <a:spcPct val="0"/>
        </a:spcBef>
        <a:spcAft>
          <a:spcPct val="0"/>
        </a:spcAft>
        <a:defRPr sz="2800">
          <a:solidFill>
            <a:srgbClr val="0F3692"/>
          </a:solidFill>
          <a:latin typeface="Arial Black" pitchFamily="34" charset="0"/>
        </a:defRPr>
      </a:lvl3pPr>
      <a:lvl4pPr algn="l" defTabSz="762000" rtl="0" eaLnBrk="0" fontAlgn="base" hangingPunct="0">
        <a:spcBef>
          <a:spcPct val="0"/>
        </a:spcBef>
        <a:spcAft>
          <a:spcPct val="0"/>
        </a:spcAft>
        <a:defRPr sz="2800">
          <a:solidFill>
            <a:srgbClr val="0F3692"/>
          </a:solidFill>
          <a:latin typeface="Arial Black" pitchFamily="34" charset="0"/>
        </a:defRPr>
      </a:lvl4pPr>
      <a:lvl5pPr algn="l" defTabSz="762000" rtl="0" eaLnBrk="0" fontAlgn="base" hangingPunct="0">
        <a:spcBef>
          <a:spcPct val="0"/>
        </a:spcBef>
        <a:spcAft>
          <a:spcPct val="0"/>
        </a:spcAft>
        <a:defRPr sz="2800">
          <a:solidFill>
            <a:srgbClr val="0F3692"/>
          </a:solidFill>
          <a:latin typeface="Arial Black" pitchFamily="34" charset="0"/>
        </a:defRPr>
      </a:lvl5pPr>
      <a:lvl6pPr marL="457200" algn="l" defTabSz="762000" rtl="0" eaLnBrk="0" fontAlgn="base" hangingPunct="0">
        <a:spcBef>
          <a:spcPct val="0"/>
        </a:spcBef>
        <a:spcAft>
          <a:spcPct val="0"/>
        </a:spcAft>
        <a:defRPr sz="2800">
          <a:solidFill>
            <a:srgbClr val="0F3692"/>
          </a:solidFill>
          <a:latin typeface="Arial Black" pitchFamily="34" charset="0"/>
        </a:defRPr>
      </a:lvl6pPr>
      <a:lvl7pPr marL="914400" algn="l" defTabSz="762000" rtl="0" eaLnBrk="0" fontAlgn="base" hangingPunct="0">
        <a:spcBef>
          <a:spcPct val="0"/>
        </a:spcBef>
        <a:spcAft>
          <a:spcPct val="0"/>
        </a:spcAft>
        <a:defRPr sz="2800">
          <a:solidFill>
            <a:srgbClr val="0F3692"/>
          </a:solidFill>
          <a:latin typeface="Arial Black" pitchFamily="34" charset="0"/>
        </a:defRPr>
      </a:lvl7pPr>
      <a:lvl8pPr marL="1371600" algn="l" defTabSz="762000" rtl="0" eaLnBrk="0" fontAlgn="base" hangingPunct="0">
        <a:spcBef>
          <a:spcPct val="0"/>
        </a:spcBef>
        <a:spcAft>
          <a:spcPct val="0"/>
        </a:spcAft>
        <a:defRPr sz="2800">
          <a:solidFill>
            <a:srgbClr val="0F3692"/>
          </a:solidFill>
          <a:latin typeface="Arial Black" pitchFamily="34" charset="0"/>
        </a:defRPr>
      </a:lvl8pPr>
      <a:lvl9pPr marL="1828800" algn="l" defTabSz="762000" rtl="0" eaLnBrk="0" fontAlgn="base" hangingPunct="0">
        <a:spcBef>
          <a:spcPct val="0"/>
        </a:spcBef>
        <a:spcAft>
          <a:spcPct val="0"/>
        </a:spcAft>
        <a:defRPr sz="2800">
          <a:solidFill>
            <a:srgbClr val="0F3692"/>
          </a:solidFill>
          <a:latin typeface="Arial Black" pitchFamily="34" charset="0"/>
        </a:defRPr>
      </a:lvl9pPr>
    </p:titleStyle>
    <p:bodyStyle>
      <a:lvl1pPr marL="290513" indent="-290513" algn="l" defTabSz="762000" rtl="0" eaLnBrk="0" fontAlgn="base" hangingPunct="0">
        <a:lnSpc>
          <a:spcPts val="2500"/>
        </a:lnSpc>
        <a:spcBef>
          <a:spcPct val="0"/>
        </a:spcBef>
        <a:spcAft>
          <a:spcPts val="1000"/>
        </a:spcAft>
        <a:buClr>
          <a:schemeClr val="hlink"/>
        </a:buClr>
        <a:buSzPct val="100000"/>
        <a:buFont typeface="Wingdings" pitchFamily="2" charset="2"/>
        <a:buChar char="l"/>
        <a:defRPr sz="2200" b="1">
          <a:solidFill>
            <a:schemeClr val="tx1"/>
          </a:solidFill>
          <a:latin typeface="+mn-lt"/>
          <a:ea typeface="+mn-ea"/>
          <a:cs typeface="+mn-cs"/>
        </a:defRPr>
      </a:lvl1pPr>
      <a:lvl2pPr marL="766763" indent="-285750" algn="l" defTabSz="762000" rtl="0" eaLnBrk="0" fontAlgn="base" hangingPunct="0">
        <a:spcBef>
          <a:spcPct val="0"/>
        </a:spcBef>
        <a:spcAft>
          <a:spcPts val="1000"/>
        </a:spcAft>
        <a:buClr>
          <a:schemeClr val="tx1"/>
        </a:buClr>
        <a:buSzPct val="100000"/>
        <a:buFont typeface="Arial" pitchFamily="34" charset="0"/>
        <a:buChar char="-"/>
        <a:defRPr b="1">
          <a:solidFill>
            <a:schemeClr val="tx1"/>
          </a:solidFill>
          <a:latin typeface="+mn-lt"/>
        </a:defRPr>
      </a:lvl2pPr>
      <a:lvl3pPr marL="1300163" indent="-342900" algn="l" defTabSz="762000" rtl="0" eaLnBrk="0" fontAlgn="base" hangingPunct="0">
        <a:lnSpc>
          <a:spcPts val="2600"/>
        </a:lnSpc>
        <a:spcBef>
          <a:spcPct val="0"/>
        </a:spcBef>
        <a:spcAft>
          <a:spcPts val="800"/>
        </a:spcAft>
        <a:buClr>
          <a:schemeClr val="bg2"/>
        </a:buClr>
        <a:buSzPct val="100000"/>
        <a:buFont typeface="Wingdings" pitchFamily="2" charset="2"/>
        <a:buChar char="§"/>
        <a:defRPr b="1">
          <a:solidFill>
            <a:schemeClr val="tx1"/>
          </a:solidFill>
          <a:latin typeface="+mn-lt"/>
        </a:defRPr>
      </a:lvl3pPr>
      <a:lvl4pPr marL="17192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4pPr>
      <a:lvl5pPr marL="21383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5pPr>
      <a:lvl6pPr marL="25955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tricia.Rosnay@ecmwf.i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1.jpe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hyperlink" Target="http://nsidc.org/data/g02156.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ecmwf.int/publications/newslett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cmwf.int/products/forecasts/d/charts/monitoring/coverage/" TargetMode="External"/><Relationship Id="rId7"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1700213"/>
            <a:ext cx="9144000" cy="3681412"/>
          </a:xfrm>
          <a:prstGeom prst="rect">
            <a:avLst/>
          </a:prstGeom>
          <a:noFill/>
          <a:ln w="9525">
            <a:noFill/>
            <a:round/>
            <a:headEnd/>
            <a:tailEnd/>
          </a:ln>
        </p:spPr>
        <p:txBody>
          <a:bodyPr wrap="none" lIns="90000" tIns="45000" rIns="90000" bIns="45000"/>
          <a:lstStyle/>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0F3692"/>
                </a:solidFill>
                <a:latin typeface="+mj-lt"/>
                <a:ea typeface="+mj-ea"/>
                <a:cs typeface="+mj-cs"/>
              </a:rPr>
              <a:t>Modelling and Data Assimilation Needs </a:t>
            </a: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0F3692"/>
                </a:solidFill>
                <a:latin typeface="+mj-lt"/>
                <a:ea typeface="+mj-ea"/>
                <a:cs typeface="+mj-cs"/>
              </a:rPr>
              <a:t>for improving the representation </a:t>
            </a: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smtClean="0">
                <a:solidFill>
                  <a:srgbClr val="0F3692"/>
                </a:solidFill>
                <a:latin typeface="+mj-lt"/>
                <a:ea typeface="+mj-ea"/>
                <a:cs typeface="+mj-cs"/>
              </a:rPr>
              <a:t>of Cold Processes at ECMWF</a:t>
            </a:r>
            <a:endParaRPr lang="en-GB" sz="2800" dirty="0">
              <a:solidFill>
                <a:srgbClr val="0F3692"/>
              </a:solidFill>
              <a:latin typeface="+mj-lt"/>
              <a:ea typeface="+mj-ea"/>
              <a:cs typeface="+mj-cs"/>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dirty="0" smtClean="0">
              <a:solidFill>
                <a:srgbClr val="2323DC"/>
              </a:solidFill>
              <a:latin typeface="Arial" pitchFamily="34" charset="0"/>
              <a:cs typeface="Arial"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srgbClr val="003399"/>
                </a:solidFill>
                <a:latin typeface="Arial" pitchFamily="34" charset="0"/>
                <a:cs typeface="Arial" pitchFamily="34" charset="0"/>
              </a:rPr>
              <a:t>presented by</a:t>
            </a: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b="1" dirty="0">
              <a:solidFill>
                <a:srgbClr val="003399"/>
              </a:solidFill>
              <a:latin typeface="Arial Black"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smtClean="0">
                <a:solidFill>
                  <a:srgbClr val="003399"/>
                </a:solidFill>
                <a:latin typeface="Arial Black" pitchFamily="34" charset="0"/>
              </a:rPr>
              <a:t>Gianpaolo</a:t>
            </a:r>
            <a:r>
              <a:rPr lang="en-GB" sz="2000" dirty="0" smtClean="0">
                <a:solidFill>
                  <a:srgbClr val="003399"/>
                </a:solidFill>
                <a:latin typeface="Arial Black" pitchFamily="34" charset="0"/>
              </a:rPr>
              <a:t> Balsamo</a:t>
            </a:r>
            <a:endParaRPr lang="en-GB" sz="2000" dirty="0">
              <a:solidFill>
                <a:srgbClr val="003399"/>
              </a:solidFill>
              <a:latin typeface="Arial Black"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3399"/>
                </a:solidFill>
                <a:latin typeface="Arial" pitchFamily="34" charset="0"/>
                <a:cs typeface="Arial" pitchFamily="34" charset="0"/>
              </a:rPr>
              <a:t>					</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3399"/>
              </a:solidFill>
              <a:latin typeface="Arial" pitchFamily="34" charset="0"/>
              <a:cs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3399"/>
              </a:solidFill>
              <a:latin typeface="Arial" pitchFamily="34" charset="0"/>
              <a:cs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smtClean="0">
              <a:solidFill>
                <a:srgbClr val="003399"/>
              </a:solidFill>
              <a:latin typeface="Arial" pitchFamily="34" charset="0"/>
              <a:cs typeface="Arial"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i="1" dirty="0" smtClean="0">
                <a:solidFill>
                  <a:srgbClr val="003399"/>
                </a:solidFill>
                <a:latin typeface="Arial" pitchFamily="34" charset="0"/>
                <a:cs typeface="Arial" pitchFamily="34" charset="0"/>
              </a:rPr>
              <a:t>with contributions from</a:t>
            </a:r>
            <a:endParaRPr lang="en-GB" sz="1600" dirty="0" smtClean="0">
              <a:solidFill>
                <a:srgbClr val="003399"/>
              </a:solidFill>
              <a:latin typeface="Arial" pitchFamily="34" charset="0"/>
              <a:cs typeface="Arial"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srgbClr val="003399"/>
                </a:solidFill>
                <a:latin typeface="Arial" pitchFamily="34" charset="0"/>
                <a:cs typeface="Arial" pitchFamily="34" charset="0"/>
              </a:rPr>
              <a:t>Patricia de </a:t>
            </a:r>
            <a:r>
              <a:rPr lang="en-GB" sz="1600" dirty="0" err="1" smtClean="0">
                <a:solidFill>
                  <a:srgbClr val="003399"/>
                </a:solidFill>
                <a:latin typeface="Arial" pitchFamily="34" charset="0"/>
                <a:cs typeface="Arial" pitchFamily="34" charset="0"/>
              </a:rPr>
              <a:t>Rosnay</a:t>
            </a:r>
            <a:r>
              <a:rPr lang="en-GB" sz="1600" dirty="0" smtClean="0">
                <a:solidFill>
                  <a:srgbClr val="003399"/>
                </a:solidFill>
                <a:latin typeface="Arial" pitchFamily="34" charset="0"/>
                <a:cs typeface="Arial" pitchFamily="34" charset="0"/>
              </a:rPr>
              <a:t>, Richard Forbes, </a:t>
            </a:r>
            <a:r>
              <a:rPr lang="en-GB" sz="1600" dirty="0" smtClean="0">
                <a:solidFill>
                  <a:srgbClr val="003399"/>
                </a:solidFill>
                <a:latin typeface="Arial" pitchFamily="34" charset="0"/>
                <a:cs typeface="Arial" pitchFamily="34" charset="0"/>
              </a:rPr>
              <a:t>Anton </a:t>
            </a:r>
            <a:r>
              <a:rPr lang="en-GB" sz="1600" dirty="0" err="1" smtClean="0">
                <a:solidFill>
                  <a:srgbClr val="003399"/>
                </a:solidFill>
                <a:latin typeface="Arial" pitchFamily="34" charset="0"/>
                <a:cs typeface="Arial" pitchFamily="34" charset="0"/>
              </a:rPr>
              <a:t>Beljaars</a:t>
            </a:r>
            <a:r>
              <a:rPr lang="en-GB" sz="1600" dirty="0" smtClean="0">
                <a:solidFill>
                  <a:srgbClr val="003399"/>
                </a:solidFill>
                <a:latin typeface="Arial" pitchFamily="34" charset="0"/>
                <a:cs typeface="Arial" pitchFamily="34" charset="0"/>
              </a:rPr>
              <a:t>, Lars </a:t>
            </a:r>
            <a:r>
              <a:rPr lang="en-GB" sz="1600" dirty="0" err="1" smtClean="0">
                <a:solidFill>
                  <a:srgbClr val="003399"/>
                </a:solidFill>
                <a:latin typeface="Arial" pitchFamily="34" charset="0"/>
                <a:cs typeface="Arial" pitchFamily="34" charset="0"/>
              </a:rPr>
              <a:t>Isaksen</a:t>
            </a:r>
            <a:r>
              <a:rPr lang="en-GB" sz="1600" dirty="0" smtClean="0">
                <a:solidFill>
                  <a:srgbClr val="003399"/>
                </a:solidFill>
                <a:latin typeface="Arial" pitchFamily="34" charset="0"/>
                <a:cs typeface="Arial" pitchFamily="34" charset="0"/>
              </a:rPr>
              <a:t>, </a:t>
            </a:r>
            <a:br>
              <a:rPr lang="en-GB" sz="1600" dirty="0" smtClean="0">
                <a:solidFill>
                  <a:srgbClr val="003399"/>
                </a:solidFill>
                <a:latin typeface="Arial" pitchFamily="34" charset="0"/>
                <a:cs typeface="Arial" pitchFamily="34" charset="0"/>
              </a:rPr>
            </a:br>
            <a:r>
              <a:rPr lang="en-GB" sz="1600" dirty="0" smtClean="0">
                <a:solidFill>
                  <a:srgbClr val="003399"/>
                </a:solidFill>
                <a:latin typeface="Arial" pitchFamily="34" charset="0"/>
                <a:cs typeface="Arial" pitchFamily="34" charset="0"/>
              </a:rPr>
              <a:t>Peter Bauer, Jean-Noel </a:t>
            </a:r>
            <a:r>
              <a:rPr lang="en-GB" sz="1600" dirty="0" err="1" smtClean="0">
                <a:solidFill>
                  <a:srgbClr val="003399"/>
                </a:solidFill>
                <a:latin typeface="Arial" pitchFamily="34" charset="0"/>
                <a:cs typeface="Arial" pitchFamily="34" charset="0"/>
              </a:rPr>
              <a:t>Thepaut</a:t>
            </a:r>
            <a:r>
              <a:rPr lang="en-GB" sz="1600" dirty="0" smtClean="0">
                <a:solidFill>
                  <a:srgbClr val="003399"/>
                </a:solidFill>
                <a:latin typeface="Arial" pitchFamily="34" charset="0"/>
                <a:cs typeface="Arial" pitchFamily="34" charset="0"/>
              </a:rPr>
              <a:t>, </a:t>
            </a:r>
            <a:r>
              <a:rPr lang="en-GB" sz="1600" dirty="0" smtClean="0">
                <a:solidFill>
                  <a:srgbClr val="003399"/>
                </a:solidFill>
                <a:latin typeface="Arial" pitchFamily="34" charset="0"/>
                <a:cs typeface="Arial" pitchFamily="34" charset="0"/>
              </a:rPr>
              <a:t>and other colleagues</a:t>
            </a:r>
            <a:endParaRPr lang="en-GB" sz="1600" dirty="0" smtClean="0">
              <a:solidFill>
                <a:srgbClr val="003399"/>
              </a:solidFill>
              <a:latin typeface="Arial" pitchFamily="34" charset="0"/>
              <a:cs typeface="Arial"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3399"/>
              </a:solidFill>
              <a:latin typeface="Arial" pitchFamily="34" charset="0"/>
              <a:cs typeface="Arial"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dirty="0">
              <a:solidFill>
                <a:srgbClr val="003399"/>
              </a:solidFill>
              <a:latin typeface="Arial" pitchFamily="34" charset="0"/>
              <a:cs typeface="Arial" pitchFamily="34" charset="0"/>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3399"/>
              </a:solidFill>
              <a:latin typeface="Arial" pitchFamily="34" charset="0"/>
              <a:cs typeface="Arial" pitchFamily="34" charset="0"/>
              <a:hlinkClick r:id="rId3"/>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003399"/>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552" y="188640"/>
            <a:ext cx="8113712" cy="708025"/>
          </a:xfrm>
        </p:spPr>
        <p:txBody>
          <a:bodyPr/>
          <a:lstStyle/>
          <a:p>
            <a:r>
              <a:rPr lang="en-GB" dirty="0" smtClean="0"/>
              <a:t>Forecasts sensitivity and impact to land</a:t>
            </a:r>
          </a:p>
        </p:txBody>
      </p:sp>
      <p:pic>
        <p:nvPicPr>
          <p:cNvPr id="38916" name="Picture 3" descr="F3.png"/>
          <p:cNvPicPr>
            <a:picLocks noChangeAspect="1"/>
          </p:cNvPicPr>
          <p:nvPr/>
        </p:nvPicPr>
        <p:blipFill>
          <a:blip r:embed="rId2" cstate="print"/>
          <a:srcRect l="31100" t="13461" r="28738" b="34917"/>
          <a:stretch>
            <a:fillRect/>
          </a:stretch>
        </p:blipFill>
        <p:spPr bwMode="auto">
          <a:xfrm>
            <a:off x="827584" y="1074935"/>
            <a:ext cx="6697166" cy="5378401"/>
          </a:xfrm>
          <a:prstGeom prst="rect">
            <a:avLst/>
          </a:prstGeom>
          <a:noFill/>
          <a:ln w="9525">
            <a:noFill/>
            <a:miter lim="800000"/>
            <a:headEnd/>
            <a:tailEnd/>
          </a:ln>
        </p:spPr>
      </p:pic>
      <p:sp>
        <p:nvSpPr>
          <p:cNvPr id="6" name="Rectangle 5"/>
          <p:cNvSpPr/>
          <p:nvPr/>
        </p:nvSpPr>
        <p:spPr>
          <a:xfrm>
            <a:off x="1187797" y="2780928"/>
            <a:ext cx="5832475" cy="344487"/>
          </a:xfrm>
          <a:prstGeom prst="rect">
            <a:avLst/>
          </a:prstGeom>
          <a:solidFill>
            <a:schemeClr val="bg1"/>
          </a:solidFill>
        </p:spPr>
        <p:txBody>
          <a:bodyPr>
            <a:spAutoFit/>
          </a:bodyPr>
          <a:lstStyle/>
          <a:p>
            <a:pPr>
              <a:buFont typeface="Times New Roman" pitchFamily="16" charset="0"/>
              <a:buNone/>
              <a:defRPr/>
            </a:pPr>
            <a:r>
              <a:rPr lang="en-GB" sz="1600" dirty="0">
                <a:solidFill>
                  <a:srgbClr val="00B0F0"/>
                </a:solidFill>
                <a:latin typeface="+mn-lt"/>
                <a:ea typeface="+mn-ea"/>
                <a:cs typeface="+mn-cs"/>
              </a:rPr>
              <a:t>            </a:t>
            </a:r>
            <a:r>
              <a:rPr lang="en-GB" sz="1400" b="1" dirty="0">
                <a:solidFill>
                  <a:srgbClr val="00B0F0"/>
                </a:solidFill>
                <a:latin typeface="+mn-lt"/>
                <a:ea typeface="+mn-ea"/>
                <a:cs typeface="+mn-cs"/>
              </a:rPr>
              <a:t>Cooling 2m temperature     </a:t>
            </a:r>
            <a:r>
              <a:rPr lang="en-GB" sz="1400" b="1" dirty="0">
                <a:solidFill>
                  <a:srgbClr val="FF0000"/>
                </a:solidFill>
                <a:latin typeface="+mn-lt"/>
                <a:ea typeface="+mn-ea"/>
                <a:cs typeface="+mn-cs"/>
              </a:rPr>
              <a:t>Warming 2m temperature</a:t>
            </a:r>
          </a:p>
        </p:txBody>
      </p:sp>
      <p:sp>
        <p:nvSpPr>
          <p:cNvPr id="7" name="Rectangle 6"/>
          <p:cNvSpPr/>
          <p:nvPr/>
        </p:nvSpPr>
        <p:spPr>
          <a:xfrm>
            <a:off x="1187624" y="5517232"/>
            <a:ext cx="5832475" cy="328613"/>
          </a:xfrm>
          <a:prstGeom prst="rect">
            <a:avLst/>
          </a:prstGeom>
          <a:solidFill>
            <a:schemeClr val="bg1"/>
          </a:solidFill>
        </p:spPr>
        <p:txBody>
          <a:bodyPr>
            <a:spAutoFit/>
          </a:bodyPr>
          <a:lstStyle/>
          <a:p>
            <a:pPr>
              <a:buFont typeface="Times New Roman" pitchFamily="16" charset="0"/>
              <a:buNone/>
              <a:defRPr/>
            </a:pPr>
            <a:r>
              <a:rPr lang="en-GB" sz="1600" dirty="0">
                <a:solidFill>
                  <a:srgbClr val="00B0F0"/>
                </a:solidFill>
                <a:latin typeface="+mn-lt"/>
                <a:ea typeface="+mn-ea"/>
                <a:cs typeface="+mn-cs"/>
              </a:rPr>
              <a:t>            </a:t>
            </a:r>
            <a:r>
              <a:rPr lang="en-GB" sz="1400" b="1" dirty="0">
                <a:solidFill>
                  <a:srgbClr val="00B0F0"/>
                </a:solidFill>
                <a:latin typeface="+mn-lt"/>
                <a:ea typeface="+mn-ea"/>
                <a:cs typeface="+mn-cs"/>
              </a:rPr>
              <a:t>Improving temperature     </a:t>
            </a:r>
            <a:r>
              <a:rPr lang="en-GB" sz="1400" b="1" dirty="0">
                <a:solidFill>
                  <a:srgbClr val="FF0000"/>
                </a:solidFill>
                <a:latin typeface="+mn-lt"/>
                <a:ea typeface="+mn-ea"/>
                <a:cs typeface="+mn-cs"/>
              </a:rPr>
              <a:t>Degrade 2m temperature</a:t>
            </a:r>
          </a:p>
        </p:txBody>
      </p:sp>
      <p:sp>
        <p:nvSpPr>
          <p:cNvPr id="8" name="Rectangle 7"/>
          <p:cNvSpPr/>
          <p:nvPr/>
        </p:nvSpPr>
        <p:spPr>
          <a:xfrm>
            <a:off x="539750" y="3573016"/>
            <a:ext cx="6264275" cy="420436"/>
          </a:xfrm>
          <a:prstGeom prst="rect">
            <a:avLst/>
          </a:prstGeom>
          <a:solidFill>
            <a:schemeClr val="bg1"/>
          </a:solidFill>
        </p:spPr>
        <p:txBody>
          <a:bodyPr>
            <a:spAutoFit/>
          </a:bodyPr>
          <a:lstStyle/>
          <a:p>
            <a:pPr>
              <a:buFont typeface="Times New Roman" pitchFamily="16" charset="0"/>
              <a:buNone/>
              <a:defRPr/>
            </a:pPr>
            <a:r>
              <a:rPr lang="en-GB" sz="1600" dirty="0">
                <a:solidFill>
                  <a:srgbClr val="00B0F0"/>
                </a:solidFill>
                <a:latin typeface="+mn-lt"/>
                <a:ea typeface="+mn-ea"/>
                <a:cs typeface="+mn-cs"/>
              </a:rPr>
              <a:t>            </a:t>
            </a:r>
            <a:endParaRPr lang="en-GB" sz="1400" b="1" dirty="0">
              <a:solidFill>
                <a:srgbClr val="00B0F0"/>
              </a:solidFill>
              <a:latin typeface="+mn-lt"/>
              <a:ea typeface="+mn-ea"/>
              <a:cs typeface="+mn-cs"/>
            </a:endParaRPr>
          </a:p>
          <a:p>
            <a:pPr>
              <a:buFont typeface="Times New Roman" pitchFamily="16" charset="0"/>
              <a:buNone/>
              <a:defRPr/>
            </a:pPr>
            <a:r>
              <a:rPr lang="en-GB" sz="1000" b="1" dirty="0">
                <a:solidFill>
                  <a:schemeClr val="tx1"/>
                </a:solidFill>
                <a:latin typeface="+mn-lt"/>
                <a:ea typeface="+mn-ea"/>
                <a:cs typeface="+mn-cs"/>
              </a:rPr>
              <a:t>     Forecast </a:t>
            </a:r>
            <a:r>
              <a:rPr lang="en-GB" sz="1000" b="1" dirty="0" smtClean="0">
                <a:solidFill>
                  <a:schemeClr val="tx1"/>
                </a:solidFill>
                <a:latin typeface="+mn-lt"/>
                <a:ea typeface="+mn-ea"/>
                <a:cs typeface="+mn-cs"/>
              </a:rPr>
              <a:t>Impact (Mean Absolute Error reduction of the T2m Day-2 forecast error)</a:t>
            </a:r>
            <a:endParaRPr lang="en-GB" sz="1000" b="1" dirty="0">
              <a:solidFill>
                <a:schemeClr val="tx1"/>
              </a:solidFill>
              <a:latin typeface="+mn-lt"/>
              <a:ea typeface="+mn-ea"/>
              <a:cs typeface="+mn-cs"/>
            </a:endParaRPr>
          </a:p>
        </p:txBody>
      </p:sp>
      <p:sp>
        <p:nvSpPr>
          <p:cNvPr id="9" name="Rectangle 8"/>
          <p:cNvSpPr/>
          <p:nvPr/>
        </p:nvSpPr>
        <p:spPr>
          <a:xfrm>
            <a:off x="-36512" y="1156171"/>
            <a:ext cx="8640960" cy="218521"/>
          </a:xfrm>
          <a:prstGeom prst="rect">
            <a:avLst/>
          </a:prstGeom>
          <a:solidFill>
            <a:schemeClr val="bg1"/>
          </a:solidFill>
        </p:spPr>
        <p:txBody>
          <a:bodyPr wrap="square">
            <a:spAutoFit/>
          </a:bodyPr>
          <a:lstStyle/>
          <a:p>
            <a:pPr>
              <a:buFont typeface="Times New Roman" pitchFamily="16" charset="0"/>
              <a:buNone/>
              <a:defRPr/>
            </a:pPr>
            <a:r>
              <a:rPr lang="en-GB" sz="1000" dirty="0">
                <a:solidFill>
                  <a:schemeClr val="tx1"/>
                </a:solidFill>
                <a:latin typeface="+mn-lt"/>
                <a:ea typeface="+mn-ea"/>
                <a:cs typeface="+mn-cs"/>
              </a:rPr>
              <a:t>            </a:t>
            </a:r>
            <a:r>
              <a:rPr lang="en-GB" sz="1000" b="1" dirty="0">
                <a:solidFill>
                  <a:schemeClr val="tx1"/>
                </a:solidFill>
                <a:latin typeface="+mn-lt"/>
                <a:ea typeface="+mn-ea"/>
                <a:cs typeface="+mn-cs"/>
              </a:rPr>
              <a:t>   </a:t>
            </a:r>
            <a:r>
              <a:rPr lang="en-GB" sz="1000" b="1" dirty="0" smtClean="0">
                <a:solidFill>
                  <a:schemeClr val="tx1"/>
                </a:solidFill>
                <a:latin typeface="+mn-lt"/>
                <a:ea typeface="+mn-ea"/>
                <a:cs typeface="+mn-cs"/>
              </a:rPr>
              <a:t>Sensitivity of a set of T2m Day-2 forecasts in winter 2008 (DJF) and Summer 2008 (JJA)</a:t>
            </a:r>
            <a:endParaRPr lang="en-GB" sz="1000" b="1" dirty="0">
              <a:solidFill>
                <a:schemeClr val="tx1"/>
              </a:solidFill>
              <a:latin typeface="+mn-lt"/>
              <a:ea typeface="+mn-ea"/>
              <a:cs typeface="+mn-cs"/>
            </a:endParaRPr>
          </a:p>
        </p:txBody>
      </p:sp>
      <p:sp>
        <p:nvSpPr>
          <p:cNvPr id="11" name="Rectangle 37"/>
          <p:cNvSpPr>
            <a:spLocks noChangeArrowheads="1"/>
          </p:cNvSpPr>
          <p:nvPr/>
        </p:nvSpPr>
        <p:spPr bwMode="auto">
          <a:xfrm>
            <a:off x="0" y="6381328"/>
            <a:ext cx="9144000" cy="360362"/>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buSzPct val="100000"/>
              <a:buFont typeface="Wingdings" pitchFamily="1"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b="0" dirty="0" smtClean="0">
                <a:solidFill>
                  <a:srgbClr val="000000"/>
                </a:solidFill>
                <a:latin typeface="Arial" charset="0"/>
              </a:rPr>
              <a:t>The revised land surface scheme in CY36R4 is compared to the land surface model version (CY31R2 LSM used in ERA-Interim) for its sensitivity and impact on the short-term weather forecasts of 2m temperature showing an improvement also in Day-2 range</a:t>
            </a:r>
            <a:endParaRPr lang="en-GB" sz="1200" b="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H_impact.png"/>
          <p:cNvPicPr>
            <a:picLocks noGrp="1" noChangeAspect="1"/>
          </p:cNvPicPr>
          <p:nvPr>
            <p:ph idx="1"/>
          </p:nvPr>
        </p:nvPicPr>
        <p:blipFill>
          <a:blip r:embed="rId2" cstate="print"/>
          <a:stretch>
            <a:fillRect/>
          </a:stretch>
        </p:blipFill>
        <p:spPr>
          <a:xfrm>
            <a:off x="4509948" y="1052736"/>
            <a:ext cx="4634052" cy="4786759"/>
          </a:xfrm>
        </p:spPr>
      </p:pic>
      <p:sp>
        <p:nvSpPr>
          <p:cNvPr id="2" name="Title 1"/>
          <p:cNvSpPr>
            <a:spLocks noGrp="1"/>
          </p:cNvSpPr>
          <p:nvPr>
            <p:ph type="title"/>
          </p:nvPr>
        </p:nvSpPr>
        <p:spPr>
          <a:xfrm>
            <a:off x="493712" y="304800"/>
            <a:ext cx="8650287" cy="708025"/>
          </a:xfrm>
        </p:spPr>
        <p:txBody>
          <a:bodyPr/>
          <a:lstStyle/>
          <a:p>
            <a:pPr algn="ctr"/>
            <a:r>
              <a:rPr lang="en-GB" dirty="0" smtClean="0"/>
              <a:t>Assessing impact on hydrological cycle</a:t>
            </a:r>
            <a:br>
              <a:rPr lang="en-GB" dirty="0" smtClean="0"/>
            </a:br>
            <a:r>
              <a:rPr lang="en-GB" sz="1000" b="1" dirty="0" smtClean="0">
                <a:solidFill>
                  <a:schemeClr val="tx1"/>
                </a:solidFill>
                <a:latin typeface="+mn-lt"/>
                <a:ea typeface="+mn-ea"/>
                <a:cs typeface="+mn-cs"/>
              </a:rPr>
              <a:t>Monthly runoff verification over large river basins in collaboration with M. </a:t>
            </a:r>
            <a:r>
              <a:rPr lang="en-GB" sz="1000" b="1" dirty="0" err="1" smtClean="0">
                <a:solidFill>
                  <a:schemeClr val="tx1"/>
                </a:solidFill>
                <a:latin typeface="+mn-lt"/>
                <a:ea typeface="+mn-ea"/>
                <a:cs typeface="+mn-cs"/>
              </a:rPr>
              <a:t>Hirschi</a:t>
            </a:r>
            <a:r>
              <a:rPr lang="en-GB" sz="1000" b="1" dirty="0" smtClean="0">
                <a:solidFill>
                  <a:schemeClr val="tx1"/>
                </a:solidFill>
                <a:latin typeface="+mn-lt"/>
                <a:ea typeface="+mn-ea"/>
                <a:cs typeface="+mn-cs"/>
              </a:rPr>
              <a:t> (ETH-Zurich)</a:t>
            </a:r>
            <a:endParaRPr lang="en-GB" sz="1800" dirty="0"/>
          </a:p>
        </p:txBody>
      </p:sp>
      <p:pic>
        <p:nvPicPr>
          <p:cNvPr id="31" name="Picture 30"/>
          <p:cNvPicPr>
            <a:picLocks noChangeAspect="1" noChangeArrowheads="1"/>
          </p:cNvPicPr>
          <p:nvPr/>
        </p:nvPicPr>
        <p:blipFill>
          <a:blip r:embed="rId3" cstate="print"/>
          <a:srcRect/>
          <a:stretch>
            <a:fillRect/>
          </a:stretch>
        </p:blipFill>
        <p:spPr bwMode="auto">
          <a:xfrm>
            <a:off x="2232025" y="3573016"/>
            <a:ext cx="2195512" cy="2300288"/>
          </a:xfrm>
          <a:prstGeom prst="rect">
            <a:avLst/>
          </a:prstGeom>
          <a:noFill/>
          <a:ln w="3175" cap="rnd">
            <a:solidFill>
              <a:schemeClr val="tx1"/>
            </a:solidFill>
            <a:prstDash val="sysDot"/>
            <a:miter lim="800000"/>
            <a:headEnd/>
            <a:tailEnd/>
          </a:ln>
        </p:spPr>
      </p:pic>
      <p:pic>
        <p:nvPicPr>
          <p:cNvPr id="32" name="Picture 31"/>
          <p:cNvPicPr>
            <a:picLocks noChangeAspect="1" noChangeArrowheads="1"/>
          </p:cNvPicPr>
          <p:nvPr/>
        </p:nvPicPr>
        <p:blipFill>
          <a:blip r:embed="rId4" cstate="print"/>
          <a:srcRect/>
          <a:stretch>
            <a:fillRect/>
          </a:stretch>
        </p:blipFill>
        <p:spPr bwMode="auto">
          <a:xfrm>
            <a:off x="0" y="3573016"/>
            <a:ext cx="2232025" cy="2298700"/>
          </a:xfrm>
          <a:prstGeom prst="rect">
            <a:avLst/>
          </a:prstGeom>
          <a:noFill/>
          <a:ln w="3175" cap="rnd">
            <a:solidFill>
              <a:schemeClr val="tx1"/>
            </a:solidFill>
            <a:prstDash val="sysDot"/>
            <a:miter lim="800000"/>
            <a:headEnd/>
            <a:tailEnd/>
          </a:ln>
        </p:spPr>
      </p:pic>
      <p:sp>
        <p:nvSpPr>
          <p:cNvPr id="33" name="Rectangle 32"/>
          <p:cNvSpPr>
            <a:spLocks noChangeArrowheads="1"/>
          </p:cNvSpPr>
          <p:nvPr/>
        </p:nvSpPr>
        <p:spPr bwMode="auto">
          <a:xfrm>
            <a:off x="142875" y="3905374"/>
            <a:ext cx="4284662" cy="576263"/>
          </a:xfrm>
          <a:prstGeom prst="rect">
            <a:avLst/>
          </a:prstGeom>
          <a:noFill/>
          <a:ln w="28575">
            <a:solidFill>
              <a:schemeClr val="hlink"/>
            </a:solidFill>
            <a:miter lim="800000"/>
            <a:headEnd/>
            <a:tailEnd/>
          </a:ln>
          <a:effectLst/>
        </p:spPr>
        <p:txBody>
          <a:bodyPr wrap="none" anchor="ctr"/>
          <a:ls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endParaRPr lang="en-GB"/>
          </a:p>
        </p:txBody>
      </p:sp>
      <p:pic>
        <p:nvPicPr>
          <p:cNvPr id="35" name="Picture 8"/>
          <p:cNvPicPr>
            <a:picLocks noChangeAspect="1" noChangeArrowheads="1"/>
          </p:cNvPicPr>
          <p:nvPr/>
        </p:nvPicPr>
        <p:blipFill>
          <a:blip r:embed="rId5" cstate="print"/>
          <a:srcRect/>
          <a:stretch>
            <a:fillRect/>
          </a:stretch>
        </p:blipFill>
        <p:spPr bwMode="auto">
          <a:xfrm>
            <a:off x="2267744" y="1700808"/>
            <a:ext cx="2160240" cy="2077100"/>
          </a:xfrm>
          <a:prstGeom prst="rect">
            <a:avLst/>
          </a:prstGeom>
          <a:noFill/>
          <a:ln w="3175" cap="rnd">
            <a:solidFill>
              <a:schemeClr val="tx1"/>
            </a:solidFill>
            <a:prstDash val="sysDot"/>
            <a:miter lim="800000"/>
            <a:headEnd/>
            <a:tailEnd/>
          </a:ln>
        </p:spPr>
      </p:pic>
      <p:sp>
        <p:nvSpPr>
          <p:cNvPr id="36" name="Rectangle 35"/>
          <p:cNvSpPr/>
          <p:nvPr/>
        </p:nvSpPr>
        <p:spPr>
          <a:xfrm>
            <a:off x="323528" y="2564904"/>
            <a:ext cx="4572000" cy="784830"/>
          </a:xfrm>
          <a:prstGeom prst="rect">
            <a:avLst/>
          </a:prstGeom>
        </p:spPr>
        <p:txBody>
          <a:bodyPr>
            <a:spAutoFit/>
          </a:bodyPr>
          <a:lstStyle/>
          <a:p>
            <a:pPr marL="290513" indent="-290513" defTabSz="762000">
              <a:lnSpc>
                <a:spcPct val="90000"/>
              </a:lnSpc>
              <a:spcAft>
                <a:spcPts val="1000"/>
              </a:spcAft>
              <a:buClr>
                <a:schemeClr val="hlink"/>
              </a:buClr>
              <a:buSzPct val="100000"/>
              <a:buFont typeface="Wingdings" charset="2"/>
              <a:buNone/>
            </a:pPr>
            <a:r>
              <a:rPr lang="en-US" sz="1000" b="1" i="1" dirty="0" smtClean="0">
                <a:solidFill>
                  <a:schemeClr val="tx1"/>
                </a:solidFill>
                <a:latin typeface="Arial" charset="0"/>
              </a:rPr>
              <a:t>In collaboration with </a:t>
            </a:r>
            <a:br>
              <a:rPr lang="en-US" sz="1000" b="1" i="1" dirty="0" smtClean="0">
                <a:solidFill>
                  <a:schemeClr val="tx1"/>
                </a:solidFill>
                <a:latin typeface="Arial" charset="0"/>
              </a:rPr>
            </a:br>
            <a:r>
              <a:rPr lang="en-US" sz="1000" b="1" i="1" dirty="0" smtClean="0">
                <a:solidFill>
                  <a:schemeClr val="tx1"/>
                </a:solidFill>
                <a:latin typeface="Arial" charset="0"/>
              </a:rPr>
              <a:t>ETH-Zurich, see also:</a:t>
            </a:r>
            <a:br>
              <a:rPr lang="en-US" sz="1000" b="1" i="1" dirty="0" smtClean="0">
                <a:solidFill>
                  <a:schemeClr val="tx1"/>
                </a:solidFill>
                <a:latin typeface="Arial" charset="0"/>
              </a:rPr>
            </a:br>
            <a:r>
              <a:rPr lang="en-US" sz="1000" b="1" i="1" dirty="0" err="1" smtClean="0">
                <a:solidFill>
                  <a:schemeClr val="tx1"/>
                </a:solidFill>
                <a:latin typeface="Arial" charset="0"/>
              </a:rPr>
              <a:t>Hirschi</a:t>
            </a:r>
            <a:r>
              <a:rPr lang="en-US" sz="1000" b="1" i="1" dirty="0" smtClean="0">
                <a:solidFill>
                  <a:schemeClr val="tx1"/>
                </a:solidFill>
                <a:latin typeface="Arial" charset="0"/>
              </a:rPr>
              <a:t> et al. 2006, </a:t>
            </a:r>
            <a:br>
              <a:rPr lang="en-US" sz="1000" b="1" i="1" dirty="0" smtClean="0">
                <a:solidFill>
                  <a:schemeClr val="tx1"/>
                </a:solidFill>
                <a:latin typeface="Arial" charset="0"/>
              </a:rPr>
            </a:br>
            <a:r>
              <a:rPr lang="en-US" sz="1000" b="1" i="1" dirty="0" smtClean="0">
                <a:solidFill>
                  <a:schemeClr val="tx1"/>
                </a:solidFill>
                <a:latin typeface="Arial" charset="0"/>
              </a:rPr>
              <a:t>J. </a:t>
            </a:r>
            <a:r>
              <a:rPr lang="en-US" sz="1000" b="1" i="1" dirty="0" err="1" smtClean="0">
                <a:solidFill>
                  <a:schemeClr val="tx1"/>
                </a:solidFill>
                <a:latin typeface="Arial" charset="0"/>
              </a:rPr>
              <a:t>Hydromet</a:t>
            </a:r>
            <a:r>
              <a:rPr lang="en-US" sz="1000" b="1" i="1" dirty="0" smtClean="0">
                <a:solidFill>
                  <a:schemeClr val="tx1"/>
                </a:solidFill>
                <a:latin typeface="Arial" charset="0"/>
              </a:rPr>
              <a:t>.,</a:t>
            </a:r>
            <a:br>
              <a:rPr lang="en-US" sz="1000" b="1" i="1" dirty="0" smtClean="0">
                <a:solidFill>
                  <a:schemeClr val="tx1"/>
                </a:solidFill>
                <a:latin typeface="Arial" charset="0"/>
              </a:rPr>
            </a:br>
            <a:r>
              <a:rPr lang="en-US" sz="1000" b="1" dirty="0" smtClean="0">
                <a:solidFill>
                  <a:schemeClr val="tx1"/>
                </a:solidFill>
                <a:latin typeface="Arial" charset="0"/>
              </a:rPr>
              <a:t>7(1), 39-60</a:t>
            </a:r>
            <a:endParaRPr lang="en-US" sz="1000" b="1" i="1" dirty="0">
              <a:solidFill>
                <a:schemeClr val="tx1"/>
              </a:solidFill>
              <a:latin typeface="Arial" charset="0"/>
            </a:endParaRPr>
          </a:p>
        </p:txBody>
      </p:sp>
      <p:sp>
        <p:nvSpPr>
          <p:cNvPr id="37" name="Rectangle 36"/>
          <p:cNvSpPr>
            <a:spLocks noChangeArrowheads="1"/>
          </p:cNvSpPr>
          <p:nvPr/>
        </p:nvSpPr>
        <p:spPr bwMode="auto">
          <a:xfrm>
            <a:off x="2627784" y="2636912"/>
            <a:ext cx="1836390" cy="720080"/>
          </a:xfrm>
          <a:prstGeom prst="rect">
            <a:avLst/>
          </a:prstGeom>
          <a:noFill/>
          <a:ln w="28575">
            <a:solidFill>
              <a:schemeClr val="hlink"/>
            </a:solidFill>
            <a:miter lim="800000"/>
            <a:headEnd/>
            <a:tailEnd/>
          </a:ln>
          <a:effectLst/>
        </p:spPr>
        <p:txBody>
          <a:bodyPr wrap="none" anchor="ctr"/>
          <a:ls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endParaRPr lang="en-GB"/>
          </a:p>
        </p:txBody>
      </p:sp>
      <p:sp>
        <p:nvSpPr>
          <p:cNvPr id="9" name="Rectangle 37"/>
          <p:cNvSpPr>
            <a:spLocks noChangeArrowheads="1"/>
          </p:cNvSpPr>
          <p:nvPr/>
        </p:nvSpPr>
        <p:spPr bwMode="auto">
          <a:xfrm>
            <a:off x="0" y="5887542"/>
            <a:ext cx="9144000" cy="493786"/>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buSzPct val="100000"/>
              <a:buFont typeface="Wingdings" pitchFamily="1"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b="0" dirty="0" smtClean="0">
                <a:solidFill>
                  <a:srgbClr val="000000"/>
                </a:solidFill>
                <a:latin typeface="Arial" charset="0"/>
              </a:rPr>
              <a:t>Using an equal forcing (this time based on ERA40GPCP corrected forcing) TESSEL and the new land surface model version currently operational can be evaluated against river discharges of main Northern Hemisphere river at monthly timescales (no routing). New activities with river-routing schemes can assess hydrological impact on daily timescale (</a:t>
            </a:r>
            <a:r>
              <a:rPr lang="en-GB" sz="1200" b="0" dirty="0" err="1" smtClean="0">
                <a:solidFill>
                  <a:srgbClr val="000000"/>
                </a:solidFill>
                <a:latin typeface="Arial" charset="0"/>
              </a:rPr>
              <a:t>Pappenberger</a:t>
            </a:r>
            <a:r>
              <a:rPr lang="en-GB" sz="1200" b="0" dirty="0" smtClean="0">
                <a:solidFill>
                  <a:srgbClr val="000000"/>
                </a:solidFill>
                <a:latin typeface="Arial" charset="0"/>
              </a:rPr>
              <a:t>  et al. </a:t>
            </a:r>
            <a:r>
              <a:rPr lang="en-GB" sz="1200" dirty="0" smtClean="0">
                <a:solidFill>
                  <a:srgbClr val="000000"/>
                </a:solidFill>
                <a:latin typeface="Arial" charset="0"/>
              </a:rPr>
              <a:t>2010</a:t>
            </a:r>
            <a:r>
              <a:rPr lang="en-GB" sz="1200" b="0" dirty="0" smtClean="0">
                <a:solidFill>
                  <a:srgbClr val="000000"/>
                </a:solidFill>
                <a:latin typeface="Arial" charset="0"/>
              </a:rPr>
              <a:t>)</a:t>
            </a:r>
            <a:endParaRPr lang="en-GB" sz="1200" b="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3" descr="F4.png"/>
          <p:cNvPicPr>
            <a:picLocks noChangeAspect="1"/>
          </p:cNvPicPr>
          <p:nvPr/>
        </p:nvPicPr>
        <p:blipFill>
          <a:blip r:embed="rId2" cstate="print"/>
          <a:srcRect l="31100" t="19760" r="27950" b="37399"/>
          <a:stretch>
            <a:fillRect/>
          </a:stretch>
        </p:blipFill>
        <p:spPr bwMode="auto">
          <a:xfrm>
            <a:off x="0" y="692696"/>
            <a:ext cx="9144000" cy="5978525"/>
          </a:xfrm>
          <a:prstGeom prst="rect">
            <a:avLst/>
          </a:prstGeom>
          <a:noFill/>
          <a:ln w="9525">
            <a:noFill/>
            <a:miter lim="800000"/>
            <a:headEnd/>
            <a:tailEnd/>
          </a:ln>
        </p:spPr>
      </p:pic>
      <p:sp>
        <p:nvSpPr>
          <p:cNvPr id="40962" name="Title 1"/>
          <p:cNvSpPr>
            <a:spLocks noGrp="1"/>
          </p:cNvSpPr>
          <p:nvPr>
            <p:ph type="title"/>
          </p:nvPr>
        </p:nvSpPr>
        <p:spPr>
          <a:xfrm>
            <a:off x="395536" y="0"/>
            <a:ext cx="8113712" cy="708025"/>
          </a:xfrm>
        </p:spPr>
        <p:txBody>
          <a:bodyPr/>
          <a:lstStyle/>
          <a:p>
            <a:r>
              <a:rPr lang="en-GB" dirty="0" smtClean="0"/>
              <a:t>Land-related climate improvements </a:t>
            </a:r>
          </a:p>
        </p:txBody>
      </p:sp>
      <p:sp>
        <p:nvSpPr>
          <p:cNvPr id="7" name="Rectangle 6"/>
          <p:cNvSpPr/>
          <p:nvPr/>
        </p:nvSpPr>
        <p:spPr>
          <a:xfrm>
            <a:off x="1043608" y="5733256"/>
            <a:ext cx="6697662" cy="295274"/>
          </a:xfrm>
          <a:prstGeom prst="rect">
            <a:avLst/>
          </a:prstGeom>
          <a:solidFill>
            <a:schemeClr val="bg1"/>
          </a:solidFill>
        </p:spPr>
        <p:txBody>
          <a:bodyPr>
            <a:spAutoFit/>
          </a:bodyPr>
          <a:lstStyle/>
          <a:p>
            <a:pPr>
              <a:buFont typeface="Times New Roman" pitchFamily="16" charset="0"/>
              <a:buNone/>
              <a:defRPr/>
            </a:pPr>
            <a:r>
              <a:rPr lang="en-GB" sz="1600" dirty="0">
                <a:solidFill>
                  <a:srgbClr val="00B0F0"/>
                </a:solidFill>
                <a:latin typeface="+mn-lt"/>
                <a:ea typeface="+mn-ea"/>
                <a:cs typeface="+mn-cs"/>
              </a:rPr>
              <a:t> </a:t>
            </a:r>
            <a:r>
              <a:rPr lang="en-GB" sz="1600" dirty="0" smtClean="0">
                <a:solidFill>
                  <a:srgbClr val="00B0F0"/>
                </a:solidFill>
                <a:latin typeface="+mn-lt"/>
                <a:ea typeface="+mn-ea"/>
                <a:cs typeface="+mn-cs"/>
              </a:rPr>
              <a:t> </a:t>
            </a:r>
            <a:r>
              <a:rPr lang="en-GB" sz="1400" b="1" dirty="0">
                <a:solidFill>
                  <a:srgbClr val="00B0F0"/>
                </a:solidFill>
                <a:latin typeface="+mn-lt"/>
                <a:ea typeface="+mn-ea"/>
                <a:cs typeface="+mn-cs"/>
              </a:rPr>
              <a:t>simulations colder than </a:t>
            </a:r>
            <a:r>
              <a:rPr lang="en-GB" sz="1400" b="1" dirty="0" smtClean="0">
                <a:solidFill>
                  <a:srgbClr val="00B0F0"/>
                </a:solidFill>
                <a:latin typeface="+mn-lt"/>
                <a:ea typeface="+mn-ea"/>
                <a:cs typeface="+mn-cs"/>
              </a:rPr>
              <a:t>ERA-I Analysis   </a:t>
            </a:r>
            <a:r>
              <a:rPr lang="en-GB" sz="1400" b="1" dirty="0" smtClean="0">
                <a:solidFill>
                  <a:srgbClr val="FF0000"/>
                </a:solidFill>
                <a:latin typeface="+mn-lt"/>
                <a:ea typeface="+mn-ea"/>
                <a:cs typeface="+mn-cs"/>
              </a:rPr>
              <a:t>Warmer </a:t>
            </a:r>
            <a:r>
              <a:rPr lang="en-GB" sz="1400" b="1" dirty="0">
                <a:solidFill>
                  <a:srgbClr val="FF0000"/>
                </a:solidFill>
                <a:latin typeface="+mn-lt"/>
                <a:ea typeface="+mn-ea"/>
                <a:cs typeface="+mn-cs"/>
              </a:rPr>
              <a:t>than </a:t>
            </a:r>
            <a:r>
              <a:rPr lang="en-GB" sz="1400" b="1" dirty="0" smtClean="0">
                <a:solidFill>
                  <a:srgbClr val="FF0000"/>
                </a:solidFill>
                <a:latin typeface="+mn-lt"/>
                <a:ea typeface="+mn-ea"/>
                <a:cs typeface="+mn-cs"/>
              </a:rPr>
              <a:t>ERA-I Analysis</a:t>
            </a:r>
            <a:endParaRPr lang="en-GB" sz="1400" b="1" dirty="0">
              <a:solidFill>
                <a:srgbClr val="FF0000"/>
              </a:solidFill>
              <a:latin typeface="+mn-lt"/>
              <a:ea typeface="+mn-ea"/>
              <a:cs typeface="+mn-cs"/>
            </a:endParaRPr>
          </a:p>
        </p:txBody>
      </p:sp>
      <p:sp>
        <p:nvSpPr>
          <p:cNvPr id="32" name="Rectangle 31"/>
          <p:cNvSpPr/>
          <p:nvPr/>
        </p:nvSpPr>
        <p:spPr>
          <a:xfrm>
            <a:off x="-324544" y="613446"/>
            <a:ext cx="9468544" cy="295274"/>
          </a:xfrm>
          <a:prstGeom prst="rect">
            <a:avLst/>
          </a:prstGeom>
          <a:solidFill>
            <a:schemeClr val="bg1"/>
          </a:solidFill>
        </p:spPr>
        <p:txBody>
          <a:bodyPr wrap="square">
            <a:spAutoFit/>
          </a:bodyPr>
          <a:lstStyle/>
          <a:p>
            <a:pPr>
              <a:buFont typeface="Times New Roman" pitchFamily="16" charset="0"/>
              <a:buNone/>
              <a:defRPr/>
            </a:pPr>
            <a:r>
              <a:rPr lang="en-GB" sz="1600" dirty="0">
                <a:solidFill>
                  <a:schemeClr val="tx1"/>
                </a:solidFill>
                <a:latin typeface="+mn-lt"/>
                <a:ea typeface="+mn-ea"/>
                <a:cs typeface="+mn-cs"/>
              </a:rPr>
              <a:t>       </a:t>
            </a:r>
            <a:r>
              <a:rPr lang="en-GB" sz="1600" dirty="0" smtClean="0">
                <a:solidFill>
                  <a:schemeClr val="tx1"/>
                </a:solidFill>
                <a:latin typeface="+mn-lt"/>
                <a:ea typeface="+mn-ea"/>
                <a:cs typeface="+mn-cs"/>
              </a:rPr>
              <a:t> </a:t>
            </a:r>
            <a:r>
              <a:rPr lang="en-GB" sz="1000" b="1" dirty="0" err="1" smtClean="0">
                <a:solidFill>
                  <a:schemeClr val="tx1"/>
                </a:solidFill>
                <a:latin typeface="+mn-lt"/>
                <a:ea typeface="+mn-ea"/>
                <a:cs typeface="+mn-cs"/>
              </a:rPr>
              <a:t>Hindcast</a:t>
            </a:r>
            <a:r>
              <a:rPr lang="en-GB" sz="1000" b="1" dirty="0" smtClean="0">
                <a:solidFill>
                  <a:schemeClr val="tx1"/>
                </a:solidFill>
                <a:latin typeface="+mn-lt"/>
                <a:ea typeface="+mn-ea"/>
                <a:cs typeface="+mn-cs"/>
              </a:rPr>
              <a:t> (13-months integrations with specified daily SSTs). Here shown the evolution of the annual mean T2m errors compared to analysis</a:t>
            </a:r>
            <a:endParaRPr lang="en-GB" sz="1400" b="1" dirty="0">
              <a:solidFill>
                <a:schemeClr val="tx1"/>
              </a:solidFill>
              <a:latin typeface="+mn-lt"/>
              <a:ea typeface="+mn-ea"/>
              <a:cs typeface="+mn-cs"/>
            </a:endParaRPr>
          </a:p>
        </p:txBody>
      </p:sp>
      <p:sp>
        <p:nvSpPr>
          <p:cNvPr id="11" name="Rectangle 37"/>
          <p:cNvSpPr>
            <a:spLocks noChangeArrowheads="1"/>
          </p:cNvSpPr>
          <p:nvPr/>
        </p:nvSpPr>
        <p:spPr bwMode="auto">
          <a:xfrm>
            <a:off x="107504" y="6453336"/>
            <a:ext cx="8964612" cy="360362"/>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buSzPct val="100000"/>
              <a:buFont typeface="Wingdings" pitchFamily="1"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b="0" dirty="0" smtClean="0">
                <a:solidFill>
                  <a:srgbClr val="000000"/>
                </a:solidFill>
                <a:latin typeface="Arial" charset="0"/>
              </a:rPr>
              <a:t>The revised land surface scheme in CY36R4 (d) is compared to the land surface model version (a, CY31R2 LSM used in ERA-Interim) for its impact on long-range forecasts of 2m temperature showing an improvement on annual mean 2m temperature</a:t>
            </a:r>
            <a:endParaRPr lang="en-GB" sz="1200" b="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404812"/>
            <a:ext cx="8569647" cy="4968403"/>
          </a:xfrm>
          <a:prstGeom prst="rect">
            <a:avLst/>
          </a:prstGeom>
          <a:noFill/>
          <a:ln w="9525">
            <a:noFill/>
            <a:round/>
            <a:headEnd/>
            <a:tailEnd/>
          </a:ln>
        </p:spPr>
        <p:txBody>
          <a:bodyPr wrap="none" lIns="90000" tIns="45000" rIns="90000" bIns="45000"/>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2323DC"/>
                </a:solidFill>
                <a:latin typeface="Arial Black" pitchFamily="34" charset="0"/>
              </a:rPr>
              <a:t>Outline</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Introduction</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	</a:t>
            </a:r>
            <a:r>
              <a:rPr lang="en-GB" sz="2200" dirty="0" smtClean="0">
                <a:solidFill>
                  <a:srgbClr val="2323DC"/>
                </a:solidFill>
                <a:latin typeface="Arial" pitchFamily="34" charset="0"/>
              </a:rPr>
              <a:t>	- </a:t>
            </a:r>
            <a:r>
              <a:rPr lang="en-GB" sz="2200" dirty="0" smtClean="0">
                <a:solidFill>
                  <a:srgbClr val="2323DC"/>
                </a:solidFill>
                <a:latin typeface="Arial" pitchFamily="34" charset="0"/>
              </a:rPr>
              <a:t>Observing cold processes</a:t>
            </a:r>
            <a:endParaRPr lang="en-GB" sz="2200" dirty="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solidFill>
                  <a:schemeClr val="tx1"/>
                </a:solidFill>
                <a:latin typeface="Arial" pitchFamily="34" charset="0"/>
              </a:rPr>
              <a:t> </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Modelling advances</a:t>
            </a:r>
            <a:r>
              <a:rPr lang="en-GB" sz="2200" b="1" dirty="0" smtClean="0">
                <a:solidFill>
                  <a:srgbClr val="2323DC"/>
                </a:solidFill>
                <a:latin typeface="Arial" pitchFamily="34" charset="0"/>
              </a:rPr>
              <a:t>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Clouds &amp; precipitation micro-physics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Snow </a:t>
            </a:r>
            <a:r>
              <a:rPr lang="en-GB" sz="2200" dirty="0" smtClean="0">
                <a:solidFill>
                  <a:srgbClr val="2323DC"/>
                </a:solidFill>
                <a:latin typeface="Arial" pitchFamily="34" charset="0"/>
              </a:rPr>
              <a:t>modelling and the water cycle</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Data Assimilation advances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 Snow analysis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b="1"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Summary</a:t>
            </a:r>
            <a:endParaRPr lang="en-GB" sz="2200" dirty="0">
              <a:solidFill>
                <a:srgbClr val="2323DC"/>
              </a:solidFill>
              <a:latin typeface="Arial" pitchFamily="34" charset="0"/>
            </a:endParaRPr>
          </a:p>
          <a:p>
            <a:pPr>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chemeClr val="accent2"/>
              </a:solidFill>
              <a:latin typeface="Arial" pitchFamily="34" charset="0"/>
              <a:cs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2323DC"/>
              </a:solidFill>
              <a:latin typeface="Arial" pitchFamily="34" charset="0"/>
              <a:cs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p:txBody>
      </p:sp>
      <p:sp>
        <p:nvSpPr>
          <p:cNvPr id="3" name="Rectangle 2"/>
          <p:cNvSpPr/>
          <p:nvPr/>
        </p:nvSpPr>
        <p:spPr bwMode="auto">
          <a:xfrm>
            <a:off x="179512" y="4509120"/>
            <a:ext cx="8784976" cy="43204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das1.png"/>
          <p:cNvPicPr>
            <a:picLocks noChangeAspect="1"/>
          </p:cNvPicPr>
          <p:nvPr/>
        </p:nvPicPr>
        <p:blipFill>
          <a:blip r:embed="rId3" cstate="print"/>
          <a:stretch>
            <a:fillRect/>
          </a:stretch>
        </p:blipFill>
        <p:spPr>
          <a:xfrm>
            <a:off x="1" y="1268760"/>
            <a:ext cx="3264948" cy="4521088"/>
          </a:xfrm>
          <a:prstGeom prst="rect">
            <a:avLst/>
          </a:prstGeom>
        </p:spPr>
      </p:pic>
      <p:pic>
        <p:nvPicPr>
          <p:cNvPr id="8" name="Picture 7" descr="ldas3.png"/>
          <p:cNvPicPr>
            <a:picLocks noChangeAspect="1"/>
          </p:cNvPicPr>
          <p:nvPr/>
        </p:nvPicPr>
        <p:blipFill>
          <a:blip r:embed="rId4" cstate="print"/>
          <a:srcRect r="5665"/>
          <a:stretch>
            <a:fillRect/>
          </a:stretch>
        </p:blipFill>
        <p:spPr>
          <a:xfrm>
            <a:off x="6137627" y="1428192"/>
            <a:ext cx="3006373" cy="4377072"/>
          </a:xfrm>
          <a:prstGeom prst="rect">
            <a:avLst/>
          </a:prstGeom>
        </p:spPr>
      </p:pic>
      <p:sp>
        <p:nvSpPr>
          <p:cNvPr id="1027" name="Text Box 1"/>
          <p:cNvSpPr txBox="1">
            <a:spLocks noChangeArrowheads="1"/>
          </p:cNvSpPr>
          <p:nvPr/>
        </p:nvSpPr>
        <p:spPr bwMode="auto">
          <a:xfrm>
            <a:off x="755650" y="188913"/>
            <a:ext cx="7848600" cy="685800"/>
          </a:xfrm>
          <a:prstGeom prst="rect">
            <a:avLst/>
          </a:prstGeom>
          <a:noFill/>
          <a:ln w="9525">
            <a:noFill/>
            <a:round/>
            <a:headEnd/>
            <a:tailEnd/>
          </a:ln>
        </p:spPr>
        <p:txBody>
          <a:bodyPr lIns="92160" tIns="46080" rIns="92160" bIns="46080" anchor="ctr"/>
          <a:lstStyle/>
          <a:p>
            <a:pPr algn="ctr">
              <a:lnSpc>
                <a:spcPct val="104000"/>
              </a:lnSpc>
              <a:buClr>
                <a:srgbClr val="114FFB"/>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solidFill>
                  <a:srgbClr val="0033CC"/>
                </a:solidFill>
                <a:latin typeface="Arial Black" pitchFamily="34" charset="0"/>
              </a:rPr>
              <a:t>Soil Moisture Analysis Status </a:t>
            </a:r>
            <a:endParaRPr lang="en-GB" sz="2800" b="1" dirty="0">
              <a:solidFill>
                <a:srgbClr val="0033CC"/>
              </a:solidFill>
              <a:latin typeface="Arial Black" pitchFamily="34" charset="0"/>
            </a:endParaRPr>
          </a:p>
        </p:txBody>
      </p:sp>
      <p:pic>
        <p:nvPicPr>
          <p:cNvPr id="10" name="Picture 9" descr="ldas2.png"/>
          <p:cNvPicPr>
            <a:picLocks noChangeAspect="1"/>
          </p:cNvPicPr>
          <p:nvPr/>
        </p:nvPicPr>
        <p:blipFill>
          <a:blip r:embed="rId5" cstate="print"/>
          <a:stretch>
            <a:fillRect/>
          </a:stretch>
        </p:blipFill>
        <p:spPr>
          <a:xfrm>
            <a:off x="3131840" y="1412776"/>
            <a:ext cx="3190486" cy="4377072"/>
          </a:xfrm>
          <a:prstGeom prst="rect">
            <a:avLst/>
          </a:prstGeom>
        </p:spPr>
      </p:pic>
      <p:sp>
        <p:nvSpPr>
          <p:cNvPr id="11" name="Rectangle 10"/>
          <p:cNvSpPr/>
          <p:nvPr/>
        </p:nvSpPr>
        <p:spPr>
          <a:xfrm>
            <a:off x="0" y="764704"/>
            <a:ext cx="9144000" cy="218521"/>
          </a:xfrm>
          <a:prstGeom prst="rect">
            <a:avLst/>
          </a:prstGeom>
        </p:spPr>
        <p:txBody>
          <a:bodyPr wrap="square">
            <a:spAutoFit/>
          </a:bodyPr>
          <a:lstStyle/>
          <a:p>
            <a:r>
              <a:rPr lang="en-GB" sz="1000" b="1" kern="0" dirty="0" smtClean="0">
                <a:solidFill>
                  <a:schemeClr val="tx1"/>
                </a:solidFill>
                <a:latin typeface="+mn-lt"/>
              </a:rPr>
              <a:t>An ECMWF Newsletter article in the Spring 2011 issue (N127) documents Operational developments on the Soil Moisture Analysis at ECMWF</a:t>
            </a:r>
            <a:endParaRPr lang="en-GB" sz="1000" b="1" kern="0" dirty="0">
              <a:solidFill>
                <a:schemeClr val="tx1"/>
              </a:solidFill>
              <a:latin typeface="+mn-lt"/>
            </a:endParaRPr>
          </a:p>
        </p:txBody>
      </p:sp>
      <p:sp>
        <p:nvSpPr>
          <p:cNvPr id="12" name="Rectangle 37"/>
          <p:cNvSpPr>
            <a:spLocks noChangeArrowheads="1"/>
          </p:cNvSpPr>
          <p:nvPr/>
        </p:nvSpPr>
        <p:spPr bwMode="auto">
          <a:xfrm>
            <a:off x="35496" y="5877272"/>
            <a:ext cx="9000108" cy="360040"/>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buSzPct val="100000"/>
              <a:buFont typeface="Wingdings" pitchFamily="1"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solidFill>
                  <a:srgbClr val="000000"/>
                </a:solidFill>
                <a:latin typeface="Arial" charset="0"/>
              </a:rPr>
              <a:t>The Extended </a:t>
            </a:r>
            <a:r>
              <a:rPr lang="en-GB" sz="1200" dirty="0" err="1" smtClean="0">
                <a:solidFill>
                  <a:srgbClr val="000000"/>
                </a:solidFill>
                <a:latin typeface="Arial" charset="0"/>
              </a:rPr>
              <a:t>Kalman</a:t>
            </a:r>
            <a:r>
              <a:rPr lang="en-GB" sz="1200" dirty="0" smtClean="0">
                <a:solidFill>
                  <a:srgbClr val="000000"/>
                </a:solidFill>
                <a:latin typeface="Arial" charset="0"/>
              </a:rPr>
              <a:t> Filter Soil Moisture Analysis greatly improves the hydrological consistency across assimilation cycles reducing  soil moisture increments and is improving the Day-2 weather forecasts for 2m temperature in summer.</a:t>
            </a:r>
            <a:endParaRPr lang="en-GB" sz="1200" b="0" dirty="0">
              <a:solidFill>
                <a:srgbClr val="000000"/>
              </a:solidFill>
              <a:latin typeface="Arial"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17500" y="0"/>
            <a:ext cx="8507413" cy="1143000"/>
          </a:xfrm>
          <a:prstGeom prst="rect">
            <a:avLst/>
          </a:prstGeom>
          <a:noFill/>
          <a:ln w="9525">
            <a:noFill/>
            <a:round/>
            <a:headEnd/>
            <a:tailEnd/>
          </a:ln>
        </p:spPr>
        <p:txBody>
          <a:bodyPr lIns="90360" tIns="44280" rIns="90360" bIns="44280" anchor="ctr"/>
          <a:lstStyle/>
          <a:p>
            <a:pPr>
              <a:lnSpc>
                <a:spcPct val="93000"/>
              </a:lnSpc>
              <a:buClr>
                <a:srgbClr val="0F3692"/>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chemeClr val="accent2"/>
                </a:solidFill>
                <a:latin typeface="Arial Black" pitchFamily="34" charset="0"/>
                <a:cs typeface="Arial" pitchFamily="34" charset="0"/>
              </a:rPr>
              <a:t>Land surface data </a:t>
            </a:r>
            <a:r>
              <a:rPr lang="en-GB" sz="2800" b="1" dirty="0" smtClean="0">
                <a:solidFill>
                  <a:schemeClr val="accent2"/>
                </a:solidFill>
                <a:latin typeface="Arial Black" pitchFamily="34" charset="0"/>
                <a:cs typeface="Arial" pitchFamily="34" charset="0"/>
              </a:rPr>
              <a:t>assimilation evolution</a:t>
            </a:r>
            <a:endParaRPr lang="en-GB" sz="2800" b="1" dirty="0">
              <a:solidFill>
                <a:schemeClr val="accent2"/>
              </a:solidFill>
              <a:latin typeface="Arial Black" pitchFamily="34" charset="0"/>
              <a:cs typeface="Arial" pitchFamily="34" charset="0"/>
            </a:endParaRPr>
          </a:p>
        </p:txBody>
      </p:sp>
      <p:sp>
        <p:nvSpPr>
          <p:cNvPr id="6147" name="Text Box 2"/>
          <p:cNvSpPr txBox="1">
            <a:spLocks noChangeArrowheads="1"/>
          </p:cNvSpPr>
          <p:nvPr/>
        </p:nvSpPr>
        <p:spPr bwMode="auto">
          <a:xfrm>
            <a:off x="438150" y="963613"/>
            <a:ext cx="6258742" cy="309958"/>
          </a:xfrm>
          <a:prstGeom prst="rect">
            <a:avLst/>
          </a:prstGeom>
          <a:noFill/>
          <a:ln w="9525">
            <a:noFill/>
            <a:round/>
            <a:headEnd/>
            <a:tailEnd/>
          </a:ln>
        </p:spPr>
        <p:txBody>
          <a:bodyPr wrap="none" lIns="90000" tIns="46800" rIns="90000" bIns="46800">
            <a:spAutoFit/>
          </a:bodyPr>
          <a:lstStyle/>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a:solidFill>
                  <a:srgbClr val="000000"/>
                </a:solidFill>
                <a:latin typeface="Comic Sans MS" pitchFamily="66" charset="0"/>
              </a:rPr>
              <a:t>1999     </a:t>
            </a:r>
            <a:r>
              <a:rPr lang="en-GB" sz="1400" b="1" dirty="0" smtClean="0">
                <a:solidFill>
                  <a:srgbClr val="000000"/>
                </a:solidFill>
                <a:latin typeface="Comic Sans MS" pitchFamily="66" charset="0"/>
              </a:rPr>
              <a:t>                     </a:t>
            </a:r>
            <a:r>
              <a:rPr lang="en-GB" sz="1400" b="1" dirty="0">
                <a:solidFill>
                  <a:srgbClr val="000000"/>
                </a:solidFill>
                <a:latin typeface="Comic Sans MS" pitchFamily="66" charset="0"/>
              </a:rPr>
              <a:t>2004                           </a:t>
            </a:r>
            <a:r>
              <a:rPr lang="en-GB" sz="1400" b="1" dirty="0" smtClean="0">
                <a:solidFill>
                  <a:srgbClr val="000000"/>
                </a:solidFill>
                <a:latin typeface="Comic Sans MS" pitchFamily="66" charset="0"/>
              </a:rPr>
              <a:t>2010/2011</a:t>
            </a:r>
            <a:endParaRPr lang="en-GB" sz="1400" b="1" dirty="0">
              <a:solidFill>
                <a:srgbClr val="000000"/>
              </a:solidFill>
              <a:latin typeface="Comic Sans MS" pitchFamily="66" charset="0"/>
            </a:endParaRPr>
          </a:p>
        </p:txBody>
      </p:sp>
      <p:sp>
        <p:nvSpPr>
          <p:cNvPr id="6148" name="Rectangle 3"/>
          <p:cNvSpPr>
            <a:spLocks noChangeArrowheads="1"/>
          </p:cNvSpPr>
          <p:nvPr/>
        </p:nvSpPr>
        <p:spPr bwMode="auto">
          <a:xfrm>
            <a:off x="365125" y="963613"/>
            <a:ext cx="2520950" cy="292100"/>
          </a:xfrm>
          <a:prstGeom prst="rect">
            <a:avLst/>
          </a:prstGeom>
          <a:noFill/>
          <a:ln w="12600">
            <a:solidFill>
              <a:srgbClr val="000000"/>
            </a:solidFill>
            <a:miter lim="800000"/>
            <a:headEnd/>
            <a:tailEnd/>
          </a:ln>
        </p:spPr>
        <p:txBody>
          <a:bodyPr wrap="none" anchor="ctr"/>
          <a:lstStyle/>
          <a:p>
            <a:endParaRPr lang="en-US">
              <a:latin typeface="Comic Sans MS" pitchFamily="66" charset="0"/>
            </a:endParaRPr>
          </a:p>
        </p:txBody>
      </p:sp>
      <p:sp>
        <p:nvSpPr>
          <p:cNvPr id="6149" name="Rectangle 4"/>
          <p:cNvSpPr>
            <a:spLocks noChangeArrowheads="1"/>
          </p:cNvSpPr>
          <p:nvPr/>
        </p:nvSpPr>
        <p:spPr bwMode="auto">
          <a:xfrm>
            <a:off x="215900" y="1346200"/>
            <a:ext cx="2822575" cy="2449513"/>
          </a:xfrm>
          <a:prstGeom prst="rect">
            <a:avLst/>
          </a:prstGeom>
          <a:noFill/>
          <a:ln w="9525">
            <a:noFill/>
            <a:round/>
            <a:headEnd/>
            <a:tailEnd/>
          </a:ln>
        </p:spPr>
        <p:txBody>
          <a:bodyPr lIns="90000" tIns="46800" rIns="90000" bIns="46800"/>
          <a:lstStyle/>
          <a:p>
            <a:pPr>
              <a:lnSpc>
                <a:spcPts val="2500"/>
              </a:lnSpc>
              <a:spcAft>
                <a:spcPts val="1000"/>
              </a:spcAft>
              <a:buClr>
                <a:srgbClr val="CCCCFF"/>
              </a:buClr>
              <a:buFont typeface="Wingdings" pitchFamily="2" charset="2"/>
              <a:buNone/>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a:solidFill>
                  <a:srgbClr val="000099"/>
                </a:solidFill>
                <a:latin typeface="Arial" pitchFamily="34" charset="0"/>
                <a:cs typeface="Arial" pitchFamily="34" charset="0"/>
              </a:rPr>
              <a:t>OI screen level analysis</a:t>
            </a: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200" b="1">
                <a:solidFill>
                  <a:srgbClr val="1C1C1C"/>
                </a:solidFill>
                <a:latin typeface="Arial" pitchFamily="34" charset="0"/>
                <a:cs typeface="Arial" pitchFamily="34" charset="0"/>
              </a:rPr>
              <a:t>Douville et al. (2000)</a:t>
            </a:r>
            <a:r>
              <a:rPr lang="ar-SA" sz="1200" b="1">
                <a:solidFill>
                  <a:srgbClr val="1C1C1C"/>
                </a:solidFill>
                <a:latin typeface="Arial" pitchFamily="34" charset="0"/>
                <a:cs typeface="Arial" pitchFamily="34" charset="0"/>
              </a:rPr>
              <a:t>‏</a:t>
            </a:r>
            <a:endParaRPr lang="en-US" sz="12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200" b="1">
                <a:solidFill>
                  <a:srgbClr val="1C1C1C"/>
                </a:solidFill>
                <a:latin typeface="Arial" pitchFamily="34" charset="0"/>
                <a:cs typeface="Arial" pitchFamily="34" charset="0"/>
              </a:rPr>
              <a:t>Mahfouf et al.  (2000)</a:t>
            </a:r>
            <a:r>
              <a:rPr lang="ar-SA" sz="1200" b="1">
                <a:solidFill>
                  <a:srgbClr val="1C1C1C"/>
                </a:solidFill>
                <a:latin typeface="Arial" pitchFamily="34" charset="0"/>
                <a:cs typeface="Arial" pitchFamily="34" charset="0"/>
              </a:rPr>
              <a:t>‏</a:t>
            </a:r>
            <a:endParaRPr lang="en-US" sz="12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a:solidFill>
                  <a:srgbClr val="000099"/>
                </a:solidFill>
                <a:latin typeface="Arial" pitchFamily="34" charset="0"/>
                <a:cs typeface="Arial" pitchFamily="34" charset="0"/>
              </a:rPr>
              <a:t>Soil moisture 1D OI analysis</a:t>
            </a:r>
            <a:r>
              <a:rPr lang="en-US" sz="1400" b="1">
                <a:solidFill>
                  <a:srgbClr val="1C1C1C"/>
                </a:solidFill>
                <a:latin typeface="Arial" pitchFamily="34" charset="0"/>
                <a:cs typeface="Arial" pitchFamily="34" charset="0"/>
              </a:rPr>
              <a:t> based on Temperature and relative humidity analysis</a:t>
            </a: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a:solidFill>
                  <a:srgbClr val="1C1C1C"/>
                </a:solidFill>
                <a:latin typeface="Arial" pitchFamily="34" charset="0"/>
                <a:cs typeface="Arial" pitchFamily="34" charset="0"/>
              </a:rPr>
              <a:t>      SYNOP Data</a:t>
            </a:r>
          </a:p>
        </p:txBody>
      </p:sp>
      <p:sp>
        <p:nvSpPr>
          <p:cNvPr id="6150" name="Rectangle 5"/>
          <p:cNvSpPr>
            <a:spLocks noChangeArrowheads="1"/>
          </p:cNvSpPr>
          <p:nvPr/>
        </p:nvSpPr>
        <p:spPr bwMode="auto">
          <a:xfrm>
            <a:off x="2771775" y="1346200"/>
            <a:ext cx="2822575" cy="2449513"/>
          </a:xfrm>
          <a:prstGeom prst="rect">
            <a:avLst/>
          </a:prstGeom>
          <a:noFill/>
          <a:ln w="9525">
            <a:noFill/>
            <a:round/>
            <a:headEnd/>
            <a:tailEnd/>
          </a:ln>
        </p:spPr>
        <p:txBody>
          <a:bodyPr lIns="90000" tIns="46800" rIns="90000" bIns="46800"/>
          <a:lstStyle/>
          <a:p>
            <a:pPr>
              <a:lnSpc>
                <a:spcPts val="2500"/>
              </a:lnSpc>
              <a:spcAft>
                <a:spcPts val="1000"/>
              </a:spcAft>
              <a:buClr>
                <a:srgbClr val="CCCCFF"/>
              </a:buClr>
              <a:buFont typeface="Wingdings" pitchFamily="2" charset="2"/>
              <a:buNone/>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a:solidFill>
                  <a:srgbClr val="000099"/>
                </a:solidFill>
                <a:latin typeface="Arial" pitchFamily="34" charset="0"/>
                <a:cs typeface="Arial" pitchFamily="34" charset="0"/>
              </a:rPr>
              <a:t>Revised snow analysis</a:t>
            </a: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200" b="1">
                <a:solidFill>
                  <a:srgbClr val="1C1C1C"/>
                </a:solidFill>
                <a:latin typeface="Arial" pitchFamily="34" charset="0"/>
                <a:cs typeface="Arial" pitchFamily="34" charset="0"/>
              </a:rPr>
              <a:t>Drusch et al. (2004)</a:t>
            </a:r>
            <a:r>
              <a:rPr lang="ar-SA" sz="1200" b="1">
                <a:solidFill>
                  <a:srgbClr val="1C1C1C"/>
                </a:solidFill>
                <a:latin typeface="Arial" pitchFamily="34" charset="0"/>
                <a:cs typeface="Arial" pitchFamily="34" charset="0"/>
              </a:rPr>
              <a:t>‏</a:t>
            </a:r>
            <a:endParaRPr lang="en-US" sz="12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a:solidFill>
                  <a:srgbClr val="1C1C1C"/>
                </a:solidFill>
                <a:latin typeface="Arial" pitchFamily="34" charset="0"/>
                <a:cs typeface="Arial" pitchFamily="34" charset="0"/>
              </a:rPr>
              <a:t>Cressman snow depth analysis using SYNOP data improved by using NOAA / NSEDIS Snow cover extend data (24km)</a:t>
            </a: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a:solidFill>
                <a:srgbClr val="1C1C1C"/>
              </a:solidFill>
              <a:latin typeface="Arial" pitchFamily="34" charset="0"/>
              <a:cs typeface="Arial" pitchFamily="34" charset="0"/>
            </a:endParaRPr>
          </a:p>
          <a:p>
            <a:pPr>
              <a:lnSpc>
                <a:spcPct val="120000"/>
              </a:lnSpc>
              <a:spcAft>
                <a:spcPts val="100"/>
              </a:spcAft>
              <a:tabLst>
                <a:tab pos="35560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a:solidFill>
                  <a:srgbClr val="1C1C1C"/>
                </a:solidFill>
                <a:latin typeface="Arial" pitchFamily="34" charset="0"/>
                <a:cs typeface="Arial" pitchFamily="34" charset="0"/>
              </a:rPr>
              <a:t>       NOAA/NESDIS IMS</a:t>
            </a:r>
          </a:p>
        </p:txBody>
      </p:sp>
      <p:sp>
        <p:nvSpPr>
          <p:cNvPr id="6151" name="Rectangle 6"/>
          <p:cNvSpPr>
            <a:spLocks noChangeArrowheads="1"/>
          </p:cNvSpPr>
          <p:nvPr/>
        </p:nvSpPr>
        <p:spPr bwMode="auto">
          <a:xfrm>
            <a:off x="2886075" y="963613"/>
            <a:ext cx="2520950" cy="292100"/>
          </a:xfrm>
          <a:prstGeom prst="rect">
            <a:avLst/>
          </a:prstGeom>
          <a:noFill/>
          <a:ln w="12600">
            <a:solidFill>
              <a:srgbClr val="000000"/>
            </a:solidFill>
            <a:miter lim="800000"/>
            <a:headEnd/>
            <a:tailEnd/>
          </a:ln>
        </p:spPr>
        <p:txBody>
          <a:bodyPr wrap="none" anchor="ctr"/>
          <a:lstStyle/>
          <a:p>
            <a:endParaRPr lang="en-US">
              <a:latin typeface="Comic Sans MS" pitchFamily="66" charset="0"/>
            </a:endParaRPr>
          </a:p>
        </p:txBody>
      </p:sp>
      <p:sp>
        <p:nvSpPr>
          <p:cNvPr id="6152" name="Rectangle 7"/>
          <p:cNvSpPr>
            <a:spLocks noChangeArrowheads="1"/>
          </p:cNvSpPr>
          <p:nvPr/>
        </p:nvSpPr>
        <p:spPr bwMode="auto">
          <a:xfrm>
            <a:off x="5405438" y="963613"/>
            <a:ext cx="3240087" cy="292100"/>
          </a:xfrm>
          <a:prstGeom prst="rect">
            <a:avLst/>
          </a:prstGeom>
          <a:noFill/>
          <a:ln w="12600">
            <a:solidFill>
              <a:srgbClr val="000000"/>
            </a:solidFill>
            <a:miter lim="800000"/>
            <a:headEnd/>
            <a:tailEnd/>
          </a:ln>
        </p:spPr>
        <p:txBody>
          <a:bodyPr wrap="none" anchor="ctr"/>
          <a:lstStyle/>
          <a:p>
            <a:endParaRPr lang="en-US">
              <a:latin typeface="Comic Sans MS" pitchFamily="66" charset="0"/>
            </a:endParaRPr>
          </a:p>
        </p:txBody>
      </p:sp>
      <p:sp>
        <p:nvSpPr>
          <p:cNvPr id="6153" name="Rectangle 9"/>
          <p:cNvSpPr>
            <a:spLocks noChangeArrowheads="1"/>
          </p:cNvSpPr>
          <p:nvPr/>
        </p:nvSpPr>
        <p:spPr bwMode="auto">
          <a:xfrm>
            <a:off x="6321425" y="3789363"/>
            <a:ext cx="2822575" cy="2449512"/>
          </a:xfrm>
          <a:prstGeom prst="rect">
            <a:avLst/>
          </a:prstGeom>
          <a:noFill/>
          <a:ln w="9525">
            <a:noFill/>
            <a:round/>
            <a:headEnd/>
            <a:tailEnd/>
          </a:ln>
        </p:spPr>
        <p:txBody>
          <a:bodyPr wrap="none" anchor="ctr"/>
          <a:lstStyle/>
          <a:p>
            <a:endParaRPr lang="en-US">
              <a:latin typeface="Comic Sans MS" pitchFamily="66" charset="0"/>
            </a:endParaRPr>
          </a:p>
        </p:txBody>
      </p:sp>
      <p:pic>
        <p:nvPicPr>
          <p:cNvPr id="6154" name="Picture 11"/>
          <p:cNvPicPr>
            <a:picLocks noChangeAspect="1" noChangeArrowheads="1"/>
          </p:cNvPicPr>
          <p:nvPr/>
        </p:nvPicPr>
        <p:blipFill>
          <a:blip r:embed="rId3" cstate="print"/>
          <a:srcRect/>
          <a:stretch>
            <a:fillRect/>
          </a:stretch>
        </p:blipFill>
        <p:spPr bwMode="auto">
          <a:xfrm>
            <a:off x="869950" y="3860800"/>
            <a:ext cx="649288" cy="1296988"/>
          </a:xfrm>
          <a:prstGeom prst="rect">
            <a:avLst/>
          </a:prstGeom>
          <a:noFill/>
          <a:ln w="12600">
            <a:solidFill>
              <a:srgbClr val="000000"/>
            </a:solidFill>
            <a:miter lim="800000"/>
            <a:headEnd/>
            <a:tailEnd/>
          </a:ln>
        </p:spPr>
      </p:pic>
      <p:pic>
        <p:nvPicPr>
          <p:cNvPr id="6155" name="Picture 12"/>
          <p:cNvPicPr>
            <a:picLocks noChangeAspect="1" noChangeArrowheads="1"/>
          </p:cNvPicPr>
          <p:nvPr/>
        </p:nvPicPr>
        <p:blipFill>
          <a:blip r:embed="rId4" cstate="print"/>
          <a:srcRect/>
          <a:stretch>
            <a:fillRect/>
          </a:stretch>
        </p:blipFill>
        <p:spPr bwMode="auto">
          <a:xfrm>
            <a:off x="3275013" y="3862388"/>
            <a:ext cx="1585912" cy="1366837"/>
          </a:xfrm>
          <a:prstGeom prst="rect">
            <a:avLst/>
          </a:prstGeom>
          <a:noFill/>
          <a:ln w="9360">
            <a:solidFill>
              <a:srgbClr val="000000"/>
            </a:solidFill>
            <a:miter lim="800000"/>
            <a:headEnd/>
            <a:tailEnd/>
          </a:ln>
        </p:spPr>
      </p:pic>
      <p:pic>
        <p:nvPicPr>
          <p:cNvPr id="6156" name="Picture 14"/>
          <p:cNvPicPr>
            <a:picLocks noChangeAspect="1" noChangeArrowheads="1"/>
          </p:cNvPicPr>
          <p:nvPr/>
        </p:nvPicPr>
        <p:blipFill>
          <a:blip r:embed="rId5" cstate="print"/>
          <a:srcRect l="33861" b="13037"/>
          <a:stretch>
            <a:fillRect/>
          </a:stretch>
        </p:blipFill>
        <p:spPr bwMode="auto">
          <a:xfrm>
            <a:off x="7380288" y="3933825"/>
            <a:ext cx="1223962" cy="1222375"/>
          </a:xfrm>
          <a:prstGeom prst="rect">
            <a:avLst/>
          </a:prstGeom>
          <a:noFill/>
          <a:ln w="9360">
            <a:solidFill>
              <a:srgbClr val="000000"/>
            </a:solidFill>
            <a:miter lim="800000"/>
            <a:headEnd/>
            <a:tailEnd/>
          </a:ln>
        </p:spPr>
      </p:pic>
      <p:sp>
        <p:nvSpPr>
          <p:cNvPr id="6157" name="Rectangle 15"/>
          <p:cNvSpPr>
            <a:spLocks noChangeArrowheads="1"/>
          </p:cNvSpPr>
          <p:nvPr/>
        </p:nvSpPr>
        <p:spPr bwMode="auto">
          <a:xfrm>
            <a:off x="6321425" y="4000500"/>
            <a:ext cx="2822575" cy="2449513"/>
          </a:xfrm>
          <a:prstGeom prst="rect">
            <a:avLst/>
          </a:prstGeom>
          <a:noFill/>
          <a:ln w="9525">
            <a:noFill/>
            <a:round/>
            <a:headEnd/>
            <a:tailEnd/>
          </a:ln>
        </p:spPr>
        <p:txBody>
          <a:bodyPr wrap="none" anchor="ctr"/>
          <a:lstStyle/>
          <a:p>
            <a:endParaRPr lang="en-US">
              <a:latin typeface="Comic Sans MS" pitchFamily="66" charset="0"/>
            </a:endParaRPr>
          </a:p>
        </p:txBody>
      </p:sp>
      <p:sp>
        <p:nvSpPr>
          <p:cNvPr id="6158" name="Rectangle 16"/>
          <p:cNvSpPr>
            <a:spLocks noChangeArrowheads="1"/>
          </p:cNvSpPr>
          <p:nvPr/>
        </p:nvSpPr>
        <p:spPr bwMode="auto">
          <a:xfrm>
            <a:off x="5508104" y="1412875"/>
            <a:ext cx="3908425" cy="2592388"/>
          </a:xfrm>
          <a:prstGeom prst="rect">
            <a:avLst/>
          </a:prstGeom>
          <a:noFill/>
          <a:ln w="9525">
            <a:noFill/>
            <a:round/>
            <a:headEnd/>
            <a:tailEnd/>
          </a:ln>
        </p:spPr>
        <p:txBody>
          <a:bodyPr lIns="90000" tIns="46800" rIns="90000" bIns="46800"/>
          <a:lstStyle/>
          <a:p>
            <a:pPr>
              <a:lnSpc>
                <a:spcPct val="120000"/>
              </a:lnSpc>
              <a:spcAft>
                <a:spcPts val="100"/>
              </a:spcAft>
              <a:buClr>
                <a:srgbClr val="CCCCFF"/>
              </a:buClr>
              <a:buFont typeface="Wingdings" pitchFamily="2" charset="2"/>
              <a:buNone/>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FF0000"/>
                </a:solidFill>
                <a:latin typeface="Arial" pitchFamily="34" charset="0"/>
                <a:cs typeface="Arial" pitchFamily="34" charset="0"/>
              </a:rPr>
              <a:t>Optimum Interpolation (OI) snow analysis</a:t>
            </a:r>
          </a:p>
          <a:p>
            <a:pPr>
              <a:lnSpc>
                <a:spcPct val="120000"/>
              </a:lnSpc>
              <a:spcAft>
                <a:spcPts val="100"/>
              </a:spcAft>
              <a:buClr>
                <a:srgbClr val="CCCCFF"/>
              </a:buClr>
              <a:buFont typeface="Wingdings" pitchFamily="2" charset="2"/>
              <a:buNone/>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FF0000"/>
                </a:solidFill>
                <a:latin typeface="Arial" pitchFamily="34" charset="0"/>
                <a:cs typeface="Arial" pitchFamily="34" charset="0"/>
              </a:rPr>
              <a:t>Pre-processing NESDIS data</a:t>
            </a:r>
          </a:p>
          <a:p>
            <a:pPr>
              <a:lnSpc>
                <a:spcPct val="120000"/>
              </a:lnSpc>
              <a:spcAft>
                <a:spcPts val="100"/>
              </a:spcAft>
              <a:buClr>
                <a:srgbClr val="CCCCFF"/>
              </a:buClr>
              <a:buFont typeface="Wingdings" pitchFamily="2" charset="2"/>
              <a:buNone/>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FF0000"/>
                </a:solidFill>
                <a:latin typeface="Arial" pitchFamily="34" charset="0"/>
                <a:cs typeface="Arial" pitchFamily="34" charset="0"/>
              </a:rPr>
              <a:t>High resolution NESDIS data (4km</a:t>
            </a:r>
            <a:r>
              <a:rPr lang="en-US" sz="1400" b="1" dirty="0" smtClean="0">
                <a:solidFill>
                  <a:srgbClr val="FF0000"/>
                </a:solidFill>
                <a:latin typeface="Arial" pitchFamily="34" charset="0"/>
                <a:cs typeface="Arial" pitchFamily="34" charset="0"/>
              </a:rPr>
              <a:t>)</a:t>
            </a:r>
          </a:p>
          <a:p>
            <a:pPr>
              <a:lnSpc>
                <a:spcPct val="120000"/>
              </a:lnSpc>
              <a:spcAft>
                <a:spcPts val="100"/>
              </a:spcAft>
              <a:buClr>
                <a:srgbClr val="CCCCFF"/>
              </a:buClr>
              <a:buFont typeface="Wingdings" pitchFamily="2" charset="2"/>
              <a:buNone/>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100" b="1" dirty="0">
                <a:solidFill>
                  <a:srgbClr val="FF0000"/>
                </a:solidFill>
                <a:latin typeface="Arial" pitchFamily="34" charset="0"/>
                <a:cs typeface="Arial" pitchFamily="34" charset="0"/>
              </a:rPr>
              <a:t>d</a:t>
            </a:r>
            <a:r>
              <a:rPr lang="en-US" sz="1100" b="1" dirty="0" smtClean="0">
                <a:solidFill>
                  <a:srgbClr val="FF0000"/>
                </a:solidFill>
                <a:latin typeface="Arial" pitchFamily="34" charset="0"/>
                <a:cs typeface="Arial" pitchFamily="34" charset="0"/>
              </a:rPr>
              <a:t>e </a:t>
            </a:r>
            <a:r>
              <a:rPr lang="en-US" sz="1100" b="1" dirty="0" err="1" smtClean="0">
                <a:solidFill>
                  <a:srgbClr val="FF0000"/>
                </a:solidFill>
                <a:latin typeface="Arial" pitchFamily="34" charset="0"/>
                <a:cs typeface="Arial" pitchFamily="34" charset="0"/>
              </a:rPr>
              <a:t>Rosnay</a:t>
            </a:r>
            <a:r>
              <a:rPr lang="en-US" sz="1100" b="1" dirty="0" smtClean="0">
                <a:solidFill>
                  <a:srgbClr val="FF0000"/>
                </a:solidFill>
                <a:latin typeface="Arial" pitchFamily="34" charset="0"/>
                <a:cs typeface="Arial" pitchFamily="34" charset="0"/>
              </a:rPr>
              <a:t> et al., in prep., 2011</a:t>
            </a:r>
            <a:endParaRPr lang="en-US" sz="1100" b="1" dirty="0">
              <a:solidFill>
                <a:srgbClr val="FF0000"/>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dirty="0">
              <a:solidFill>
                <a:srgbClr val="000099"/>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003399"/>
                </a:solidFill>
                <a:latin typeface="Arial" pitchFamily="34" charset="0"/>
                <a:cs typeface="Arial" pitchFamily="34" charset="0"/>
              </a:rPr>
              <a:t>SEKF Soil Moisture analysis</a:t>
            </a: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1C1C1C"/>
                </a:solidFill>
                <a:latin typeface="Arial" pitchFamily="34" charset="0"/>
                <a:cs typeface="Arial" pitchFamily="34" charset="0"/>
              </a:rPr>
              <a:t>Simplified Extended </a:t>
            </a:r>
            <a:r>
              <a:rPr lang="en-US" sz="1400" b="1" dirty="0" err="1">
                <a:solidFill>
                  <a:srgbClr val="1C1C1C"/>
                </a:solidFill>
                <a:latin typeface="Arial" pitchFamily="34" charset="0"/>
                <a:cs typeface="Arial" pitchFamily="34" charset="0"/>
              </a:rPr>
              <a:t>Kalman</a:t>
            </a:r>
            <a:r>
              <a:rPr lang="en-US" sz="1400" b="1" dirty="0">
                <a:solidFill>
                  <a:srgbClr val="1C1C1C"/>
                </a:solidFill>
                <a:latin typeface="Arial" pitchFamily="34" charset="0"/>
                <a:cs typeface="Arial" pitchFamily="34" charset="0"/>
              </a:rPr>
              <a:t> Filter</a:t>
            </a: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200" b="1" dirty="0" err="1">
                <a:solidFill>
                  <a:srgbClr val="1C1C1C"/>
                </a:solidFill>
                <a:latin typeface="Arial" pitchFamily="34" charset="0"/>
                <a:cs typeface="Arial" pitchFamily="34" charset="0"/>
              </a:rPr>
              <a:t>Drusch</a:t>
            </a:r>
            <a:r>
              <a:rPr lang="en-US" sz="1200" b="1" dirty="0">
                <a:solidFill>
                  <a:srgbClr val="1C1C1C"/>
                </a:solidFill>
                <a:latin typeface="Arial" pitchFamily="34" charset="0"/>
                <a:cs typeface="Arial" pitchFamily="34" charset="0"/>
              </a:rPr>
              <a:t> et al. GRL (2009)</a:t>
            </a: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200" b="1" dirty="0">
                <a:solidFill>
                  <a:srgbClr val="1C1C1C"/>
                </a:solidFill>
                <a:latin typeface="Arial" pitchFamily="34" charset="0"/>
                <a:cs typeface="Arial" pitchFamily="34" charset="0"/>
              </a:rPr>
              <a:t>de </a:t>
            </a:r>
            <a:r>
              <a:rPr lang="en-US" sz="1200" b="1" dirty="0" err="1">
                <a:solidFill>
                  <a:srgbClr val="1C1C1C"/>
                </a:solidFill>
                <a:latin typeface="Arial" pitchFamily="34" charset="0"/>
                <a:cs typeface="Arial" pitchFamily="34" charset="0"/>
              </a:rPr>
              <a:t>Rosnay</a:t>
            </a:r>
            <a:r>
              <a:rPr lang="en-US" sz="1200" b="1" dirty="0">
                <a:solidFill>
                  <a:srgbClr val="1C1C1C"/>
                </a:solidFill>
                <a:latin typeface="Arial" pitchFamily="34" charset="0"/>
                <a:cs typeface="Arial" pitchFamily="34" charset="0"/>
              </a:rPr>
              <a:t> et al. </a:t>
            </a:r>
            <a:r>
              <a:rPr lang="en-US" sz="1200" b="1" dirty="0" err="1" smtClean="0">
                <a:solidFill>
                  <a:srgbClr val="1C1C1C"/>
                </a:solidFill>
                <a:latin typeface="Arial" pitchFamily="34" charset="0"/>
                <a:cs typeface="Arial" pitchFamily="34" charset="0"/>
              </a:rPr>
              <a:t>ECMWf</a:t>
            </a:r>
            <a:r>
              <a:rPr lang="en-US" sz="1200" b="1" dirty="0" err="1">
                <a:solidFill>
                  <a:srgbClr val="1C1C1C"/>
                </a:solidFill>
                <a:latin typeface="Arial" pitchFamily="34" charset="0"/>
                <a:cs typeface="Arial" pitchFamily="34" charset="0"/>
              </a:rPr>
              <a:t>F</a:t>
            </a:r>
            <a:r>
              <a:rPr lang="en-US" sz="1200" b="1" dirty="0" err="1" smtClean="0">
                <a:solidFill>
                  <a:srgbClr val="1C1C1C"/>
                </a:solidFill>
                <a:latin typeface="Arial" pitchFamily="34" charset="0"/>
                <a:cs typeface="Arial" pitchFamily="34" charset="0"/>
              </a:rPr>
              <a:t>News</a:t>
            </a:r>
            <a:r>
              <a:rPr lang="en-US" sz="1200" b="1" dirty="0" smtClean="0">
                <a:solidFill>
                  <a:srgbClr val="1C1C1C"/>
                </a:solidFill>
                <a:latin typeface="Arial" pitchFamily="34" charset="0"/>
                <a:cs typeface="Arial" pitchFamily="34" charset="0"/>
              </a:rPr>
              <a:t> Letter (2011</a:t>
            </a:r>
            <a:r>
              <a:rPr lang="en-US" sz="1200" b="1" dirty="0">
                <a:solidFill>
                  <a:srgbClr val="1C1C1C"/>
                </a:solidFill>
                <a:latin typeface="Arial" pitchFamily="34" charset="0"/>
                <a:cs typeface="Arial" pitchFamily="34" charset="0"/>
              </a:rPr>
              <a:t>)</a:t>
            </a:r>
            <a:r>
              <a:rPr lang="ar-SA" sz="1200" b="1" dirty="0" smtClean="0">
                <a:solidFill>
                  <a:srgbClr val="1C1C1C"/>
                </a:solidFill>
                <a:latin typeface="Arial" pitchFamily="34" charset="0"/>
                <a:cs typeface="Arial" pitchFamily="34" charset="0"/>
              </a:rPr>
              <a:t>‏</a:t>
            </a:r>
            <a:endParaRPr lang="fr-FR" sz="1200" b="1" dirty="0">
              <a:solidFill>
                <a:srgbClr val="1C1C1C"/>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fr-FR" sz="1400" b="1" dirty="0">
                <a:solidFill>
                  <a:srgbClr val="003399"/>
                </a:solidFill>
                <a:latin typeface="Arial" pitchFamily="34" charset="0"/>
                <a:cs typeface="Arial" pitchFamily="34" charset="0"/>
              </a:rPr>
              <a:t>Use of satellite data</a:t>
            </a: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fr-FR" sz="1200" b="1" dirty="0">
              <a:solidFill>
                <a:srgbClr val="003399"/>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fr-FR" sz="1200" b="1" dirty="0">
              <a:solidFill>
                <a:srgbClr val="1C1C1C"/>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fr-FR" sz="1400" b="1" dirty="0">
              <a:solidFill>
                <a:srgbClr val="1C1C1C"/>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fr-FR" sz="1400" b="1" dirty="0">
              <a:solidFill>
                <a:srgbClr val="1C1C1C"/>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dirty="0">
              <a:solidFill>
                <a:srgbClr val="1C1C1C"/>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003399"/>
                </a:solidFill>
                <a:latin typeface="Arial" pitchFamily="34" charset="0"/>
                <a:cs typeface="Arial" pitchFamily="34" charset="0"/>
              </a:rPr>
              <a:t>METOP-ASCAT                    SMOS</a:t>
            </a:r>
          </a:p>
          <a:p>
            <a:pPr>
              <a:lnSpc>
                <a:spcPct val="80000"/>
              </a:lnSpc>
              <a:spcAft>
                <a:spcPct val="5000"/>
              </a:spcAft>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en-US" sz="1400" b="1" dirty="0">
                <a:solidFill>
                  <a:srgbClr val="003399"/>
                </a:solidFill>
                <a:latin typeface="Arial" pitchFamily="34" charset="0"/>
                <a:cs typeface="Arial" pitchFamily="34" charset="0"/>
              </a:rPr>
              <a:t> </a:t>
            </a:r>
            <a:r>
              <a:rPr lang="en-US" sz="1200" b="1" dirty="0">
                <a:solidFill>
                  <a:schemeClr val="tx1"/>
                </a:solidFill>
                <a:latin typeface="Arial" pitchFamily="34" charset="0"/>
                <a:cs typeface="Arial" pitchFamily="34" charset="0"/>
              </a:rPr>
              <a:t>de </a:t>
            </a:r>
            <a:r>
              <a:rPr lang="en-US" sz="1200" b="1" dirty="0" err="1">
                <a:solidFill>
                  <a:schemeClr val="tx1"/>
                </a:solidFill>
                <a:latin typeface="Arial" pitchFamily="34" charset="0"/>
                <a:cs typeface="Arial" pitchFamily="34" charset="0"/>
              </a:rPr>
              <a:t>Rosnay</a:t>
            </a:r>
            <a:r>
              <a:rPr lang="en-US" sz="1200" b="1" dirty="0">
                <a:solidFill>
                  <a:schemeClr val="tx1"/>
                </a:solidFill>
                <a:latin typeface="Arial" pitchFamily="34" charset="0"/>
                <a:cs typeface="Arial" pitchFamily="34" charset="0"/>
              </a:rPr>
              <a:t> et al., 2011 </a:t>
            </a:r>
            <a:r>
              <a:rPr lang="en-US" sz="1200" b="1" dirty="0" smtClean="0">
                <a:solidFill>
                  <a:schemeClr val="tx1"/>
                </a:solidFill>
                <a:latin typeface="Arial" pitchFamily="34" charset="0"/>
                <a:cs typeface="Arial" pitchFamily="34" charset="0"/>
              </a:rPr>
              <a:t> </a:t>
            </a:r>
            <a:r>
              <a:rPr lang="en-US" sz="1200" b="1" dirty="0" err="1" smtClean="0">
                <a:solidFill>
                  <a:schemeClr val="tx1"/>
                </a:solidFill>
                <a:latin typeface="Arial" pitchFamily="34" charset="0"/>
                <a:cs typeface="Arial" pitchFamily="34" charset="0"/>
              </a:rPr>
              <a:t>Sabater</a:t>
            </a:r>
            <a:r>
              <a:rPr lang="en-US" sz="1200" b="1" dirty="0" smtClean="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et al., 2011</a:t>
            </a: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fr-FR" sz="1400" b="1" dirty="0">
              <a:solidFill>
                <a:srgbClr val="003399"/>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fr-FR" sz="1400" b="1" dirty="0">
                <a:solidFill>
                  <a:srgbClr val="003399"/>
                </a:solidFill>
                <a:latin typeface="Arial" pitchFamily="34" charset="0"/>
                <a:cs typeface="Arial" pitchFamily="34" charset="0"/>
              </a:rPr>
              <a:t>Validation </a:t>
            </a:r>
            <a:r>
              <a:rPr lang="fr-FR" sz="1400" b="1" dirty="0" err="1">
                <a:solidFill>
                  <a:srgbClr val="003399"/>
                </a:solidFill>
                <a:latin typeface="Arial" pitchFamily="34" charset="0"/>
                <a:cs typeface="Arial" pitchFamily="34" charset="0"/>
              </a:rPr>
              <a:t>activities</a:t>
            </a:r>
            <a:endParaRPr lang="fr-FR" sz="1400" b="1" dirty="0">
              <a:solidFill>
                <a:srgbClr val="003399"/>
              </a:solidFill>
              <a:latin typeface="Arial" pitchFamily="34" charset="0"/>
              <a:cs typeface="Arial" pitchFamily="34" charset="0"/>
            </a:endParaRP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r>
              <a:rPr lang="fr-FR" sz="1200" b="1" dirty="0" err="1">
                <a:solidFill>
                  <a:schemeClr val="tx1"/>
                </a:solidFill>
                <a:latin typeface="Arial" pitchFamily="34" charset="0"/>
                <a:cs typeface="Arial" pitchFamily="34" charset="0"/>
              </a:rPr>
              <a:t>Albergel</a:t>
            </a:r>
            <a:r>
              <a:rPr lang="fr-FR" sz="1200" b="1" dirty="0">
                <a:solidFill>
                  <a:schemeClr val="tx1"/>
                </a:solidFill>
                <a:latin typeface="Arial" pitchFamily="34" charset="0"/>
                <a:cs typeface="Arial" pitchFamily="34" charset="0"/>
              </a:rPr>
              <a:t> et al. 2011</a:t>
            </a:r>
          </a:p>
          <a:p>
            <a:pPr>
              <a:lnSpc>
                <a:spcPct val="120000"/>
              </a:lnSpc>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fr-FR" sz="1200" b="1" dirty="0">
              <a:solidFill>
                <a:srgbClr val="003399"/>
              </a:solidFill>
              <a:latin typeface="Arial" pitchFamily="34" charset="0"/>
              <a:cs typeface="Arial" pitchFamily="34" charset="0"/>
            </a:endParaRPr>
          </a:p>
          <a:p>
            <a:pPr marL="1143000" lvl="2" indent="-228600">
              <a:lnSpc>
                <a:spcPct val="120000"/>
              </a:lnSpc>
              <a:spcAft>
                <a:spcPts val="100"/>
              </a:spcAft>
              <a:buClr>
                <a:srgbClr val="CCCCFF"/>
              </a:buClr>
              <a:buFont typeface="Wingdings" pitchFamily="2" charset="2"/>
              <a:buChar char=""/>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dirty="0">
              <a:solidFill>
                <a:srgbClr val="003399"/>
              </a:solidFill>
              <a:latin typeface="Arial" pitchFamily="34" charset="0"/>
              <a:cs typeface="Arial" pitchFamily="34" charset="0"/>
            </a:endParaRPr>
          </a:p>
          <a:p>
            <a:pPr marL="1143000" lvl="2" indent="-228600">
              <a:lnSpc>
                <a:spcPct val="100000"/>
              </a:lnSpc>
              <a:spcAft>
                <a:spcPts val="1000"/>
              </a:spcAft>
              <a:buClr>
                <a:srgbClr val="CCCCFF"/>
              </a:buClr>
              <a:buFont typeface="Wingdings" pitchFamily="2" charset="2"/>
              <a:buNone/>
              <a:tabLst>
                <a:tab pos="0" algn="l"/>
                <a:tab pos="736600"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Lst>
            </a:pPr>
            <a:endParaRPr lang="en-US" sz="1400" b="1" dirty="0">
              <a:solidFill>
                <a:srgbClr val="003399"/>
              </a:solidFill>
              <a:latin typeface="Arial" pitchFamily="34" charset="0"/>
              <a:cs typeface="Arial" pitchFamily="34" charset="0"/>
            </a:endParaRPr>
          </a:p>
        </p:txBody>
      </p:sp>
      <p:pic>
        <p:nvPicPr>
          <p:cNvPr id="6159" name="Picture 17" descr="Metop-254x193.gif"/>
          <p:cNvPicPr>
            <a:picLocks noChangeAspect="1"/>
          </p:cNvPicPr>
          <p:nvPr/>
        </p:nvPicPr>
        <p:blipFill>
          <a:blip r:embed="rId6" cstate="print"/>
          <a:srcRect/>
          <a:stretch>
            <a:fillRect/>
          </a:stretch>
        </p:blipFill>
        <p:spPr bwMode="auto">
          <a:xfrm>
            <a:off x="5651500" y="3933825"/>
            <a:ext cx="1404938" cy="123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755650" y="188913"/>
            <a:ext cx="7848600" cy="685800"/>
          </a:xfrm>
          <a:prstGeom prst="rect">
            <a:avLst/>
          </a:prstGeom>
          <a:noFill/>
          <a:ln w="9525">
            <a:noFill/>
            <a:round/>
            <a:headEnd/>
            <a:tailEnd/>
          </a:ln>
        </p:spPr>
        <p:txBody>
          <a:bodyPr lIns="92160" tIns="46080" rIns="92160" bIns="46080" anchor="ctr"/>
          <a:lstStyle/>
          <a:p>
            <a:pPr algn="ctr">
              <a:lnSpc>
                <a:spcPct val="104000"/>
              </a:lnSpc>
              <a:buClr>
                <a:srgbClr val="114FFB"/>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solidFill>
                  <a:srgbClr val="0033CC"/>
                </a:solidFill>
                <a:latin typeface="Arial Black" pitchFamily="34" charset="0"/>
              </a:rPr>
              <a:t>A New Snow </a:t>
            </a:r>
            <a:r>
              <a:rPr lang="en-GB" sz="2800" b="1" dirty="0">
                <a:solidFill>
                  <a:srgbClr val="0033CC"/>
                </a:solidFill>
                <a:latin typeface="Arial Black" pitchFamily="34" charset="0"/>
              </a:rPr>
              <a:t>Analysis </a:t>
            </a:r>
          </a:p>
        </p:txBody>
      </p:sp>
      <p:grpSp>
        <p:nvGrpSpPr>
          <p:cNvPr id="2" name="Group 2"/>
          <p:cNvGrpSpPr>
            <a:grpSpLocks/>
          </p:cNvGrpSpPr>
          <p:nvPr/>
        </p:nvGrpSpPr>
        <p:grpSpPr bwMode="auto">
          <a:xfrm>
            <a:off x="107950" y="1047750"/>
            <a:ext cx="6110288" cy="5832475"/>
            <a:chOff x="184" y="660"/>
            <a:chExt cx="3849" cy="3674"/>
          </a:xfrm>
        </p:grpSpPr>
        <p:sp>
          <p:nvSpPr>
            <p:cNvPr id="1030" name="Text Box 3"/>
            <p:cNvSpPr txBox="1">
              <a:spLocks noChangeArrowheads="1"/>
            </p:cNvSpPr>
            <p:nvPr/>
          </p:nvSpPr>
          <p:spPr bwMode="auto">
            <a:xfrm>
              <a:off x="184" y="660"/>
              <a:ext cx="3849" cy="3674"/>
            </a:xfrm>
            <a:prstGeom prst="rect">
              <a:avLst/>
            </a:prstGeom>
            <a:noFill/>
            <a:ln w="9525">
              <a:noFill/>
              <a:round/>
              <a:headEnd/>
              <a:tailEnd/>
            </a:ln>
          </p:spPr>
          <p:txBody>
            <a:bodyPr wrap="none" lIns="92160" tIns="46080" rIns="92160" bIns="46080">
              <a:spAutoFit/>
            </a:bodyPr>
            <a:lstStyle/>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99"/>
                  </a:solidFill>
                  <a:latin typeface="Arial" pitchFamily="34" charset="0"/>
                </a:rPr>
                <a:t>Snow Quantities:</a:t>
              </a:r>
              <a:r>
                <a:rPr lang="en-GB" sz="2000">
                  <a:solidFill>
                    <a:srgbClr val="000000"/>
                  </a:solidFill>
                  <a:latin typeface="Arial" pitchFamily="34" charset="0"/>
                </a:rPr>
                <a:t>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 Snow depth </a:t>
              </a:r>
              <a:r>
                <a:rPr lang="en-GB" sz="2000">
                  <a:solidFill>
                    <a:srgbClr val="0000FF"/>
                  </a:solidFill>
                  <a:latin typeface="Arial" pitchFamily="34" charset="0"/>
                </a:rPr>
                <a:t>SD</a:t>
              </a:r>
              <a:r>
                <a:rPr lang="en-GB" sz="2000">
                  <a:solidFill>
                    <a:srgbClr val="000000"/>
                  </a:solidFill>
                  <a:latin typeface="Arial" pitchFamily="34" charset="0"/>
                </a:rPr>
                <a:t> (m)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 Snow water equivalent </a:t>
              </a:r>
              <a:r>
                <a:rPr lang="en-GB" sz="2000">
                  <a:solidFill>
                    <a:srgbClr val="0000FF"/>
                  </a:solidFill>
                  <a:latin typeface="Arial" pitchFamily="34" charset="0"/>
                </a:rPr>
                <a:t>SWE</a:t>
              </a:r>
              <a:r>
                <a:rPr lang="en-GB" sz="2000">
                  <a:solidFill>
                    <a:srgbClr val="000080"/>
                  </a:solidFill>
                  <a:latin typeface="Arial" pitchFamily="34" charset="0"/>
                </a:rPr>
                <a:t> </a:t>
              </a:r>
              <a:r>
                <a:rPr lang="en-GB" sz="2000">
                  <a:solidFill>
                    <a:srgbClr val="000000"/>
                  </a:solidFill>
                  <a:latin typeface="Arial" pitchFamily="34" charset="0"/>
                </a:rPr>
                <a:t>(m) – ie mass per m</a:t>
              </a:r>
              <a:r>
                <a:rPr lang="en-GB" sz="2000" baseline="30000">
                  <a:solidFill>
                    <a:srgbClr val="000000"/>
                  </a:solidFill>
                  <a:latin typeface="Arial" pitchFamily="34" charset="0"/>
                </a:rPr>
                <a:t>2</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 Snow Density </a:t>
              </a:r>
              <a:r>
                <a:rPr lang="en-GB" sz="2000">
                  <a:solidFill>
                    <a:srgbClr val="0000FF"/>
                  </a:solidFill>
                  <a:latin typeface="DejaVu Sans" pitchFamily="34" charset="0"/>
                </a:rPr>
                <a:t>ρ</a:t>
              </a:r>
              <a:r>
                <a:rPr lang="en-GB" sz="2000" baseline="-33000">
                  <a:solidFill>
                    <a:srgbClr val="0000FF"/>
                  </a:solidFill>
                  <a:latin typeface="Arial" pitchFamily="34" charset="0"/>
                </a:rPr>
                <a:t>s</a:t>
              </a:r>
              <a:r>
                <a:rPr lang="en-GB" sz="2000">
                  <a:solidFill>
                    <a:srgbClr val="000000"/>
                  </a:solidFill>
                  <a:latin typeface="Arial" pitchFamily="34" charset="0"/>
                </a:rPr>
                <a:t>, between 100 and 400 kg/m3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99"/>
                  </a:solidFill>
                  <a:latin typeface="Arial" pitchFamily="34" charset="0"/>
                </a:rPr>
                <a:t>Background variable used in the snow analysis:</a:t>
              </a:r>
              <a:r>
                <a:rPr lang="en-GB" sz="2000">
                  <a:solidFill>
                    <a:srgbClr val="000000"/>
                  </a:solidFill>
                  <a:latin typeface="Arial" pitchFamily="34" charset="0"/>
                </a:rPr>
                <a:t>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 Snow depth </a:t>
              </a:r>
              <a:r>
                <a:rPr lang="en-GB" sz="2000">
                  <a:solidFill>
                    <a:srgbClr val="0000FF"/>
                  </a:solidFill>
                </a:rPr>
                <a:t>S</a:t>
              </a:r>
              <a:r>
                <a:rPr lang="en-GB" sz="2000" baseline="30000">
                  <a:solidFill>
                    <a:srgbClr val="0000FF"/>
                  </a:solidFill>
                </a:rPr>
                <a:t>b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computed from forecast SWE and density</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(Dutra et al., J Hydromet. 2009)</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99"/>
                  </a:solidFill>
                  <a:latin typeface="Arial" pitchFamily="34" charset="0"/>
                </a:rPr>
                <a:t>Observation types:</a:t>
              </a:r>
              <a:r>
                <a:rPr lang="en-GB" sz="2000">
                  <a:solidFill>
                    <a:srgbClr val="000099"/>
                  </a:solidFill>
                  <a:latin typeface="Arial" pitchFamily="34" charset="0"/>
                </a:rPr>
                <a:t>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 Conventional data: </a:t>
              </a:r>
              <a:r>
                <a:rPr lang="en-GB" sz="2000" b="1">
                  <a:solidFill>
                    <a:srgbClr val="000000"/>
                  </a:solidFill>
                  <a:latin typeface="Arial" pitchFamily="34" charset="0"/>
                </a:rPr>
                <a:t>SYNOP snow depth </a:t>
              </a:r>
              <a:r>
                <a:rPr lang="en-GB" sz="2000">
                  <a:solidFill>
                    <a:srgbClr val="000000"/>
                  </a:solidFill>
                  <a:latin typeface="Arial" pitchFamily="34" charset="0"/>
                </a:rPr>
                <a:t>(</a:t>
              </a:r>
              <a:r>
                <a:rPr lang="en-GB" sz="2000">
                  <a:solidFill>
                    <a:srgbClr val="0000FF"/>
                  </a:solidFill>
                </a:rPr>
                <a:t>S</a:t>
              </a:r>
              <a:r>
                <a:rPr lang="en-GB" sz="2000" baseline="30000">
                  <a:solidFill>
                    <a:srgbClr val="0000FF"/>
                  </a:solidFill>
                </a:rPr>
                <a:t>O</a:t>
              </a:r>
              <a:r>
                <a:rPr lang="en-GB" sz="2000">
                  <a:solidFill>
                    <a:srgbClr val="000000"/>
                  </a:solidFill>
                  <a:latin typeface="Arial" pitchFamily="34" charset="0"/>
                </a:rPr>
                <a:t>)  </a:t>
              </a: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 Satellite: </a:t>
              </a:r>
              <a:r>
                <a:rPr lang="en-GB" sz="2000" b="1">
                  <a:solidFill>
                    <a:srgbClr val="000000"/>
                  </a:solidFill>
                  <a:latin typeface="Arial" pitchFamily="34" charset="0"/>
                </a:rPr>
                <a:t>Snow cover extent </a:t>
              </a:r>
              <a:r>
                <a:rPr lang="en-GB" sz="2000">
                  <a:solidFill>
                    <a:srgbClr val="000000"/>
                  </a:solidFill>
                  <a:latin typeface="Arial" pitchFamily="34" charset="0"/>
                </a:rPr>
                <a:t>(NOAA/NESDIS)</a:t>
              </a:r>
              <a:r>
                <a:rPr lang="ar-SA" sz="2000">
                  <a:solidFill>
                    <a:srgbClr val="000000"/>
                  </a:solidFill>
                  <a:latin typeface="Arial" pitchFamily="34" charset="0"/>
                  <a:cs typeface="Arial" pitchFamily="34" charset="0"/>
                </a:rPr>
                <a:t>‏</a:t>
              </a:r>
              <a:endParaRPr lang="en-GB" sz="2000">
                <a:solidFill>
                  <a:srgbClr val="000000"/>
                </a:solidFill>
                <a:latin typeface="Arial" pitchFamily="34" charset="0"/>
              </a:endParaRP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a:solidFill>
                  <a:srgbClr val="000000"/>
                </a:solidFill>
                <a:latin typeface="Arial" pitchFamily="34" charset="0"/>
              </a:endParaRPr>
            </a:p>
            <a:p>
              <a:pPr>
                <a:lnSpc>
                  <a:spcPct val="10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latin typeface="Arial" pitchFamily="34" charset="0"/>
                </a:rPr>
                <a:t>              </a:t>
              </a:r>
            </a:p>
          </p:txBody>
        </p:sp>
        <p:graphicFrame>
          <p:nvGraphicFramePr>
            <p:cNvPr id="1026" name="Object 4"/>
            <p:cNvGraphicFramePr>
              <a:graphicFrameLocks noChangeAspect="1"/>
            </p:cNvGraphicFramePr>
            <p:nvPr/>
          </p:nvGraphicFramePr>
          <p:xfrm>
            <a:off x="1910" y="1788"/>
            <a:ext cx="691" cy="347"/>
          </p:xfrm>
          <a:graphic>
            <a:graphicData uri="http://schemas.openxmlformats.org/presentationml/2006/ole">
              <p:oleObj spid="_x0000_s157698" name="Equation" r:id="rId4" imgW="1015920" imgH="393480" progId="Equation.DSMT4">
                <p:embed/>
              </p:oleObj>
            </a:graphicData>
          </a:graphic>
        </p:graphicFrame>
        <p:sp>
          <p:nvSpPr>
            <p:cNvPr id="1031" name="Text Box 5"/>
            <p:cNvSpPr txBox="1">
              <a:spLocks noChangeArrowheads="1"/>
            </p:cNvSpPr>
            <p:nvPr/>
          </p:nvSpPr>
          <p:spPr bwMode="auto">
            <a:xfrm>
              <a:off x="2637" y="1809"/>
              <a:ext cx="346" cy="254"/>
            </a:xfrm>
            <a:prstGeom prst="rect">
              <a:avLst/>
            </a:prstGeom>
            <a:noFill/>
            <a:ln w="9525">
              <a:noFill/>
              <a:round/>
              <a:headEnd/>
              <a:tailEnd/>
            </a:ln>
          </p:spPr>
          <p:txBody>
            <a:bodyPr wrap="none" lIns="92160" tIns="46080" rIns="92160" bIns="46080">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000000"/>
                  </a:solidFill>
                </a:rPr>
                <a:t>[m]</a:t>
              </a:r>
            </a:p>
          </p:txBody>
        </p:sp>
      </p:grpSp>
      <p:pic>
        <p:nvPicPr>
          <p:cNvPr id="1029" name="Picture 6"/>
          <p:cNvPicPr>
            <a:picLocks noChangeAspect="1" noChangeArrowheads="1"/>
          </p:cNvPicPr>
          <p:nvPr/>
        </p:nvPicPr>
        <p:blipFill>
          <a:blip r:embed="rId5" cstate="print"/>
          <a:srcRect/>
          <a:stretch>
            <a:fillRect/>
          </a:stretch>
        </p:blipFill>
        <p:spPr bwMode="auto">
          <a:xfrm>
            <a:off x="6421438" y="2700338"/>
            <a:ext cx="2722562" cy="2803525"/>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990600" y="49213"/>
            <a:ext cx="7848600" cy="685800"/>
          </a:xfrm>
          <a:prstGeom prst="rect">
            <a:avLst/>
          </a:prstGeom>
          <a:noFill/>
          <a:ln w="9525">
            <a:noFill/>
            <a:round/>
            <a:headEnd/>
            <a:tailEnd/>
          </a:ln>
        </p:spPr>
        <p:txBody>
          <a:bodyPr lIns="92160" tIns="46080" rIns="92160" bIns="46080" anchor="ctr"/>
          <a:lstStyle/>
          <a:p>
            <a:pPr algn="ctr">
              <a:lnSpc>
                <a:spcPct val="104000"/>
              </a:lnSpc>
              <a:buClr>
                <a:srgbClr val="114FFB"/>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0033CC"/>
                </a:solidFill>
                <a:latin typeface="Arial Black" pitchFamily="34" charset="0"/>
              </a:rPr>
              <a:t>NOAA/NESDIS Snow extent data</a:t>
            </a:r>
          </a:p>
        </p:txBody>
      </p:sp>
      <p:sp>
        <p:nvSpPr>
          <p:cNvPr id="8195" name="Text Box 2"/>
          <p:cNvSpPr txBox="1">
            <a:spLocks noChangeArrowheads="1"/>
          </p:cNvSpPr>
          <p:nvPr/>
        </p:nvSpPr>
        <p:spPr bwMode="auto">
          <a:xfrm>
            <a:off x="900113" y="393700"/>
            <a:ext cx="7848600" cy="685800"/>
          </a:xfrm>
          <a:prstGeom prst="rect">
            <a:avLst/>
          </a:prstGeom>
          <a:noFill/>
          <a:ln w="9525">
            <a:noFill/>
            <a:round/>
            <a:headEnd/>
            <a:tailEnd/>
          </a:ln>
        </p:spPr>
        <p:txBody>
          <a:bodyPr wrap="none" anchor="ctr"/>
          <a:lstStyle/>
          <a:p>
            <a:endParaRPr lang="en-US"/>
          </a:p>
        </p:txBody>
      </p:sp>
      <p:sp>
        <p:nvSpPr>
          <p:cNvPr id="8196" name="Text Box 4"/>
          <p:cNvSpPr txBox="1">
            <a:spLocks noChangeArrowheads="1"/>
          </p:cNvSpPr>
          <p:nvPr/>
        </p:nvSpPr>
        <p:spPr bwMode="auto">
          <a:xfrm>
            <a:off x="360363" y="598488"/>
            <a:ext cx="8642350" cy="6423025"/>
          </a:xfrm>
          <a:prstGeom prst="rect">
            <a:avLst/>
          </a:prstGeom>
          <a:noFill/>
          <a:ln w="9525">
            <a:noFill/>
            <a:round/>
            <a:headEnd/>
            <a:tailEnd/>
          </a:ln>
        </p:spPr>
        <p:txBody>
          <a:bodyPr lIns="90000" tIns="46800" rIns="90000" bIns="46800">
            <a:spAutoFit/>
          </a:bodyPr>
          <a:lstStyle/>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b="1">
                <a:solidFill>
                  <a:srgbClr val="000000"/>
                </a:solidFill>
                <a:latin typeface="Arial" pitchFamily="34" charset="0"/>
              </a:rPr>
              <a:t>Interactive Multisensor Snow and Ice Mapping System</a:t>
            </a:r>
            <a:endParaRPr lang="en-GB" sz="1800">
              <a:solidFill>
                <a:srgbClr val="000000"/>
              </a:solidFill>
              <a:latin typeface="Arial" pitchFamily="34" charset="0"/>
            </a:endParaRP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rPr>
              <a:t> Time sequenced imagery from geostationary satellites</a:t>
            </a: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rPr>
              <a:t>  AVHRR,</a:t>
            </a: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rPr>
              <a:t>  SSM/I</a:t>
            </a: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rPr>
              <a:t>  Station data </a:t>
            </a: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endParaRP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b="1">
                <a:solidFill>
                  <a:srgbClr val="000000"/>
                </a:solidFill>
                <a:latin typeface="Arial" pitchFamily="34" charset="0"/>
              </a:rPr>
              <a:t>Northern Hemisphere product</a:t>
            </a: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rPr>
              <a:t>  Daily</a:t>
            </a: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rPr>
              <a:t>  Polar stereographic projection</a:t>
            </a:r>
          </a:p>
          <a:p>
            <a:pPr marL="341313" indent="-341313" eaLnBrk="1" hangingPunct="1">
              <a:lnSpc>
                <a:spcPct val="104000"/>
              </a:lnSpc>
              <a:buFont typeface="Times New Roman" pitchFamily="18"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endParaRPr>
          </a:p>
          <a:p>
            <a:pPr marL="341313" indent="-341313" eaLnBrk="1" hangingPunct="1">
              <a:lnSpc>
                <a:spcPct val="93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1800" b="1">
                <a:solidFill>
                  <a:srgbClr val="000000"/>
                </a:solidFill>
                <a:latin typeface="Arial" pitchFamily="34" charset="0"/>
              </a:rPr>
              <a:t>Resolution</a:t>
            </a:r>
            <a:endParaRPr lang="de-DE" sz="1800">
              <a:solidFill>
                <a:srgbClr val="000000"/>
              </a:solidFill>
              <a:latin typeface="Arial" pitchFamily="34" charset="0"/>
            </a:endParaRPr>
          </a:p>
          <a:p>
            <a:pPr marL="341313" indent="-341313" eaLnBrk="1" hangingPunct="1">
              <a:lnSpc>
                <a:spcPct val="93000"/>
              </a:lnSpc>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de-DE" sz="1800">
                <a:solidFill>
                  <a:srgbClr val="000000"/>
                </a:solidFill>
                <a:latin typeface="Arial" pitchFamily="34" charset="0"/>
              </a:rPr>
              <a:t>24 km product  (1024 </a:t>
            </a:r>
            <a:r>
              <a:rPr lang="en-US" sz="1800">
                <a:solidFill>
                  <a:srgbClr val="000000"/>
                </a:solidFill>
                <a:latin typeface="Arial" pitchFamily="34" charset="0"/>
                <a:cs typeface="Arial" pitchFamily="34" charset="0"/>
              </a:rPr>
              <a:t>× 1024)</a:t>
            </a:r>
          </a:p>
          <a:p>
            <a:pPr marL="341313" indent="-341313" eaLnBrk="1" hangingPunct="1">
              <a:lnSpc>
                <a:spcPct val="93000"/>
              </a:lnSpc>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1800">
                <a:solidFill>
                  <a:srgbClr val="000000"/>
                </a:solidFill>
                <a:latin typeface="Arial" pitchFamily="34" charset="0"/>
                <a:cs typeface="Arial" pitchFamily="34" charset="0"/>
              </a:rPr>
              <a:t>  4 km product (6044 x 6044)</a:t>
            </a:r>
            <a:endParaRPr lang="en-GB" sz="1800">
              <a:solidFill>
                <a:srgbClr val="000000"/>
              </a:solidFill>
              <a:latin typeface="Arial" pitchFamily="34" charset="0"/>
              <a:cs typeface="Arial" pitchFamily="34" charset="0"/>
            </a:endParaRP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cs typeface="Arial" pitchFamily="34" charset="0"/>
            </a:endParaRP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b="1">
                <a:solidFill>
                  <a:schemeClr val="accent2"/>
                </a:solidFill>
                <a:latin typeface="Arial" pitchFamily="34" charset="0"/>
                <a:cs typeface="Arial" pitchFamily="34" charset="0"/>
              </a:rPr>
              <a:t>Information content: Snow/Snow free</a:t>
            </a:r>
            <a:endParaRPr lang="en-GB" sz="1800" b="1">
              <a:solidFill>
                <a:srgbClr val="000000"/>
              </a:solidFill>
              <a:latin typeface="Arial" pitchFamily="34" charset="0"/>
              <a:cs typeface="Arial" pitchFamily="34" charset="0"/>
            </a:endParaRPr>
          </a:p>
          <a:p>
            <a:pPr marL="341313" indent="-341313" eaLnBrk="1" hangingPunct="1">
              <a:lnSpc>
                <a:spcPct val="93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cs typeface="Arial" pitchFamily="34" charset="0"/>
              </a:rPr>
              <a:t>Format: </a:t>
            </a:r>
          </a:p>
          <a:p>
            <a:pPr marL="341313" indent="-341313" eaLnBrk="1" hangingPunct="1">
              <a:lnSpc>
                <a:spcPct val="93000"/>
              </a:lnSpc>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cs typeface="Arial" pitchFamily="34" charset="0"/>
              </a:rPr>
              <a:t>24km product in Grib</a:t>
            </a:r>
          </a:p>
          <a:p>
            <a:pPr marL="341313" indent="-341313" eaLnBrk="1" hangingPunct="1">
              <a:lnSpc>
                <a:spcPct val="93000"/>
              </a:lnSpc>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cs typeface="Arial" pitchFamily="34" charset="0"/>
              </a:rPr>
              <a:t>4 km product in Ascii</a:t>
            </a:r>
          </a:p>
          <a:p>
            <a:pPr marL="341313" indent="-341313" eaLnBrk="1" hangingPunct="1">
              <a:lnSpc>
                <a:spcPct val="93000"/>
              </a:lnSpc>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cs typeface="Arial" pitchFamily="34" charset="0"/>
            </a:endParaRPr>
          </a:p>
          <a:p>
            <a:pPr marL="341313" indent="-341313" eaLnBrk="1" hangingPunct="1">
              <a:lnSpc>
                <a:spcPct val="93000"/>
              </a:lnSpc>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cs typeface="Arial" pitchFamily="34" charset="0"/>
            </a:endParaRP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GB" sz="1800">
                <a:solidFill>
                  <a:srgbClr val="000000"/>
                </a:solidFill>
                <a:latin typeface="Arial" pitchFamily="34" charset="0"/>
                <a:cs typeface="Arial" pitchFamily="34" charset="0"/>
              </a:rPr>
              <a:t>More information at: </a:t>
            </a:r>
            <a:r>
              <a:rPr lang="en-GB" sz="1800">
                <a:solidFill>
                  <a:schemeClr val="accent2"/>
                </a:solidFill>
                <a:latin typeface="Arial" pitchFamily="34" charset="0"/>
                <a:cs typeface="Arial" pitchFamily="34" charset="0"/>
              </a:rPr>
              <a:t>http://nsidc.org/data/g02156.html</a:t>
            </a:r>
            <a:endParaRPr lang="en-GB" sz="1800">
              <a:solidFill>
                <a:schemeClr val="accent2"/>
              </a:solidFill>
              <a:latin typeface="Arial" pitchFamily="34" charset="0"/>
              <a:cs typeface="Arial" pitchFamily="34" charset="0"/>
              <a:hlinkClick r:id="rId3"/>
            </a:endParaRP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cs typeface="Arial" pitchFamily="34" charset="0"/>
            </a:endParaRPr>
          </a:p>
          <a:p>
            <a:pPr marL="341313" indent="-341313" eaLnBrk="1" hangingPunct="1">
              <a:lnSpc>
                <a:spcPct val="104000"/>
              </a:lnSpc>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n-GB" sz="1800">
              <a:solidFill>
                <a:srgbClr val="000000"/>
              </a:solidFill>
              <a:latin typeface="Arial" pitchFamily="34" charset="0"/>
              <a:cs typeface="Arial" pitchFamily="34" charset="0"/>
            </a:endParaRPr>
          </a:p>
        </p:txBody>
      </p:sp>
      <p:pic>
        <p:nvPicPr>
          <p:cNvPr id="8197" name="Picture 6" descr="ims2011002_usa.gif"/>
          <p:cNvPicPr>
            <a:picLocks noChangeAspect="1"/>
          </p:cNvPicPr>
          <p:nvPr/>
        </p:nvPicPr>
        <p:blipFill>
          <a:blip r:embed="rId4" cstate="print"/>
          <a:srcRect/>
          <a:stretch>
            <a:fillRect/>
          </a:stretch>
        </p:blipFill>
        <p:spPr bwMode="auto">
          <a:xfrm>
            <a:off x="4500563" y="1484313"/>
            <a:ext cx="4238625" cy="4238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58775" y="674688"/>
            <a:ext cx="8640763" cy="5634632"/>
          </a:xfrm>
          <a:prstGeom prst="rect">
            <a:avLst/>
          </a:prstGeom>
          <a:solidFill>
            <a:srgbClr val="FFFFFF"/>
          </a:solidFill>
          <a:ln w="9525">
            <a:noFill/>
            <a:round/>
            <a:headEnd/>
            <a:tailEnd/>
          </a:ln>
        </p:spPr>
        <p:txBody>
          <a:bodyPr lIns="0" tIns="0" rIns="0" bIns="0"/>
          <a:lstStyle/>
          <a:p>
            <a:pPr marL="284163" indent="-284163">
              <a:lnSpc>
                <a:spcPts val="2500"/>
              </a:lnSpc>
              <a:spcAft>
                <a:spcPts val="1000"/>
              </a:spcAft>
              <a:buClr>
                <a:srgbClr val="FC0128"/>
              </a:buCl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endParaRPr lang="en-GB" sz="2200" b="1" u="sng" dirty="0">
              <a:solidFill>
                <a:srgbClr val="000000"/>
              </a:solidFill>
              <a:latin typeface="Arial" pitchFamily="34" charset="0"/>
              <a:cs typeface="Arial" pitchFamily="34" charset="0"/>
            </a:endParaRPr>
          </a:p>
          <a:p>
            <a:pPr marL="284163" indent="-284163">
              <a:lnSpc>
                <a:spcPts val="2500"/>
              </a:lnSpc>
              <a:spcAft>
                <a:spcPts val="1000"/>
              </a:spcAft>
              <a:buSzPct val="45000"/>
              <a:buFontTx/>
              <a:buNone/>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GB" sz="2200" dirty="0">
                <a:solidFill>
                  <a:srgbClr val="000000"/>
                </a:solidFill>
                <a:latin typeface="Arial" pitchFamily="34" charset="0"/>
                <a:cs typeface="Arial" pitchFamily="34" charset="0"/>
              </a:rPr>
              <a:t>- 1987-2010: </a:t>
            </a:r>
            <a:r>
              <a:rPr lang="en-GB" sz="2200" dirty="0" err="1">
                <a:solidFill>
                  <a:srgbClr val="000000"/>
                </a:solidFill>
                <a:latin typeface="Arial" pitchFamily="34" charset="0"/>
                <a:cs typeface="Arial" pitchFamily="34" charset="0"/>
              </a:rPr>
              <a:t>Cressman</a:t>
            </a:r>
            <a:r>
              <a:rPr lang="en-GB" sz="2200" dirty="0">
                <a:solidFill>
                  <a:srgbClr val="000000"/>
                </a:solidFill>
                <a:latin typeface="Arial" pitchFamily="34" charset="0"/>
                <a:cs typeface="Arial" pitchFamily="34" charset="0"/>
              </a:rPr>
              <a:t> Interpolation (1959) ; use of SYNOP</a:t>
            </a:r>
          </a:p>
          <a:p>
            <a:pPr marL="284163" indent="-284163">
              <a:lnSpc>
                <a:spcPts val="2500"/>
              </a:lnSpc>
              <a:spcAft>
                <a:spcPts val="1000"/>
              </a:spcAft>
              <a:buSzPct val="45000"/>
              <a:buFontTx/>
              <a:buNone/>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GB" sz="2200" dirty="0">
                <a:solidFill>
                  <a:srgbClr val="000000"/>
                </a:solidFill>
                <a:latin typeface="Arial" pitchFamily="34" charset="0"/>
                <a:cs typeface="Arial" pitchFamily="34" charset="0"/>
              </a:rPr>
              <a:t>- 2004: Introduction of the use of NOAA/NESDIS data (</a:t>
            </a:r>
            <a:r>
              <a:rPr lang="en-GB" sz="2200" dirty="0" err="1">
                <a:solidFill>
                  <a:srgbClr val="000000"/>
                </a:solidFill>
                <a:latin typeface="Arial" pitchFamily="34" charset="0"/>
                <a:cs typeface="Arial" pitchFamily="34" charset="0"/>
              </a:rPr>
              <a:t>resol</a:t>
            </a:r>
            <a:r>
              <a:rPr lang="en-GB" sz="2200" dirty="0">
                <a:solidFill>
                  <a:srgbClr val="000000"/>
                </a:solidFill>
                <a:latin typeface="Arial" pitchFamily="34" charset="0"/>
                <a:cs typeface="Arial" pitchFamily="34" charset="0"/>
              </a:rPr>
              <a:t>. 24km)</a:t>
            </a:r>
          </a:p>
          <a:p>
            <a:pPr marL="284163" indent="-284163">
              <a:lnSpc>
                <a:spcPts val="2500"/>
              </a:lnSpc>
              <a:spcAft>
                <a:spcPts val="1000"/>
              </a:spcAft>
              <a:buSzPct val="45000"/>
              <a:buFont typeface="Wingdings" pitchFamily="2" charset="2"/>
              <a:buNone/>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GB" sz="2200" b="1" u="sng" dirty="0">
                <a:solidFill>
                  <a:srgbClr val="000000"/>
                </a:solidFill>
                <a:latin typeface="Arial" pitchFamily="34" charset="0"/>
                <a:cs typeface="Arial" pitchFamily="34" charset="0"/>
              </a:rPr>
              <a:t>- 2010: </a:t>
            </a:r>
            <a:r>
              <a:rPr lang="en-GB" sz="2200" b="1" u="sng" dirty="0" smtClean="0">
                <a:solidFill>
                  <a:srgbClr val="000000"/>
                </a:solidFill>
                <a:latin typeface="Arial" pitchFamily="34" charset="0"/>
                <a:cs typeface="Arial" pitchFamily="34" charset="0"/>
              </a:rPr>
              <a:t>New snow </a:t>
            </a:r>
            <a:r>
              <a:rPr lang="en-GB" sz="2200" b="1" u="sng" dirty="0">
                <a:solidFill>
                  <a:srgbClr val="000000"/>
                </a:solidFill>
                <a:latin typeface="Arial" pitchFamily="34" charset="0"/>
                <a:cs typeface="Arial" pitchFamily="34" charset="0"/>
              </a:rPr>
              <a:t>analysis: </a:t>
            </a:r>
            <a:endParaRPr lang="en-GB" sz="2200" b="1" dirty="0">
              <a:solidFill>
                <a:srgbClr val="000000"/>
              </a:solidFill>
              <a:latin typeface="Arial" pitchFamily="34" charset="0"/>
              <a:cs typeface="Arial" pitchFamily="34" charset="0"/>
            </a:endParaRPr>
          </a:p>
          <a:p>
            <a:pPr marL="742950" lvl="1" indent="-285750">
              <a:lnSpc>
                <a:spcPts val="2500"/>
              </a:lnSpc>
              <a:spcAft>
                <a:spcPts val="1000"/>
              </a:spcAft>
              <a:buSzPct val="45000"/>
              <a:buFont typeface="Wingdings" pitchFamily="2" charset="2"/>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GB" sz="2200" dirty="0">
                <a:solidFill>
                  <a:srgbClr val="000000"/>
                </a:solidFill>
                <a:latin typeface="Arial" pitchFamily="34" charset="0"/>
                <a:cs typeface="Arial" pitchFamily="34" charset="0"/>
              </a:rPr>
              <a:t> </a:t>
            </a:r>
            <a:r>
              <a:rPr lang="en-GB" sz="2200" b="1" dirty="0">
                <a:solidFill>
                  <a:srgbClr val="000000"/>
                </a:solidFill>
                <a:latin typeface="Arial" pitchFamily="34" charset="0"/>
                <a:cs typeface="Arial" pitchFamily="34" charset="0"/>
              </a:rPr>
              <a:t>OI:</a:t>
            </a:r>
            <a:r>
              <a:rPr lang="en-GB" sz="2200" dirty="0">
                <a:solidFill>
                  <a:srgbClr val="000000"/>
                </a:solidFill>
                <a:latin typeface="Arial" pitchFamily="34" charset="0"/>
                <a:cs typeface="Arial" pitchFamily="34" charset="0"/>
              </a:rPr>
              <a:t> Optimum Interpolation Snow analysis, using weighting functions of </a:t>
            </a:r>
            <a:r>
              <a:rPr lang="en-GB" sz="2200" dirty="0" err="1">
                <a:solidFill>
                  <a:srgbClr val="000000"/>
                </a:solidFill>
                <a:latin typeface="Arial" pitchFamily="34" charset="0"/>
                <a:cs typeface="Arial" pitchFamily="34" charset="0"/>
              </a:rPr>
              <a:t>Brasnett</a:t>
            </a:r>
            <a:r>
              <a:rPr lang="en-GB" sz="2200" dirty="0">
                <a:solidFill>
                  <a:srgbClr val="000000"/>
                </a:solidFill>
                <a:latin typeface="Arial" pitchFamily="34" charset="0"/>
                <a:cs typeface="Arial" pitchFamily="34" charset="0"/>
              </a:rPr>
              <a:t>, J. Appl. </a:t>
            </a:r>
            <a:r>
              <a:rPr lang="en-GB" sz="2200" dirty="0" err="1">
                <a:solidFill>
                  <a:srgbClr val="000000"/>
                </a:solidFill>
                <a:latin typeface="Arial" pitchFamily="34" charset="0"/>
                <a:cs typeface="Arial" pitchFamily="34" charset="0"/>
              </a:rPr>
              <a:t>Meteo</a:t>
            </a:r>
            <a:r>
              <a:rPr lang="en-GB" sz="2200" dirty="0">
                <a:solidFill>
                  <a:srgbClr val="000000"/>
                </a:solidFill>
                <a:latin typeface="Arial" pitchFamily="34" charset="0"/>
                <a:cs typeface="Arial" pitchFamily="34" charset="0"/>
              </a:rPr>
              <a:t>. (1999).  OI snow depth analysis (used at ECMWF, CMC, JMA) makes a better use of the model background than </a:t>
            </a:r>
            <a:r>
              <a:rPr lang="en-GB" sz="2200" dirty="0" err="1">
                <a:solidFill>
                  <a:srgbClr val="000000"/>
                </a:solidFill>
                <a:latin typeface="Arial" pitchFamily="34" charset="0"/>
                <a:cs typeface="Arial" pitchFamily="34" charset="0"/>
              </a:rPr>
              <a:t>Cressman</a:t>
            </a:r>
            <a:r>
              <a:rPr lang="en-GB" sz="2200" dirty="0">
                <a:solidFill>
                  <a:srgbClr val="000000"/>
                </a:solidFill>
                <a:latin typeface="Arial" pitchFamily="34" charset="0"/>
                <a:cs typeface="Arial" pitchFamily="34" charset="0"/>
              </a:rPr>
              <a:t> (used at DWD and still used at ECMWF in ERA-Interim).</a:t>
            </a:r>
          </a:p>
          <a:p>
            <a:pPr marL="742950" lvl="1" indent="-285750">
              <a:lnSpc>
                <a:spcPts val="2500"/>
              </a:lnSpc>
              <a:spcAft>
                <a:spcPts val="1000"/>
              </a:spcAft>
              <a:buSzPct val="45000"/>
              <a:buFont typeface="Wingdings" pitchFamily="2" charset="2"/>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GB" sz="2200" dirty="0">
                <a:solidFill>
                  <a:srgbClr val="000000"/>
                </a:solidFill>
                <a:latin typeface="Arial" pitchFamily="34" charset="0"/>
                <a:cs typeface="Arial" pitchFamily="34" charset="0"/>
              </a:rPr>
              <a:t> </a:t>
            </a:r>
            <a:r>
              <a:rPr lang="en-GB" sz="2200" b="1" dirty="0">
                <a:solidFill>
                  <a:srgbClr val="000000"/>
                </a:solidFill>
                <a:latin typeface="Arial" pitchFamily="34" charset="0"/>
                <a:cs typeface="Arial" pitchFamily="34" charset="0"/>
              </a:rPr>
              <a:t>NESDIS:</a:t>
            </a:r>
            <a:r>
              <a:rPr lang="en-GB" sz="2200" dirty="0">
                <a:solidFill>
                  <a:srgbClr val="000000"/>
                </a:solidFill>
                <a:latin typeface="Arial" pitchFamily="34" charset="0"/>
                <a:cs typeface="Arial" pitchFamily="34" charset="0"/>
              </a:rPr>
              <a:t> NOAA/NESDIS 4km ASCII snow cover product (substituting the 24 km GRIB product).  The new NESDIS product is of better quality with better coverage in coastal areas. </a:t>
            </a:r>
          </a:p>
          <a:p>
            <a:pPr marL="742950" lvl="1" indent="-285750">
              <a:lnSpc>
                <a:spcPts val="2500"/>
              </a:lnSpc>
              <a:spcAft>
                <a:spcPts val="1000"/>
              </a:spcAft>
              <a:buSzPct val="45000"/>
              <a:buFont typeface="Wingdings" pitchFamily="2" charset="2"/>
              <a:buChar cha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pPr>
            <a:r>
              <a:rPr lang="en-GB" sz="2200" dirty="0">
                <a:solidFill>
                  <a:srgbClr val="000000"/>
                </a:solidFill>
                <a:latin typeface="Arial" pitchFamily="34" charset="0"/>
                <a:cs typeface="Arial" pitchFamily="34" charset="0"/>
              </a:rPr>
              <a:t> </a:t>
            </a:r>
            <a:r>
              <a:rPr lang="en-GB" sz="2200" b="1" dirty="0">
                <a:solidFill>
                  <a:srgbClr val="000000"/>
                </a:solidFill>
                <a:latin typeface="Arial" pitchFamily="34" charset="0"/>
                <a:cs typeface="Arial" pitchFamily="34" charset="0"/>
              </a:rPr>
              <a:t>QC: </a:t>
            </a:r>
            <a:r>
              <a:rPr lang="en-GB" sz="2200" dirty="0">
                <a:solidFill>
                  <a:srgbClr val="000000"/>
                </a:solidFill>
                <a:latin typeface="Arial" pitchFamily="34" charset="0"/>
                <a:cs typeface="Arial" pitchFamily="34" charset="0"/>
              </a:rPr>
              <a:t>Introduction of blacklist file and rejection statistics. Also allows easier identification of stations related to MS queries.</a:t>
            </a:r>
          </a:p>
        </p:txBody>
      </p:sp>
      <p:sp>
        <p:nvSpPr>
          <p:cNvPr id="9219" name="Text Box 2"/>
          <p:cNvSpPr txBox="1">
            <a:spLocks noChangeArrowheads="1"/>
          </p:cNvSpPr>
          <p:nvPr/>
        </p:nvSpPr>
        <p:spPr bwMode="auto">
          <a:xfrm>
            <a:off x="0" y="144463"/>
            <a:ext cx="9144000" cy="1414462"/>
          </a:xfrm>
          <a:prstGeom prst="rect">
            <a:avLst/>
          </a:prstGeom>
          <a:noFill/>
          <a:ln w="9525">
            <a:noFill/>
            <a:round/>
            <a:headEnd/>
            <a:tailEnd/>
          </a:ln>
        </p:spPr>
        <p:txBody>
          <a:bodyPr lIns="90360" tIns="44280" rIns="90360" bIns="44280" anchor="ctr"/>
          <a:lstStyle/>
          <a:p>
            <a:pPr algn="ctr">
              <a:lnSpc>
                <a:spcPct val="104000"/>
              </a:lnSpc>
              <a:buClr>
                <a:srgbClr val="0F3692"/>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a:solidFill>
                  <a:srgbClr val="0033CC"/>
                </a:solidFill>
                <a:latin typeface="Arial Black" pitchFamily="34" charset="0"/>
              </a:rPr>
              <a:t>Snow analysis recent improvements</a:t>
            </a:r>
            <a:br>
              <a:rPr lang="en-GB" sz="2800">
                <a:solidFill>
                  <a:srgbClr val="0033CC"/>
                </a:solidFill>
                <a:latin typeface="Arial Black" pitchFamily="34" charset="0"/>
              </a:rPr>
            </a:br>
            <a:endParaRPr lang="en-GB" sz="2800">
              <a:solidFill>
                <a:srgbClr val="0033CC"/>
              </a:solidFill>
              <a:latin typeface="Arial Black"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SNOW_AN_RMS_201002_06.png"/>
          <p:cNvPicPr>
            <a:picLocks noChangeAspect="1"/>
          </p:cNvPicPr>
          <p:nvPr/>
        </p:nvPicPr>
        <p:blipFill>
          <a:blip r:embed="rId3" cstate="print"/>
          <a:srcRect b="38060"/>
          <a:stretch>
            <a:fillRect/>
          </a:stretch>
        </p:blipFill>
        <p:spPr bwMode="auto">
          <a:xfrm>
            <a:off x="0" y="1341438"/>
            <a:ext cx="8875713" cy="4247802"/>
          </a:xfrm>
          <a:prstGeom prst="rect">
            <a:avLst/>
          </a:prstGeom>
          <a:noFill/>
          <a:ln w="9525">
            <a:noFill/>
            <a:miter lim="800000"/>
            <a:headEnd/>
            <a:tailEnd/>
          </a:ln>
        </p:spPr>
      </p:pic>
      <p:sp>
        <p:nvSpPr>
          <p:cNvPr id="10243" name="Text Box 1"/>
          <p:cNvSpPr txBox="1">
            <a:spLocks noChangeArrowheads="1"/>
          </p:cNvSpPr>
          <p:nvPr/>
        </p:nvSpPr>
        <p:spPr bwMode="auto">
          <a:xfrm>
            <a:off x="0" y="0"/>
            <a:ext cx="8999538" cy="1454150"/>
          </a:xfrm>
          <a:prstGeom prst="rect">
            <a:avLst/>
          </a:prstGeom>
          <a:noFill/>
          <a:ln w="9525">
            <a:noFill/>
            <a:round/>
            <a:headEnd/>
            <a:tailEnd/>
          </a:ln>
        </p:spPr>
        <p:txBody>
          <a:bodyPr lIns="90000" tIns="45000" rIns="90000" bIns="45000"/>
          <a:lstStyle/>
          <a:p>
            <a:pP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dirty="0">
                <a:solidFill>
                  <a:srgbClr val="000099"/>
                </a:solidFill>
                <a:latin typeface="Arial Black" pitchFamily="34" charset="0"/>
              </a:rPr>
              <a:t>Comparison against SYNOP </a:t>
            </a:r>
            <a:r>
              <a:rPr lang="en-GB" sz="3200" dirty="0" smtClean="0">
                <a:solidFill>
                  <a:srgbClr val="000099"/>
                </a:solidFill>
                <a:latin typeface="Arial Black" pitchFamily="34" charset="0"/>
              </a:rPr>
              <a:t>snow data</a:t>
            </a:r>
            <a:endParaRPr lang="en-GB" sz="3200" dirty="0">
              <a:solidFill>
                <a:srgbClr val="000099"/>
              </a:solidFill>
              <a:latin typeface="Arial Black" pitchFamily="34" charset="0"/>
            </a:endParaRPr>
          </a:p>
          <a:p>
            <a:pP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solidFill>
                  <a:srgbClr val="000000"/>
                </a:solidFill>
              </a:rPr>
              <a:t>                </a:t>
            </a:r>
          </a:p>
        </p:txBody>
      </p:sp>
      <p:sp>
        <p:nvSpPr>
          <p:cNvPr id="10244" name="Text Box 13"/>
          <p:cNvSpPr txBox="1">
            <a:spLocks noChangeArrowheads="1"/>
          </p:cNvSpPr>
          <p:nvPr/>
        </p:nvSpPr>
        <p:spPr bwMode="auto">
          <a:xfrm>
            <a:off x="2160588" y="-14288"/>
            <a:ext cx="8396287" cy="1454151"/>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a:solidFill>
                <a:srgbClr val="000000"/>
              </a:solidFill>
            </a:endParaRPr>
          </a:p>
        </p:txBody>
      </p:sp>
      <p:cxnSp>
        <p:nvCxnSpPr>
          <p:cNvPr id="10245" name="Straight Connector 20"/>
          <p:cNvCxnSpPr>
            <a:cxnSpLocks noChangeShapeType="1"/>
          </p:cNvCxnSpPr>
          <p:nvPr/>
        </p:nvCxnSpPr>
        <p:spPr bwMode="auto">
          <a:xfrm>
            <a:off x="1187450" y="1341438"/>
            <a:ext cx="576263" cy="0"/>
          </a:xfrm>
          <a:prstGeom prst="line">
            <a:avLst/>
          </a:prstGeom>
          <a:noFill/>
          <a:ln w="28575" algn="ctr">
            <a:solidFill>
              <a:srgbClr val="FF0000"/>
            </a:solidFill>
            <a:round/>
            <a:headEnd/>
            <a:tailEnd/>
          </a:ln>
        </p:spPr>
      </p:cxnSp>
      <p:cxnSp>
        <p:nvCxnSpPr>
          <p:cNvPr id="10246" name="Straight Connector 18"/>
          <p:cNvCxnSpPr>
            <a:cxnSpLocks noChangeShapeType="1"/>
          </p:cNvCxnSpPr>
          <p:nvPr/>
        </p:nvCxnSpPr>
        <p:spPr bwMode="auto">
          <a:xfrm>
            <a:off x="1187450" y="1052513"/>
            <a:ext cx="576263" cy="0"/>
          </a:xfrm>
          <a:prstGeom prst="line">
            <a:avLst/>
          </a:prstGeom>
          <a:noFill/>
          <a:ln w="28575" algn="ctr">
            <a:solidFill>
              <a:schemeClr val="tx1"/>
            </a:solidFill>
            <a:round/>
            <a:headEnd/>
            <a:tailEnd/>
          </a:ln>
        </p:spPr>
      </p:cxnSp>
      <p:sp>
        <p:nvSpPr>
          <p:cNvPr id="10247" name="Text Box 13"/>
          <p:cNvSpPr txBox="1">
            <a:spLocks noChangeArrowheads="1"/>
          </p:cNvSpPr>
          <p:nvPr/>
        </p:nvSpPr>
        <p:spPr bwMode="auto">
          <a:xfrm>
            <a:off x="1908175" y="830263"/>
            <a:ext cx="6167438" cy="727075"/>
          </a:xfrm>
          <a:prstGeom prst="rect">
            <a:avLst/>
          </a:prstGeom>
          <a:noFill/>
          <a:ln w="9525">
            <a:noFill/>
            <a:miter lim="800000"/>
            <a:headEnd/>
            <a:tailEnd/>
          </a:ln>
        </p:spPr>
        <p:txBody>
          <a:bodyPr wrap="none">
            <a:spAutoFit/>
          </a:bodyPr>
          <a:lstStyle/>
          <a:p>
            <a:r>
              <a:rPr lang="fr-FR">
                <a:solidFill>
                  <a:schemeClr val="tx1"/>
                </a:solidFill>
                <a:latin typeface="Arial" pitchFamily="34" charset="0"/>
                <a:cs typeface="Arial" pitchFamily="34" charset="0"/>
              </a:rPr>
              <a:t>Old analysis (Cressman and NESDIS 24km)</a:t>
            </a:r>
          </a:p>
          <a:p>
            <a:r>
              <a:rPr lang="fr-FR">
                <a:solidFill>
                  <a:schemeClr val="tx1"/>
                </a:solidFill>
                <a:latin typeface="Arial" pitchFamily="34" charset="0"/>
                <a:cs typeface="Arial" pitchFamily="34" charset="0"/>
              </a:rPr>
              <a:t>New analysis (OI and NESDIS 4km)</a:t>
            </a:r>
          </a:p>
        </p:txBody>
      </p:sp>
      <p:sp>
        <p:nvSpPr>
          <p:cNvPr id="10248" name="Rectangle 14"/>
          <p:cNvSpPr>
            <a:spLocks noChangeArrowheads="1"/>
          </p:cNvSpPr>
          <p:nvPr/>
        </p:nvSpPr>
        <p:spPr bwMode="auto">
          <a:xfrm>
            <a:off x="1258888" y="2492375"/>
            <a:ext cx="2305050" cy="576263"/>
          </a:xfrm>
          <a:prstGeom prst="rect">
            <a:avLst/>
          </a:prstGeom>
          <a:noFill/>
          <a:ln w="9525">
            <a:solidFill>
              <a:schemeClr val="bg1"/>
            </a:solidFill>
            <a:miter lim="800000"/>
            <a:headEnd/>
            <a:tailEnd/>
          </a:ln>
        </p:spPr>
        <p:txBody>
          <a:bodyPr wrap="none" anchor="ctr"/>
          <a:lstStyle/>
          <a:p>
            <a:endParaRPr lang="en-US"/>
          </a:p>
        </p:txBody>
      </p:sp>
      <p:sp>
        <p:nvSpPr>
          <p:cNvPr id="10249" name="Rectangle 15"/>
          <p:cNvSpPr>
            <a:spLocks noChangeArrowheads="1"/>
          </p:cNvSpPr>
          <p:nvPr/>
        </p:nvSpPr>
        <p:spPr bwMode="auto">
          <a:xfrm>
            <a:off x="1258888" y="2492375"/>
            <a:ext cx="2232025" cy="6492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50" name="Rectangle 16"/>
          <p:cNvSpPr>
            <a:spLocks noChangeArrowheads="1"/>
          </p:cNvSpPr>
          <p:nvPr/>
        </p:nvSpPr>
        <p:spPr bwMode="auto">
          <a:xfrm>
            <a:off x="3419475" y="2420938"/>
            <a:ext cx="144463" cy="6477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51" name="Rectangle 17"/>
          <p:cNvSpPr>
            <a:spLocks noChangeArrowheads="1"/>
          </p:cNvSpPr>
          <p:nvPr/>
        </p:nvSpPr>
        <p:spPr bwMode="auto">
          <a:xfrm>
            <a:off x="3132138" y="1989138"/>
            <a:ext cx="2879725" cy="287337"/>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52" name="Text Box 19"/>
          <p:cNvSpPr txBox="1">
            <a:spLocks noChangeArrowheads="1"/>
          </p:cNvSpPr>
          <p:nvPr/>
        </p:nvSpPr>
        <p:spPr bwMode="auto">
          <a:xfrm>
            <a:off x="1527175" y="1939925"/>
            <a:ext cx="5916613" cy="409575"/>
          </a:xfrm>
          <a:prstGeom prst="rect">
            <a:avLst/>
          </a:prstGeom>
          <a:noFill/>
          <a:ln w="9525">
            <a:noFill/>
            <a:miter lim="800000"/>
            <a:headEnd/>
            <a:tailEnd/>
          </a:ln>
        </p:spPr>
        <p:txBody>
          <a:bodyPr wrap="none">
            <a:spAutoFit/>
          </a:bodyPr>
          <a:lstStyle/>
          <a:p>
            <a:r>
              <a:rPr lang="fr-FR">
                <a:solidFill>
                  <a:schemeClr val="tx1"/>
                </a:solidFill>
                <a:latin typeface="Arial" pitchFamily="34" charset="0"/>
                <a:cs typeface="Arial" pitchFamily="34" charset="0"/>
              </a:rPr>
              <a:t>RMSD between analysis and observations</a:t>
            </a:r>
          </a:p>
        </p:txBody>
      </p:sp>
      <p:sp>
        <p:nvSpPr>
          <p:cNvPr id="10253" name="Text Box 13"/>
          <p:cNvSpPr txBox="1">
            <a:spLocks noChangeArrowheads="1"/>
          </p:cNvSpPr>
          <p:nvPr/>
        </p:nvSpPr>
        <p:spPr bwMode="auto">
          <a:xfrm>
            <a:off x="519113" y="5803900"/>
            <a:ext cx="8445500" cy="692150"/>
          </a:xfrm>
          <a:prstGeom prst="rect">
            <a:avLst/>
          </a:prstGeom>
          <a:noFill/>
          <a:ln w="9525">
            <a:noFill/>
            <a:miter lim="800000"/>
            <a:headEnd/>
            <a:tailEnd/>
          </a:ln>
        </p:spPr>
        <p:txBody>
          <a:bodyPr>
            <a:spAutoFit/>
          </a:bodyPr>
          <a:lstStyle/>
          <a:p>
            <a:r>
              <a:rPr lang="fr-FR" dirty="0">
                <a:solidFill>
                  <a:schemeClr val="accent2"/>
                </a:solidFill>
                <a:latin typeface="Arial" pitchFamily="34" charset="0"/>
                <a:cs typeface="Arial" pitchFamily="34" charset="0"/>
                <a:sym typeface="Wingdings" pitchFamily="2" charset="2"/>
              </a:rPr>
              <a:t> Much </a:t>
            </a:r>
            <a:r>
              <a:rPr lang="fr-FR" dirty="0" err="1">
                <a:solidFill>
                  <a:schemeClr val="accent2"/>
                </a:solidFill>
                <a:latin typeface="Arial" pitchFamily="34" charset="0"/>
                <a:cs typeface="Arial" pitchFamily="34" charset="0"/>
                <a:sym typeface="Wingdings" pitchFamily="2" charset="2"/>
              </a:rPr>
              <a:t>reduced</a:t>
            </a:r>
            <a:r>
              <a:rPr lang="fr-FR" dirty="0">
                <a:solidFill>
                  <a:schemeClr val="accent2"/>
                </a:solidFill>
                <a:latin typeface="Arial" pitchFamily="34" charset="0"/>
                <a:cs typeface="Arial" pitchFamily="34" charset="0"/>
                <a:sym typeface="Wingdings" pitchFamily="2" charset="2"/>
              </a:rPr>
              <a:t> </a:t>
            </a:r>
            <a:r>
              <a:rPr lang="fr-FR" dirty="0" err="1">
                <a:solidFill>
                  <a:schemeClr val="accent2"/>
                </a:solidFill>
                <a:latin typeface="Arial" pitchFamily="34" charset="0"/>
                <a:cs typeface="Arial" pitchFamily="34" charset="0"/>
                <a:sym typeface="Wingdings" pitchFamily="2" charset="2"/>
              </a:rPr>
              <a:t>analysis</a:t>
            </a:r>
            <a:r>
              <a:rPr lang="fr-FR" dirty="0">
                <a:solidFill>
                  <a:schemeClr val="accent2"/>
                </a:solidFill>
                <a:latin typeface="Arial" pitchFamily="34" charset="0"/>
                <a:cs typeface="Arial" pitchFamily="34" charset="0"/>
                <a:sym typeface="Wingdings" pitchFamily="2" charset="2"/>
              </a:rPr>
              <a:t> </a:t>
            </a:r>
            <a:r>
              <a:rPr lang="fr-FR" dirty="0" err="1">
                <a:solidFill>
                  <a:schemeClr val="accent2"/>
                </a:solidFill>
                <a:latin typeface="Arial" pitchFamily="34" charset="0"/>
                <a:cs typeface="Arial" pitchFamily="34" charset="0"/>
                <a:sym typeface="Wingdings" pitchFamily="2" charset="2"/>
              </a:rPr>
              <a:t>errors</a:t>
            </a:r>
            <a:r>
              <a:rPr lang="fr-FR" dirty="0">
                <a:solidFill>
                  <a:schemeClr val="accent2"/>
                </a:solidFill>
                <a:latin typeface="Arial" pitchFamily="34" charset="0"/>
                <a:cs typeface="Arial" pitchFamily="34" charset="0"/>
                <a:sym typeface="Wingdings" pitchFamily="2" charset="2"/>
              </a:rPr>
              <a:t> </a:t>
            </a:r>
            <a:r>
              <a:rPr lang="fr-FR" dirty="0" err="1">
                <a:solidFill>
                  <a:schemeClr val="accent2"/>
                </a:solidFill>
                <a:latin typeface="Arial" pitchFamily="34" charset="0"/>
                <a:cs typeface="Arial" pitchFamily="34" charset="0"/>
                <a:sym typeface="Wingdings" pitchFamily="2" charset="2"/>
              </a:rPr>
              <a:t>with</a:t>
            </a:r>
            <a:r>
              <a:rPr lang="fr-FR" dirty="0">
                <a:solidFill>
                  <a:schemeClr val="accent2"/>
                </a:solidFill>
                <a:latin typeface="Arial" pitchFamily="34" charset="0"/>
                <a:cs typeface="Arial" pitchFamily="34" charset="0"/>
                <a:sym typeface="Wingdings" pitchFamily="2" charset="2"/>
              </a:rPr>
              <a:t> the new </a:t>
            </a:r>
            <a:r>
              <a:rPr lang="fr-FR" dirty="0" err="1">
                <a:solidFill>
                  <a:schemeClr val="accent2"/>
                </a:solidFill>
                <a:latin typeface="Arial" pitchFamily="34" charset="0"/>
                <a:cs typeface="Arial" pitchFamily="34" charset="0"/>
                <a:sym typeface="Wingdings" pitchFamily="2" charset="2"/>
              </a:rPr>
              <a:t>snow</a:t>
            </a:r>
            <a:r>
              <a:rPr lang="fr-FR" dirty="0">
                <a:solidFill>
                  <a:schemeClr val="accent2"/>
                </a:solidFill>
                <a:latin typeface="Arial" pitchFamily="34" charset="0"/>
                <a:cs typeface="Arial" pitchFamily="34" charset="0"/>
                <a:sym typeface="Wingdings" pitchFamily="2" charset="2"/>
              </a:rPr>
              <a:t> </a:t>
            </a:r>
            <a:r>
              <a:rPr lang="fr-FR" dirty="0" err="1">
                <a:solidFill>
                  <a:schemeClr val="accent2"/>
                </a:solidFill>
                <a:latin typeface="Arial" pitchFamily="34" charset="0"/>
                <a:cs typeface="Arial" pitchFamily="34" charset="0"/>
                <a:sym typeface="Wingdings" pitchFamily="2" charset="2"/>
              </a:rPr>
              <a:t>analysis</a:t>
            </a:r>
            <a:r>
              <a:rPr lang="fr-FR" dirty="0">
                <a:solidFill>
                  <a:schemeClr val="accent2"/>
                </a:solidFill>
                <a:latin typeface="Arial" pitchFamily="34" charset="0"/>
                <a:cs typeface="Arial" pitchFamily="34" charset="0"/>
                <a:sym typeface="Wingdings" pitchFamily="2" charset="2"/>
              </a:rPr>
              <a:t>   </a:t>
            </a:r>
          </a:p>
          <a:p>
            <a:r>
              <a:rPr lang="fr-FR" dirty="0">
                <a:solidFill>
                  <a:schemeClr val="accent2"/>
                </a:solidFill>
                <a:latin typeface="Arial" pitchFamily="34" charset="0"/>
                <a:cs typeface="Arial" pitchFamily="34" charset="0"/>
                <a:sym typeface="Wingdings" pitchFamily="2" charset="2"/>
              </a:rPr>
              <a:t>	</a:t>
            </a:r>
            <a:r>
              <a:rPr lang="fr-FR" dirty="0" err="1">
                <a:solidFill>
                  <a:schemeClr val="accent2"/>
                </a:solidFill>
                <a:latin typeface="Arial" pitchFamily="34" charset="0"/>
                <a:cs typeface="Arial" pitchFamily="34" charset="0"/>
                <a:sym typeface="Wingdings" pitchFamily="2" charset="2"/>
              </a:rPr>
              <a:t>than</a:t>
            </a:r>
            <a:r>
              <a:rPr lang="fr-FR" dirty="0">
                <a:solidFill>
                  <a:schemeClr val="accent2"/>
                </a:solidFill>
                <a:latin typeface="Arial" pitchFamily="34" charset="0"/>
                <a:cs typeface="Arial" pitchFamily="34" charset="0"/>
                <a:sym typeface="Wingdings" pitchFamily="2" charset="2"/>
              </a:rPr>
              <a:t> </a:t>
            </a:r>
            <a:r>
              <a:rPr lang="fr-FR" dirty="0" err="1">
                <a:solidFill>
                  <a:schemeClr val="accent2"/>
                </a:solidFill>
                <a:latin typeface="Arial" pitchFamily="34" charset="0"/>
                <a:cs typeface="Arial" pitchFamily="34" charset="0"/>
                <a:sym typeface="Wingdings" pitchFamily="2" charset="2"/>
              </a:rPr>
              <a:t>with</a:t>
            </a:r>
            <a:r>
              <a:rPr lang="fr-FR" dirty="0">
                <a:solidFill>
                  <a:schemeClr val="accent2"/>
                </a:solidFill>
                <a:latin typeface="Arial" pitchFamily="34" charset="0"/>
                <a:cs typeface="Arial" pitchFamily="34" charset="0"/>
                <a:sym typeface="Wingdings" pitchFamily="2" charset="2"/>
              </a:rPr>
              <a:t> the </a:t>
            </a:r>
            <a:r>
              <a:rPr lang="fr-FR" dirty="0" err="1">
                <a:solidFill>
                  <a:schemeClr val="accent2"/>
                </a:solidFill>
                <a:latin typeface="Arial" pitchFamily="34" charset="0"/>
                <a:cs typeface="Arial" pitchFamily="34" charset="0"/>
                <a:sym typeface="Wingdings" pitchFamily="2" charset="2"/>
              </a:rPr>
              <a:t>old</a:t>
            </a:r>
            <a:r>
              <a:rPr lang="fr-FR" dirty="0">
                <a:solidFill>
                  <a:schemeClr val="accent2"/>
                </a:solidFill>
                <a:latin typeface="Arial" pitchFamily="34" charset="0"/>
                <a:cs typeface="Arial" pitchFamily="34" charset="0"/>
                <a:sym typeface="Wingdings" pitchFamily="2" charset="2"/>
              </a:rPr>
              <a:t> one</a:t>
            </a:r>
            <a:endParaRPr lang="fr-FR" dirty="0">
              <a:solidFill>
                <a:schemeClr val="accent2"/>
              </a:solidFill>
              <a:latin typeface="Arial" pitchFamily="34" charset="0"/>
              <a:cs typeface="Arial" pitchFamily="34" charset="0"/>
            </a:endParaRPr>
          </a:p>
        </p:txBody>
      </p:sp>
      <p:sp>
        <p:nvSpPr>
          <p:cNvPr id="10254" name="Text Box 14"/>
          <p:cNvSpPr txBox="1">
            <a:spLocks noChangeArrowheads="1"/>
          </p:cNvSpPr>
          <p:nvPr/>
        </p:nvSpPr>
        <p:spPr bwMode="auto">
          <a:xfrm>
            <a:off x="4332288" y="5224463"/>
            <a:ext cx="4789487" cy="292100"/>
          </a:xfrm>
          <a:prstGeom prst="rect">
            <a:avLst/>
          </a:prstGeom>
          <a:noFill/>
          <a:ln w="9525">
            <a:noFill/>
            <a:miter lim="800000"/>
            <a:headEnd/>
            <a:tailEnd/>
          </a:ln>
        </p:spPr>
        <p:txBody>
          <a:bodyPr wrap="none">
            <a:spAutoFit/>
          </a:bodyPr>
          <a:lstStyle/>
          <a:p>
            <a:r>
              <a:rPr lang="fr-FR" sz="1600" b="1">
                <a:solidFill>
                  <a:schemeClr val="tx1"/>
                </a:solidFill>
                <a:latin typeface="Arial" pitchFamily="34" charset="0"/>
                <a:cs typeface="Arial" pitchFamily="34" charset="0"/>
              </a:rPr>
              <a:t>de Rosnay, Balsamo and Isaksen, IGARSS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404812"/>
            <a:ext cx="8569647" cy="4968403"/>
          </a:xfrm>
          <a:prstGeom prst="rect">
            <a:avLst/>
          </a:prstGeom>
          <a:noFill/>
          <a:ln w="9525">
            <a:noFill/>
            <a:round/>
            <a:headEnd/>
            <a:tailEnd/>
          </a:ln>
        </p:spPr>
        <p:txBody>
          <a:bodyPr wrap="none" lIns="90000" tIns="45000" rIns="90000" bIns="45000"/>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2323DC"/>
                </a:solidFill>
                <a:latin typeface="Arial Black" pitchFamily="34" charset="0"/>
              </a:rPr>
              <a:t>Outline</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Introduction</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	</a:t>
            </a:r>
            <a:r>
              <a:rPr lang="en-GB" sz="2200" dirty="0" smtClean="0">
                <a:solidFill>
                  <a:srgbClr val="2323DC"/>
                </a:solidFill>
                <a:latin typeface="Arial" pitchFamily="34" charset="0"/>
              </a:rPr>
              <a:t>	- </a:t>
            </a:r>
            <a:r>
              <a:rPr lang="en-GB" sz="2200" dirty="0" smtClean="0">
                <a:solidFill>
                  <a:srgbClr val="2323DC"/>
                </a:solidFill>
                <a:latin typeface="Arial" pitchFamily="34" charset="0"/>
              </a:rPr>
              <a:t>Observing cold processes</a:t>
            </a:r>
            <a:endParaRPr lang="en-GB" sz="2200" dirty="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solidFill>
                  <a:schemeClr val="tx1"/>
                </a:solidFill>
                <a:latin typeface="Arial" pitchFamily="34" charset="0"/>
              </a:rPr>
              <a:t> </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Modelling advances</a:t>
            </a:r>
            <a:r>
              <a:rPr lang="en-GB" sz="2200" b="1" dirty="0" smtClean="0">
                <a:solidFill>
                  <a:srgbClr val="2323DC"/>
                </a:solidFill>
                <a:latin typeface="Arial" pitchFamily="34" charset="0"/>
              </a:rPr>
              <a:t>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Clouds &amp; precipitation micro-physics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Snow </a:t>
            </a:r>
            <a:r>
              <a:rPr lang="en-GB" sz="2200" dirty="0" smtClean="0">
                <a:solidFill>
                  <a:srgbClr val="2323DC"/>
                </a:solidFill>
                <a:latin typeface="Arial" pitchFamily="34" charset="0"/>
              </a:rPr>
              <a:t>modelling and the water cycle</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Data Assimilation advances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 Snow analysis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Summary</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chemeClr val="accent2"/>
              </a:solidFill>
              <a:latin typeface="Arial" pitchFamily="34" charset="0"/>
              <a:cs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2323DC"/>
              </a:solidFill>
              <a:latin typeface="Arial" pitchFamily="34" charset="0"/>
              <a:cs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p:txBody>
      </p:sp>
      <p:sp>
        <p:nvSpPr>
          <p:cNvPr id="3" name="Rectangle 2"/>
          <p:cNvSpPr/>
          <p:nvPr/>
        </p:nvSpPr>
        <p:spPr bwMode="auto">
          <a:xfrm>
            <a:off x="179512" y="1052736"/>
            <a:ext cx="8784976" cy="936104"/>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0" y="0"/>
            <a:ext cx="8999538" cy="1454150"/>
          </a:xfrm>
          <a:prstGeom prst="rect">
            <a:avLst/>
          </a:prstGeom>
          <a:noFill/>
          <a:ln w="9525">
            <a:noFill/>
            <a:round/>
            <a:headEnd/>
            <a:tailEnd/>
          </a:ln>
        </p:spPr>
        <p:txBody>
          <a:bodyPr lIns="90000" tIns="45000" rIns="90000" bIns="45000"/>
          <a:lstStyle/>
          <a:p>
            <a:pPr algn="ct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dirty="0">
                <a:solidFill>
                  <a:srgbClr val="000099"/>
                </a:solidFill>
                <a:latin typeface="Arial Black" pitchFamily="34" charset="0"/>
                <a:cs typeface="Arial" pitchFamily="34" charset="0"/>
              </a:rPr>
              <a:t>Independent </a:t>
            </a:r>
            <a:r>
              <a:rPr lang="en-GB" sz="2800" dirty="0" smtClean="0">
                <a:solidFill>
                  <a:srgbClr val="000099"/>
                </a:solidFill>
                <a:latin typeface="Arial Black" pitchFamily="34" charset="0"/>
                <a:cs typeface="Arial" pitchFamily="34" charset="0"/>
              </a:rPr>
              <a:t>snow validation </a:t>
            </a:r>
            <a:endParaRPr lang="en-GB" sz="2800" dirty="0">
              <a:solidFill>
                <a:srgbClr val="000099"/>
              </a:solidFill>
              <a:latin typeface="Arial Black" pitchFamily="34" charset="0"/>
              <a:cs typeface="Arial" pitchFamily="34" charset="0"/>
            </a:endParaRPr>
          </a:p>
          <a:p>
            <a:pPr>
              <a:lnSpc>
                <a:spcPct val="104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solidFill>
                  <a:srgbClr val="000000"/>
                </a:solidFill>
                <a:latin typeface="Arial" pitchFamily="34" charset="0"/>
                <a:cs typeface="Arial" pitchFamily="34" charset="0"/>
              </a:rPr>
              <a:t>                </a:t>
            </a:r>
            <a:r>
              <a:rPr lang="en-GB" sz="2200" dirty="0" err="1">
                <a:solidFill>
                  <a:srgbClr val="000000"/>
                </a:solidFill>
                <a:latin typeface="Arial" pitchFamily="34" charset="0"/>
                <a:cs typeface="Arial" pitchFamily="34" charset="0"/>
              </a:rPr>
              <a:t>Sodankyla</a:t>
            </a:r>
            <a:r>
              <a:rPr lang="en-GB" sz="2200" dirty="0">
                <a:solidFill>
                  <a:srgbClr val="000000"/>
                </a:solidFill>
                <a:latin typeface="Arial" pitchFamily="34" charset="0"/>
                <a:cs typeface="Arial" pitchFamily="34" charset="0"/>
              </a:rPr>
              <a:t>, Finland (67.368N, 26.633E)</a:t>
            </a:r>
          </a:p>
        </p:txBody>
      </p:sp>
      <p:sp>
        <p:nvSpPr>
          <p:cNvPr id="11267" name="Text Box 13"/>
          <p:cNvSpPr txBox="1">
            <a:spLocks noChangeArrowheads="1"/>
          </p:cNvSpPr>
          <p:nvPr/>
        </p:nvSpPr>
        <p:spPr bwMode="auto">
          <a:xfrm>
            <a:off x="2160588" y="-14288"/>
            <a:ext cx="8396287" cy="1454151"/>
          </a:xfrm>
          <a:prstGeom prst="rect">
            <a:avLst/>
          </a:prstGeom>
          <a:noFill/>
          <a:ln w="9525">
            <a:noFill/>
            <a:round/>
            <a:headEnd/>
            <a:tailEnd/>
          </a:ln>
        </p:spPr>
        <p:txBody>
          <a:bodyPr lIns="90000" tIns="45000" rIns="90000" bIns="4500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200">
              <a:solidFill>
                <a:srgbClr val="000000"/>
              </a:solidFill>
            </a:endParaRPr>
          </a:p>
        </p:txBody>
      </p:sp>
      <p:pic>
        <p:nvPicPr>
          <p:cNvPr id="11268" name="Picture 14" descr="Sodankyla.png"/>
          <p:cNvPicPr>
            <a:picLocks noChangeAspect="1"/>
          </p:cNvPicPr>
          <p:nvPr/>
        </p:nvPicPr>
        <p:blipFill>
          <a:blip r:embed="rId3" cstate="print"/>
          <a:srcRect l="774" r="33697"/>
          <a:stretch>
            <a:fillRect/>
          </a:stretch>
        </p:blipFill>
        <p:spPr bwMode="auto">
          <a:xfrm>
            <a:off x="0" y="882650"/>
            <a:ext cx="9144000" cy="2906713"/>
          </a:xfrm>
          <a:prstGeom prst="rect">
            <a:avLst/>
          </a:prstGeom>
          <a:noFill/>
          <a:ln w="9525">
            <a:noFill/>
            <a:miter lim="800000"/>
            <a:headEnd/>
            <a:tailEnd/>
          </a:ln>
        </p:spPr>
      </p:pic>
      <p:pic>
        <p:nvPicPr>
          <p:cNvPr id="11269" name="Picture 15" descr="Sodankyla.png"/>
          <p:cNvPicPr>
            <a:picLocks noChangeAspect="1"/>
          </p:cNvPicPr>
          <p:nvPr/>
        </p:nvPicPr>
        <p:blipFill>
          <a:blip r:embed="rId3" cstate="print"/>
          <a:srcRect l="67970" b="7841"/>
          <a:stretch>
            <a:fillRect/>
          </a:stretch>
        </p:blipFill>
        <p:spPr bwMode="auto">
          <a:xfrm>
            <a:off x="0" y="3573463"/>
            <a:ext cx="4564063" cy="2735857"/>
          </a:xfrm>
          <a:prstGeom prst="rect">
            <a:avLst/>
          </a:prstGeom>
          <a:noFill/>
          <a:ln w="9525">
            <a:noFill/>
            <a:miter lim="800000"/>
            <a:headEnd/>
            <a:tailEnd/>
          </a:ln>
        </p:spPr>
      </p:pic>
      <p:sp>
        <p:nvSpPr>
          <p:cNvPr id="11270" name="TextBox 16"/>
          <p:cNvSpPr txBox="1">
            <a:spLocks noChangeArrowheads="1"/>
          </p:cNvSpPr>
          <p:nvPr/>
        </p:nvSpPr>
        <p:spPr bwMode="auto">
          <a:xfrm>
            <a:off x="5148263" y="3573463"/>
            <a:ext cx="4140200" cy="1241425"/>
          </a:xfrm>
          <a:prstGeom prst="rect">
            <a:avLst/>
          </a:prstGeom>
          <a:noFill/>
          <a:ln w="9525">
            <a:noFill/>
            <a:miter lim="800000"/>
            <a:headEnd/>
            <a:tailEnd/>
          </a:ln>
        </p:spPr>
        <p:txBody>
          <a:bodyPr wrap="none">
            <a:spAutoFit/>
          </a:bodyPr>
          <a:lstStyle/>
          <a:p>
            <a:r>
              <a:rPr lang="en-GB" sz="2300">
                <a:solidFill>
                  <a:schemeClr val="tx1"/>
                </a:solidFill>
                <a:latin typeface="Arial" pitchFamily="34" charset="0"/>
                <a:ea typeface="Arial Unicode MS" pitchFamily="34" charset="-128"/>
                <a:cs typeface="Arial" pitchFamily="34" charset="0"/>
              </a:rPr>
              <a:t>ECMWF deterministic analysis</a:t>
            </a:r>
          </a:p>
          <a:p>
            <a:r>
              <a:rPr lang="en-GB" sz="2300">
                <a:solidFill>
                  <a:schemeClr val="tx1"/>
                </a:solidFill>
                <a:latin typeface="Arial" pitchFamily="34" charset="0"/>
                <a:ea typeface="Arial Unicode MS" pitchFamily="34" charset="-128"/>
                <a:cs typeface="Arial" pitchFamily="34" charset="0"/>
              </a:rPr>
              <a:t>SYNOP snow depths </a:t>
            </a:r>
          </a:p>
          <a:p>
            <a:r>
              <a:rPr lang="en-GB" sz="2300">
                <a:solidFill>
                  <a:schemeClr val="tx1"/>
                </a:solidFill>
                <a:latin typeface="Arial" pitchFamily="34" charset="0"/>
                <a:ea typeface="Arial Unicode MS" pitchFamily="34" charset="-128"/>
                <a:cs typeface="Arial" pitchFamily="34" charset="0"/>
              </a:rPr>
              <a:t>FMI-ARC snow pit </a:t>
            </a:r>
          </a:p>
          <a:p>
            <a:r>
              <a:rPr lang="en-GB" sz="2300">
                <a:solidFill>
                  <a:schemeClr val="tx1"/>
                </a:solidFill>
                <a:latin typeface="Arial" pitchFamily="34" charset="0"/>
                <a:ea typeface="Arial Unicode MS" pitchFamily="34" charset="-128"/>
                <a:cs typeface="Arial" pitchFamily="34" charset="0"/>
              </a:rPr>
              <a:t>and ultrasonic depth gauge </a:t>
            </a:r>
          </a:p>
        </p:txBody>
      </p:sp>
      <p:cxnSp>
        <p:nvCxnSpPr>
          <p:cNvPr id="11271" name="Straight Connector 18"/>
          <p:cNvCxnSpPr>
            <a:cxnSpLocks noChangeShapeType="1"/>
          </p:cNvCxnSpPr>
          <p:nvPr/>
        </p:nvCxnSpPr>
        <p:spPr bwMode="auto">
          <a:xfrm>
            <a:off x="4500563" y="3716338"/>
            <a:ext cx="576262" cy="0"/>
          </a:xfrm>
          <a:prstGeom prst="line">
            <a:avLst/>
          </a:prstGeom>
          <a:noFill/>
          <a:ln w="28575" algn="ctr">
            <a:solidFill>
              <a:schemeClr val="tx1"/>
            </a:solidFill>
            <a:round/>
            <a:headEnd/>
            <a:tailEnd/>
          </a:ln>
        </p:spPr>
      </p:cxnSp>
      <p:cxnSp>
        <p:nvCxnSpPr>
          <p:cNvPr id="11272" name="Straight Connector 19"/>
          <p:cNvCxnSpPr>
            <a:cxnSpLocks noChangeShapeType="1"/>
          </p:cNvCxnSpPr>
          <p:nvPr/>
        </p:nvCxnSpPr>
        <p:spPr bwMode="auto">
          <a:xfrm>
            <a:off x="4500563" y="4076700"/>
            <a:ext cx="576262" cy="0"/>
          </a:xfrm>
          <a:prstGeom prst="line">
            <a:avLst/>
          </a:prstGeom>
          <a:noFill/>
          <a:ln w="28575" algn="ctr">
            <a:solidFill>
              <a:srgbClr val="00B050"/>
            </a:solidFill>
            <a:round/>
            <a:headEnd/>
            <a:tailEnd/>
          </a:ln>
        </p:spPr>
      </p:cxnSp>
      <p:cxnSp>
        <p:nvCxnSpPr>
          <p:cNvPr id="11273" name="Straight Connector 20"/>
          <p:cNvCxnSpPr>
            <a:cxnSpLocks noChangeShapeType="1"/>
          </p:cNvCxnSpPr>
          <p:nvPr/>
        </p:nvCxnSpPr>
        <p:spPr bwMode="auto">
          <a:xfrm>
            <a:off x="4500563" y="4437063"/>
            <a:ext cx="576262" cy="0"/>
          </a:xfrm>
          <a:prstGeom prst="line">
            <a:avLst/>
          </a:prstGeom>
          <a:noFill/>
          <a:ln w="28575" algn="ctr">
            <a:solidFill>
              <a:srgbClr val="FF0000"/>
            </a:solidFill>
            <a:round/>
            <a:headEnd/>
            <a:tailEnd/>
          </a:ln>
        </p:spPr>
      </p:cxnSp>
      <p:sp>
        <p:nvSpPr>
          <p:cNvPr id="11274" name="TextBox 21"/>
          <p:cNvSpPr txBox="1">
            <a:spLocks noChangeArrowheads="1"/>
          </p:cNvSpPr>
          <p:nvPr/>
        </p:nvSpPr>
        <p:spPr bwMode="auto">
          <a:xfrm>
            <a:off x="4648200" y="5157788"/>
            <a:ext cx="4316413" cy="692150"/>
          </a:xfrm>
          <a:prstGeom prst="rect">
            <a:avLst/>
          </a:prstGeom>
          <a:noFill/>
          <a:ln w="9525">
            <a:noFill/>
            <a:miter lim="800000"/>
            <a:headEnd/>
            <a:tailEnd/>
          </a:ln>
        </p:spPr>
        <p:txBody>
          <a:bodyPr>
            <a:spAutoFit/>
          </a:bodyPr>
          <a:lstStyle/>
          <a:p>
            <a:r>
              <a:rPr lang="en-GB">
                <a:solidFill>
                  <a:schemeClr val="tx1"/>
                </a:solidFill>
                <a:latin typeface="Arial" pitchFamily="34" charset="0"/>
                <a:ea typeface="Arial Unicode MS" pitchFamily="34" charset="-128"/>
                <a:cs typeface="Arial" pitchFamily="34" charset="0"/>
              </a:rPr>
              <a:t>Figures produced by </a:t>
            </a:r>
          </a:p>
          <a:p>
            <a:r>
              <a:rPr lang="en-GB">
                <a:solidFill>
                  <a:schemeClr val="tx1"/>
                </a:solidFill>
                <a:latin typeface="Arial" pitchFamily="34" charset="0"/>
                <a:ea typeface="Arial Unicode MS" pitchFamily="34" charset="-128"/>
                <a:cs typeface="Arial" pitchFamily="34" charset="0"/>
              </a:rPr>
              <a:t>R. Essery, Univ Edinburgh)</a:t>
            </a:r>
          </a:p>
        </p:txBody>
      </p:sp>
      <p:sp>
        <p:nvSpPr>
          <p:cNvPr id="11275" name="Text Box 12"/>
          <p:cNvSpPr txBox="1">
            <a:spLocks noChangeArrowheads="1"/>
          </p:cNvSpPr>
          <p:nvPr/>
        </p:nvSpPr>
        <p:spPr bwMode="auto">
          <a:xfrm>
            <a:off x="6432550" y="461963"/>
            <a:ext cx="2676525" cy="409575"/>
          </a:xfrm>
          <a:prstGeom prst="rect">
            <a:avLst/>
          </a:prstGeom>
          <a:noFill/>
          <a:ln w="9525">
            <a:noFill/>
            <a:miter lim="800000"/>
            <a:headEnd/>
            <a:tailEnd/>
          </a:ln>
        </p:spPr>
        <p:txBody>
          <a:bodyPr wrap="none">
            <a:spAutoFit/>
          </a:bodyPr>
          <a:lstStyle/>
          <a:p>
            <a:r>
              <a:rPr lang="fr-FR" b="1">
                <a:solidFill>
                  <a:schemeClr val="tx1"/>
                </a:solidFill>
                <a:latin typeface="Arial" pitchFamily="34" charset="0"/>
                <a:cs typeface="Arial" pitchFamily="34" charset="0"/>
              </a:rPr>
              <a:t>Winter 2010-2011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34925" y="115888"/>
            <a:ext cx="8507413" cy="1143000"/>
          </a:xfrm>
          <a:prstGeom prst="rect">
            <a:avLst/>
          </a:prstGeom>
          <a:noFill/>
          <a:ln w="9525">
            <a:noFill/>
            <a:miter lim="800000"/>
            <a:headEnd/>
            <a:tailEnd/>
          </a:ln>
        </p:spPr>
        <p:txBody>
          <a:bodyPr/>
          <a:lstStyle/>
          <a:p>
            <a:pPr defTabSz="762000">
              <a:lnSpc>
                <a:spcPct val="86000"/>
              </a:lnSpc>
            </a:pPr>
            <a:r>
              <a:rPr lang="en-US" sz="2800">
                <a:solidFill>
                  <a:srgbClr val="0F3692"/>
                </a:solidFill>
                <a:latin typeface="Arial Black" pitchFamily="34" charset="0"/>
                <a:ea typeface="Arial Unicode MS" pitchFamily="34" charset="-128"/>
                <a:cs typeface="Arial Unicode MS" pitchFamily="34" charset="-128"/>
              </a:rPr>
              <a:t>New snow Analysis </a:t>
            </a:r>
          </a:p>
          <a:p>
            <a:pPr defTabSz="762000">
              <a:lnSpc>
                <a:spcPct val="86000"/>
              </a:lnSpc>
            </a:pPr>
            <a:r>
              <a:rPr lang="en-US" sz="2800">
                <a:solidFill>
                  <a:srgbClr val="0F3692"/>
                </a:solidFill>
                <a:latin typeface="Arial Black" pitchFamily="34" charset="0"/>
                <a:ea typeface="Arial Unicode MS" pitchFamily="34" charset="-128"/>
                <a:cs typeface="Arial Unicode MS" pitchFamily="34" charset="-128"/>
              </a:rPr>
              <a:t>in Operations</a:t>
            </a:r>
            <a:br>
              <a:rPr lang="en-US" sz="2800">
                <a:solidFill>
                  <a:srgbClr val="0F3692"/>
                </a:solidFill>
                <a:latin typeface="Arial Black" pitchFamily="34" charset="0"/>
                <a:ea typeface="Arial Unicode MS" pitchFamily="34" charset="-128"/>
                <a:cs typeface="Arial Unicode MS" pitchFamily="34" charset="-128"/>
              </a:rPr>
            </a:br>
            <a:endParaRPr lang="en-GB" sz="1800">
              <a:solidFill>
                <a:srgbClr val="000000"/>
              </a:solidFill>
              <a:latin typeface="Arial" pitchFamily="34" charset="0"/>
              <a:ea typeface="Arial Unicode MS" pitchFamily="34" charset="-128"/>
              <a:cs typeface="Arial Unicode MS" pitchFamily="34" charset="-128"/>
            </a:endParaRPr>
          </a:p>
        </p:txBody>
      </p:sp>
      <p:sp>
        <p:nvSpPr>
          <p:cNvPr id="12291" name="TextBox 17"/>
          <p:cNvSpPr txBox="1">
            <a:spLocks noChangeArrowheads="1"/>
          </p:cNvSpPr>
          <p:nvPr/>
        </p:nvSpPr>
        <p:spPr bwMode="auto">
          <a:xfrm>
            <a:off x="4787900" y="2312988"/>
            <a:ext cx="5905500" cy="249237"/>
          </a:xfrm>
          <a:prstGeom prst="rect">
            <a:avLst/>
          </a:prstGeom>
          <a:noFill/>
          <a:ln w="9525">
            <a:noFill/>
            <a:miter lim="800000"/>
            <a:headEnd/>
            <a:tailEnd/>
          </a:ln>
        </p:spPr>
        <p:txBody>
          <a:bodyPr>
            <a:spAutoFit/>
          </a:bodyPr>
          <a:lstStyle/>
          <a:p>
            <a:pPr>
              <a:lnSpc>
                <a:spcPct val="86000"/>
              </a:lnSpc>
            </a:pPr>
            <a:r>
              <a:rPr lang="en-GB" sz="1200" b="1">
                <a:solidFill>
                  <a:schemeClr val="tx1"/>
                </a:solidFill>
                <a:latin typeface="Arial" pitchFamily="34" charset="0"/>
                <a:ea typeface="Arial Unicode MS" pitchFamily="34" charset="-128"/>
                <a:cs typeface="Arial" pitchFamily="34" charset="0"/>
              </a:rPr>
              <a:t>OI Brasnett 1999 +4km NESDIS</a:t>
            </a:r>
          </a:p>
        </p:txBody>
      </p:sp>
      <p:sp>
        <p:nvSpPr>
          <p:cNvPr id="12292" name="Rectangle 20"/>
          <p:cNvSpPr>
            <a:spLocks noChangeArrowheads="1"/>
          </p:cNvSpPr>
          <p:nvPr/>
        </p:nvSpPr>
        <p:spPr bwMode="auto">
          <a:xfrm>
            <a:off x="4427538" y="4581525"/>
            <a:ext cx="4645025" cy="2276475"/>
          </a:xfrm>
          <a:prstGeom prst="rect">
            <a:avLst/>
          </a:prstGeom>
          <a:solidFill>
            <a:schemeClr val="bg1"/>
          </a:solidFill>
          <a:ln w="9525" algn="ctr">
            <a:solidFill>
              <a:schemeClr val="tx1"/>
            </a:solidFill>
            <a:round/>
            <a:headEnd/>
            <a:tailEnd/>
          </a:ln>
        </p:spPr>
        <p:txBody>
          <a:bodyPr/>
          <a:lstStyle/>
          <a:p>
            <a:pPr>
              <a:lnSpc>
                <a:spcPct val="86000"/>
              </a:lnSpc>
            </a:pPr>
            <a:endParaRPr lang="en-US">
              <a:ea typeface="Arial Unicode MS" pitchFamily="34" charset="-128"/>
              <a:cs typeface="Arial Unicode MS" pitchFamily="34" charset="-128"/>
            </a:endParaRPr>
          </a:p>
        </p:txBody>
      </p:sp>
      <p:sp>
        <p:nvSpPr>
          <p:cNvPr id="12293" name="Rectangle 18"/>
          <p:cNvSpPr>
            <a:spLocks noChangeArrowheads="1"/>
          </p:cNvSpPr>
          <p:nvPr/>
        </p:nvSpPr>
        <p:spPr bwMode="auto">
          <a:xfrm>
            <a:off x="5184775" y="4713288"/>
            <a:ext cx="3779838" cy="2124075"/>
          </a:xfrm>
          <a:prstGeom prst="rect">
            <a:avLst/>
          </a:prstGeom>
          <a:noFill/>
          <a:ln w="9525">
            <a:noFill/>
            <a:miter lim="800000"/>
            <a:headEnd/>
            <a:tailEnd/>
          </a:ln>
        </p:spPr>
        <p:txBody>
          <a:bodyPr>
            <a:spAutoFit/>
          </a:bodyPr>
          <a:lstStyle/>
          <a:p>
            <a:pPr>
              <a:lnSpc>
                <a:spcPts val="2500"/>
              </a:lnSpc>
              <a:spcAft>
                <a:spcPts val="1000"/>
              </a:spcAft>
              <a:buSzPct val="45000"/>
              <a:tabLst>
                <a:tab pos="465138" algn="l"/>
                <a:tab pos="1227138" algn="l"/>
                <a:tab pos="1989138" algn="l"/>
                <a:tab pos="2751138" algn="l"/>
                <a:tab pos="3513138" algn="l"/>
                <a:tab pos="4275138" algn="l"/>
                <a:tab pos="5037138" algn="l"/>
                <a:tab pos="5799138" algn="l"/>
                <a:tab pos="6561138" algn="l"/>
                <a:tab pos="7323138" algn="l"/>
                <a:tab pos="8085138" algn="l"/>
                <a:tab pos="8847138" algn="l"/>
                <a:tab pos="9609138" algn="l"/>
                <a:tab pos="10371138" algn="l"/>
                <a:tab pos="10488613" algn="l"/>
                <a:tab pos="10491788" algn="l"/>
                <a:tab pos="10494963" algn="l"/>
              </a:tabLst>
            </a:pPr>
            <a:r>
              <a:rPr lang="en-GB" sz="2000">
                <a:solidFill>
                  <a:srgbClr val="000000"/>
                </a:solidFill>
                <a:latin typeface="Arial" pitchFamily="34" charset="0"/>
                <a:ea typeface="Arial Unicode MS" pitchFamily="34" charset="-128"/>
                <a:cs typeface="Arial" pitchFamily="34" charset="0"/>
              </a:rPr>
              <a:t>- OI has longer tails than Cressman and considers more observations.  </a:t>
            </a:r>
          </a:p>
          <a:p>
            <a:pPr>
              <a:lnSpc>
                <a:spcPts val="2500"/>
              </a:lnSpc>
              <a:spcAft>
                <a:spcPts val="1000"/>
              </a:spcAft>
              <a:buSzPct val="45000"/>
              <a:buFontTx/>
              <a:buChar char="-"/>
              <a:tabLst>
                <a:tab pos="465138" algn="l"/>
                <a:tab pos="1227138" algn="l"/>
                <a:tab pos="1989138" algn="l"/>
                <a:tab pos="2751138" algn="l"/>
                <a:tab pos="3513138" algn="l"/>
                <a:tab pos="4275138" algn="l"/>
                <a:tab pos="5037138" algn="l"/>
                <a:tab pos="5799138" algn="l"/>
                <a:tab pos="6561138" algn="l"/>
                <a:tab pos="7323138" algn="l"/>
                <a:tab pos="8085138" algn="l"/>
                <a:tab pos="8847138" algn="l"/>
                <a:tab pos="9609138" algn="l"/>
                <a:tab pos="10371138" algn="l"/>
                <a:tab pos="10488613" algn="l"/>
                <a:tab pos="10491788" algn="l"/>
                <a:tab pos="10494963" algn="l"/>
              </a:tabLst>
            </a:pPr>
            <a:r>
              <a:rPr lang="en-GB" sz="2000">
                <a:solidFill>
                  <a:srgbClr val="000000"/>
                </a:solidFill>
                <a:latin typeface="Arial" pitchFamily="34" charset="0"/>
                <a:ea typeface="Arial Unicode MS" pitchFamily="34" charset="-128"/>
                <a:cs typeface="Arial" pitchFamily="34" charset="0"/>
              </a:rPr>
              <a:t>- Model/observation information optimally weighted by an error statistics.</a:t>
            </a:r>
          </a:p>
        </p:txBody>
      </p:sp>
      <p:sp>
        <p:nvSpPr>
          <p:cNvPr id="12294" name="TextBox 21"/>
          <p:cNvSpPr txBox="1">
            <a:spLocks noChangeArrowheads="1"/>
          </p:cNvSpPr>
          <p:nvPr/>
        </p:nvSpPr>
        <p:spPr bwMode="auto">
          <a:xfrm>
            <a:off x="4859338" y="404813"/>
            <a:ext cx="5905500" cy="485775"/>
          </a:xfrm>
          <a:prstGeom prst="rect">
            <a:avLst/>
          </a:prstGeom>
          <a:noFill/>
          <a:ln w="9525">
            <a:noFill/>
            <a:miter lim="800000"/>
            <a:headEnd/>
            <a:tailEnd/>
          </a:ln>
        </p:spPr>
        <p:txBody>
          <a:bodyPr>
            <a:spAutoFit/>
          </a:bodyPr>
          <a:lstStyle/>
          <a:p>
            <a:pPr>
              <a:lnSpc>
                <a:spcPct val="86000"/>
              </a:lnSpc>
            </a:pPr>
            <a:r>
              <a:rPr lang="en-GB" sz="1200" b="1">
                <a:solidFill>
                  <a:schemeClr val="tx1"/>
                </a:solidFill>
                <a:latin typeface="Arial" pitchFamily="34" charset="0"/>
                <a:ea typeface="Arial Unicode MS" pitchFamily="34" charset="-128"/>
                <a:cs typeface="Arial" pitchFamily="34" charset="0"/>
              </a:rPr>
              <a:t>Cressman +24km NESDIS</a:t>
            </a:r>
          </a:p>
          <a:p>
            <a:pPr>
              <a:lnSpc>
                <a:spcPct val="86000"/>
              </a:lnSpc>
            </a:pPr>
            <a:endParaRPr lang="en-GB" sz="1800">
              <a:solidFill>
                <a:schemeClr val="tx1"/>
              </a:solidFill>
              <a:latin typeface="Arial" pitchFamily="34" charset="0"/>
              <a:ea typeface="Arial Unicode MS" pitchFamily="34" charset="-128"/>
              <a:cs typeface="Arial" pitchFamily="34" charset="0"/>
            </a:endParaRPr>
          </a:p>
        </p:txBody>
      </p:sp>
      <p:sp>
        <p:nvSpPr>
          <p:cNvPr id="12295" name="Text Box 9"/>
          <p:cNvSpPr txBox="1">
            <a:spLocks noChangeArrowheads="1"/>
          </p:cNvSpPr>
          <p:nvPr/>
        </p:nvSpPr>
        <p:spPr bwMode="auto">
          <a:xfrm>
            <a:off x="1697038" y="1052513"/>
            <a:ext cx="2217737" cy="2192337"/>
          </a:xfrm>
          <a:prstGeom prst="rect">
            <a:avLst/>
          </a:prstGeom>
          <a:noFill/>
          <a:ln w="9525">
            <a:noFill/>
            <a:miter lim="800000"/>
            <a:headEnd/>
            <a:tailEnd/>
          </a:ln>
        </p:spPr>
        <p:txBody>
          <a:bodyPr wrap="none">
            <a:spAutoFit/>
          </a:bodyPr>
          <a:lstStyle/>
          <a:p>
            <a:pPr algn="r"/>
            <a:r>
              <a:rPr lang="fr-FR">
                <a:solidFill>
                  <a:schemeClr val="tx1"/>
                </a:solidFill>
                <a:latin typeface="Arial" pitchFamily="34" charset="0"/>
                <a:ea typeface="Arial Unicode MS" pitchFamily="34" charset="-128"/>
                <a:cs typeface="Arial" pitchFamily="34" charset="0"/>
              </a:rPr>
              <a:t>Old: Cressman</a:t>
            </a:r>
          </a:p>
          <a:p>
            <a:pPr algn="r"/>
            <a:r>
              <a:rPr lang="fr-FR">
                <a:solidFill>
                  <a:schemeClr val="tx1"/>
                </a:solidFill>
                <a:latin typeface="Arial" pitchFamily="34" charset="0"/>
                <a:ea typeface="Arial Unicode MS" pitchFamily="34" charset="-128"/>
                <a:cs typeface="Arial" pitchFamily="34" charset="0"/>
              </a:rPr>
              <a:t>NESDIS 24km</a:t>
            </a:r>
          </a:p>
          <a:p>
            <a:pPr algn="r"/>
            <a:endParaRPr lang="fr-FR">
              <a:solidFill>
                <a:schemeClr val="tx1"/>
              </a:solidFill>
              <a:latin typeface="Arial" pitchFamily="34" charset="0"/>
              <a:ea typeface="Arial Unicode MS" pitchFamily="34" charset="-128"/>
              <a:cs typeface="Arial" pitchFamily="34" charset="0"/>
            </a:endParaRPr>
          </a:p>
          <a:p>
            <a:pPr algn="r"/>
            <a:endParaRPr lang="fr-FR">
              <a:solidFill>
                <a:schemeClr val="tx1"/>
              </a:solidFill>
              <a:latin typeface="Arial" pitchFamily="34" charset="0"/>
              <a:ea typeface="Arial Unicode MS" pitchFamily="34" charset="-128"/>
              <a:cs typeface="Arial" pitchFamily="34" charset="0"/>
            </a:endParaRPr>
          </a:p>
          <a:p>
            <a:pPr algn="r"/>
            <a:r>
              <a:rPr lang="fr-FR">
                <a:solidFill>
                  <a:schemeClr val="tx1"/>
                </a:solidFill>
                <a:latin typeface="Arial" pitchFamily="34" charset="0"/>
                <a:ea typeface="Arial Unicode MS" pitchFamily="34" charset="-128"/>
                <a:cs typeface="Arial" pitchFamily="34" charset="0"/>
              </a:rPr>
              <a:t>New: OI</a:t>
            </a:r>
          </a:p>
          <a:p>
            <a:pPr algn="r"/>
            <a:r>
              <a:rPr lang="fr-FR">
                <a:solidFill>
                  <a:schemeClr val="tx1"/>
                </a:solidFill>
                <a:latin typeface="Arial" pitchFamily="34" charset="0"/>
                <a:ea typeface="Arial Unicode MS" pitchFamily="34" charset="-128"/>
                <a:cs typeface="Arial" pitchFamily="34" charset="0"/>
              </a:rPr>
              <a:t>NESDIS 4km</a:t>
            </a:r>
          </a:p>
          <a:p>
            <a:pPr algn="r"/>
            <a:endParaRPr lang="fr-FR">
              <a:solidFill>
                <a:schemeClr val="tx1"/>
              </a:solidFill>
              <a:latin typeface="Arial" pitchFamily="34" charset="0"/>
              <a:ea typeface="Arial Unicode MS" pitchFamily="34" charset="-128"/>
              <a:cs typeface="Arial" pitchFamily="34" charset="0"/>
            </a:endParaRPr>
          </a:p>
        </p:txBody>
      </p:sp>
      <p:pic>
        <p:nvPicPr>
          <p:cNvPr id="12296" name="Picture 14" descr="scores_figf_figg_z33"/>
          <p:cNvPicPr>
            <a:picLocks noChangeAspect="1" noChangeArrowheads="1"/>
          </p:cNvPicPr>
          <p:nvPr/>
        </p:nvPicPr>
        <p:blipFill>
          <a:blip r:embed="rId3" cstate="print"/>
          <a:srcRect/>
          <a:stretch>
            <a:fillRect/>
          </a:stretch>
        </p:blipFill>
        <p:spPr bwMode="auto">
          <a:xfrm>
            <a:off x="0" y="3311525"/>
            <a:ext cx="5013325" cy="3546475"/>
          </a:xfrm>
          <a:prstGeom prst="rect">
            <a:avLst/>
          </a:prstGeom>
          <a:noFill/>
          <a:ln w="9525">
            <a:noFill/>
            <a:miter lim="800000"/>
            <a:headEnd/>
            <a:tailEnd/>
          </a:ln>
        </p:spPr>
      </p:pic>
      <p:pic>
        <p:nvPicPr>
          <p:cNvPr id="12297" name="Picture 16" descr="Osuite_Esuite_figure.png"/>
          <p:cNvPicPr>
            <a:picLocks noChangeAspect="1"/>
          </p:cNvPicPr>
          <p:nvPr/>
        </p:nvPicPr>
        <p:blipFill>
          <a:blip r:embed="rId4" cstate="print"/>
          <a:srcRect/>
          <a:stretch>
            <a:fillRect/>
          </a:stretch>
        </p:blipFill>
        <p:spPr bwMode="auto">
          <a:xfrm>
            <a:off x="4037013" y="333375"/>
            <a:ext cx="4856162" cy="4248150"/>
          </a:xfrm>
          <a:prstGeom prst="rect">
            <a:avLst/>
          </a:prstGeom>
          <a:noFill/>
          <a:ln w="9525">
            <a:noFill/>
            <a:miter lim="800000"/>
            <a:headEnd/>
            <a:tailEnd/>
          </a:ln>
        </p:spPr>
      </p:pic>
      <p:sp>
        <p:nvSpPr>
          <p:cNvPr id="12298" name="Rectangle 15"/>
          <p:cNvSpPr>
            <a:spLocks noChangeArrowheads="1"/>
          </p:cNvSpPr>
          <p:nvPr/>
        </p:nvSpPr>
        <p:spPr bwMode="auto">
          <a:xfrm>
            <a:off x="1331913" y="3429000"/>
            <a:ext cx="2232025" cy="14446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299" name="Text Box 10"/>
          <p:cNvSpPr txBox="1">
            <a:spLocks noChangeArrowheads="1"/>
          </p:cNvSpPr>
          <p:nvPr/>
        </p:nvSpPr>
        <p:spPr bwMode="auto">
          <a:xfrm>
            <a:off x="0" y="3163888"/>
            <a:ext cx="3232150" cy="392112"/>
          </a:xfrm>
          <a:prstGeom prst="rect">
            <a:avLst/>
          </a:prstGeom>
          <a:noFill/>
          <a:ln w="9525">
            <a:noFill/>
            <a:miter lim="800000"/>
            <a:headEnd/>
            <a:tailEnd/>
          </a:ln>
        </p:spPr>
        <p:txBody>
          <a:bodyPr wrap="none">
            <a:spAutoFit/>
          </a:bodyPr>
          <a:lstStyle/>
          <a:p>
            <a:r>
              <a:rPr lang="fr-FR">
                <a:solidFill>
                  <a:schemeClr val="tx1"/>
                </a:solidFill>
                <a:latin typeface="Arial" pitchFamily="34" charset="0"/>
                <a:ea typeface="Arial Unicode MS" pitchFamily="34" charset="-128"/>
                <a:cs typeface="Arial" pitchFamily="34" charset="0"/>
              </a:rPr>
              <a:t>FC impact (East Asia):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17500" y="0"/>
            <a:ext cx="8507413" cy="1143000"/>
          </a:xfrm>
          <a:prstGeom prst="rect">
            <a:avLst/>
          </a:prstGeom>
          <a:noFill/>
          <a:ln w="9525">
            <a:noFill/>
            <a:round/>
            <a:headEnd/>
            <a:tailEnd/>
          </a:ln>
        </p:spPr>
        <p:txBody>
          <a:bodyPr lIns="90360" tIns="44280" rIns="90360" bIns="44280" anchor="ctr"/>
          <a:lstStyle/>
          <a:p>
            <a:pPr>
              <a:lnSpc>
                <a:spcPct val="93000"/>
              </a:lnSpc>
              <a:buClr>
                <a:srgbClr val="0F3692"/>
              </a:buClr>
              <a:buFont typeface="Arial Black"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smtClean="0">
                <a:solidFill>
                  <a:schemeClr val="accent2"/>
                </a:solidFill>
                <a:latin typeface="Arial Black" pitchFamily="34" charset="0"/>
                <a:cs typeface="Arial" pitchFamily="34" charset="0"/>
              </a:rPr>
              <a:t>Summary</a:t>
            </a:r>
            <a:endParaRPr lang="en-GB" sz="2800" b="1" dirty="0">
              <a:solidFill>
                <a:schemeClr val="accent2"/>
              </a:solidFill>
              <a:latin typeface="Arial Black" pitchFamily="34" charset="0"/>
              <a:cs typeface="Arial" pitchFamily="34" charset="0"/>
            </a:endParaRPr>
          </a:p>
        </p:txBody>
      </p:sp>
      <p:sp>
        <p:nvSpPr>
          <p:cNvPr id="4" name="Text Box 2"/>
          <p:cNvSpPr txBox="1">
            <a:spLocks noChangeArrowheads="1"/>
          </p:cNvSpPr>
          <p:nvPr/>
        </p:nvSpPr>
        <p:spPr bwMode="auto">
          <a:xfrm>
            <a:off x="0" y="836713"/>
            <a:ext cx="9144000" cy="6250045"/>
          </a:xfrm>
          <a:prstGeom prst="rect">
            <a:avLst/>
          </a:prstGeom>
          <a:solidFill>
            <a:schemeClr val="bg1"/>
          </a:solidFill>
          <a:ln w="9525">
            <a:noFill/>
            <a:round/>
            <a:headEnd/>
            <a:tailEnd/>
          </a:ln>
        </p:spPr>
        <p:txBody>
          <a:bodyPr wrap="square" lIns="90000" tIns="46800" rIns="90000" bIns="46800">
            <a:spAutoFit/>
          </a:bodyPr>
          <a:lstStyle/>
          <a:p>
            <a:pPr>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Observations in cold remote regions</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Quality-observations do trigger scientific advances with operational use!</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GCW initiative is key to sustain and foster new observing facilities</a:t>
            </a:r>
            <a:endParaRPr lang="en-GB" sz="2000" dirty="0" smtClean="0">
              <a:solidFill>
                <a:srgbClr val="000000"/>
              </a:solidFill>
              <a:latin typeface="Arial" pitchFamily="34" charset="0"/>
            </a:endParaRPr>
          </a:p>
          <a:p>
            <a:pPr>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Clouds and Precipitation model status</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Documented improvements in the Autumn ECMWF Newsletter (N129)</a:t>
            </a:r>
            <a:endParaRPr lang="en-GB" sz="2000" dirty="0" smtClean="0">
              <a:solidFill>
                <a:srgbClr val="000000"/>
              </a:solidFill>
              <a:latin typeface="Arial" pitchFamily="34" charset="0"/>
            </a:endParaRPr>
          </a:p>
          <a:p>
            <a:pPr>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Land </a:t>
            </a:r>
            <a:r>
              <a:rPr lang="en-GB" sz="2000" dirty="0" smtClean="0">
                <a:solidFill>
                  <a:srgbClr val="000000"/>
                </a:solidFill>
                <a:latin typeface="Arial" pitchFamily="34" charset="0"/>
              </a:rPr>
              <a:t>surface model status</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Documented forecast and hydrological impact in the Spring ECMWF Newsletter (N127)</a:t>
            </a:r>
          </a:p>
          <a:p>
            <a:pPr>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Land surface ongoing model developments</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Natural Land Carbon Dioxide emissions, Lakes modelling</a:t>
            </a:r>
          </a:p>
          <a:p>
            <a:pPr>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Land surface Analysis </a:t>
            </a:r>
            <a:r>
              <a:rPr lang="en-GB" sz="2000" dirty="0" smtClean="0">
                <a:solidFill>
                  <a:srgbClr val="000000"/>
                </a:solidFill>
                <a:latin typeface="Arial" pitchFamily="34" charset="0"/>
              </a:rPr>
              <a:t>status</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Documented forecast and hydrological impact in the Spring ECMWF Newsletter (N127)</a:t>
            </a:r>
          </a:p>
          <a:p>
            <a:pPr lvl="1">
              <a:lnSpc>
                <a:spcPct val="125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smtClean="0">
                <a:solidFill>
                  <a:srgbClr val="000000"/>
                </a:solidFill>
                <a:latin typeface="Arial" pitchFamily="34" charset="0"/>
              </a:rPr>
              <a:t>A New Snow Analysis (operational since Nov. 2010</a:t>
            </a:r>
            <a:r>
              <a:rPr lang="en-GB" sz="2000" dirty="0" smtClean="0">
                <a:solidFill>
                  <a:srgbClr val="000000"/>
                </a:solidFill>
                <a:latin typeface="Arial" pitchFamily="34" charset="0"/>
              </a:rPr>
              <a:t>) with improved methodology and use </a:t>
            </a:r>
            <a:r>
              <a:rPr lang="en-GB" sz="2000" dirty="0" smtClean="0">
                <a:solidFill>
                  <a:srgbClr val="000000"/>
                </a:solidFill>
                <a:latin typeface="Arial" pitchFamily="34" charset="0"/>
              </a:rPr>
              <a:t>both SYNOP data, IMS snow cover (</a:t>
            </a:r>
            <a:r>
              <a:rPr lang="en-GB" sz="2000" dirty="0" smtClean="0">
                <a:solidFill>
                  <a:srgbClr val="000000"/>
                </a:solidFill>
                <a:latin typeface="Arial" pitchFamily="34" charset="0"/>
              </a:rPr>
              <a:t>4km) and l</a:t>
            </a:r>
            <a:r>
              <a:rPr lang="en-GB" sz="2000" dirty="0" smtClean="0">
                <a:solidFill>
                  <a:srgbClr val="000000"/>
                </a:solidFill>
                <a:latin typeface="Arial" pitchFamily="34" charset="0"/>
              </a:rPr>
              <a:t>arge </a:t>
            </a:r>
            <a:r>
              <a:rPr lang="en-GB" sz="2000" dirty="0" smtClean="0">
                <a:solidFill>
                  <a:srgbClr val="000000"/>
                </a:solidFill>
                <a:latin typeface="Arial" pitchFamily="34" charset="0"/>
              </a:rPr>
              <a:t>positive impact on atmospheric forecasts (particularly in East-Asia</a:t>
            </a:r>
            <a:r>
              <a:rPr lang="en-GB" sz="2000" dirty="0" smtClean="0">
                <a:solidFill>
                  <a:srgbClr val="000000"/>
                </a:solidFill>
                <a:latin typeface="Arial" pitchFamily="34" charset="0"/>
              </a:rPr>
              <a:t>).</a:t>
            </a:r>
            <a:endParaRPr lang="en-GB" sz="2000"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attention</a:t>
            </a:r>
            <a:endParaRPr lang="en-US" dirty="0"/>
          </a:p>
        </p:txBody>
      </p:sp>
      <p:sp>
        <p:nvSpPr>
          <p:cNvPr id="3" name="Content Placeholder 2"/>
          <p:cNvSpPr>
            <a:spLocks noGrp="1"/>
          </p:cNvSpPr>
          <p:nvPr>
            <p:ph idx="1"/>
          </p:nvPr>
        </p:nvSpPr>
        <p:spPr>
          <a:xfrm>
            <a:off x="467544" y="1124744"/>
            <a:ext cx="8112125" cy="4802087"/>
          </a:xfrm>
        </p:spPr>
        <p:txBody>
          <a:bodyPr/>
          <a:lstStyle/>
          <a:p>
            <a:pPr lvl="1"/>
            <a:endParaRPr lang="en-US" dirty="0" smtClean="0"/>
          </a:p>
          <a:p>
            <a:pPr lvl="1"/>
            <a:endParaRPr lang="en-US" dirty="0" smtClean="0"/>
          </a:p>
          <a:p>
            <a:pPr lvl="1"/>
            <a:endParaRPr lang="en-US" dirty="0" smtClean="0"/>
          </a:p>
          <a:p>
            <a:pPr lvl="1"/>
            <a:endParaRPr lang="en-US" dirty="0" smtClean="0"/>
          </a:p>
          <a:p>
            <a:pPr lvl="1"/>
            <a:r>
              <a:rPr lang="en-US" dirty="0" smtClean="0"/>
              <a:t>ECMWF newsletters accessible at:</a:t>
            </a:r>
          </a:p>
          <a:p>
            <a:pPr lvl="1">
              <a:buNone/>
            </a:pPr>
            <a:r>
              <a:rPr lang="en-US" dirty="0" smtClean="0">
                <a:solidFill>
                  <a:srgbClr val="0000FF"/>
                </a:solidFill>
                <a:hlinkClick r:id="rId2"/>
              </a:rPr>
              <a:t>http://www.ecmwf.int/publications/newsletters</a:t>
            </a:r>
            <a:r>
              <a:rPr lang="en-US" dirty="0" smtClean="0">
                <a:solidFill>
                  <a:srgbClr val="0000FF"/>
                </a:solidFill>
                <a:hlinkClick r:id="rId2"/>
              </a:rPr>
              <a:t>/</a:t>
            </a:r>
            <a:endParaRPr lang="en-US" dirty="0" smtClean="0">
              <a:solidFill>
                <a:srgbClr val="0000FF"/>
              </a:solidFill>
            </a:endParaRPr>
          </a:p>
          <a:p>
            <a:pPr lvl="1">
              <a:buNone/>
            </a:pPr>
            <a:endParaRPr lang="en-US" dirty="0" smtClean="0"/>
          </a:p>
          <a:p>
            <a:pPr lvl="1"/>
            <a:endParaRPr lang="en-US" dirty="0" smtClean="0"/>
          </a:p>
          <a:p>
            <a:pPr lvl="1"/>
            <a:r>
              <a:rPr lang="en-US" dirty="0" smtClean="0"/>
              <a:t>There are 2 posters on land </a:t>
            </a:r>
            <a:r>
              <a:rPr lang="en-US" dirty="0" err="1" smtClean="0"/>
              <a:t>modelling</a:t>
            </a:r>
            <a:r>
              <a:rPr lang="en-US" dirty="0" smtClean="0"/>
              <a:t> and snow analysis</a:t>
            </a:r>
            <a:endParaRPr lang="en-US" dirty="0" smtClean="0"/>
          </a:p>
        </p:txBody>
      </p:sp>
      <p:sp>
        <p:nvSpPr>
          <p:cNvPr id="4" name="Footer Placeholder 3"/>
          <p:cNvSpPr>
            <a:spLocks noGrp="1"/>
          </p:cNvSpPr>
          <p:nvPr>
            <p:ph type="ftr" sz="quarter" idx="10"/>
          </p:nvPr>
        </p:nvSpPr>
        <p:spPr/>
        <p:txBody>
          <a:bodyPr/>
          <a:lstStyle/>
          <a:p>
            <a:pPr>
              <a:defRPr/>
            </a:pPr>
            <a:r>
              <a:rPr lang="en-GB" smtClean="0"/>
              <a:t>SMOS-ECMWF 7/11/2011 - G. Balsamo </a:t>
            </a:r>
            <a:endParaRPr lang="en-GB"/>
          </a:p>
        </p:txBody>
      </p:sp>
      <p:sp>
        <p:nvSpPr>
          <p:cNvPr id="5" name="Content Placeholder 9"/>
          <p:cNvSpPr txBox="1">
            <a:spLocks/>
          </p:cNvSpPr>
          <p:nvPr/>
        </p:nvSpPr>
        <p:spPr>
          <a:xfrm>
            <a:off x="2555776" y="5013176"/>
            <a:ext cx="6140102" cy="992783"/>
          </a:xfrm>
          <a:prstGeom prst="rect">
            <a:avLst/>
          </a:prstGeom>
        </p:spPr>
        <p:txBody>
          <a:bodyPr/>
          <a:lstStyle>
            <a:lvl1pPr marL="290513" indent="-290513" algn="l" defTabSz="762000" rtl="0" eaLnBrk="0" fontAlgn="base" hangingPunct="0">
              <a:lnSpc>
                <a:spcPts val="2500"/>
              </a:lnSpc>
              <a:spcBef>
                <a:spcPct val="0"/>
              </a:spcBef>
              <a:spcAft>
                <a:spcPts val="1000"/>
              </a:spcAft>
              <a:buClr>
                <a:schemeClr val="hlink"/>
              </a:buClr>
              <a:buSzPct val="100000"/>
              <a:buFont typeface="Wingdings" pitchFamily="2" charset="2"/>
              <a:buChar char="l"/>
              <a:defRPr sz="2200" b="1">
                <a:solidFill>
                  <a:schemeClr val="tx1"/>
                </a:solidFill>
                <a:latin typeface="+mn-lt"/>
                <a:ea typeface="+mn-ea"/>
                <a:cs typeface="+mn-cs"/>
              </a:defRPr>
            </a:lvl1pPr>
            <a:lvl2pPr marL="766763" indent="-285750" algn="l" defTabSz="762000" rtl="0" eaLnBrk="0" fontAlgn="base" hangingPunct="0">
              <a:spcBef>
                <a:spcPct val="0"/>
              </a:spcBef>
              <a:spcAft>
                <a:spcPts val="1000"/>
              </a:spcAft>
              <a:buClr>
                <a:schemeClr val="tx1"/>
              </a:buClr>
              <a:buSzPct val="100000"/>
              <a:buFont typeface="Arial" pitchFamily="34" charset="0"/>
              <a:buChar char="-"/>
              <a:defRPr b="1">
                <a:solidFill>
                  <a:schemeClr val="tx1"/>
                </a:solidFill>
                <a:latin typeface="+mn-lt"/>
              </a:defRPr>
            </a:lvl2pPr>
            <a:lvl3pPr marL="1300163" indent="-342900" algn="l" defTabSz="762000" rtl="0" eaLnBrk="0" fontAlgn="base" hangingPunct="0">
              <a:lnSpc>
                <a:spcPts val="2600"/>
              </a:lnSpc>
              <a:spcBef>
                <a:spcPct val="0"/>
              </a:spcBef>
              <a:spcAft>
                <a:spcPts val="800"/>
              </a:spcAft>
              <a:buClr>
                <a:schemeClr val="bg2"/>
              </a:buClr>
              <a:buSzPct val="100000"/>
              <a:buFont typeface="Wingdings" pitchFamily="2" charset="2"/>
              <a:buChar char="§"/>
              <a:defRPr b="1">
                <a:solidFill>
                  <a:schemeClr val="tx1"/>
                </a:solidFill>
                <a:latin typeface="+mn-lt"/>
              </a:defRPr>
            </a:lvl3pPr>
            <a:lvl4pPr marL="17192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4pPr>
            <a:lvl5pPr marL="21383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5pPr>
            <a:lvl6pPr marL="25955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bg2"/>
              </a:buClr>
              <a:buSzPct val="100000"/>
              <a:buFont typeface="Wingdings" pitchFamily="2" charset="2"/>
              <a:buChar char=""/>
              <a:defRPr sz="2200" b="1">
                <a:solidFill>
                  <a:schemeClr val="tx1"/>
                </a:solidFill>
                <a:latin typeface="+mn-lt"/>
              </a:defRPr>
            </a:lvl9pPr>
          </a:lstStyle>
          <a:p>
            <a:pPr marL="0" indent="0">
              <a:buNone/>
            </a:pPr>
            <a:r>
              <a:rPr lang="en-GB" sz="1200" dirty="0" smtClean="0"/>
              <a:t>	</a:t>
            </a:r>
            <a:endParaRPr lang="en-GB" sz="1200" i="1" dirty="0"/>
          </a:p>
        </p:txBody>
      </p:sp>
    </p:spTree>
    <p:extLst>
      <p:ext uri="{BB962C8B-B14F-4D97-AF65-F5344CB8AC3E}">
        <p14:creationId xmlns:p14="http://schemas.microsoft.com/office/powerpoint/2010/main" xmlns="" val="168994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252520" cy="708025"/>
          </a:xfrm>
        </p:spPr>
        <p:txBody>
          <a:bodyPr/>
          <a:lstStyle/>
          <a:p>
            <a:r>
              <a:rPr lang="en-GB" dirty="0" smtClean="0"/>
              <a:t>Observations in cold regions</a:t>
            </a:r>
            <a:endParaRPr lang="en-GB" sz="1000" b="1" dirty="0" smtClean="0">
              <a:solidFill>
                <a:schemeClr val="tx1"/>
              </a:solidFill>
              <a:latin typeface="+mn-lt"/>
              <a:ea typeface="+mn-ea"/>
              <a:cs typeface="+mn-cs"/>
            </a:endParaRPr>
          </a:p>
        </p:txBody>
      </p:sp>
      <p:sp>
        <p:nvSpPr>
          <p:cNvPr id="7" name="Rectangle 37"/>
          <p:cNvSpPr>
            <a:spLocks noChangeArrowheads="1"/>
          </p:cNvSpPr>
          <p:nvPr/>
        </p:nvSpPr>
        <p:spPr bwMode="auto">
          <a:xfrm>
            <a:off x="35496" y="6237312"/>
            <a:ext cx="9108504" cy="360040"/>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solidFill>
                  <a:srgbClr val="000000"/>
                </a:solidFill>
                <a:latin typeface="Arial" charset="0"/>
              </a:rPr>
              <a:t>ECMWF does collect, monitor, pre-process, quality-check, select and assimilate in the atmospheric and land surface analyses up to millions of observations daily. The polar regions, well covered by polar-orbiting satellites lacks from ground-based sites.</a:t>
            </a:r>
            <a:endParaRPr lang="en-GB" sz="1200" b="0" dirty="0">
              <a:solidFill>
                <a:srgbClr val="000000"/>
              </a:solidFill>
              <a:latin typeface="Arial" charset="0"/>
            </a:endParaRPr>
          </a:p>
        </p:txBody>
      </p:sp>
      <p:sp>
        <p:nvSpPr>
          <p:cNvPr id="6" name="Rectangle 5"/>
          <p:cNvSpPr/>
          <p:nvPr/>
        </p:nvSpPr>
        <p:spPr>
          <a:xfrm>
            <a:off x="179512" y="5805264"/>
            <a:ext cx="7340536" cy="646331"/>
          </a:xfrm>
          <a:prstGeom prst="rect">
            <a:avLst/>
          </a:prstGeom>
        </p:spPr>
        <p:txBody>
          <a:bodyPr wrap="none">
            <a:spAutoFit/>
          </a:bodyPr>
          <a:lstStyle/>
          <a:p>
            <a:r>
              <a:rPr lang="en-GB" sz="1800" dirty="0" smtClean="0">
                <a:solidFill>
                  <a:srgbClr val="000000"/>
                </a:solidFill>
                <a:latin typeface="Arial" charset="0"/>
                <a:hlinkClick r:id="rId3"/>
              </a:rPr>
              <a:t>http</a:t>
            </a:r>
            <a:r>
              <a:rPr lang="en-GB" sz="1800" dirty="0" smtClean="0">
                <a:solidFill>
                  <a:srgbClr val="000000"/>
                </a:solidFill>
                <a:latin typeface="Arial" charset="0"/>
                <a:hlinkClick r:id="rId3"/>
              </a:rPr>
              <a:t>://www.ecmwf.int/products/forecasts/d/charts/monitoring/coverage</a:t>
            </a:r>
            <a:r>
              <a:rPr lang="en-GB" sz="1800" dirty="0" smtClean="0">
                <a:solidFill>
                  <a:srgbClr val="000000"/>
                </a:solidFill>
                <a:latin typeface="Arial" charset="0"/>
                <a:hlinkClick r:id="rId3"/>
              </a:rPr>
              <a:t>/</a:t>
            </a:r>
            <a:endParaRPr lang="en-GB" sz="1800" dirty="0" smtClean="0">
              <a:solidFill>
                <a:srgbClr val="000000"/>
              </a:solidFill>
              <a:latin typeface="Arial" charset="0"/>
            </a:endParaRPr>
          </a:p>
          <a:p>
            <a:endParaRPr lang="en-GB" sz="1800" dirty="0"/>
          </a:p>
        </p:txBody>
      </p:sp>
      <p:pic>
        <p:nvPicPr>
          <p:cNvPr id="12" name="Picture 11" descr="Temp.gif"/>
          <p:cNvPicPr>
            <a:picLocks noChangeAspect="1"/>
          </p:cNvPicPr>
          <p:nvPr/>
        </p:nvPicPr>
        <p:blipFill>
          <a:blip r:embed="rId4" cstate="print"/>
          <a:stretch>
            <a:fillRect/>
          </a:stretch>
        </p:blipFill>
        <p:spPr>
          <a:xfrm>
            <a:off x="107504" y="908720"/>
            <a:ext cx="4429467" cy="3137105"/>
          </a:xfrm>
          <a:prstGeom prst="rect">
            <a:avLst/>
          </a:prstGeom>
          <a:ln>
            <a:solidFill>
              <a:schemeClr val="tx1"/>
            </a:solidFill>
          </a:ln>
          <a:effectLst>
            <a:outerShdw blurRad="292100" dist="139700" dir="2700000" algn="tl" rotWithShape="0">
              <a:srgbClr val="333333">
                <a:alpha val="65000"/>
              </a:srgbClr>
            </a:outerShdw>
          </a:effectLst>
        </p:spPr>
      </p:pic>
      <p:pic>
        <p:nvPicPr>
          <p:cNvPr id="13" name="Picture 12" descr="synop45ship.gif"/>
          <p:cNvPicPr>
            <a:picLocks noChangeAspect="1"/>
          </p:cNvPicPr>
          <p:nvPr/>
        </p:nvPicPr>
        <p:blipFill>
          <a:blip r:embed="rId5" cstate="print"/>
          <a:stretch>
            <a:fillRect/>
          </a:stretch>
        </p:blipFill>
        <p:spPr>
          <a:xfrm>
            <a:off x="107504" y="2636912"/>
            <a:ext cx="4429467" cy="3137105"/>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descr="AMSUA.gif"/>
          <p:cNvPicPr>
            <a:picLocks noChangeAspect="1"/>
          </p:cNvPicPr>
          <p:nvPr/>
        </p:nvPicPr>
        <p:blipFill>
          <a:blip r:embed="rId6" cstate="print"/>
          <a:stretch>
            <a:fillRect/>
          </a:stretch>
        </p:blipFill>
        <p:spPr>
          <a:xfrm>
            <a:off x="4607029" y="908720"/>
            <a:ext cx="4429467" cy="3137105"/>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descr="IASI.gif"/>
          <p:cNvPicPr>
            <a:picLocks noChangeAspect="1"/>
          </p:cNvPicPr>
          <p:nvPr/>
        </p:nvPicPr>
        <p:blipFill>
          <a:blip r:embed="rId7" cstate="print"/>
          <a:stretch>
            <a:fillRect/>
          </a:stretch>
        </p:blipFill>
        <p:spPr>
          <a:xfrm>
            <a:off x="4607029" y="2636912"/>
            <a:ext cx="4429467" cy="3137105"/>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404812"/>
            <a:ext cx="8569647" cy="4968403"/>
          </a:xfrm>
          <a:prstGeom prst="rect">
            <a:avLst/>
          </a:prstGeom>
          <a:noFill/>
          <a:ln w="9525">
            <a:noFill/>
            <a:round/>
            <a:headEnd/>
            <a:tailEnd/>
          </a:ln>
        </p:spPr>
        <p:txBody>
          <a:bodyPr wrap="none" lIns="90000" tIns="45000" rIns="90000" bIns="45000"/>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2323DC"/>
                </a:solidFill>
                <a:latin typeface="Arial Black" pitchFamily="34" charset="0"/>
              </a:rPr>
              <a:t>Outline</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Introduction</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	</a:t>
            </a:r>
            <a:r>
              <a:rPr lang="en-GB" sz="2200" dirty="0" smtClean="0">
                <a:solidFill>
                  <a:srgbClr val="2323DC"/>
                </a:solidFill>
                <a:latin typeface="Arial" pitchFamily="34" charset="0"/>
              </a:rPr>
              <a:t>	- </a:t>
            </a:r>
            <a:r>
              <a:rPr lang="en-GB" sz="2200" dirty="0" smtClean="0">
                <a:solidFill>
                  <a:srgbClr val="2323DC"/>
                </a:solidFill>
                <a:latin typeface="Arial" pitchFamily="34" charset="0"/>
              </a:rPr>
              <a:t>Observing cold processes</a:t>
            </a:r>
            <a:endParaRPr lang="en-GB" sz="2200" dirty="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solidFill>
                  <a:schemeClr val="tx1"/>
                </a:solidFill>
                <a:latin typeface="Arial" pitchFamily="34" charset="0"/>
              </a:rPr>
              <a:t> </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Modelling advances</a:t>
            </a:r>
            <a:r>
              <a:rPr lang="en-GB" sz="2200" b="1" dirty="0" smtClean="0">
                <a:solidFill>
                  <a:srgbClr val="2323DC"/>
                </a:solidFill>
                <a:latin typeface="Arial" pitchFamily="34" charset="0"/>
              </a:rPr>
              <a:t>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Clouds &amp; precipitation micro-physics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Snow </a:t>
            </a:r>
            <a:r>
              <a:rPr lang="en-GB" sz="2200" dirty="0" smtClean="0">
                <a:solidFill>
                  <a:srgbClr val="2323DC"/>
                </a:solidFill>
                <a:latin typeface="Arial" pitchFamily="34" charset="0"/>
              </a:rPr>
              <a:t>modelling and the water cycle</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Data Assimilation advances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 Snow analysis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Summary</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chemeClr val="accent2"/>
              </a:solidFill>
              <a:latin typeface="Arial" pitchFamily="34" charset="0"/>
              <a:cs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2323DC"/>
              </a:solidFill>
              <a:latin typeface="Arial" pitchFamily="34" charset="0"/>
              <a:cs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p:txBody>
      </p:sp>
      <p:sp>
        <p:nvSpPr>
          <p:cNvPr id="3" name="Rectangle 2"/>
          <p:cNvSpPr/>
          <p:nvPr/>
        </p:nvSpPr>
        <p:spPr bwMode="auto">
          <a:xfrm>
            <a:off x="179512" y="2636912"/>
            <a:ext cx="8784976" cy="43204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252520" cy="708025"/>
          </a:xfrm>
        </p:spPr>
        <p:txBody>
          <a:bodyPr/>
          <a:lstStyle/>
          <a:p>
            <a:r>
              <a:rPr lang="en-GB" dirty="0" err="1" smtClean="0"/>
              <a:t>Clouds&amp;Precipitation</a:t>
            </a:r>
            <a:r>
              <a:rPr lang="en-GB" dirty="0" smtClean="0"/>
              <a:t> </a:t>
            </a:r>
            <a:r>
              <a:rPr lang="en-GB" dirty="0" smtClean="0"/>
              <a:t>status in 36R4 (as in S4) </a:t>
            </a:r>
            <a:br>
              <a:rPr lang="en-GB" dirty="0" smtClean="0"/>
            </a:br>
            <a:r>
              <a:rPr lang="en-GB" sz="1000" b="1" dirty="0" smtClean="0">
                <a:solidFill>
                  <a:schemeClr val="tx1"/>
                </a:solidFill>
                <a:latin typeface="+mn-lt"/>
                <a:ea typeface="+mn-ea"/>
                <a:cs typeface="+mn-cs"/>
              </a:rPr>
              <a:t> An ECMWF Newsletter article in </a:t>
            </a:r>
            <a:r>
              <a:rPr lang="en-GB" sz="1000" b="1" dirty="0" smtClean="0">
                <a:solidFill>
                  <a:schemeClr val="tx1"/>
                </a:solidFill>
                <a:latin typeface="+mn-lt"/>
                <a:ea typeface="+mn-ea"/>
                <a:cs typeface="+mn-cs"/>
              </a:rPr>
              <a:t>Autumn </a:t>
            </a:r>
            <a:r>
              <a:rPr lang="en-GB" sz="1000" b="1" dirty="0" smtClean="0">
                <a:solidFill>
                  <a:schemeClr val="tx1"/>
                </a:solidFill>
                <a:latin typeface="+mn-lt"/>
                <a:ea typeface="+mn-ea"/>
                <a:cs typeface="+mn-cs"/>
              </a:rPr>
              <a:t>2011 issue (</a:t>
            </a:r>
            <a:r>
              <a:rPr lang="en-GB" sz="1000" b="1" dirty="0" smtClean="0">
                <a:solidFill>
                  <a:schemeClr val="tx1"/>
                </a:solidFill>
                <a:latin typeface="+mn-lt"/>
                <a:ea typeface="+mn-ea"/>
                <a:cs typeface="+mn-cs"/>
              </a:rPr>
              <a:t>N129) </a:t>
            </a:r>
            <a:r>
              <a:rPr lang="en-GB" sz="1000" b="1" dirty="0" smtClean="0">
                <a:solidFill>
                  <a:schemeClr val="tx1"/>
                </a:solidFill>
                <a:latin typeface="+mn-lt"/>
                <a:ea typeface="+mn-ea"/>
                <a:cs typeface="+mn-cs"/>
              </a:rPr>
              <a:t>documents Operational developments </a:t>
            </a:r>
            <a:r>
              <a:rPr lang="en-GB" sz="1000" b="1" dirty="0" smtClean="0">
                <a:solidFill>
                  <a:schemeClr val="tx1"/>
                </a:solidFill>
                <a:latin typeface="+mn-lt"/>
                <a:ea typeface="+mn-ea"/>
                <a:cs typeface="+mn-cs"/>
              </a:rPr>
              <a:t>in clouds and precipitation (A major upgrade)</a:t>
            </a:r>
            <a:endParaRPr lang="en-GB" sz="1000" b="1" dirty="0" smtClean="0">
              <a:solidFill>
                <a:schemeClr val="tx1"/>
              </a:solidFill>
              <a:latin typeface="+mn-lt"/>
              <a:ea typeface="+mn-ea"/>
              <a:cs typeface="+mn-cs"/>
            </a:endParaRPr>
          </a:p>
        </p:txBody>
      </p:sp>
      <p:pic>
        <p:nvPicPr>
          <p:cNvPr id="10" name="Picture 9" descr="N129_2.png"/>
          <p:cNvPicPr>
            <a:picLocks noChangeAspect="1"/>
          </p:cNvPicPr>
          <p:nvPr/>
        </p:nvPicPr>
        <p:blipFill>
          <a:blip r:embed="rId3" cstate="print"/>
          <a:stretch>
            <a:fillRect/>
          </a:stretch>
        </p:blipFill>
        <p:spPr>
          <a:xfrm>
            <a:off x="4283968" y="1124744"/>
            <a:ext cx="3888432" cy="5297700"/>
          </a:xfrm>
          <a:prstGeom prst="rect">
            <a:avLst/>
          </a:prstGeom>
        </p:spPr>
      </p:pic>
      <p:pic>
        <p:nvPicPr>
          <p:cNvPr id="11" name="Picture 10" descr="N129_1.png"/>
          <p:cNvPicPr>
            <a:picLocks noChangeAspect="1"/>
          </p:cNvPicPr>
          <p:nvPr/>
        </p:nvPicPr>
        <p:blipFill>
          <a:blip r:embed="rId4" cstate="print"/>
          <a:stretch>
            <a:fillRect/>
          </a:stretch>
        </p:blipFill>
        <p:spPr>
          <a:xfrm>
            <a:off x="539552" y="1124743"/>
            <a:ext cx="3744416" cy="5242183"/>
          </a:xfrm>
          <a:prstGeom prst="rect">
            <a:avLst/>
          </a:prstGeom>
        </p:spPr>
      </p:pic>
      <p:sp>
        <p:nvSpPr>
          <p:cNvPr id="7" name="Rectangle 37"/>
          <p:cNvSpPr>
            <a:spLocks noChangeArrowheads="1"/>
          </p:cNvSpPr>
          <p:nvPr/>
        </p:nvSpPr>
        <p:spPr bwMode="auto">
          <a:xfrm>
            <a:off x="35496" y="6237312"/>
            <a:ext cx="9108504" cy="360040"/>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solidFill>
                  <a:srgbClr val="000000"/>
                </a:solidFill>
                <a:latin typeface="Arial" charset="0"/>
              </a:rPr>
              <a:t>Revised </a:t>
            </a:r>
            <a:r>
              <a:rPr lang="en-GB" sz="1200" dirty="0" smtClean="0">
                <a:solidFill>
                  <a:srgbClr val="000000"/>
                </a:solidFill>
                <a:latin typeface="Arial" charset="0"/>
              </a:rPr>
              <a:t>clouds and precipitation </a:t>
            </a:r>
            <a:r>
              <a:rPr lang="en-GB" sz="1200" b="0" dirty="0" smtClean="0">
                <a:solidFill>
                  <a:srgbClr val="000000"/>
                </a:solidFill>
                <a:latin typeface="Arial" charset="0"/>
              </a:rPr>
              <a:t>components </a:t>
            </a:r>
            <a:r>
              <a:rPr lang="en-GB" sz="1200" b="0" dirty="0" smtClean="0">
                <a:solidFill>
                  <a:srgbClr val="000000"/>
                </a:solidFill>
                <a:latin typeface="Arial" charset="0"/>
              </a:rPr>
              <a:t>of the IFS model </a:t>
            </a:r>
            <a:r>
              <a:rPr lang="en-GB" sz="1200" b="0" dirty="0" smtClean="0">
                <a:solidFill>
                  <a:srgbClr val="000000"/>
                </a:solidFill>
                <a:latin typeface="Arial" charset="0"/>
              </a:rPr>
              <a:t>and related improvements are </a:t>
            </a:r>
            <a:r>
              <a:rPr lang="en-GB" sz="1200" b="0" dirty="0" smtClean="0">
                <a:solidFill>
                  <a:srgbClr val="000000"/>
                </a:solidFill>
                <a:latin typeface="Arial" charset="0"/>
              </a:rPr>
              <a:t>summarized </a:t>
            </a:r>
            <a:r>
              <a:rPr lang="en-GB" sz="1200" b="0" dirty="0" smtClean="0">
                <a:solidFill>
                  <a:srgbClr val="000000"/>
                </a:solidFill>
                <a:latin typeface="Arial" charset="0"/>
              </a:rPr>
              <a:t>in an ECMWF </a:t>
            </a:r>
            <a:r>
              <a:rPr lang="en-GB" sz="1200" b="0" dirty="0" smtClean="0">
                <a:solidFill>
                  <a:srgbClr val="000000"/>
                </a:solidFill>
                <a:latin typeface="Arial" charset="0"/>
              </a:rPr>
              <a:t>news </a:t>
            </a:r>
            <a:r>
              <a:rPr lang="en-GB" sz="1200" dirty="0" smtClean="0">
                <a:solidFill>
                  <a:srgbClr val="000000"/>
                </a:solidFill>
                <a:latin typeface="Arial" charset="0"/>
              </a:rPr>
              <a:t>item </a:t>
            </a:r>
            <a:br>
              <a:rPr lang="en-GB" sz="1200" dirty="0" smtClean="0">
                <a:solidFill>
                  <a:srgbClr val="000000"/>
                </a:solidFill>
                <a:latin typeface="Arial" charset="0"/>
              </a:rPr>
            </a:br>
            <a:r>
              <a:rPr lang="en-GB" sz="1200" dirty="0" smtClean="0">
                <a:solidFill>
                  <a:srgbClr val="000000"/>
                </a:solidFill>
                <a:latin typeface="Arial" charset="0"/>
              </a:rPr>
              <a:t>(</a:t>
            </a:r>
            <a:r>
              <a:rPr lang="en-GB" sz="1200" dirty="0" smtClean="0">
                <a:solidFill>
                  <a:srgbClr val="000000"/>
                </a:solidFill>
                <a:latin typeface="Arial" charset="0"/>
              </a:rPr>
              <a:t>Forbes and Tompkins, 2011). </a:t>
            </a:r>
            <a:r>
              <a:rPr lang="en-GB" sz="1200" b="0" dirty="0" smtClean="0">
                <a:solidFill>
                  <a:srgbClr val="000000"/>
                </a:solidFill>
                <a:latin typeface="Arial" charset="0"/>
              </a:rPr>
              <a:t>This model version is adopted by the new seasonal forecasting system (System-4)</a:t>
            </a:r>
            <a:endParaRPr lang="en-GB" sz="1200" b="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20110114_sodankyla_ct25k.png"/>
          <p:cNvPicPr>
            <a:picLocks noChangeAspect="1"/>
          </p:cNvPicPr>
          <p:nvPr/>
        </p:nvPicPr>
        <p:blipFill>
          <a:blip r:embed="rId2" cstate="print"/>
          <a:srcRect b="46811"/>
          <a:stretch>
            <a:fillRect/>
          </a:stretch>
        </p:blipFill>
        <p:spPr bwMode="auto">
          <a:xfrm>
            <a:off x="2692400" y="873125"/>
            <a:ext cx="6451600" cy="1849438"/>
          </a:xfrm>
          <a:prstGeom prst="rect">
            <a:avLst/>
          </a:prstGeom>
          <a:noFill/>
          <a:ln w="9525">
            <a:noFill/>
            <a:miter lim="800000"/>
            <a:headEnd/>
            <a:tailEnd/>
          </a:ln>
        </p:spPr>
      </p:pic>
      <p:pic>
        <p:nvPicPr>
          <p:cNvPr id="22531" name="Picture 9" descr="20110116_sodankyla_ct25k.png"/>
          <p:cNvPicPr>
            <a:picLocks noChangeAspect="1"/>
          </p:cNvPicPr>
          <p:nvPr/>
        </p:nvPicPr>
        <p:blipFill>
          <a:blip r:embed="rId3" cstate="print"/>
          <a:srcRect b="47150"/>
          <a:stretch>
            <a:fillRect/>
          </a:stretch>
        </p:blipFill>
        <p:spPr bwMode="auto">
          <a:xfrm>
            <a:off x="2690813" y="2600325"/>
            <a:ext cx="6453187" cy="1836738"/>
          </a:xfrm>
          <a:prstGeom prst="rect">
            <a:avLst/>
          </a:prstGeom>
          <a:noFill/>
          <a:ln w="9525">
            <a:noFill/>
            <a:miter lim="800000"/>
            <a:headEnd/>
            <a:tailEnd/>
          </a:ln>
        </p:spPr>
      </p:pic>
      <p:sp>
        <p:nvSpPr>
          <p:cNvPr id="22532" name="Rectangle 2"/>
          <p:cNvSpPr>
            <a:spLocks noGrp="1" noChangeArrowheads="1"/>
          </p:cNvSpPr>
          <p:nvPr>
            <p:ph type="title"/>
          </p:nvPr>
        </p:nvSpPr>
        <p:spPr>
          <a:xfrm>
            <a:off x="136525" y="44450"/>
            <a:ext cx="8899971" cy="752475"/>
          </a:xfrm>
        </p:spPr>
        <p:txBody>
          <a:bodyPr/>
          <a:lstStyle/>
          <a:p>
            <a:r>
              <a:rPr lang="en-GB" sz="2800" b="1" dirty="0" smtClean="0"/>
              <a:t>Observations of mixed-phase </a:t>
            </a:r>
            <a:r>
              <a:rPr lang="en-GB" sz="2800" b="1" dirty="0" smtClean="0"/>
              <a:t>cloud</a:t>
            </a:r>
            <a:br>
              <a:rPr lang="en-GB" sz="2800" b="1" dirty="0" smtClean="0"/>
            </a:br>
            <a:r>
              <a:rPr lang="en-GB" sz="1200" b="1" dirty="0" err="1" smtClean="0">
                <a:solidFill>
                  <a:schemeClr val="tx1"/>
                </a:solidFill>
                <a:latin typeface="+mn-lt"/>
                <a:ea typeface="+mn-ea"/>
                <a:cs typeface="+mn-cs"/>
              </a:rPr>
              <a:t>Sodankyla</a:t>
            </a:r>
            <a:r>
              <a:rPr lang="en-GB" sz="1200" b="1" dirty="0" smtClean="0">
                <a:solidFill>
                  <a:schemeClr val="tx1"/>
                </a:solidFill>
                <a:latin typeface="+mn-lt"/>
                <a:ea typeface="+mn-ea"/>
                <a:cs typeface="+mn-cs"/>
              </a:rPr>
              <a:t> – northern Finland (67N, 38E)</a:t>
            </a:r>
          </a:p>
        </p:txBody>
      </p:sp>
      <p:grpSp>
        <p:nvGrpSpPr>
          <p:cNvPr id="2" name="Group 10"/>
          <p:cNvGrpSpPr>
            <a:grpSpLocks/>
          </p:cNvGrpSpPr>
          <p:nvPr/>
        </p:nvGrpSpPr>
        <p:grpSpPr bwMode="auto">
          <a:xfrm>
            <a:off x="103188" y="4721225"/>
            <a:ext cx="9040812" cy="1822367"/>
            <a:chOff x="36513" y="980728"/>
            <a:chExt cx="9040812" cy="1822220"/>
          </a:xfrm>
        </p:grpSpPr>
        <p:pic>
          <p:nvPicPr>
            <p:cNvPr id="22536" name="Picture 10" descr="20110103_sodankyla_ct25k.png"/>
            <p:cNvPicPr>
              <a:picLocks noChangeAspect="1"/>
            </p:cNvPicPr>
            <p:nvPr/>
          </p:nvPicPr>
          <p:blipFill>
            <a:blip r:embed="rId4" cstate="print"/>
            <a:srcRect b="47124"/>
            <a:stretch>
              <a:fillRect/>
            </a:stretch>
          </p:blipFill>
          <p:spPr bwMode="auto">
            <a:xfrm>
              <a:off x="36513" y="1160463"/>
              <a:ext cx="4930775" cy="1404937"/>
            </a:xfrm>
            <a:prstGeom prst="rect">
              <a:avLst/>
            </a:prstGeom>
            <a:noFill/>
            <a:ln w="9525">
              <a:noFill/>
              <a:miter lim="800000"/>
              <a:headEnd/>
              <a:tailEnd/>
            </a:ln>
          </p:spPr>
        </p:pic>
        <p:pic>
          <p:nvPicPr>
            <p:cNvPr id="22537" name="Picture 4" descr="20110104_sodankyla_ct25k.png"/>
            <p:cNvPicPr>
              <a:picLocks noChangeAspect="1"/>
            </p:cNvPicPr>
            <p:nvPr/>
          </p:nvPicPr>
          <p:blipFill>
            <a:blip r:embed="rId5" cstate="print"/>
            <a:srcRect l="6505" b="47150"/>
            <a:stretch>
              <a:fillRect/>
            </a:stretch>
          </p:blipFill>
          <p:spPr bwMode="auto">
            <a:xfrm>
              <a:off x="4464050" y="1160463"/>
              <a:ext cx="4613275" cy="1404937"/>
            </a:xfrm>
            <a:prstGeom prst="rect">
              <a:avLst/>
            </a:prstGeom>
            <a:noFill/>
            <a:ln w="9525">
              <a:noFill/>
              <a:miter lim="800000"/>
              <a:headEnd/>
              <a:tailEnd/>
            </a:ln>
          </p:spPr>
        </p:pic>
        <p:cxnSp>
          <p:nvCxnSpPr>
            <p:cNvPr id="22538" name="Straight Arrow Connector 13"/>
            <p:cNvCxnSpPr>
              <a:cxnSpLocks noChangeShapeType="1"/>
            </p:cNvCxnSpPr>
            <p:nvPr/>
          </p:nvCxnSpPr>
          <p:spPr bwMode="auto">
            <a:xfrm rot="5400000">
              <a:off x="4319588" y="1160463"/>
              <a:ext cx="287337" cy="1587"/>
            </a:xfrm>
            <a:prstGeom prst="straightConnector1">
              <a:avLst/>
            </a:prstGeom>
            <a:noFill/>
            <a:ln w="38100" algn="ctr">
              <a:solidFill>
                <a:schemeClr val="tx1"/>
              </a:solidFill>
              <a:round/>
              <a:headEnd/>
              <a:tailEnd type="arrow" w="med" len="med"/>
            </a:ln>
          </p:spPr>
        </p:cxnSp>
        <p:sp>
          <p:nvSpPr>
            <p:cNvPr id="8" name="TextBox 7"/>
            <p:cNvSpPr txBox="1"/>
            <p:nvPr/>
          </p:nvSpPr>
          <p:spPr>
            <a:xfrm>
              <a:off x="755650" y="980728"/>
              <a:ext cx="3527425" cy="344682"/>
            </a:xfrm>
            <a:prstGeom prst="rect">
              <a:avLst/>
            </a:prstGeom>
            <a:solidFill>
              <a:schemeClr val="accent6">
                <a:lumMod val="20000"/>
                <a:lumOff val="80000"/>
              </a:schemeClr>
            </a:solidFill>
            <a:ln>
              <a:solidFill>
                <a:schemeClr val="tx1"/>
              </a:solidFill>
            </a:ln>
          </p:spPr>
          <p:txBody>
            <a:bodyPr>
              <a:spAutoFit/>
            </a:bodyPr>
            <a:lstStyle/>
            <a:p>
              <a:pPr>
                <a:defRPr/>
              </a:pPr>
              <a:r>
                <a:rPr lang="en-GB" sz="2000" dirty="0">
                  <a:solidFill>
                    <a:schemeClr val="tx1"/>
                  </a:solidFill>
                  <a:latin typeface="+mn-lt"/>
                </a:rPr>
                <a:t>4 Jan 2011 case study</a:t>
              </a:r>
            </a:p>
          </p:txBody>
        </p:sp>
        <p:sp>
          <p:nvSpPr>
            <p:cNvPr id="9" name="TextBox 8"/>
            <p:cNvSpPr txBox="1"/>
            <p:nvPr/>
          </p:nvSpPr>
          <p:spPr>
            <a:xfrm>
              <a:off x="3419475" y="2456984"/>
              <a:ext cx="5329238" cy="345964"/>
            </a:xfrm>
            <a:prstGeom prst="rect">
              <a:avLst/>
            </a:prstGeom>
            <a:solidFill>
              <a:schemeClr val="accent6">
                <a:lumMod val="20000"/>
                <a:lumOff val="80000"/>
              </a:schemeClr>
            </a:solidFill>
            <a:ln>
              <a:solidFill>
                <a:schemeClr val="tx1"/>
              </a:solidFill>
            </a:ln>
          </p:spPr>
          <p:txBody>
            <a:bodyPr>
              <a:spAutoFit/>
            </a:bodyPr>
            <a:lstStyle/>
            <a:p>
              <a:pPr>
                <a:defRPr/>
              </a:pPr>
              <a:r>
                <a:rPr lang="en-GB" sz="2000" dirty="0">
                  <a:solidFill>
                    <a:schemeClr val="tx1"/>
                  </a:solidFill>
                  <a:latin typeface="+mn-lt"/>
                </a:rPr>
                <a:t>Low-level liquid/ice cloud (fog) observed</a:t>
              </a:r>
            </a:p>
          </p:txBody>
        </p:sp>
      </p:grpSp>
      <p:sp>
        <p:nvSpPr>
          <p:cNvPr id="10" name="TextBox 9"/>
          <p:cNvSpPr txBox="1"/>
          <p:nvPr/>
        </p:nvSpPr>
        <p:spPr>
          <a:xfrm>
            <a:off x="358775" y="1160463"/>
            <a:ext cx="2376488" cy="1355499"/>
          </a:xfrm>
          <a:prstGeom prst="rect">
            <a:avLst/>
          </a:prstGeom>
          <a:solidFill>
            <a:schemeClr val="accent6">
              <a:lumMod val="20000"/>
              <a:lumOff val="80000"/>
            </a:schemeClr>
          </a:solidFill>
          <a:ln>
            <a:solidFill>
              <a:schemeClr val="tx1"/>
            </a:solidFill>
          </a:ln>
        </p:spPr>
        <p:txBody>
          <a:bodyPr>
            <a:spAutoFit/>
          </a:bodyPr>
          <a:lstStyle/>
          <a:p>
            <a:pPr>
              <a:defRPr/>
            </a:pPr>
            <a:r>
              <a:rPr lang="en-GB" sz="2000" dirty="0">
                <a:solidFill>
                  <a:schemeClr val="tx1"/>
                </a:solidFill>
                <a:latin typeface="+mn-lt"/>
              </a:rPr>
              <a:t>14 Jan 2011</a:t>
            </a:r>
          </a:p>
          <a:p>
            <a:pPr>
              <a:defRPr/>
            </a:pPr>
            <a:r>
              <a:rPr lang="en-GB" sz="2000" dirty="0">
                <a:solidFill>
                  <a:schemeClr val="tx1"/>
                </a:solidFill>
                <a:latin typeface="+mn-lt"/>
              </a:rPr>
              <a:t>Ice cloud and SLW layer at 2km, ice falling out</a:t>
            </a:r>
          </a:p>
        </p:txBody>
      </p:sp>
      <p:sp>
        <p:nvSpPr>
          <p:cNvPr id="12" name="TextBox 11"/>
          <p:cNvSpPr txBox="1"/>
          <p:nvPr/>
        </p:nvSpPr>
        <p:spPr>
          <a:xfrm>
            <a:off x="323850" y="2897188"/>
            <a:ext cx="2375942" cy="1015663"/>
          </a:xfrm>
          <a:prstGeom prst="rect">
            <a:avLst/>
          </a:prstGeom>
          <a:solidFill>
            <a:schemeClr val="accent6">
              <a:lumMod val="20000"/>
              <a:lumOff val="80000"/>
            </a:schemeClr>
          </a:solidFill>
          <a:ln>
            <a:solidFill>
              <a:schemeClr val="tx1"/>
            </a:solidFill>
          </a:ln>
        </p:spPr>
        <p:txBody>
          <a:bodyPr wrap="square">
            <a:spAutoFit/>
          </a:bodyPr>
          <a:lstStyle/>
          <a:p>
            <a:pPr>
              <a:defRPr/>
            </a:pPr>
            <a:r>
              <a:rPr lang="en-GB" sz="2000" dirty="0">
                <a:solidFill>
                  <a:schemeClr val="tx1"/>
                </a:solidFill>
                <a:latin typeface="+mn-lt"/>
              </a:rPr>
              <a:t>16 Jan 2011</a:t>
            </a:r>
          </a:p>
          <a:p>
            <a:pPr>
              <a:defRPr/>
            </a:pPr>
            <a:r>
              <a:rPr lang="en-GB" sz="2000" dirty="0">
                <a:solidFill>
                  <a:schemeClr val="tx1"/>
                </a:solidFill>
                <a:latin typeface="+mn-lt"/>
              </a:rPr>
              <a:t>SLW layer at 4km</a:t>
            </a:r>
            <a:r>
              <a:rPr lang="en-GB" sz="2000" dirty="0">
                <a:solidFill>
                  <a:schemeClr val="tx1"/>
                </a:solidFill>
                <a:latin typeface="Arial"/>
              </a:rPr>
              <a:t>, ice falling out</a:t>
            </a:r>
            <a:endParaRPr lang="en-GB" sz="2000" dirty="0">
              <a:solidFill>
                <a:schemeClr val="tx1"/>
              </a:solidFill>
              <a:latin typeface="+mn-lt"/>
            </a:endParaRPr>
          </a:p>
        </p:txBody>
      </p:sp>
      <p:sp>
        <p:nvSpPr>
          <p:cNvPr id="13" name="TextBox 12"/>
          <p:cNvSpPr txBox="1"/>
          <p:nvPr/>
        </p:nvSpPr>
        <p:spPr>
          <a:xfrm>
            <a:off x="5940152" y="692696"/>
            <a:ext cx="3203848" cy="244619"/>
          </a:xfrm>
          <a:prstGeom prst="rect">
            <a:avLst/>
          </a:prstGeom>
          <a:noFill/>
        </p:spPr>
        <p:txBody>
          <a:bodyPr wrap="square">
            <a:spAutoFit/>
          </a:bodyPr>
          <a:lstStyle/>
          <a:p>
            <a:pPr>
              <a:defRPr/>
            </a:pPr>
            <a:r>
              <a:rPr lang="en-GB" sz="1200" b="1" dirty="0" smtClean="0">
                <a:solidFill>
                  <a:schemeClr val="tx1"/>
                </a:solidFill>
                <a:latin typeface="+mn-lt"/>
              </a:rPr>
              <a:t>Courtesy of Richard Forbes</a:t>
            </a:r>
            <a:endParaRPr lang="en-GB" sz="1200" b="1" dirty="0" smtClean="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idx="4294967295"/>
          </p:nvPr>
        </p:nvSpPr>
        <p:spPr>
          <a:xfrm>
            <a:off x="136525" y="44450"/>
            <a:ext cx="8755955" cy="864270"/>
          </a:xfrm>
        </p:spPr>
        <p:txBody>
          <a:bodyPr/>
          <a:lstStyle/>
          <a:p>
            <a:r>
              <a:rPr lang="en-GB" sz="2400" b="1" dirty="0" smtClean="0"/>
              <a:t>Super-cooled </a:t>
            </a:r>
            <a:r>
              <a:rPr lang="en-GB" sz="2400" b="1" dirty="0" smtClean="0"/>
              <a:t>liquid water</a:t>
            </a:r>
            <a:br>
              <a:rPr lang="en-GB" sz="2400" b="1" dirty="0" smtClean="0"/>
            </a:br>
            <a:r>
              <a:rPr lang="en-GB" sz="1200" b="1" dirty="0" err="1" smtClean="0">
                <a:solidFill>
                  <a:schemeClr val="tx1"/>
                </a:solidFill>
                <a:latin typeface="+mn-lt"/>
                <a:ea typeface="+mn-ea"/>
                <a:cs typeface="+mn-cs"/>
              </a:rPr>
              <a:t>Radiative</a:t>
            </a:r>
            <a:r>
              <a:rPr lang="en-GB" sz="1200" b="1" dirty="0" smtClean="0">
                <a:solidFill>
                  <a:schemeClr val="tx1"/>
                </a:solidFill>
                <a:latin typeface="+mn-lt"/>
                <a:ea typeface="+mn-ea"/>
                <a:cs typeface="+mn-cs"/>
              </a:rPr>
              <a:t> impact on low-level temperature over land</a:t>
            </a:r>
          </a:p>
        </p:txBody>
      </p:sp>
      <p:pic>
        <p:nvPicPr>
          <p:cNvPr id="5" name="Picture 4" descr="fig7b.gif"/>
          <p:cNvPicPr>
            <a:picLocks noChangeAspect="1"/>
          </p:cNvPicPr>
          <p:nvPr/>
        </p:nvPicPr>
        <p:blipFill>
          <a:blip r:embed="rId3" cstate="print"/>
          <a:srcRect t="4276"/>
          <a:stretch>
            <a:fillRect/>
          </a:stretch>
        </p:blipFill>
        <p:spPr>
          <a:xfrm>
            <a:off x="2106196" y="2996952"/>
            <a:ext cx="3348372" cy="1830971"/>
          </a:xfrm>
          <a:prstGeom prst="rect">
            <a:avLst/>
          </a:prstGeom>
        </p:spPr>
      </p:pic>
      <p:pic>
        <p:nvPicPr>
          <p:cNvPr id="10" name="Picture 21" descr="pserr_T_Cfhsd_Cfin3_2011010100_2011022800_nh_1000hpa.gif"/>
          <p:cNvPicPr>
            <a:picLocks noChangeAspect="1"/>
          </p:cNvPicPr>
          <p:nvPr/>
        </p:nvPicPr>
        <p:blipFill>
          <a:blip r:embed="rId4" cstate="print"/>
          <a:srcRect l="49721" t="27790"/>
          <a:stretch>
            <a:fillRect/>
          </a:stretch>
        </p:blipFill>
        <p:spPr bwMode="auto">
          <a:xfrm>
            <a:off x="1871700" y="4896544"/>
            <a:ext cx="3672408" cy="1844824"/>
          </a:xfrm>
          <a:prstGeom prst="rect">
            <a:avLst/>
          </a:prstGeom>
          <a:noFill/>
          <a:ln w="9525">
            <a:noFill/>
            <a:miter lim="800000"/>
            <a:headEnd/>
            <a:tailEnd/>
          </a:ln>
        </p:spPr>
      </p:pic>
      <p:sp>
        <p:nvSpPr>
          <p:cNvPr id="11" name="TextBox 10"/>
          <p:cNvSpPr txBox="1"/>
          <p:nvPr/>
        </p:nvSpPr>
        <p:spPr>
          <a:xfrm>
            <a:off x="72008" y="5108991"/>
            <a:ext cx="1763688" cy="1102931"/>
          </a:xfrm>
          <a:prstGeom prst="rect">
            <a:avLst/>
          </a:prstGeom>
          <a:noFill/>
        </p:spPr>
        <p:txBody>
          <a:bodyPr wrap="square">
            <a:spAutoFit/>
          </a:bodyPr>
          <a:lstStyle/>
          <a:p>
            <a:pPr>
              <a:defRPr/>
            </a:pPr>
            <a:r>
              <a:rPr lang="en-GB" sz="1600" dirty="0" smtClean="0">
                <a:solidFill>
                  <a:schemeClr val="tx1"/>
                </a:solidFill>
                <a:latin typeface="+mn-lt"/>
              </a:rPr>
              <a:t>NH T1000 </a:t>
            </a:r>
            <a:r>
              <a:rPr lang="en-GB" sz="1600" dirty="0" err="1" smtClean="0">
                <a:solidFill>
                  <a:schemeClr val="tx1"/>
                </a:solidFill>
                <a:latin typeface="+mn-lt"/>
              </a:rPr>
              <a:t>hPa</a:t>
            </a:r>
            <a:r>
              <a:rPr lang="en-GB" sz="1600" dirty="0" smtClean="0">
                <a:solidFill>
                  <a:schemeClr val="tx1"/>
                </a:solidFill>
                <a:latin typeface="+mn-lt"/>
              </a:rPr>
              <a:t>  </a:t>
            </a:r>
            <a:r>
              <a:rPr lang="en-GB" sz="1600" dirty="0" err="1" smtClean="0">
                <a:solidFill>
                  <a:schemeClr val="tx1"/>
                </a:solidFill>
                <a:latin typeface="+mn-lt"/>
              </a:rPr>
              <a:t>r.m.s.e</a:t>
            </a:r>
            <a:r>
              <a:rPr lang="en-GB" sz="1600" dirty="0" smtClean="0">
                <a:solidFill>
                  <a:schemeClr val="tx1"/>
                </a:solidFill>
                <a:latin typeface="+mn-lt"/>
              </a:rPr>
              <a:t> for  Jan/Feb 2011 </a:t>
            </a:r>
          </a:p>
          <a:p>
            <a:pPr>
              <a:defRPr/>
            </a:pPr>
            <a:r>
              <a:rPr lang="en-GB" sz="1600" dirty="0" smtClean="0">
                <a:solidFill>
                  <a:schemeClr val="tx1"/>
                </a:solidFill>
                <a:latin typeface="+mn-lt"/>
              </a:rPr>
              <a:t> Control – </a:t>
            </a:r>
            <a:r>
              <a:rPr lang="en-GB" sz="1600" dirty="0" err="1" smtClean="0">
                <a:solidFill>
                  <a:schemeClr val="tx1"/>
                </a:solidFill>
                <a:latin typeface="+mn-lt"/>
              </a:rPr>
              <a:t>Expt</a:t>
            </a:r>
            <a:r>
              <a:rPr lang="en-GB" sz="1600" dirty="0" smtClean="0">
                <a:solidFill>
                  <a:schemeClr val="tx1"/>
                </a:solidFill>
                <a:latin typeface="+mn-lt"/>
              </a:rPr>
              <a:t> (+</a:t>
            </a:r>
            <a:r>
              <a:rPr lang="en-GB" sz="1600" dirty="0" err="1" smtClean="0">
                <a:solidFill>
                  <a:schemeClr val="tx1"/>
                </a:solidFill>
                <a:latin typeface="+mn-lt"/>
              </a:rPr>
              <a:t>ve</a:t>
            </a:r>
            <a:r>
              <a:rPr lang="en-GB" sz="1600" dirty="0" smtClean="0">
                <a:solidFill>
                  <a:schemeClr val="tx1"/>
                </a:solidFill>
                <a:latin typeface="+mn-lt"/>
              </a:rPr>
              <a:t> is good)</a:t>
            </a:r>
            <a:endParaRPr lang="en-GB" sz="1600" dirty="0">
              <a:solidFill>
                <a:schemeClr val="tx1"/>
              </a:solidFill>
              <a:latin typeface="+mn-lt"/>
            </a:endParaRPr>
          </a:p>
        </p:txBody>
      </p:sp>
      <p:grpSp>
        <p:nvGrpSpPr>
          <p:cNvPr id="2" name="Group 20"/>
          <p:cNvGrpSpPr>
            <a:grpSpLocks/>
          </p:cNvGrpSpPr>
          <p:nvPr/>
        </p:nvGrpSpPr>
        <p:grpSpPr bwMode="auto">
          <a:xfrm>
            <a:off x="5652120" y="1521077"/>
            <a:ext cx="3311902" cy="4643888"/>
            <a:chOff x="3175" y="660"/>
            <a:chExt cx="2453" cy="2171"/>
          </a:xfrm>
          <a:solidFill>
            <a:srgbClr val="F8E1E0"/>
          </a:solidFill>
        </p:grpSpPr>
        <p:sp>
          <p:nvSpPr>
            <p:cNvPr id="13" name="AutoShape 18"/>
            <p:cNvSpPr>
              <a:spLocks noChangeArrowheads="1"/>
            </p:cNvSpPr>
            <p:nvPr/>
          </p:nvSpPr>
          <p:spPr bwMode="auto">
            <a:xfrm>
              <a:off x="3175" y="660"/>
              <a:ext cx="2453" cy="2171"/>
            </a:xfrm>
            <a:prstGeom prst="roundRect">
              <a:avLst>
                <a:gd name="adj" fmla="val 16667"/>
              </a:avLst>
            </a:prstGeom>
            <a:grpFill/>
            <a:ln w="9525">
              <a:solidFill>
                <a:schemeClr val="tx1"/>
              </a:solidFill>
              <a:round/>
              <a:headEnd/>
              <a:tailEnd/>
            </a:ln>
          </p:spPr>
          <p:txBody>
            <a:bodyPr wrap="none" anchor="ctr"/>
            <a:lstStyle/>
            <a:p>
              <a:endParaRPr lang="en-US">
                <a:solidFill>
                  <a:schemeClr val="tx1"/>
                </a:solidFill>
              </a:endParaRPr>
            </a:p>
          </p:txBody>
        </p:sp>
        <p:sp>
          <p:nvSpPr>
            <p:cNvPr id="14" name="Text Box 19"/>
            <p:cNvSpPr txBox="1">
              <a:spLocks noChangeArrowheads="1"/>
            </p:cNvSpPr>
            <p:nvPr/>
          </p:nvSpPr>
          <p:spPr bwMode="auto">
            <a:xfrm>
              <a:off x="3220" y="762"/>
              <a:ext cx="2382" cy="1747"/>
            </a:xfrm>
            <a:prstGeom prst="rect">
              <a:avLst/>
            </a:prstGeom>
            <a:noFill/>
            <a:ln w="9525">
              <a:noFill/>
              <a:miter lim="800000"/>
              <a:headEnd/>
              <a:tailEnd/>
            </a:ln>
          </p:spPr>
          <p:txBody>
            <a:bodyPr>
              <a:spAutoFit/>
            </a:bodyPr>
            <a:lstStyle/>
            <a:p>
              <a:pPr marL="177800" indent="-177800" algn="l">
                <a:spcBef>
                  <a:spcPts val="1800"/>
                </a:spcBef>
                <a:buFontTx/>
                <a:buChar char="•"/>
              </a:pPr>
              <a:r>
                <a:rPr lang="en-GB" sz="1800" dirty="0" smtClean="0">
                  <a:solidFill>
                    <a:schemeClr val="tx1"/>
                  </a:solidFill>
                  <a:latin typeface="Arial" charset="0"/>
                </a:rPr>
                <a:t>Changes to representation of </a:t>
              </a:r>
              <a:r>
                <a:rPr lang="en-GB" sz="1800" u="sng" dirty="0" smtClean="0">
                  <a:solidFill>
                    <a:schemeClr val="tx1"/>
                  </a:solidFill>
                  <a:latin typeface="Arial" charset="0"/>
                </a:rPr>
                <a:t>super-cooled liquid water </a:t>
              </a:r>
              <a:r>
                <a:rPr lang="en-GB" sz="1800" dirty="0" smtClean="0">
                  <a:solidFill>
                    <a:schemeClr val="tx1"/>
                  </a:solidFill>
                  <a:latin typeface="Arial" charset="0"/>
                </a:rPr>
                <a:t>in Cy37r3 positive impact.</a:t>
              </a:r>
            </a:p>
            <a:p>
              <a:pPr marL="177800" indent="-177800" algn="l">
                <a:spcBef>
                  <a:spcPts val="1800"/>
                </a:spcBef>
                <a:buFontTx/>
                <a:buChar char="•"/>
              </a:pPr>
              <a:r>
                <a:rPr lang="en-GB" sz="1800" dirty="0" smtClean="0">
                  <a:solidFill>
                    <a:schemeClr val="tx1"/>
                  </a:solidFill>
                  <a:latin typeface="Arial" charset="0"/>
                </a:rPr>
                <a:t>General increase in occurrence of super-cooled liquid water, particularly in weakly forced situations.</a:t>
              </a:r>
            </a:p>
            <a:p>
              <a:pPr marL="177800" indent="-177800" algn="l">
                <a:spcBef>
                  <a:spcPts val="1800"/>
                </a:spcBef>
                <a:buFontTx/>
                <a:buChar char="•"/>
              </a:pPr>
              <a:r>
                <a:rPr lang="en-GB" sz="1800" dirty="0" smtClean="0">
                  <a:solidFill>
                    <a:schemeClr val="tx1"/>
                  </a:solidFill>
                  <a:latin typeface="Arial" charset="0"/>
                </a:rPr>
                <a:t>Improved temperature bias and </a:t>
              </a:r>
              <a:r>
                <a:rPr lang="en-GB" sz="1800" u="sng" dirty="0" smtClean="0">
                  <a:solidFill>
                    <a:schemeClr val="tx1"/>
                  </a:solidFill>
                  <a:latin typeface="Arial" charset="0"/>
                </a:rPr>
                <a:t>reduced errors in winter </a:t>
              </a:r>
              <a:r>
                <a:rPr lang="en-GB" sz="1800" dirty="0" smtClean="0">
                  <a:solidFill>
                    <a:schemeClr val="tx1"/>
                  </a:solidFill>
                  <a:latin typeface="Arial" charset="0"/>
                </a:rPr>
                <a:t>-time low cloud over land.</a:t>
              </a:r>
            </a:p>
            <a:p>
              <a:pPr marL="177800" indent="-177800" algn="l">
                <a:spcBef>
                  <a:spcPts val="1800"/>
                </a:spcBef>
                <a:buFontTx/>
                <a:buChar char="•"/>
              </a:pPr>
              <a:r>
                <a:rPr lang="en-GB" sz="1800" dirty="0" smtClean="0">
                  <a:solidFill>
                    <a:schemeClr val="tx1"/>
                  </a:solidFill>
                  <a:latin typeface="Arial" charset="0"/>
                </a:rPr>
                <a:t>Impacts clearly seen in NH and European T1000 scores</a:t>
              </a:r>
              <a:r>
                <a:rPr lang="en-GB" sz="1800" dirty="0" smtClean="0">
                  <a:solidFill>
                    <a:schemeClr val="tx1"/>
                  </a:solidFill>
                  <a:latin typeface="Arial" charset="0"/>
                </a:rPr>
                <a:t>.</a:t>
              </a:r>
              <a:endParaRPr lang="en-GB" sz="1800" dirty="0" smtClean="0">
                <a:solidFill>
                  <a:schemeClr val="tx1"/>
                </a:solidFill>
                <a:latin typeface="Arial" charset="0"/>
              </a:endParaRPr>
            </a:p>
          </p:txBody>
        </p:sp>
      </p:grpSp>
      <p:sp>
        <p:nvSpPr>
          <p:cNvPr id="15" name="TextBox 14"/>
          <p:cNvSpPr txBox="1"/>
          <p:nvPr/>
        </p:nvSpPr>
        <p:spPr>
          <a:xfrm>
            <a:off x="72516" y="1340768"/>
            <a:ext cx="2087216" cy="1102931"/>
          </a:xfrm>
          <a:prstGeom prst="rect">
            <a:avLst/>
          </a:prstGeom>
          <a:noFill/>
        </p:spPr>
        <p:txBody>
          <a:bodyPr wrap="square">
            <a:spAutoFit/>
          </a:bodyPr>
          <a:lstStyle/>
          <a:p>
            <a:pPr>
              <a:defRPr/>
            </a:pPr>
            <a:r>
              <a:rPr lang="en-GB" sz="1600" dirty="0" smtClean="0">
                <a:solidFill>
                  <a:schemeClr val="tx1"/>
                </a:solidFill>
                <a:latin typeface="+mn-lt"/>
              </a:rPr>
              <a:t>Mean T2m change (72hr forecast for Jan 2011) for Cy37r3 </a:t>
            </a:r>
            <a:r>
              <a:rPr lang="en-GB" sz="1600" dirty="0" err="1" smtClean="0">
                <a:solidFill>
                  <a:schemeClr val="tx1"/>
                </a:solidFill>
                <a:latin typeface="+mn-lt"/>
              </a:rPr>
              <a:t>slw</a:t>
            </a:r>
            <a:r>
              <a:rPr lang="en-GB" sz="1600" dirty="0" smtClean="0">
                <a:solidFill>
                  <a:schemeClr val="tx1"/>
                </a:solidFill>
                <a:latin typeface="+mn-lt"/>
              </a:rPr>
              <a:t> cloud changes</a:t>
            </a:r>
            <a:endParaRPr lang="en-GB" sz="1600" dirty="0">
              <a:solidFill>
                <a:schemeClr val="tx1"/>
              </a:solidFill>
              <a:latin typeface="+mn-lt"/>
            </a:endParaRPr>
          </a:p>
        </p:txBody>
      </p:sp>
      <p:sp>
        <p:nvSpPr>
          <p:cNvPr id="16" name="TextBox 15"/>
          <p:cNvSpPr txBox="1"/>
          <p:nvPr/>
        </p:nvSpPr>
        <p:spPr>
          <a:xfrm>
            <a:off x="0" y="3284984"/>
            <a:ext cx="2122712" cy="901016"/>
          </a:xfrm>
          <a:prstGeom prst="rect">
            <a:avLst/>
          </a:prstGeom>
          <a:noFill/>
        </p:spPr>
        <p:txBody>
          <a:bodyPr wrap="square">
            <a:spAutoFit/>
          </a:bodyPr>
          <a:lstStyle/>
          <a:p>
            <a:pPr>
              <a:defRPr/>
            </a:pPr>
            <a:r>
              <a:rPr lang="en-GB" sz="1600" dirty="0" smtClean="0">
                <a:solidFill>
                  <a:schemeClr val="tx1"/>
                </a:solidFill>
                <a:latin typeface="+mn-lt"/>
              </a:rPr>
              <a:t>As above, but change in mean absolute error (generally reduced)</a:t>
            </a:r>
            <a:endParaRPr lang="en-GB" sz="1600" dirty="0">
              <a:solidFill>
                <a:schemeClr val="tx1"/>
              </a:solidFill>
              <a:latin typeface="+mn-lt"/>
            </a:endParaRPr>
          </a:p>
        </p:txBody>
      </p:sp>
      <p:grpSp>
        <p:nvGrpSpPr>
          <p:cNvPr id="3" name="Group 17"/>
          <p:cNvGrpSpPr/>
          <p:nvPr/>
        </p:nvGrpSpPr>
        <p:grpSpPr>
          <a:xfrm>
            <a:off x="2142200" y="944724"/>
            <a:ext cx="3689940" cy="1907165"/>
            <a:chOff x="2142200" y="944724"/>
            <a:chExt cx="3689940" cy="1907165"/>
          </a:xfrm>
        </p:grpSpPr>
        <p:pic>
          <p:nvPicPr>
            <p:cNvPr id="8" name="Picture 7" descr="fig7a.gif"/>
            <p:cNvPicPr>
              <a:picLocks noChangeAspect="1"/>
            </p:cNvPicPr>
            <p:nvPr/>
          </p:nvPicPr>
          <p:blipFill>
            <a:blip r:embed="rId5" cstate="print"/>
            <a:srcRect t="4266"/>
            <a:stretch>
              <a:fillRect/>
            </a:stretch>
          </p:blipFill>
          <p:spPr>
            <a:xfrm>
              <a:off x="2142200" y="1016732"/>
              <a:ext cx="3352559" cy="1835157"/>
            </a:xfrm>
            <a:prstGeom prst="rect">
              <a:avLst/>
            </a:prstGeom>
          </p:spPr>
        </p:pic>
        <p:sp>
          <p:nvSpPr>
            <p:cNvPr id="17" name="TextBox 16"/>
            <p:cNvSpPr txBox="1"/>
            <p:nvPr/>
          </p:nvSpPr>
          <p:spPr>
            <a:xfrm>
              <a:off x="5364088" y="944724"/>
              <a:ext cx="468052" cy="231217"/>
            </a:xfrm>
            <a:prstGeom prst="rect">
              <a:avLst/>
            </a:prstGeom>
            <a:noFill/>
          </p:spPr>
          <p:txBody>
            <a:bodyPr wrap="square" rtlCol="0">
              <a:spAutoFit/>
            </a:bodyPr>
            <a:lstStyle/>
            <a:p>
              <a:r>
                <a:rPr lang="en-GB" sz="1100" dirty="0" smtClean="0">
                  <a:solidFill>
                    <a:schemeClr val="tx1"/>
                  </a:solidFill>
                  <a:latin typeface="+mn-lt"/>
                </a:rPr>
                <a:t>°C</a:t>
              </a:r>
              <a:endParaRPr lang="en-GB" sz="1100" dirty="0">
                <a:solidFill>
                  <a:schemeClr val="tx1"/>
                </a:solidFill>
                <a:latin typeface="+mn-lt"/>
              </a:endParaRPr>
            </a:p>
          </p:txBody>
        </p:sp>
      </p:grpSp>
      <p:sp>
        <p:nvSpPr>
          <p:cNvPr id="18" name="TextBox 17"/>
          <p:cNvSpPr txBox="1"/>
          <p:nvPr/>
        </p:nvSpPr>
        <p:spPr>
          <a:xfrm>
            <a:off x="6228184" y="1124744"/>
            <a:ext cx="2915816" cy="243785"/>
          </a:xfrm>
          <a:prstGeom prst="rect">
            <a:avLst/>
          </a:prstGeom>
          <a:noFill/>
        </p:spPr>
        <p:txBody>
          <a:bodyPr wrap="square">
            <a:spAutoFit/>
          </a:bodyPr>
          <a:lstStyle/>
          <a:p>
            <a:pPr>
              <a:defRPr/>
            </a:pPr>
            <a:r>
              <a:rPr lang="en-GB" sz="1200" b="1" dirty="0" smtClean="0">
                <a:solidFill>
                  <a:schemeClr val="tx1"/>
                </a:solidFill>
                <a:latin typeface="+mn-lt"/>
              </a:rPr>
              <a:t>Courtesy of Richard Forbes</a:t>
            </a:r>
            <a:endParaRPr lang="en-GB" sz="1200" b="1" dirty="0" smtClean="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250825" y="404812"/>
            <a:ext cx="8569647" cy="4968403"/>
          </a:xfrm>
          <a:prstGeom prst="rect">
            <a:avLst/>
          </a:prstGeom>
          <a:noFill/>
          <a:ln w="9525">
            <a:noFill/>
            <a:round/>
            <a:headEnd/>
            <a:tailEnd/>
          </a:ln>
        </p:spPr>
        <p:txBody>
          <a:bodyPr wrap="none" lIns="90000" tIns="45000" rIns="90000" bIns="45000"/>
          <a:lstStyle/>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2323DC"/>
                </a:solidFill>
                <a:latin typeface="Arial Black" pitchFamily="34" charset="0"/>
              </a:rPr>
              <a:t>Outline</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Introduction</a:t>
            </a: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	</a:t>
            </a:r>
            <a:r>
              <a:rPr lang="en-GB" sz="2200" dirty="0" smtClean="0">
                <a:solidFill>
                  <a:srgbClr val="2323DC"/>
                </a:solidFill>
                <a:latin typeface="Arial" pitchFamily="34" charset="0"/>
              </a:rPr>
              <a:t>	- </a:t>
            </a:r>
            <a:r>
              <a:rPr lang="en-GB" sz="2200" dirty="0" smtClean="0">
                <a:solidFill>
                  <a:srgbClr val="2323DC"/>
                </a:solidFill>
                <a:latin typeface="Arial" pitchFamily="34" charset="0"/>
              </a:rPr>
              <a:t>Observing cold processes</a:t>
            </a:r>
            <a:endParaRPr lang="en-GB" sz="2200" dirty="0">
              <a:solidFill>
                <a:srgbClr val="2323DC"/>
              </a:solidFill>
              <a:latin typeface="Arial" pitchFamily="34" charset="0"/>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a:solidFill>
                  <a:schemeClr val="tx1"/>
                </a:solidFill>
                <a:latin typeface="Arial" pitchFamily="34" charset="0"/>
              </a:rPr>
              <a:t> </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Modelling advances</a:t>
            </a:r>
            <a:r>
              <a:rPr lang="en-GB" sz="2200" b="1" dirty="0" smtClean="0">
                <a:solidFill>
                  <a:srgbClr val="2323DC"/>
                </a:solidFill>
                <a:latin typeface="Arial" pitchFamily="34" charset="0"/>
              </a:rPr>
              <a:t>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Clouds &amp; precipitation micro-physics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a:t>
            </a:r>
            <a:r>
              <a:rPr lang="en-GB" sz="2200" dirty="0" smtClean="0">
                <a:solidFill>
                  <a:srgbClr val="2323DC"/>
                </a:solidFill>
                <a:latin typeface="Arial" pitchFamily="34" charset="0"/>
              </a:rPr>
              <a:t>	- Snow </a:t>
            </a:r>
            <a:r>
              <a:rPr lang="en-GB" sz="2200" dirty="0" smtClean="0">
                <a:solidFill>
                  <a:srgbClr val="2323DC"/>
                </a:solidFill>
                <a:latin typeface="Arial" pitchFamily="34" charset="0"/>
              </a:rPr>
              <a:t>modelling and the water cycle</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Recent examples of Data Assimilation advances in cold regions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dirty="0" smtClean="0">
                <a:solidFill>
                  <a:srgbClr val="2323DC"/>
                </a:solidFill>
                <a:latin typeface="Arial" pitchFamily="34" charset="0"/>
              </a:rPr>
              <a:t>		- Snow analysis</a:t>
            </a: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200" b="1" dirty="0" smtClean="0">
                <a:solidFill>
                  <a:srgbClr val="2323DC"/>
                </a:solidFill>
                <a:latin typeface="Arial" pitchFamily="34" charset="0"/>
              </a:rPr>
              <a:t>Summary</a:t>
            </a:r>
            <a:endParaRPr lang="en-GB" sz="2200" dirty="0" smtClean="0">
              <a:solidFill>
                <a:srgbClr val="2323DC"/>
              </a:solidFill>
              <a:latin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a:p>
            <a:pPr>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chemeClr val="accent2"/>
              </a:solidFill>
              <a:latin typeface="Arial" pitchFamily="34" charset="0"/>
              <a:cs typeface="Arial" pitchFamily="34" charset="0"/>
            </a:endParaRPr>
          </a:p>
          <a:p>
            <a:pPr marL="742950" lvl="1" indent="-285750">
              <a:lnSpc>
                <a:spcPct val="140000"/>
              </a:lnSpc>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dirty="0">
              <a:solidFill>
                <a:srgbClr val="2323DC"/>
              </a:solidFill>
              <a:latin typeface="Arial" pitchFamily="34" charset="0"/>
              <a:cs typeface="Arial" pitchFamily="34" charset="0"/>
            </a:endParaRPr>
          </a:p>
          <a:p>
            <a:pPr>
              <a:lnSpc>
                <a:spcPct val="14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200" dirty="0">
              <a:solidFill>
                <a:srgbClr val="2323DC"/>
              </a:solidFill>
              <a:latin typeface="Arial" pitchFamily="34" charset="0"/>
            </a:endParaRPr>
          </a:p>
        </p:txBody>
      </p:sp>
      <p:sp>
        <p:nvSpPr>
          <p:cNvPr id="3" name="Rectangle 2"/>
          <p:cNvSpPr/>
          <p:nvPr/>
        </p:nvSpPr>
        <p:spPr bwMode="auto">
          <a:xfrm>
            <a:off x="179512" y="3068960"/>
            <a:ext cx="8784976" cy="43204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nl_lsm.png"/>
          <p:cNvPicPr>
            <a:picLocks noGrp="1" noChangeAspect="1"/>
          </p:cNvPicPr>
          <p:nvPr>
            <p:ph idx="1"/>
          </p:nvPr>
        </p:nvPicPr>
        <p:blipFill>
          <a:blip r:embed="rId3" cstate="print"/>
          <a:stretch>
            <a:fillRect/>
          </a:stretch>
        </p:blipFill>
        <p:spPr>
          <a:xfrm>
            <a:off x="467544" y="1052736"/>
            <a:ext cx="3626220" cy="4930775"/>
          </a:xfrm>
        </p:spPr>
      </p:pic>
      <p:pic>
        <p:nvPicPr>
          <p:cNvPr id="6" name="Picture 2"/>
          <p:cNvPicPr>
            <a:picLocks noChangeAspect="1" noChangeArrowheads="1"/>
          </p:cNvPicPr>
          <p:nvPr/>
        </p:nvPicPr>
        <p:blipFill>
          <a:blip r:embed="rId4" cstate="print"/>
          <a:srcRect/>
          <a:stretch>
            <a:fillRect/>
          </a:stretch>
        </p:blipFill>
        <p:spPr bwMode="auto">
          <a:xfrm>
            <a:off x="4369230" y="1268760"/>
            <a:ext cx="3528323" cy="4846451"/>
          </a:xfrm>
          <a:prstGeom prst="rect">
            <a:avLst/>
          </a:prstGeom>
          <a:noFill/>
          <a:ln w="9525">
            <a:noFill/>
            <a:miter lim="800000"/>
            <a:headEnd/>
            <a:tailEnd/>
          </a:ln>
        </p:spPr>
      </p:pic>
      <p:sp>
        <p:nvSpPr>
          <p:cNvPr id="2" name="Title 1"/>
          <p:cNvSpPr>
            <a:spLocks noGrp="1"/>
          </p:cNvSpPr>
          <p:nvPr>
            <p:ph type="title"/>
          </p:nvPr>
        </p:nvSpPr>
        <p:spPr>
          <a:xfrm>
            <a:off x="0" y="304800"/>
            <a:ext cx="9252520" cy="708025"/>
          </a:xfrm>
        </p:spPr>
        <p:txBody>
          <a:bodyPr/>
          <a:lstStyle/>
          <a:p>
            <a:r>
              <a:rPr lang="en-GB" dirty="0" smtClean="0"/>
              <a:t>Land surface model status in 36R4 (as in S4) </a:t>
            </a:r>
            <a:br>
              <a:rPr lang="en-GB" dirty="0" smtClean="0"/>
            </a:br>
            <a:r>
              <a:rPr lang="en-GB" sz="1000" b="1" dirty="0" smtClean="0">
                <a:solidFill>
                  <a:schemeClr val="tx1"/>
                </a:solidFill>
                <a:latin typeface="+mn-lt"/>
                <a:ea typeface="+mn-ea"/>
                <a:cs typeface="+mn-cs"/>
              </a:rPr>
              <a:t> An ECMWF Newsletter article in Spring 2011 issue (N127) documents Operational developments since the ERA-Interim land surface scheme</a:t>
            </a:r>
          </a:p>
        </p:txBody>
      </p:sp>
      <p:sp>
        <p:nvSpPr>
          <p:cNvPr id="7" name="Rectangle 37"/>
          <p:cNvSpPr>
            <a:spLocks noChangeArrowheads="1"/>
          </p:cNvSpPr>
          <p:nvPr/>
        </p:nvSpPr>
        <p:spPr bwMode="auto">
          <a:xfrm>
            <a:off x="0" y="6021288"/>
            <a:ext cx="9108504" cy="360040"/>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buSzPct val="100000"/>
              <a:buFont typeface="Wingdings" pitchFamily="1"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smtClean="0">
                <a:solidFill>
                  <a:srgbClr val="000000"/>
                </a:solidFill>
                <a:latin typeface="Arial" charset="0"/>
              </a:rPr>
              <a:t>Revised s</a:t>
            </a:r>
            <a:r>
              <a:rPr lang="en-GB" sz="1200" b="0" dirty="0" smtClean="0">
                <a:solidFill>
                  <a:srgbClr val="000000"/>
                </a:solidFill>
                <a:latin typeface="Arial" charset="0"/>
              </a:rPr>
              <a:t>oil, snow, and vegetation components of the IFS model are summarized (based on 3-supporting publications) in a </a:t>
            </a:r>
            <a:br>
              <a:rPr lang="en-GB" sz="1200" b="0" dirty="0" smtClean="0">
                <a:solidFill>
                  <a:srgbClr val="000000"/>
                </a:solidFill>
                <a:latin typeface="Arial" charset="0"/>
              </a:rPr>
            </a:br>
            <a:r>
              <a:rPr lang="en-GB" sz="1200" b="0" dirty="0" smtClean="0">
                <a:solidFill>
                  <a:srgbClr val="000000"/>
                </a:solidFill>
                <a:latin typeface="Arial" charset="0"/>
              </a:rPr>
              <a:t>ECMWF news item. This model version is adopted by the new seasonal forecasting system (System-4)</a:t>
            </a:r>
            <a:endParaRPr lang="en-GB" sz="1200" b="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ommitte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ommitte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ommitt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mitte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mitte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mitte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mitt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mitt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mitt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52771</TotalTime>
  <Words>1288</Words>
  <Application>Microsoft Office PowerPoint</Application>
  <PresentationFormat>On-screen Show (4:3)</PresentationFormat>
  <Paragraphs>291</Paragraphs>
  <Slides>23</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Committee</vt:lpstr>
      <vt:lpstr>Equation</vt:lpstr>
      <vt:lpstr>Slide 1</vt:lpstr>
      <vt:lpstr>Slide 2</vt:lpstr>
      <vt:lpstr>Observations in cold regions</vt:lpstr>
      <vt:lpstr>Slide 4</vt:lpstr>
      <vt:lpstr>Clouds&amp;Precipitation status in 36R4 (as in S4)   An ECMWF Newsletter article in Autumn 2011 issue (N129) documents Operational developments in clouds and precipitation (A major upgrade)</vt:lpstr>
      <vt:lpstr>Observations of mixed-phase cloud Sodankyla – northern Finland (67N, 38E)</vt:lpstr>
      <vt:lpstr>Super-cooled liquid water Radiative impact on low-level temperature over land</vt:lpstr>
      <vt:lpstr>Slide 8</vt:lpstr>
      <vt:lpstr>Land surface model status in 36R4 (as in S4)   An ECMWF Newsletter article in Spring 2011 issue (N127) documents Operational developments since the ERA-Interim land surface scheme</vt:lpstr>
      <vt:lpstr>Forecasts sensitivity and impact to land</vt:lpstr>
      <vt:lpstr>Assessing impact on hydrological cycle Monthly runoff verification over large river basins in collaboration with M. Hirschi (ETH-Zurich)</vt:lpstr>
      <vt:lpstr>Land-related climate improvements </vt:lpstr>
      <vt:lpstr>Slide 13</vt:lpstr>
      <vt:lpstr>Slide 14</vt:lpstr>
      <vt:lpstr>Slide 15</vt:lpstr>
      <vt:lpstr>Slide 16</vt:lpstr>
      <vt:lpstr>Slide 17</vt:lpstr>
      <vt:lpstr>Slide 18</vt:lpstr>
      <vt:lpstr>Slide 19</vt:lpstr>
      <vt:lpstr>Slide 20</vt:lpstr>
      <vt:lpstr>Slide 21</vt:lpstr>
      <vt:lpstr>Slide 22</vt:lpstr>
      <vt:lpstr>Thanks for your attention</vt:lpstr>
    </vt:vector>
  </TitlesOfParts>
  <Company>ECMWF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Boussetta</dc:creator>
  <cp:lastModifiedBy>Balsamo</cp:lastModifiedBy>
  <cp:revision>846</cp:revision>
  <dcterms:created xsi:type="dcterms:W3CDTF">2009-09-14T15:48:57Z</dcterms:created>
  <dcterms:modified xsi:type="dcterms:W3CDTF">2011-11-18T21:08:58Z</dcterms:modified>
</cp:coreProperties>
</file>