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27"/>
  </p:notesMasterIdLst>
  <p:handoutMasterIdLst>
    <p:handoutMasterId r:id="rId28"/>
  </p:handoutMasterIdLst>
  <p:sldIdLst>
    <p:sldId id="308" r:id="rId2"/>
    <p:sldId id="309" r:id="rId3"/>
    <p:sldId id="264" r:id="rId4"/>
    <p:sldId id="266" r:id="rId5"/>
    <p:sldId id="310" r:id="rId6"/>
    <p:sldId id="265" r:id="rId7"/>
    <p:sldId id="267" r:id="rId8"/>
    <p:sldId id="325" r:id="rId9"/>
    <p:sldId id="311" r:id="rId10"/>
    <p:sldId id="329" r:id="rId11"/>
    <p:sldId id="312" r:id="rId12"/>
    <p:sldId id="313" r:id="rId13"/>
    <p:sldId id="316" r:id="rId14"/>
    <p:sldId id="294" r:id="rId15"/>
    <p:sldId id="317" r:id="rId16"/>
    <p:sldId id="318" r:id="rId17"/>
    <p:sldId id="319" r:id="rId18"/>
    <p:sldId id="320" r:id="rId19"/>
    <p:sldId id="321" r:id="rId20"/>
    <p:sldId id="305" r:id="rId21"/>
    <p:sldId id="323" r:id="rId22"/>
    <p:sldId id="271" r:id="rId23"/>
    <p:sldId id="324" r:id="rId24"/>
    <p:sldId id="287" r:id="rId25"/>
    <p:sldId id="303" r:id="rId26"/>
  </p:sldIdLst>
  <p:sldSz cx="9144000" cy="6858000" type="screen4x3"/>
  <p:notesSz cx="68834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7BE"/>
    <a:srgbClr val="6497AE"/>
    <a:srgbClr val="E5B8B3"/>
    <a:srgbClr val="8FD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56" autoAdjust="0"/>
  </p:normalViewPr>
  <p:slideViewPr>
    <p:cSldViewPr>
      <p:cViewPr varScale="1">
        <p:scale>
          <a:sx n="70" d="100"/>
          <a:sy n="70" d="100"/>
        </p:scale>
        <p:origin x="-4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942"/>
    </p:cViewPr>
  </p:sorterViewPr>
  <p:notesViewPr>
    <p:cSldViewPr>
      <p:cViewPr varScale="1">
        <p:scale>
          <a:sx n="94" d="100"/>
          <a:sy n="94" d="100"/>
        </p:scale>
        <p:origin x="-1722" y="-96"/>
      </p:cViewPr>
      <p:guideLst>
        <p:guide orient="horz" pos="3120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000" y="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8981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000" y="9408981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DA5D520B-6290-4F90-A3DC-86721869B8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12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000" y="0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0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340" y="4705350"/>
            <a:ext cx="550672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0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000" y="9408981"/>
            <a:ext cx="298280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15365E9A-50D9-4F95-A3BF-3902E740E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4107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19547" indent="-27674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06996" indent="-22139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549794" indent="-22139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1992592" indent="-22139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435390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878188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320987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763785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A390F6C-0EF3-4283-8B43-48C8006CAFB5}" type="slidenum">
              <a:rPr lang="en-GB" smtClean="0">
                <a:latin typeface="Arial" charset="0"/>
              </a:rPr>
              <a:pPr eaLnBrk="1" hangingPunct="1"/>
              <a:t>15</a:t>
            </a:fld>
            <a:endParaRPr lang="en-GB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42950"/>
            <a:ext cx="4953000" cy="37147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>
                <a:latin typeface="Arial" charset="0"/>
              </a:rPr>
              <a:t>Jostedalsbreen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19547" indent="-27674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06996" indent="-22139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549794" indent="-22139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1992592" indent="-22139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435390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878188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320987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763785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52DF766-1C1F-4605-9EA6-12472F1F8ADC}" type="slidenum">
              <a:rPr lang="en-GB" smtClean="0">
                <a:latin typeface="Arial" charset="0"/>
              </a:rPr>
              <a:pPr eaLnBrk="1" hangingPunct="1"/>
              <a:t>16</a:t>
            </a:fld>
            <a:endParaRPr lang="en-GB" smtClean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42950"/>
            <a:ext cx="4953000" cy="37147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>
                <a:latin typeface="Arial" charset="0"/>
              </a:rPr>
              <a:t>Svartisen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19547" indent="-27674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06996" indent="-22139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549794" indent="-22139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1992592" indent="-221399" defTabSz="95939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435390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878188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320987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763785" indent="-221399" defTabSz="9593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F3BF38AC-7EF3-4248-8640-0874A8F8F563}" type="slidenum">
              <a:rPr lang="en-GB" smtClean="0">
                <a:latin typeface="Arial" charset="0"/>
              </a:rPr>
              <a:pPr eaLnBrk="1" hangingPunct="1"/>
              <a:t>17</a:t>
            </a:fld>
            <a:endParaRPr lang="en-GB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5200" y="742950"/>
            <a:ext cx="4953000" cy="37147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mtClean="0">
                <a:latin typeface="Arial" charset="0"/>
              </a:rPr>
              <a:t>Storbreen (Jotunheimen)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1"/>
          <p:cNvSpPr>
            <a:spLocks noChangeShapeType="1"/>
          </p:cNvSpPr>
          <p:nvPr userDrawn="1"/>
        </p:nvSpPr>
        <p:spPr bwMode="auto">
          <a:xfrm flipV="1">
            <a:off x="107950" y="5876925"/>
            <a:ext cx="8856663" cy="0"/>
          </a:xfrm>
          <a:prstGeom prst="line">
            <a:avLst/>
          </a:prstGeom>
          <a:noFill/>
          <a:ln w="19050">
            <a:solidFill>
              <a:srgbClr val="0077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53" descr="CryoClim-logo-co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7" r="3796" b="16643"/>
          <a:stretch>
            <a:fillRect/>
          </a:stretch>
        </p:blipFill>
        <p:spPr bwMode="auto">
          <a:xfrm>
            <a:off x="6373813" y="5949950"/>
            <a:ext cx="273526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 descr="logo-met-no-e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66624"/>
          <a:stretch>
            <a:fillRect/>
          </a:stretch>
        </p:blipFill>
        <p:spPr bwMode="auto">
          <a:xfrm>
            <a:off x="792163" y="6078538"/>
            <a:ext cx="4667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0" descr="logo-nve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6237288"/>
            <a:ext cx="4048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 descr="logo-npi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6181725"/>
            <a:ext cx="4873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3" descr="logo-nr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37288"/>
            <a:ext cx="71913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2" descr="logo-met-no-e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t="56346" r="43478" b="23529"/>
          <a:stretch>
            <a:fillRect/>
          </a:stretch>
        </p:blipFill>
        <p:spPr bwMode="auto">
          <a:xfrm>
            <a:off x="941388" y="6594475"/>
            <a:ext cx="287337" cy="1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2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1476375" y="596900"/>
            <a:ext cx="6192838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2702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1509713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11" name="Rectangle 4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84438" y="6140450"/>
            <a:ext cx="3887787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 smtClean="0"/>
              <a:t>GCW 1</a:t>
            </a:r>
            <a:r>
              <a:rPr lang="en-US" baseline="30000" dirty="0" smtClean="0"/>
              <a:t>st</a:t>
            </a:r>
            <a:r>
              <a:rPr lang="en-US" dirty="0" smtClean="0"/>
              <a:t> Implementation Meeting, </a:t>
            </a:r>
            <a:br>
              <a:rPr lang="en-US" dirty="0" smtClean="0"/>
            </a:br>
            <a:r>
              <a:rPr lang="en-US" dirty="0" smtClean="0"/>
              <a:t>Geneva, 21–24 November 2011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8813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9630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33379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9725" y="260350"/>
            <a:ext cx="84963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323850" y="1600200"/>
            <a:ext cx="4171950" cy="40608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1950" cy="40608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GCW 1</a:t>
            </a:r>
            <a:r>
              <a:rPr lang="en-US" baseline="30000" dirty="0" smtClean="0"/>
              <a:t>st</a:t>
            </a:r>
            <a:r>
              <a:rPr lang="en-US" dirty="0" smtClean="0"/>
              <a:t> Implementation Meeting, </a:t>
            </a:r>
            <a:br>
              <a:rPr lang="en-US" dirty="0" smtClean="0"/>
            </a:br>
            <a:r>
              <a:rPr lang="en-US" dirty="0" smtClean="0"/>
              <a:t>Geneva, 21–24 November 2011</a:t>
            </a:r>
            <a:endParaRPr lang="en-GB" dirty="0" smtClean="0"/>
          </a:p>
          <a:p>
            <a:pPr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80926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tel, tekst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9725" y="260350"/>
            <a:ext cx="84963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323850" y="1600200"/>
            <a:ext cx="4171950" cy="40608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71950" cy="195421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quarter" idx="3"/>
          </p:nvPr>
        </p:nvSpPr>
        <p:spPr>
          <a:xfrm>
            <a:off x="4648200" y="3706813"/>
            <a:ext cx="4171950" cy="1954212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4485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GCW 1</a:t>
            </a:r>
            <a:r>
              <a:rPr lang="en-US" baseline="30000" dirty="0" smtClean="0"/>
              <a:t>st</a:t>
            </a:r>
            <a:r>
              <a:rPr lang="en-US" dirty="0" smtClean="0"/>
              <a:t> Implementation Meeting, </a:t>
            </a:r>
            <a:br>
              <a:rPr lang="en-US" dirty="0" smtClean="0"/>
            </a:br>
            <a:r>
              <a:rPr lang="en-US" dirty="0" smtClean="0"/>
              <a:t>Geneva, 21–24 November 2011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9633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GCW 1</a:t>
            </a:r>
            <a:r>
              <a:rPr lang="en-US" baseline="30000" dirty="0" smtClean="0"/>
              <a:t>st</a:t>
            </a:r>
            <a:r>
              <a:rPr lang="en-US" dirty="0" smtClean="0"/>
              <a:t> Implementation Meeting, </a:t>
            </a:r>
            <a:br>
              <a:rPr lang="en-US" dirty="0" smtClean="0"/>
            </a:br>
            <a:r>
              <a:rPr lang="en-US" dirty="0" smtClean="0"/>
              <a:t>Geneva, 21–24 November 2011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8901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GCW 1</a:t>
            </a:r>
            <a:r>
              <a:rPr lang="en-US" baseline="30000" dirty="0" smtClean="0"/>
              <a:t>st</a:t>
            </a:r>
            <a:r>
              <a:rPr lang="en-US" dirty="0" smtClean="0"/>
              <a:t> Implementation Meeting, </a:t>
            </a:r>
            <a:br>
              <a:rPr lang="en-US" dirty="0" smtClean="0"/>
            </a:br>
            <a:r>
              <a:rPr lang="en-US" dirty="0" smtClean="0"/>
              <a:t>Geneva, 21–24 November 2011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334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GCW 1</a:t>
            </a:r>
            <a:r>
              <a:rPr lang="en-US" baseline="30000" dirty="0" smtClean="0"/>
              <a:t>st</a:t>
            </a:r>
            <a:r>
              <a:rPr lang="en-US" dirty="0" smtClean="0"/>
              <a:t> Implementation Meeting, </a:t>
            </a:r>
            <a:br>
              <a:rPr lang="en-US" dirty="0" smtClean="0"/>
            </a:br>
            <a:r>
              <a:rPr lang="en-US" dirty="0" smtClean="0"/>
              <a:t>Geneva, 21–24 November 2011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4931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GCW 1</a:t>
            </a:r>
            <a:r>
              <a:rPr lang="en-US" baseline="30000" dirty="0" smtClean="0"/>
              <a:t>st</a:t>
            </a:r>
            <a:r>
              <a:rPr lang="en-US" dirty="0" smtClean="0"/>
              <a:t> Implementation Meeting, </a:t>
            </a:r>
            <a:br>
              <a:rPr lang="en-US" dirty="0" smtClean="0"/>
            </a:br>
            <a:r>
              <a:rPr lang="en-US" dirty="0" smtClean="0"/>
              <a:t>Geneva, 21–24 November 2011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5234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GCW 1</a:t>
            </a:r>
            <a:r>
              <a:rPr lang="en-US" baseline="30000" dirty="0" smtClean="0"/>
              <a:t>st</a:t>
            </a:r>
            <a:r>
              <a:rPr lang="en-US" dirty="0" smtClean="0"/>
              <a:t> Implementation Meeting, </a:t>
            </a:r>
            <a:br>
              <a:rPr lang="en-US" dirty="0" smtClean="0"/>
            </a:br>
            <a:r>
              <a:rPr lang="en-US" dirty="0" smtClean="0"/>
              <a:t>Geneva, 21–24 November 2011</a:t>
            </a: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965803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6303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12486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9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2600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211888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 smtClean="0"/>
            </a:lvl1pPr>
          </a:lstStyle>
          <a:p>
            <a:pPr>
              <a:defRPr/>
            </a:pPr>
            <a:r>
              <a:rPr lang="en-US" dirty="0" smtClean="0"/>
              <a:t>GCW 1</a:t>
            </a:r>
            <a:r>
              <a:rPr lang="en-US" baseline="30000" dirty="0" smtClean="0"/>
              <a:t>st</a:t>
            </a:r>
            <a:r>
              <a:rPr lang="en-US" dirty="0" smtClean="0"/>
              <a:t> Implementation Meeting, </a:t>
            </a:r>
            <a:br>
              <a:rPr lang="en-US" dirty="0" smtClean="0"/>
            </a:br>
            <a:r>
              <a:rPr lang="en-US" dirty="0" smtClean="0"/>
              <a:t>Geneva, 21–24 November 2011</a:t>
            </a:r>
            <a:endParaRPr lang="en-GB" dirty="0" smtClean="0"/>
          </a:p>
        </p:txBody>
      </p:sp>
      <p:pic>
        <p:nvPicPr>
          <p:cNvPr id="1029" name="Picture 50" descr="CryoClim-logo-col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7" r="3796" b="16643"/>
          <a:stretch>
            <a:fillRect/>
          </a:stretch>
        </p:blipFill>
        <p:spPr bwMode="auto">
          <a:xfrm>
            <a:off x="6373813" y="5949950"/>
            <a:ext cx="273526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52"/>
          <p:cNvSpPr>
            <a:spLocks noChangeShapeType="1"/>
          </p:cNvSpPr>
          <p:nvPr userDrawn="1"/>
        </p:nvSpPr>
        <p:spPr bwMode="auto">
          <a:xfrm flipV="1">
            <a:off x="107950" y="5876925"/>
            <a:ext cx="8856663" cy="0"/>
          </a:xfrm>
          <a:prstGeom prst="line">
            <a:avLst/>
          </a:prstGeom>
          <a:noFill/>
          <a:ln w="19050">
            <a:solidFill>
              <a:srgbClr val="0077B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59" descr="logo-met-no-e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66624"/>
          <a:stretch>
            <a:fillRect/>
          </a:stretch>
        </p:blipFill>
        <p:spPr bwMode="auto">
          <a:xfrm>
            <a:off x="792163" y="6078538"/>
            <a:ext cx="4667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0" descr="logo-nve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6237288"/>
            <a:ext cx="404812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61" descr="logo-npi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6181725"/>
            <a:ext cx="487362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63" descr="logo-nr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37288"/>
            <a:ext cx="71913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62" descr="logo-met-no-e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t="56346" r="43478" b="23529"/>
          <a:stretch>
            <a:fillRect/>
          </a:stretch>
        </p:blipFill>
        <p:spPr bwMode="auto">
          <a:xfrm>
            <a:off x="941388" y="6594475"/>
            <a:ext cx="287337" cy="1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2" r:id="rId12"/>
    <p:sldLayoutId id="2147483803" r:id="rId13"/>
  </p:sldLayoutIdLst>
  <p:hf sldNum="0"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6497AE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6497AE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6497AE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6497AE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6497AE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6497AE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6497AE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6497AE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6497AE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77B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77BE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77BE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77BE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77BE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77BE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77BE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77BE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77B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5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</a:t>
            </a:r>
            <a:r>
              <a:rPr lang="en-US" dirty="0" smtClean="0"/>
              <a:t>2011</a:t>
            </a:r>
            <a:endParaRPr lang="en-GB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41611"/>
            <a:ext cx="9143999" cy="254337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 smtClean="0"/>
              <a:t>The </a:t>
            </a:r>
            <a:r>
              <a:rPr lang="en-US" sz="3200" dirty="0" err="1" smtClean="0"/>
              <a:t>CryoClim</a:t>
            </a:r>
            <a:r>
              <a:rPr lang="en-US" sz="3200" dirty="0" smtClean="0"/>
              <a:t> system for </a:t>
            </a:r>
            <a:r>
              <a:rPr lang="en-US" sz="3200" dirty="0" err="1" smtClean="0"/>
              <a:t>cryospheric</a:t>
            </a:r>
            <a:r>
              <a:rPr lang="en-US" sz="3200" dirty="0" smtClean="0"/>
              <a:t> climate monitoring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GB" sz="1100" dirty="0" smtClean="0">
                <a:solidFill>
                  <a:srgbClr val="006699"/>
                </a:solidFill>
                <a:ea typeface="SimSun" pitchFamily="2" charset="-122"/>
                <a:cs typeface="Arial" pitchFamily="34" charset="0"/>
              </a:rPr>
              <a:t/>
            </a:r>
            <a:br>
              <a:rPr lang="en-GB" sz="1100" dirty="0" smtClean="0">
                <a:solidFill>
                  <a:srgbClr val="006699"/>
                </a:solidFill>
                <a:ea typeface="SimSun" pitchFamily="2" charset="-122"/>
                <a:cs typeface="Arial" pitchFamily="34" charset="0"/>
              </a:rPr>
            </a:b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Rune Solberg</a:t>
            </a:r>
            <a:r>
              <a:rPr lang="en-GB" sz="1800" i="1" baseline="30000" dirty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(1)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</a:t>
            </a:r>
            <a:r>
              <a:rPr lang="en-GB" sz="1800" i="1" dirty="0" err="1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Øystein</a:t>
            </a:r>
            <a:r>
              <a:rPr lang="en-GB" sz="1800" i="1" dirty="0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 </a:t>
            </a:r>
            <a:r>
              <a:rPr lang="en-GB" sz="1800" i="1" dirty="0" err="1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Rudjord</a:t>
            </a:r>
            <a:r>
              <a:rPr lang="en-GB" sz="1800" i="1" baseline="30000" dirty="0" smtClean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(1</a:t>
            </a:r>
            <a:r>
              <a:rPr lang="en-GB" sz="1800" i="1" baseline="30000" dirty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)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</a:t>
            </a:r>
            <a:r>
              <a:rPr lang="en-GB" sz="1800" i="1" dirty="0" err="1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Arnt-Børre</a:t>
            </a:r>
            <a:r>
              <a:rPr lang="en-GB" sz="1800" i="1" dirty="0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 </a:t>
            </a:r>
            <a:r>
              <a:rPr lang="en-GB" sz="1800" i="1" dirty="0" err="1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Salberg</a:t>
            </a:r>
            <a:r>
              <a:rPr lang="en-GB" sz="1800" i="1" baseline="30000" dirty="0" smtClean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(1</a:t>
            </a:r>
            <a:r>
              <a:rPr lang="en-GB" sz="1800" i="1" baseline="30000" dirty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)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Mari Anne </a:t>
            </a:r>
            <a:r>
              <a:rPr lang="en-GB" sz="180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Killie</a:t>
            </a:r>
            <a:r>
              <a:rPr lang="en-GB" sz="1800" i="1" baseline="30000" dirty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(2)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Lars-Anders </a:t>
            </a:r>
            <a:r>
              <a:rPr lang="en-GB" sz="180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Breivik</a:t>
            </a:r>
            <a:r>
              <a:rPr lang="en-GB" sz="1800" i="1" baseline="30000" dirty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(2)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</a:t>
            </a:r>
            <a:r>
              <a:rPr lang="en-GB" sz="180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Øystein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 </a:t>
            </a:r>
            <a:r>
              <a:rPr lang="en-GB" sz="1800" i="1" dirty="0" err="1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Godøy</a:t>
            </a:r>
            <a:r>
              <a:rPr lang="en-GB" sz="1800" i="1" baseline="30000" dirty="0" smtClean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(2)</a:t>
            </a:r>
            <a:r>
              <a:rPr lang="en-GB" sz="1800" i="1" dirty="0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</a:t>
            </a:r>
            <a:r>
              <a:rPr lang="en-GB" sz="1800" i="1" dirty="0" err="1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Steinar</a:t>
            </a:r>
            <a:r>
              <a:rPr lang="en-GB" sz="1800" i="1" dirty="0" smtClean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 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Eastwood</a:t>
            </a:r>
            <a:r>
              <a:rPr lang="en-GB" sz="1800" i="1" baseline="30000" dirty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(2)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</a:t>
            </a:r>
            <a:r>
              <a:rPr lang="en-GB" sz="180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Liss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 Marie </a:t>
            </a:r>
            <a:r>
              <a:rPr lang="en-GB" sz="180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Andreassen</a:t>
            </a:r>
            <a:r>
              <a:rPr lang="en-GB" sz="1800" i="1" baseline="30000" dirty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(3)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</a:t>
            </a:r>
            <a:r>
              <a:rPr lang="en-GB" sz="180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Solveig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 H. </a:t>
            </a:r>
            <a:r>
              <a:rPr lang="en-GB" sz="180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Winsvold</a:t>
            </a:r>
            <a:r>
              <a:rPr lang="en-GB" sz="1800" i="1" baseline="30000" dirty="0">
                <a:solidFill>
                  <a:schemeClr val="tx1"/>
                </a:solidFill>
                <a:latin typeface="Times New Roman Bold"/>
                <a:ea typeface="Times New Roman" pitchFamily="18" charset="0"/>
                <a:cs typeface="Arial Unicode MS" pitchFamily="34" charset="-128"/>
              </a:rPr>
              <a:t>(3)</a:t>
            </a:r>
            <a:r>
              <a:rPr lang="en-GB" sz="180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Max </a:t>
            </a:r>
            <a:r>
              <a:rPr lang="en-GB" sz="180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König</a:t>
            </a:r>
            <a:r>
              <a:rPr lang="en-GB" sz="180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(4)</a:t>
            </a:r>
            <a:br>
              <a:rPr lang="en-GB" sz="180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</a:br>
            <a:r>
              <a:rPr lang="en-GB" sz="180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/>
            </a:r>
            <a:br>
              <a:rPr lang="en-GB" sz="180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</a:br>
            <a: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/>
            </a:r>
            <a:b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</a:br>
            <a: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(1)</a:t>
            </a:r>
            <a:r>
              <a:rPr lang="en-GB" sz="105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 Norwegian Computing Center (NR), P.O. Box 114 </a:t>
            </a:r>
            <a:r>
              <a:rPr lang="en-GB" sz="105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Blindern</a:t>
            </a:r>
            <a:r>
              <a:rPr lang="en-GB" sz="105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NO-0314 Oslo, Norway, Email: rune.solberg@nr.no</a:t>
            </a:r>
            <a: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/>
            </a:r>
            <a:b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</a:br>
            <a: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(2)</a:t>
            </a:r>
            <a:r>
              <a:rPr lang="en-GB" sz="105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Norwegian Meteorological Institute, P.O. Box 43 </a:t>
            </a:r>
            <a:r>
              <a:rPr lang="en-GB" sz="105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Blindern</a:t>
            </a:r>
            <a:r>
              <a:rPr lang="en-GB" sz="105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NO-0313 Oslo, Email: mari.a.killie@met.no</a:t>
            </a:r>
            <a: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/>
            </a:r>
            <a:b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</a:br>
            <a: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(3)</a:t>
            </a:r>
            <a:r>
              <a:rPr lang="en-GB" sz="105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Norwegian Water Resources and Energy Directorate, P.O. Box 5091 </a:t>
            </a:r>
            <a:r>
              <a:rPr lang="en-GB" sz="105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Majorstua</a:t>
            </a:r>
            <a:r>
              <a:rPr lang="en-GB" sz="105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NO-0301 Oslo, Email: lma@nve.no</a:t>
            </a:r>
            <a: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/>
            </a:r>
            <a:b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</a:br>
            <a:r>
              <a:rPr lang="en-GB" sz="1050" i="1" baseline="30000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(4)</a:t>
            </a:r>
            <a:r>
              <a:rPr lang="en-GB" sz="105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Norwegian Polar Institute, NO-9296 </a:t>
            </a:r>
            <a:r>
              <a:rPr lang="en-GB" sz="1050" i="1" dirty="0" err="1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Tromsø</a:t>
            </a:r>
            <a:r>
              <a:rPr lang="en-GB" sz="1050" i="1" dirty="0">
                <a:solidFill>
                  <a:schemeClr val="tx1"/>
                </a:solidFill>
                <a:ea typeface="Times New Roman" pitchFamily="18" charset="0"/>
                <a:cs typeface="Arial Unicode MS" pitchFamily="34" charset="-128"/>
              </a:rPr>
              <a:t>, Email: max.koenig@npolar.no</a:t>
            </a: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"/>
          <a:stretch>
            <a:fillRect/>
          </a:stretch>
        </p:blipFill>
        <p:spPr bwMode="auto">
          <a:xfrm>
            <a:off x="2989114" y="3429000"/>
            <a:ext cx="3167062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Sea ice products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GB" dirty="0"/>
              <a:t>Sea Ice Concentration</a:t>
            </a:r>
          </a:p>
          <a:p>
            <a:pPr eaLnBrk="1" hangingPunct="1"/>
            <a:r>
              <a:rPr lang="en-GB" dirty="0">
                <a:solidFill>
                  <a:schemeClr val="accent3">
                    <a:lumMod val="65000"/>
                  </a:schemeClr>
                </a:solidFill>
              </a:rPr>
              <a:t>Sea Ice Edge</a:t>
            </a:r>
          </a:p>
          <a:p>
            <a:pPr eaLnBrk="1" hangingPunct="1"/>
            <a:r>
              <a:rPr lang="en-GB" dirty="0">
                <a:solidFill>
                  <a:schemeClr val="accent3">
                    <a:lumMod val="65000"/>
                  </a:schemeClr>
                </a:solidFill>
              </a:rPr>
              <a:t>Sea ice climate change indicators</a:t>
            </a:r>
          </a:p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3843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16016" y="5157192"/>
            <a:ext cx="3924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latin typeface="Arial" charset="0"/>
              </a:rPr>
              <a:t>Monthly sea ice concentration </a:t>
            </a:r>
            <a:r>
              <a:rPr lang="en-US" sz="1400" b="1" dirty="0" smtClean="0">
                <a:latin typeface="Arial" charset="0"/>
              </a:rPr>
              <a:t>1979-2007</a:t>
            </a:r>
            <a:r>
              <a:rPr lang="en-US" sz="1600" b="1" dirty="0" smtClean="0">
                <a:latin typeface="Arial" charset="0"/>
              </a:rPr>
              <a:t> </a:t>
            </a:r>
            <a:endParaRPr lang="en-GB" sz="1600" b="1" dirty="0">
              <a:latin typeface="Arial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24" y="1772816"/>
            <a:ext cx="6477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8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Sea ice products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394075" cy="4456113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accent3">
                    <a:lumMod val="65000"/>
                  </a:schemeClr>
                </a:solidFill>
              </a:rPr>
              <a:t>Sea Ice Concentration</a:t>
            </a:r>
          </a:p>
          <a:p>
            <a:pPr eaLnBrk="1" hangingPunct="1"/>
            <a:r>
              <a:rPr lang="en-GB" dirty="0" smtClean="0"/>
              <a:t>Sea Ice Edge</a:t>
            </a:r>
          </a:p>
          <a:p>
            <a:pPr eaLnBrk="1" hangingPunct="1"/>
            <a:r>
              <a:rPr lang="en-GB" dirty="0" smtClean="0">
                <a:solidFill>
                  <a:schemeClr val="accent3">
                    <a:lumMod val="65000"/>
                  </a:schemeClr>
                </a:solidFill>
              </a:rPr>
              <a:t>Sea ice climate change indicators</a:t>
            </a: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3983037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7162800" y="5284788"/>
            <a:ext cx="1512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/>
              <a:t>SIE Sep.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Sea ice products</a:t>
            </a:r>
          </a:p>
        </p:txBody>
      </p:sp>
      <p:sp>
        <p:nvSpPr>
          <p:cNvPr id="10244" name="Rectangle 3"/>
          <p:cNvSpPr>
            <a:spLocks noRot="1" noChangeArrowheads="1"/>
          </p:cNvSpPr>
          <p:nvPr/>
        </p:nvSpPr>
        <p:spPr bwMode="auto">
          <a:xfrm>
            <a:off x="539750" y="1676400"/>
            <a:ext cx="2952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chemeClr val="accent3">
                    <a:lumMod val="65000"/>
                  </a:schemeClr>
                </a:solidFill>
              </a:rPr>
              <a:t>Sea Ice </a:t>
            </a:r>
            <a:r>
              <a:rPr lang="en-GB" sz="2800" dirty="0" err="1" smtClean="0">
                <a:solidFill>
                  <a:schemeClr val="accent3">
                    <a:lumMod val="65000"/>
                  </a:schemeClr>
                </a:solidFill>
              </a:rPr>
              <a:t>Concen-tration</a:t>
            </a:r>
            <a:endParaRPr lang="en-GB" sz="2800" dirty="0">
              <a:solidFill>
                <a:schemeClr val="accent3">
                  <a:lumMod val="6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chemeClr val="accent3">
                    <a:lumMod val="65000"/>
                  </a:schemeClr>
                </a:solidFill>
              </a:rPr>
              <a:t>Sea Ice Edge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77BE"/>
                </a:solidFill>
              </a:rPr>
              <a:t>Sea ice climate change indicators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77BE"/>
              </a:solidFill>
            </a:endParaRPr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825625"/>
            <a:ext cx="54356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145426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Sub-service </a:t>
            </a:r>
            <a:r>
              <a:rPr lang="en-GB" dirty="0" smtClean="0"/>
              <a:t>Snow</a:t>
            </a:r>
          </a:p>
        </p:txBody>
      </p:sp>
      <p:sp>
        <p:nvSpPr>
          <p:cNvPr id="14341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34885" cy="4456113"/>
          </a:xfrm>
        </p:spPr>
        <p:txBody>
          <a:bodyPr/>
          <a:lstStyle/>
          <a:p>
            <a:pPr eaLnBrk="1" hangingPunct="1"/>
            <a:r>
              <a:rPr lang="en-GB" sz="1800" dirty="0" smtClean="0"/>
              <a:t>Snow Cover Extent (SCE)</a:t>
            </a:r>
          </a:p>
          <a:p>
            <a:pPr eaLnBrk="1" hangingPunct="1"/>
            <a:r>
              <a:rPr lang="en-GB" sz="1800" dirty="0" smtClean="0"/>
              <a:t>Three prototype algorithms/products:</a:t>
            </a:r>
          </a:p>
          <a:p>
            <a:pPr lvl="1" eaLnBrk="1" hangingPunct="1"/>
            <a:r>
              <a:rPr lang="en-GB" sz="1600" dirty="0" smtClean="0"/>
              <a:t>SCE from PMR (12.5 km)</a:t>
            </a:r>
          </a:p>
          <a:p>
            <a:pPr lvl="2" eaLnBrk="1" hangingPunct="1"/>
            <a:r>
              <a:rPr lang="en-GB" sz="1200" dirty="0" smtClean="0"/>
              <a:t>Based on SSM/I</a:t>
            </a:r>
          </a:p>
          <a:p>
            <a:pPr lvl="2" eaLnBrk="1" hangingPunct="1"/>
            <a:r>
              <a:rPr lang="en-GB" sz="1200" dirty="0" smtClean="0"/>
              <a:t>Bayesian model combining different channel features</a:t>
            </a:r>
          </a:p>
          <a:p>
            <a:pPr lvl="1" eaLnBrk="1" hangingPunct="1"/>
            <a:r>
              <a:rPr lang="en-GB" sz="1600" dirty="0" smtClean="0"/>
              <a:t>SCE from optical (5 km)</a:t>
            </a:r>
          </a:p>
          <a:p>
            <a:pPr lvl="2" eaLnBrk="1" hangingPunct="1"/>
            <a:r>
              <a:rPr lang="en-GB" sz="1200" dirty="0" smtClean="0"/>
              <a:t>Based on AVHRR GAC</a:t>
            </a:r>
          </a:p>
          <a:p>
            <a:pPr lvl="2" eaLnBrk="1" hangingPunct="1"/>
            <a:r>
              <a:rPr lang="en-GB" sz="1200" dirty="0" smtClean="0"/>
              <a:t>Sub-pixel temporal model based on local reflectance reference values</a:t>
            </a:r>
          </a:p>
          <a:p>
            <a:pPr lvl="1" eaLnBrk="1" hangingPunct="1"/>
            <a:r>
              <a:rPr lang="en-GB" sz="1600" dirty="0" smtClean="0"/>
              <a:t>SCE multi-sensor (5 km)</a:t>
            </a:r>
          </a:p>
          <a:p>
            <a:pPr lvl="2" eaLnBrk="1" hangingPunct="1"/>
            <a:r>
              <a:rPr lang="en-GB" sz="1200" dirty="0" smtClean="0"/>
              <a:t>Bayesian combination of the two approaches above</a:t>
            </a:r>
          </a:p>
          <a:p>
            <a:pPr eaLnBrk="1" hangingPunct="1"/>
            <a:r>
              <a:rPr lang="en-GB" sz="1800" dirty="0" smtClean="0"/>
              <a:t>Time series: 1979/1981 – now</a:t>
            </a:r>
          </a:p>
          <a:p>
            <a:pPr eaLnBrk="1" hangingPunct="1"/>
            <a:endParaRPr lang="en-GB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17649" r="14095" b="13590"/>
          <a:stretch/>
        </p:blipFill>
        <p:spPr>
          <a:xfrm>
            <a:off x="4792085" y="1772816"/>
            <a:ext cx="3841334" cy="3671864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85104" y="5445125"/>
            <a:ext cx="406336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dirty="0" smtClean="0">
                <a:latin typeface="Arial" charset="0"/>
              </a:rPr>
              <a:t>Snow Cover Extent from 15 January 2010 based on SSM/I</a:t>
            </a:r>
            <a:endParaRPr lang="en-GB" sz="12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PMR compared with MODIS snow cover product</a:t>
            </a: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pic>
        <p:nvPicPr>
          <p:cNvPr id="14341" name="Picture 6" descr="C:\Documents and Settings\salberg\Desktop\CryoClim\images\MOD10C2.A2010057.005_Euro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2" y="1484313"/>
            <a:ext cx="50546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C:\Documents and Settings\salberg\Desktop\CryoClim\images\daily20100301_sp_bayes_Euro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210" y="1484313"/>
            <a:ext cx="3370262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58813" y="5157192"/>
            <a:ext cx="3924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smtClean="0">
                <a:latin typeface="Arial" charset="0"/>
              </a:rPr>
              <a:t>MODIS 1 March 2010</a:t>
            </a:r>
            <a:endParaRPr lang="en-GB" sz="1600" b="1" dirty="0">
              <a:latin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08104" y="5157192"/>
            <a:ext cx="33702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smtClean="0">
                <a:latin typeface="Arial" charset="0"/>
              </a:rPr>
              <a:t>SSM/I 1 March 2010</a:t>
            </a:r>
            <a:endParaRPr lang="en-GB" sz="1600" b="1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7692504" y="4331369"/>
            <a:ext cx="1939925" cy="4318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10000"/>
                </a:schemeClr>
              </a:gs>
              <a:gs pos="50000">
                <a:schemeClr val="accent5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876256" y="5517232"/>
            <a:ext cx="20750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400" b="1" dirty="0" smtClean="0">
                <a:latin typeface="Arial" charset="0"/>
              </a:rPr>
              <a:t>Probability of snow</a:t>
            </a:r>
            <a:endParaRPr lang="en-GB" sz="16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3188"/>
            <a:ext cx="9144000" cy="131445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smtClean="0"/>
              <a:t>Sub-service glaciers mainland Norway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600200"/>
            <a:ext cx="4752206" cy="445611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Products: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Glacier Area Outline (GAO) 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Glacier-dammed Lake Outlines (GLO) 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Glacier Periodic Photo series (GPP) </a:t>
            </a:r>
          </a:p>
          <a:p>
            <a:pPr lvl="1" eaLnBrk="1" hangingPunct="1"/>
            <a:r>
              <a:rPr lang="en-US" sz="1800" dirty="0">
                <a:solidFill>
                  <a:schemeClr val="tx1"/>
                </a:solidFill>
              </a:rPr>
              <a:t>Climate-change indicator products </a:t>
            </a:r>
            <a:endParaRPr lang="en-US" sz="18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GB" sz="2000" dirty="0" smtClean="0">
                <a:solidFill>
                  <a:schemeClr val="tx1"/>
                </a:solidFill>
              </a:rPr>
              <a:t>Retrieval based on a semi-automated method using Landsat TM/ETM+ data</a:t>
            </a:r>
          </a:p>
          <a:p>
            <a:pPr eaLnBrk="1" hangingPunct="1"/>
            <a:r>
              <a:rPr lang="en-GB" sz="2000" dirty="0" smtClean="0">
                <a:solidFill>
                  <a:schemeClr val="tx1"/>
                </a:solidFill>
              </a:rPr>
              <a:t>Produced according to GLIMS standard and delivered to WGMS</a:t>
            </a:r>
          </a:p>
        </p:txBody>
      </p:sp>
      <p:pic>
        <p:nvPicPr>
          <p:cNvPr id="18437" name="Picture 4" descr="Jostedalsbreen_543_nær_ad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r="17334"/>
          <a:stretch>
            <a:fillRect/>
          </a:stretch>
        </p:blipFill>
        <p:spPr bwMode="auto">
          <a:xfrm>
            <a:off x="5242328" y="1556792"/>
            <a:ext cx="3650152" cy="401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42328" y="5543654"/>
            <a:ext cx="36501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dirty="0" err="1" smtClean="0">
                <a:latin typeface="Arial" charset="0"/>
              </a:rPr>
              <a:t>Jostedalsbreen</a:t>
            </a:r>
            <a:endParaRPr lang="en-GB" sz="12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3188"/>
            <a:ext cx="9143999" cy="949548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GAO and GLO glacier products</a:t>
            </a:r>
          </a:p>
        </p:txBody>
      </p:sp>
      <p:sp>
        <p:nvSpPr>
          <p:cNvPr id="1946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96752"/>
            <a:ext cx="4680198" cy="2763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1600" dirty="0" smtClean="0"/>
              <a:t>First time ever mapping of GAO for all of Norway</a:t>
            </a:r>
          </a:p>
          <a:p>
            <a:pPr eaLnBrk="1" hangingPunct="1">
              <a:lnSpc>
                <a:spcPct val="90000"/>
              </a:lnSpc>
            </a:pPr>
            <a:r>
              <a:rPr lang="en-GB" sz="1600" dirty="0" smtClean="0"/>
              <a:t>GAO:  3719 glacier units mapped (hydrological units)</a:t>
            </a:r>
          </a:p>
          <a:p>
            <a:pPr eaLnBrk="1" hangingPunct="1">
              <a:lnSpc>
                <a:spcPct val="90000"/>
              </a:lnSpc>
            </a:pPr>
            <a:r>
              <a:rPr lang="en-GB" sz="1600" dirty="0" smtClean="0"/>
              <a:t>GLO: 477 glacier lakes mapped</a:t>
            </a:r>
          </a:p>
          <a:p>
            <a:pPr eaLnBrk="1" hangingPunct="1">
              <a:lnSpc>
                <a:spcPct val="90000"/>
              </a:lnSpc>
            </a:pPr>
            <a:r>
              <a:rPr lang="en-GB" sz="1600" dirty="0" smtClean="0"/>
              <a:t>Most glaciers mapped two times within the periods 1988–1997 and 1999–2006 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5112980" y="1388787"/>
            <a:ext cx="3635337" cy="3696386"/>
            <a:chOff x="2434" y="1026"/>
            <a:chExt cx="3943" cy="3541"/>
          </a:xfrm>
        </p:grpSpPr>
        <p:pic>
          <p:nvPicPr>
            <p:cNvPr id="1946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8" t="18361" r="4169" b="39621"/>
            <a:stretch>
              <a:fillRect/>
            </a:stretch>
          </p:blipFill>
          <p:spPr bwMode="auto">
            <a:xfrm>
              <a:off x="2434" y="1664"/>
              <a:ext cx="3943" cy="290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46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" t="18361" r="80083" b="72441"/>
            <a:stretch>
              <a:fillRect/>
            </a:stretch>
          </p:blipFill>
          <p:spPr bwMode="auto">
            <a:xfrm>
              <a:off x="4195" y="1026"/>
              <a:ext cx="551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284215" y="5157192"/>
            <a:ext cx="131212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dirty="0" err="1" smtClean="0">
                <a:latin typeface="Arial" charset="0"/>
              </a:rPr>
              <a:t>Svartisen</a:t>
            </a:r>
            <a:endParaRPr lang="en-GB" sz="1200" b="1" dirty="0"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1" t="4615" r="3946"/>
          <a:stretch/>
        </p:blipFill>
        <p:spPr>
          <a:xfrm>
            <a:off x="794897" y="2996953"/>
            <a:ext cx="1713682" cy="2808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71" r="50023"/>
          <a:stretch/>
        </p:blipFill>
        <p:spPr>
          <a:xfrm>
            <a:off x="2508579" y="2984964"/>
            <a:ext cx="1847397" cy="2820301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027631" y="5661248"/>
            <a:ext cx="131212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dirty="0" smtClean="0">
                <a:latin typeface="Arial" charset="0"/>
              </a:rPr>
              <a:t>1988-1997</a:t>
            </a:r>
            <a:endParaRPr lang="en-GB" sz="1200" b="1" dirty="0">
              <a:latin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836220" y="5661248"/>
            <a:ext cx="131212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100" b="1" dirty="0" smtClean="0">
                <a:latin typeface="Arial" charset="0"/>
              </a:rPr>
              <a:t>1999-2006</a:t>
            </a:r>
            <a:endParaRPr lang="en-GB" sz="12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116557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Other products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84784"/>
            <a:ext cx="2890838" cy="4456113"/>
          </a:xfrm>
        </p:spPr>
        <p:txBody>
          <a:bodyPr/>
          <a:lstStyle/>
          <a:p>
            <a:pPr eaLnBrk="1" hangingPunct="1"/>
            <a:r>
              <a:rPr lang="en-GB" sz="1800" dirty="0"/>
              <a:t>Glacier </a:t>
            </a:r>
            <a:r>
              <a:rPr lang="en-GB" sz="1800" dirty="0" smtClean="0"/>
              <a:t>Periodic Photo (GPP) series </a:t>
            </a:r>
            <a:endParaRPr lang="en-GB" sz="1800" dirty="0"/>
          </a:p>
          <a:p>
            <a:pPr lvl="1" eaLnBrk="1" hangingPunct="1"/>
            <a:r>
              <a:rPr lang="en-GB" sz="1600" dirty="0" smtClean="0"/>
              <a:t>Used for additional information to the public</a:t>
            </a:r>
          </a:p>
          <a:p>
            <a:pPr lvl="1" eaLnBrk="1" hangingPunct="1"/>
            <a:r>
              <a:rPr lang="en-GB" sz="1600" dirty="0" smtClean="0"/>
              <a:t>No validation, but delivered </a:t>
            </a:r>
            <a:r>
              <a:rPr lang="en-GB" sz="1600" i="1" dirty="0" smtClean="0"/>
              <a:t>as is</a:t>
            </a:r>
          </a:p>
          <a:p>
            <a:pPr eaLnBrk="1" hangingPunct="1"/>
            <a:r>
              <a:rPr lang="en-GB" sz="1800" dirty="0" smtClean="0"/>
              <a:t>Pre-satellite era GAO</a:t>
            </a:r>
          </a:p>
          <a:p>
            <a:pPr lvl="1" eaLnBrk="1" hangingPunct="1"/>
            <a:r>
              <a:rPr lang="en-GB" sz="1400" dirty="0"/>
              <a:t>Provides long-term information</a:t>
            </a:r>
          </a:p>
          <a:p>
            <a:pPr lvl="1" eaLnBrk="1" hangingPunct="1"/>
            <a:r>
              <a:rPr lang="en-GB" sz="1400" dirty="0" smtClean="0"/>
              <a:t>Based on digitized maps and aerial photos</a:t>
            </a:r>
          </a:p>
          <a:p>
            <a:pPr lvl="1" eaLnBrk="1" hangingPunct="1"/>
            <a:r>
              <a:rPr lang="en-GB" sz="1400" dirty="0" smtClean="0"/>
              <a:t>Covering the period 1950-1980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3563887" y="4416433"/>
            <a:ext cx="28083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200" b="1" dirty="0">
                <a:latin typeface="Arial" charset="0"/>
              </a:rPr>
              <a:t>Glacier periodic photo series </a:t>
            </a:r>
          </a:p>
        </p:txBody>
      </p:sp>
      <p:grpSp>
        <p:nvGrpSpPr>
          <p:cNvPr id="20486" name="Group 5"/>
          <p:cNvGrpSpPr>
            <a:grpSpLocks/>
          </p:cNvGrpSpPr>
          <p:nvPr/>
        </p:nvGrpSpPr>
        <p:grpSpPr bwMode="auto">
          <a:xfrm>
            <a:off x="3491880" y="1657822"/>
            <a:ext cx="3024014" cy="2735882"/>
            <a:chOff x="3606" y="1117"/>
            <a:chExt cx="1950" cy="2150"/>
          </a:xfrm>
        </p:grpSpPr>
        <p:pic>
          <p:nvPicPr>
            <p:cNvPr id="2048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1117"/>
              <a:ext cx="1907" cy="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8" name="Text Box 7"/>
            <p:cNvSpPr txBox="1">
              <a:spLocks noChangeArrowheads="1"/>
            </p:cNvSpPr>
            <p:nvPr/>
          </p:nvSpPr>
          <p:spPr bwMode="auto">
            <a:xfrm>
              <a:off x="5012" y="1207"/>
              <a:ext cx="544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20000"/>
                </a:spcAft>
                <a:buClr>
                  <a:schemeClr val="accent2"/>
                </a:buClr>
                <a:buSzPct val="85000"/>
                <a:buFont typeface="Arial" charset="0"/>
                <a:buNone/>
              </a:pPr>
              <a:r>
                <a:rPr lang="nb-NO" b="1">
                  <a:solidFill>
                    <a:srgbClr val="383637"/>
                  </a:solidFill>
                  <a:latin typeface="Arial" charset="0"/>
                </a:rPr>
                <a:t>1949</a:t>
              </a:r>
            </a:p>
          </p:txBody>
        </p:sp>
        <p:sp>
          <p:nvSpPr>
            <p:cNvPr id="20489" name="Text Box 8"/>
            <p:cNvSpPr txBox="1">
              <a:spLocks noChangeArrowheads="1"/>
            </p:cNvSpPr>
            <p:nvPr/>
          </p:nvSpPr>
          <p:spPr bwMode="auto">
            <a:xfrm>
              <a:off x="5012" y="2205"/>
              <a:ext cx="544" cy="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20000"/>
                </a:spcAft>
                <a:buClr>
                  <a:schemeClr val="accent2"/>
                </a:buClr>
                <a:buSzPct val="85000"/>
                <a:buFont typeface="Arial" charset="0"/>
                <a:buNone/>
              </a:pPr>
              <a:r>
                <a:rPr lang="nb-NO" b="1">
                  <a:solidFill>
                    <a:srgbClr val="383637"/>
                  </a:solidFill>
                  <a:latin typeface="Arial" charset="0"/>
                </a:rPr>
                <a:t>2008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53" y="1707306"/>
            <a:ext cx="2430135" cy="3309461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449211" y="5094039"/>
            <a:ext cx="26592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200" b="1" dirty="0" smtClean="0">
                <a:latin typeface="Arial" charset="0"/>
              </a:rPr>
              <a:t>Topographic map 1:50,000 of </a:t>
            </a:r>
            <a:r>
              <a:rPr lang="en-GB" sz="1200" b="1" dirty="0" err="1" smtClean="0">
                <a:latin typeface="Arial" charset="0"/>
              </a:rPr>
              <a:t>Svartisen</a:t>
            </a:r>
            <a:r>
              <a:rPr lang="en-GB" sz="1200" b="1" dirty="0" smtClean="0">
                <a:latin typeface="Arial" charset="0"/>
              </a:rPr>
              <a:t> (photographed 1968)</a:t>
            </a:r>
            <a:endParaRPr lang="en-GB" sz="12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Climate-change indicators</a:t>
            </a:r>
            <a:endParaRPr lang="nb-NO" dirty="0"/>
          </a:p>
        </p:txBody>
      </p:sp>
      <p:sp>
        <p:nvSpPr>
          <p:cNvPr id="23555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9438"/>
            <a:ext cx="8008938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smtClean="0"/>
              <a:t>Sub-service glaciers Svalbard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1800" dirty="0" smtClean="0"/>
              <a:t>Products defined: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smtClean="0"/>
              <a:t>Glacier Area Outline (GAO)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smtClean="0"/>
              <a:t>Glacier Surface Type (GST)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smtClean="0"/>
              <a:t>Glacier Balance Area (GBA)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600" dirty="0" smtClean="0"/>
              <a:t>Glacier change indicators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dirty="0" smtClean="0"/>
              <a:t>Glacier surface type product from newly developed algorithm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dirty="0" smtClean="0"/>
              <a:t>Glacier balance area product from algorithm developed in </a:t>
            </a:r>
            <a:r>
              <a:rPr lang="en-GB" sz="1800" dirty="0" err="1" smtClean="0"/>
              <a:t>EuroClim</a:t>
            </a:r>
            <a:endParaRPr lang="en-GB" sz="1800" dirty="0" smtClean="0"/>
          </a:p>
          <a:p>
            <a:pPr eaLnBrk="1" hangingPunct="1">
              <a:lnSpc>
                <a:spcPct val="90000"/>
              </a:lnSpc>
            </a:pPr>
            <a:r>
              <a:rPr lang="en-GB" sz="1800" dirty="0" smtClean="0"/>
              <a:t>Updated annually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dirty="0" smtClean="0"/>
              <a:t>30 meter resolution, based on SAR data from ERS-1, ERS-2, </a:t>
            </a:r>
            <a:r>
              <a:rPr lang="en-GB" sz="1800" dirty="0" err="1" smtClean="0"/>
              <a:t>Envisat</a:t>
            </a:r>
            <a:r>
              <a:rPr lang="en-GB" sz="1800" dirty="0" smtClean="0"/>
              <a:t> ASAR and </a:t>
            </a:r>
            <a:r>
              <a:rPr lang="en-GB" sz="1800" dirty="0" err="1" smtClean="0"/>
              <a:t>Radarsat</a:t>
            </a:r>
            <a:endParaRPr lang="en-GB" sz="1800" dirty="0" smtClean="0"/>
          </a:p>
        </p:txBody>
      </p:sp>
      <p:pic>
        <p:nvPicPr>
          <p:cNvPr id="25605" name="Picture 6" descr="gst-kongsve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808"/>
            <a:ext cx="3944937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16463" y="5229200"/>
            <a:ext cx="39449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>
                <a:latin typeface="Arial" charset="0"/>
              </a:rPr>
              <a:t>Glacier surface type of the upper part of </a:t>
            </a:r>
            <a:r>
              <a:rPr lang="en-US" sz="1200" b="1" dirty="0" err="1">
                <a:latin typeface="Arial" charset="0"/>
              </a:rPr>
              <a:t>Kongsvegen</a:t>
            </a:r>
            <a:r>
              <a:rPr lang="en-US" sz="1200" b="1" dirty="0">
                <a:latin typeface="Arial" charset="0"/>
              </a:rPr>
              <a:t> (blue – ice, violet – superimposed ice, grey – </a:t>
            </a:r>
            <a:r>
              <a:rPr lang="en-US" sz="1200" b="1" dirty="0" err="1">
                <a:latin typeface="Arial" charset="0"/>
              </a:rPr>
              <a:t>firn</a:t>
            </a:r>
            <a:r>
              <a:rPr lang="en-US" sz="1200" b="1" dirty="0">
                <a:latin typeface="Arial" charset="0"/>
              </a:rPr>
              <a:t>, transparent – no classification area) </a:t>
            </a:r>
            <a:endParaRPr lang="en-GB" sz="12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77887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The </a:t>
            </a:r>
            <a:r>
              <a:rPr lang="en-GB" dirty="0" err="1" smtClean="0"/>
              <a:t>CryoClim</a:t>
            </a:r>
            <a:r>
              <a:rPr lang="en-GB" dirty="0" smtClean="0"/>
              <a:t> project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052736"/>
            <a:ext cx="5832475" cy="44624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</a:rPr>
              <a:t>Goal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GB" sz="1800" dirty="0" smtClean="0"/>
              <a:t> Develop an operational and permanent service for </a:t>
            </a:r>
            <a:r>
              <a:rPr lang="en-GB" sz="1800" dirty="0" err="1" smtClean="0"/>
              <a:t>cryospheric</a:t>
            </a:r>
            <a:r>
              <a:rPr lang="en-GB" sz="1800" dirty="0" smtClean="0"/>
              <a:t> climate monitoring 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</a:rPr>
              <a:t>National contribution:</a:t>
            </a:r>
            <a:r>
              <a:rPr lang="en-GB" sz="1800" dirty="0" smtClean="0"/>
              <a:t> To GEOSS and GCW following GCOS monitoring principles and GMES, GEOSS and WMO recommendations and standards 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</a:rPr>
              <a:t>Monitoring of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400" dirty="0" smtClean="0"/>
              <a:t>Sea ice (global)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400" dirty="0" smtClean="0"/>
              <a:t>Seasonal snow (global)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400" dirty="0" smtClean="0"/>
              <a:t>Glaciers (Norway)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>
                <a:solidFill>
                  <a:schemeClr val="bg1">
                    <a:lumMod val="50000"/>
                  </a:schemeClr>
                </a:solidFill>
              </a:rPr>
              <a:t>Time series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GB" sz="1800" dirty="0"/>
              <a:t>Longest possible time series based on earth observation data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</a:rPr>
              <a:t>Access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GB" sz="1800" dirty="0" smtClean="0"/>
              <a:t> </a:t>
            </a:r>
            <a:r>
              <a:rPr lang="en-GB" sz="1800" dirty="0"/>
              <a:t>Free of charge </a:t>
            </a:r>
            <a:r>
              <a:rPr lang="en-GB" sz="1800" dirty="0" smtClean="0"/>
              <a:t>web service and web portal for searching, browsing and ordering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</a:rPr>
              <a:t>Development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GB" sz="1800" dirty="0" smtClean="0"/>
              <a:t>By NR, met.no, NVE and NPI based on funding from NSC and run by ESA’s PRODEX programme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</a:rPr>
              <a:t>Operation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GB" sz="1800" dirty="0" smtClean="0"/>
              <a:t> Run by mandated, operational organisations (METNO, NVE, NPI) as a network of automated nodes</a:t>
            </a:r>
          </a:p>
        </p:txBody>
      </p:sp>
      <p:pic>
        <p:nvPicPr>
          <p:cNvPr id="5125" name="Picture 4" descr="froz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854450"/>
            <a:ext cx="2222500" cy="1839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5" descr="image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r="54425" b="39754"/>
          <a:stretch>
            <a:fillRect/>
          </a:stretch>
        </p:blipFill>
        <p:spPr bwMode="auto">
          <a:xfrm>
            <a:off x="6731000" y="1340768"/>
            <a:ext cx="1908175" cy="262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2913" y="103189"/>
            <a:ext cx="8243887" cy="589508"/>
          </a:xfrm>
        </p:spPr>
        <p:txBody>
          <a:bodyPr/>
          <a:lstStyle/>
          <a:p>
            <a:r>
              <a:rPr lang="en-GB" sz="3600" dirty="0" smtClean="0"/>
              <a:t>Example GAO</a:t>
            </a:r>
          </a:p>
        </p:txBody>
      </p:sp>
      <p:sp>
        <p:nvSpPr>
          <p:cNvPr id="23556" name="Plassholder for bunntekst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1400" dirty="0"/>
              <a:t>GCW 1</a:t>
            </a:r>
            <a:r>
              <a:rPr lang="en-US" sz="1400" baseline="30000" dirty="0"/>
              <a:t>st</a:t>
            </a:r>
            <a:r>
              <a:rPr lang="en-US" sz="1400" dirty="0"/>
              <a:t> Implementation Meeting, </a:t>
            </a:r>
            <a:br>
              <a:rPr lang="en-US" sz="1400" dirty="0"/>
            </a:br>
            <a:r>
              <a:rPr lang="en-US" sz="1400" dirty="0"/>
              <a:t>Geneva, 21–24 November 2011</a:t>
            </a:r>
            <a:endParaRPr lang="en-GB" sz="1400" dirty="0"/>
          </a:p>
        </p:txBody>
      </p:sp>
      <p:pic>
        <p:nvPicPr>
          <p:cNvPr id="2355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2"/>
          <a:stretch/>
        </p:blipFill>
        <p:spPr bwMode="auto">
          <a:xfrm>
            <a:off x="1403648" y="3717131"/>
            <a:ext cx="6156746" cy="206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4896544" cy="323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03188"/>
            <a:ext cx="8712967" cy="102235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dirty="0" err="1" smtClean="0"/>
              <a:t>CryoClim</a:t>
            </a:r>
            <a:r>
              <a:rPr lang="en-GB" sz="4000" dirty="0" smtClean="0"/>
              <a:t> web service and portal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4619625" cy="4456112"/>
          </a:xfrm>
        </p:spPr>
        <p:txBody>
          <a:bodyPr/>
          <a:lstStyle/>
          <a:p>
            <a:pPr eaLnBrk="1" hangingPunct="1">
              <a:lnSpc>
                <a:spcPct val="97000"/>
              </a:lnSpc>
              <a:buFontTx/>
              <a:buNone/>
            </a:pPr>
            <a:r>
              <a:rPr lang="en-GB" sz="1800" b="1" smtClean="0">
                <a:solidFill>
                  <a:schemeClr val="hlink"/>
                </a:solidFill>
              </a:rPr>
              <a:t>Main functionality</a:t>
            </a:r>
          </a:p>
          <a:p>
            <a:pPr eaLnBrk="1" hangingPunct="1">
              <a:lnSpc>
                <a:spcPct val="97000"/>
              </a:lnSpc>
            </a:pPr>
            <a:endParaRPr lang="en-GB" sz="1000" smtClean="0"/>
          </a:p>
          <a:p>
            <a:pPr eaLnBrk="1" hangingPunct="1">
              <a:lnSpc>
                <a:spcPct val="97000"/>
              </a:lnSpc>
            </a:pPr>
            <a:r>
              <a:rPr lang="en-GB" sz="2000" smtClean="0"/>
              <a:t>Search for data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Catalogue services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Human and machine interfaces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Interfaces to other (cryosphere) catalogues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Visualise data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WMS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Combine with external data sets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Download data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Push (subscription)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Pull</a:t>
            </a:r>
          </a:p>
          <a:p>
            <a:pPr eaLnBrk="1" hangingPunct="1">
              <a:lnSpc>
                <a:spcPct val="90000"/>
              </a:lnSpc>
            </a:pPr>
            <a:endParaRPr lang="en-GB" sz="2000" smtClean="0"/>
          </a:p>
        </p:txBody>
      </p:sp>
      <p:sp>
        <p:nvSpPr>
          <p:cNvPr id="2970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48263" y="1268413"/>
            <a:ext cx="3538537" cy="4456112"/>
          </a:xfrm>
        </p:spPr>
        <p:txBody>
          <a:bodyPr/>
          <a:lstStyle/>
          <a:p>
            <a:pPr eaLnBrk="1" hangingPunct="1">
              <a:lnSpc>
                <a:spcPct val="97000"/>
              </a:lnSpc>
              <a:buFontTx/>
              <a:buNone/>
            </a:pPr>
            <a:r>
              <a:rPr lang="en-GB" sz="1800" b="1" smtClean="0">
                <a:solidFill>
                  <a:schemeClr val="hlink"/>
                </a:solidFill>
              </a:rPr>
              <a:t>Framework</a:t>
            </a:r>
          </a:p>
          <a:p>
            <a:pPr eaLnBrk="1" hangingPunct="1">
              <a:lnSpc>
                <a:spcPct val="97000"/>
              </a:lnSpc>
            </a:pPr>
            <a:endParaRPr lang="en-GB" sz="900" smtClean="0"/>
          </a:p>
          <a:p>
            <a:pPr eaLnBrk="1" hangingPunct="1">
              <a:lnSpc>
                <a:spcPct val="97000"/>
              </a:lnSpc>
            </a:pPr>
            <a:r>
              <a:rPr lang="en-GB" sz="1800" smtClean="0"/>
              <a:t>INSPIRE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smtClean="0"/>
              <a:t>GEOSS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smtClean="0"/>
              <a:t>WMO Information System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smtClean="0"/>
              <a:t>Distributed system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smtClean="0"/>
              <a:t>Service oriented architecture (SOA)</a:t>
            </a:r>
          </a:p>
          <a:p>
            <a:pPr eaLnBrk="1" hangingPunct="1">
              <a:lnSpc>
                <a:spcPct val="90000"/>
              </a:lnSpc>
            </a:pPr>
            <a:endParaRPr lang="en-GB" sz="1800" smtClean="0"/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44900"/>
            <a:ext cx="2843213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1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4th CryoClim STAG Meeting</a:t>
            </a:r>
          </a:p>
          <a:p>
            <a:pPr>
              <a:defRPr/>
            </a:pPr>
            <a:r>
              <a:rPr lang="en-GB" smtClean="0"/>
              <a:t>2 May 2011, Oslo</a:t>
            </a:r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8" t="12000" r="2589" b="3857"/>
          <a:stretch/>
        </p:blipFill>
        <p:spPr bwMode="auto">
          <a:xfrm>
            <a:off x="467544" y="0"/>
            <a:ext cx="8269152" cy="685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8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022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web portal</a:t>
            </a:r>
            <a:endParaRPr lang="nb-NO" dirty="0"/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12065" r="2681" b="4232"/>
          <a:stretch/>
        </p:blipFill>
        <p:spPr bwMode="auto">
          <a:xfrm>
            <a:off x="1763586" y="1196752"/>
            <a:ext cx="540070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26870" y="535347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www.cryoclim.net</a:t>
            </a:r>
            <a:endParaRPr lang="nb-NO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Key user organisations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400" smtClean="0"/>
              <a:t>World Meteorological Organization (WMO) / Global Climate Observing System (GCOS) / World Climate Research Programme (WCRP)</a:t>
            </a:r>
          </a:p>
          <a:p>
            <a:pPr lvl="0"/>
            <a:r>
              <a:rPr lang="en-GB" sz="2400" smtClean="0"/>
              <a:t>European Environment Agency (EEA), European Topic Centre / Air And Climate Change (ETC/ACC)</a:t>
            </a:r>
          </a:p>
          <a:p>
            <a:pPr lvl="0"/>
            <a:r>
              <a:rPr lang="en-GB" sz="2400" smtClean="0"/>
              <a:t>Max Planck Institute for Meteorology</a:t>
            </a:r>
          </a:p>
          <a:p>
            <a:pPr lvl="0"/>
            <a:r>
              <a:rPr lang="en-GB" sz="2400" smtClean="0"/>
              <a:t>UK Met Office Hadley Centre</a:t>
            </a:r>
          </a:p>
          <a:p>
            <a:pPr lvl="0"/>
            <a:r>
              <a:rPr lang="en-GB" sz="2400" smtClean="0"/>
              <a:t>University of Hamburg / Center for Integrated Climate System Analysis and Prediction – CliSAP</a:t>
            </a:r>
          </a:p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1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title"/>
          </p:nvPr>
        </p:nvSpPr>
        <p:spPr>
          <a:xfrm>
            <a:off x="339725" y="260350"/>
            <a:ext cx="8496300" cy="792163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Conclusions</a:t>
            </a:r>
          </a:p>
        </p:txBody>
      </p:sp>
      <p:sp>
        <p:nvSpPr>
          <p:cNvPr id="18435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214312" y="1197769"/>
            <a:ext cx="8822184" cy="45354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800" dirty="0" smtClean="0"/>
              <a:t>Development of a permanent service for </a:t>
            </a:r>
            <a:r>
              <a:rPr lang="en-GB" sz="1800" dirty="0" err="1" smtClean="0"/>
              <a:t>cryospheric</a:t>
            </a:r>
            <a:r>
              <a:rPr lang="en-GB" sz="1800" dirty="0" smtClean="0"/>
              <a:t> climate monitoring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Project </a:t>
            </a:r>
            <a:r>
              <a:rPr lang="en-GB" sz="1800" dirty="0"/>
              <a:t>status: </a:t>
            </a:r>
            <a:r>
              <a:rPr lang="en-GB" sz="1800" dirty="0" smtClean="0"/>
              <a:t>3 out of </a:t>
            </a:r>
            <a:r>
              <a:rPr lang="en-GB" sz="1800" dirty="0"/>
              <a:t>4 phases carried out</a:t>
            </a:r>
          </a:p>
          <a:p>
            <a:pPr>
              <a:lnSpc>
                <a:spcPct val="80000"/>
              </a:lnSpc>
            </a:pPr>
            <a:r>
              <a:rPr lang="en-GB" sz="1800" dirty="0"/>
              <a:t>Products: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Sea ice: </a:t>
            </a:r>
            <a:r>
              <a:rPr lang="en-GB" sz="1600" dirty="0" smtClean="0"/>
              <a:t>1979-present</a:t>
            </a:r>
            <a:endParaRPr lang="en-GB" sz="1600" dirty="0"/>
          </a:p>
          <a:p>
            <a:pPr lvl="2">
              <a:lnSpc>
                <a:spcPct val="80000"/>
              </a:lnSpc>
            </a:pPr>
            <a:r>
              <a:rPr lang="en-GB" sz="1400" dirty="0"/>
              <a:t>Sea ice concentration</a:t>
            </a:r>
          </a:p>
          <a:p>
            <a:pPr lvl="2">
              <a:lnSpc>
                <a:spcPct val="80000"/>
              </a:lnSpc>
            </a:pPr>
            <a:r>
              <a:rPr lang="en-GB" sz="1400" dirty="0"/>
              <a:t>Sea ice edge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Snow cover: </a:t>
            </a:r>
            <a:r>
              <a:rPr lang="en-GB" sz="1600" dirty="0" smtClean="0"/>
              <a:t>1979-present</a:t>
            </a:r>
            <a:endParaRPr lang="en-GB" sz="1600" dirty="0"/>
          </a:p>
          <a:p>
            <a:pPr lvl="2">
              <a:lnSpc>
                <a:spcPct val="80000"/>
              </a:lnSpc>
            </a:pPr>
            <a:r>
              <a:rPr lang="en-GB" sz="1400" dirty="0"/>
              <a:t>Snow cover extent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Glaciers mainland Norway: </a:t>
            </a:r>
            <a:r>
              <a:rPr lang="en-GB" sz="1600" dirty="0" smtClean="0"/>
              <a:t>1930s/1984–present</a:t>
            </a:r>
            <a:endParaRPr lang="en-GB" sz="1600" dirty="0"/>
          </a:p>
          <a:p>
            <a:pPr lvl="2">
              <a:lnSpc>
                <a:spcPct val="80000"/>
              </a:lnSpc>
            </a:pPr>
            <a:r>
              <a:rPr lang="en-GB" sz="1400" dirty="0"/>
              <a:t>Glacier area outline</a:t>
            </a:r>
          </a:p>
          <a:p>
            <a:pPr lvl="2">
              <a:lnSpc>
                <a:spcPct val="80000"/>
              </a:lnSpc>
            </a:pPr>
            <a:r>
              <a:rPr lang="en-GB" sz="1400" dirty="0"/>
              <a:t>Glacier dammed lake outline</a:t>
            </a:r>
          </a:p>
          <a:p>
            <a:pPr lvl="2">
              <a:lnSpc>
                <a:spcPct val="80000"/>
              </a:lnSpc>
            </a:pPr>
            <a:r>
              <a:rPr lang="en-GB" sz="1400" dirty="0"/>
              <a:t>Glacier periodic photo series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Glaciers Svalbard: 1992–present</a:t>
            </a:r>
          </a:p>
          <a:p>
            <a:pPr lvl="2">
              <a:lnSpc>
                <a:spcPct val="80000"/>
              </a:lnSpc>
            </a:pPr>
            <a:r>
              <a:rPr lang="en-GB" sz="1400" dirty="0"/>
              <a:t>Glacier surface type</a:t>
            </a:r>
          </a:p>
          <a:p>
            <a:pPr lvl="2">
              <a:lnSpc>
                <a:spcPct val="80000"/>
              </a:lnSpc>
            </a:pPr>
            <a:r>
              <a:rPr lang="en-GB" sz="1400" dirty="0"/>
              <a:t>Glacier balance area</a:t>
            </a:r>
          </a:p>
          <a:p>
            <a:pPr lvl="1">
              <a:lnSpc>
                <a:spcPct val="80000"/>
              </a:lnSpc>
            </a:pPr>
            <a:r>
              <a:rPr lang="en-GB" sz="1600" dirty="0"/>
              <a:t>All sub-services:</a:t>
            </a:r>
          </a:p>
          <a:p>
            <a:pPr lvl="2">
              <a:lnSpc>
                <a:spcPct val="80000"/>
              </a:lnSpc>
            </a:pPr>
            <a:r>
              <a:rPr lang="en-GB" sz="1400" dirty="0"/>
              <a:t>Climate change indicators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Freely </a:t>
            </a:r>
            <a:r>
              <a:rPr lang="en-GB" sz="1800" dirty="0"/>
              <a:t>available through web </a:t>
            </a:r>
            <a:r>
              <a:rPr lang="en-GB" sz="1800" dirty="0" smtClean="0"/>
              <a:t>service and web portal: </a:t>
            </a:r>
            <a:r>
              <a:rPr lang="en-GB" sz="1800" dirty="0"/>
              <a:t>www.cryoclim.net</a:t>
            </a:r>
          </a:p>
          <a:p>
            <a:pPr>
              <a:lnSpc>
                <a:spcPct val="80000"/>
              </a:lnSpc>
            </a:pPr>
            <a:r>
              <a:rPr lang="en-GB" sz="1800" dirty="0" smtClean="0"/>
              <a:t>Fully operational </a:t>
            </a:r>
            <a:r>
              <a:rPr lang="en-GB" sz="1800" dirty="0"/>
              <a:t>service from </a:t>
            </a:r>
            <a:r>
              <a:rPr lang="en-GB" sz="1800" dirty="0" smtClean="0"/>
              <a:t>early 2013, </a:t>
            </a:r>
            <a:r>
              <a:rPr lang="en-GB" sz="1800" dirty="0"/>
              <a:t>first products available </a:t>
            </a:r>
            <a:r>
              <a:rPr lang="en-GB" sz="1800" dirty="0" smtClean="0"/>
              <a:t>now</a:t>
            </a:r>
            <a:endParaRPr lang="en-GB" sz="1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t="20000" r="22830" b="19940"/>
          <a:stretch>
            <a:fillRect/>
          </a:stretch>
        </p:blipFill>
        <p:spPr bwMode="auto">
          <a:xfrm>
            <a:off x="6084168" y="3428851"/>
            <a:ext cx="2592388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26"/>
          <a:stretch>
            <a:fillRect/>
          </a:stretch>
        </p:blipFill>
        <p:spPr bwMode="auto">
          <a:xfrm>
            <a:off x="6588125" y="1781175"/>
            <a:ext cx="22320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11413" y="6211888"/>
            <a:ext cx="4032250" cy="4572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04" y="103188"/>
            <a:ext cx="8784975" cy="589508"/>
          </a:xfrm>
        </p:spPr>
        <p:txBody>
          <a:bodyPr/>
          <a:lstStyle/>
          <a:p>
            <a:r>
              <a:rPr lang="en-US" sz="2800" dirty="0" err="1" smtClean="0"/>
              <a:t>Cryospheric</a:t>
            </a:r>
            <a:r>
              <a:rPr lang="en-US" sz="2800" dirty="0" smtClean="0"/>
              <a:t> Baseline </a:t>
            </a:r>
            <a:r>
              <a:rPr lang="en-US" sz="2800" dirty="0"/>
              <a:t>(</a:t>
            </a:r>
            <a:r>
              <a:rPr lang="en-US" sz="2800" dirty="0" smtClean="0"/>
              <a:t>CB</a:t>
            </a:r>
            <a:r>
              <a:rPr lang="en-US" sz="2800" dirty="0"/>
              <a:t>) products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38638"/>
              </p:ext>
            </p:extLst>
          </p:nvPr>
        </p:nvGraphicFramePr>
        <p:xfrm>
          <a:off x="323528" y="924560"/>
          <a:ext cx="8496946" cy="4818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"/>
                <a:gridCol w="432048"/>
                <a:gridCol w="2232248"/>
                <a:gridCol w="720080"/>
                <a:gridCol w="864096"/>
                <a:gridCol w="1224136"/>
                <a:gridCol w="648072"/>
                <a:gridCol w="936104"/>
                <a:gridCol w="1008114"/>
              </a:tblGrid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ECV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ID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Full</a:t>
                      </a:r>
                      <a:r>
                        <a:rPr lang="en-GB" sz="1000" b="1" baseline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name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Region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Frequency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Sensor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Grid size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Time span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Provision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9680"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Sea Ice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O.1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SIC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Sea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Ice Concentration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SMMR, SSM/I</a:t>
                      </a: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 km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1979-present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METNO/OSISAF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O.1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Sea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Ice Edge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SMMR, SSM/I</a:t>
                      </a: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 km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1979-present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METNO/OSISAF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63008"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Snow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T.3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SCE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Snow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Cover Extent (PMR)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SMMR, SSM/I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 km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1979-present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METNO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SCE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Snow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Cover Extent (optical)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AVHRR GAC </a:t>
                      </a: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km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1981-present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METNO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SCE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Snow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Cover Extent (multi-sensor)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SMMR, SSM/I, AVHRR GAC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km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1979-present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METNO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250496"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Glaciers Mainland</a:t>
                      </a:r>
                      <a:r>
                        <a:rPr lang="en-GB" sz="12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Norway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GAO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Area Outline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Norway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1-30 years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Landsat TM/ETM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+, aerial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photos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1930s/1982-present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NVE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Glacier-dammed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Lake Outline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Norway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1-30 years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Landsat TM/ETM+, aerial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photos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m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1930s/1982-present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NVE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GPP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Periodic Photo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Norway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situ photos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1980-present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NVE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241984"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Glaciers Svalbard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T.2.1</a:t>
                      </a: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GAO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Area Outline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Svalbard</a:t>
                      </a: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1-10 years</a:t>
                      </a: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SPOT, aerial photos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m</a:t>
                      </a: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1936/1984-present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NPI</a:t>
                      </a: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GST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Surface Type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Svalbard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ERS, ASAR, </a:t>
                      </a:r>
                      <a:r>
                        <a:rPr lang="en-US" sz="1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Radarsat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1992-present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NPI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GBA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</a:t>
                      </a: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Balance Area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Svalbard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ERS, ASAR, Radarsat</a:t>
                      </a: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1992-present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NPI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5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805532"/>
          </a:xfrm>
        </p:spPr>
        <p:txBody>
          <a:bodyPr/>
          <a:lstStyle/>
          <a:p>
            <a:r>
              <a:rPr lang="nb-NO" dirty="0" smtClean="0"/>
              <a:t>Status CB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131843"/>
              </p:ext>
            </p:extLst>
          </p:nvPr>
        </p:nvGraphicFramePr>
        <p:xfrm>
          <a:off x="323528" y="924560"/>
          <a:ext cx="8583607" cy="4793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669"/>
                <a:gridCol w="401669"/>
                <a:gridCol w="2075293"/>
                <a:gridCol w="669449"/>
                <a:gridCol w="669449"/>
                <a:gridCol w="803340"/>
                <a:gridCol w="1243827"/>
                <a:gridCol w="590720"/>
                <a:gridCol w="790960"/>
                <a:gridCol w="130488"/>
                <a:gridCol w="806743"/>
              </a:tblGrid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ECV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ID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Full</a:t>
                      </a:r>
                      <a:r>
                        <a:rPr lang="en-GB" sz="1000" b="1" baseline="0" noProof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name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Status</a:t>
                      </a:r>
                      <a:endParaRPr lang="en-GB" sz="1000" b="1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Region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Frequency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Sensor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Grid size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Time span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Provision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680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noProof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Sea Ice</a:t>
                      </a:r>
                      <a:endParaRPr lang="en-GB" sz="12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O.1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SIC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Sea Ice Concentration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SMMR, SSM/I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 km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1979-present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000" noProof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METNO/ OSISAF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O.1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Sea Ice Edge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SMMR, SSM/I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 km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1979-present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000" noProof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METNO/ OSISAF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63008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noProof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Snow</a:t>
                      </a:r>
                      <a:endParaRPr lang="en-GB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T.3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SCE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Snow Cover Extent (PMR)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SSM/I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12.5 km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1987-present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noProof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METNO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T.3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SCE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Snow Cover Extent (optical)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Phase 4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AVHRR GAC </a:t>
                      </a: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km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1981-present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noProof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METNO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T.3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SCE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Snow Cover Extent (multi-sensor)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Phase 4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Global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Daily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SMMR, SSM/I, AVHRR GAC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km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1979-present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noProof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METNO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250496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noProof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Glaciers Mainland</a:t>
                      </a:r>
                      <a:r>
                        <a:rPr lang="en-GB" sz="1200" b="1" baseline="0" noProof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200" b="1" noProof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Norway</a:t>
                      </a:r>
                      <a:endParaRPr lang="en-GB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T.2.1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GAO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Area Outline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Norway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1-30 years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Landsat TM/ETM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+, aerial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photos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m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1930s/1982-present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noProof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NVE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GLO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Glacier-dammed Lake Outline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Norway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1-30 years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Landsat TM/ETM+, aerial</a:t>
                      </a:r>
                      <a:r>
                        <a:rPr lang="en-US" sz="10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photos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m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1930s/1982-present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noProof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NVE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T.2.1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GPP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Periodic Photo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Phase 4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Norway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In situ photos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1980-present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noProof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NVE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241984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noProof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Glaciers Svalbard</a:t>
                      </a:r>
                      <a:endParaRPr lang="en-GB" sz="12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T.2.1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GAO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Area Outline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Svalbard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1-10 years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SPOT, aerial photos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 m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1936/1984-present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noProof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NPI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267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T.2.1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GST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Surface Type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Svalbard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ERS, ASAR, Radarsat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m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1992-present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noProof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NPI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T.2.2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GBA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Glacier Balance Area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Phase</a:t>
                      </a:r>
                      <a:r>
                        <a:rPr lang="en-GB" sz="1000" baseline="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4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Svalbard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ERS, ASAR, </a:t>
                      </a:r>
                      <a:r>
                        <a:rPr lang="en-GB" sz="1000" noProof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Radarsat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 m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1992-present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noProof="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NPI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3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1093787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General product model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77938"/>
            <a:ext cx="4835525" cy="4456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1800" dirty="0" smtClean="0"/>
              <a:t>A baseline product is typically a map of an aggregated geophysical variable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dirty="0" smtClean="0"/>
              <a:t>Aggregation periods are typically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Day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Week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Month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Season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Year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dirty="0" smtClean="0"/>
              <a:t>Typical information layers of the product: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Average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Minimum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Maximum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Standard deviation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Number of observations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Uncertainty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dirty="0" smtClean="0"/>
              <a:t>File format: </a:t>
            </a:r>
            <a:r>
              <a:rPr lang="en-GB" sz="1800" dirty="0" err="1" smtClean="0"/>
              <a:t>netCDF</a:t>
            </a:r>
            <a:r>
              <a:rPr lang="en-GB" sz="1800" dirty="0" smtClean="0"/>
              <a:t> CF</a:t>
            </a:r>
          </a:p>
          <a:p>
            <a:pPr eaLnBrk="1" hangingPunct="1">
              <a:lnSpc>
                <a:spcPct val="80000"/>
              </a:lnSpc>
            </a:pPr>
            <a:endParaRPr lang="en-GB" sz="1800" dirty="0" smtClean="0"/>
          </a:p>
        </p:txBody>
      </p:sp>
      <p:grpSp>
        <p:nvGrpSpPr>
          <p:cNvPr id="7173" name="Group 6"/>
          <p:cNvGrpSpPr>
            <a:grpSpLocks/>
          </p:cNvGrpSpPr>
          <p:nvPr/>
        </p:nvGrpSpPr>
        <p:grpSpPr bwMode="auto">
          <a:xfrm>
            <a:off x="5411788" y="1970088"/>
            <a:ext cx="3044825" cy="3124200"/>
            <a:chOff x="3312" y="1056"/>
            <a:chExt cx="1918" cy="1968"/>
          </a:xfrm>
        </p:grpSpPr>
        <p:pic>
          <p:nvPicPr>
            <p:cNvPr id="7175" name="Picture 7" descr="April03"/>
            <p:cNvPicPr>
              <a:picLocks noChangeAspect="1" noChangeArrowheads="1"/>
            </p:cNvPicPr>
            <p:nvPr/>
          </p:nvPicPr>
          <p:blipFill>
            <a:blip r:embed="rId2">
              <a:lum bright="-4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" t="57584" r="72488" b="22064"/>
            <a:stretch>
              <a:fillRect/>
            </a:stretch>
          </p:blipFill>
          <p:spPr bwMode="auto">
            <a:xfrm>
              <a:off x="3312" y="1056"/>
              <a:ext cx="1534" cy="1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6" name="Picture 8" descr="April03"/>
            <p:cNvPicPr>
              <a:picLocks noChangeAspect="1" noChangeArrowheads="1"/>
            </p:cNvPicPr>
            <p:nvPr/>
          </p:nvPicPr>
          <p:blipFill>
            <a:blip r:embed="rId2">
              <a:lum bright="-18000" contras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" t="57584" r="72488" b="22064"/>
            <a:stretch>
              <a:fillRect/>
            </a:stretch>
          </p:blipFill>
          <p:spPr bwMode="auto">
            <a:xfrm>
              <a:off x="3408" y="1152"/>
              <a:ext cx="1534" cy="1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7" name="Picture 9" descr="April03"/>
            <p:cNvPicPr>
              <a:picLocks noChangeAspect="1" noChangeArrowheads="1"/>
            </p:cNvPicPr>
            <p:nvPr/>
          </p:nvPicPr>
          <p:blipFill>
            <a:blip r:embed="rId2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" t="57584" r="72488" b="22064"/>
            <a:stretch>
              <a:fillRect/>
            </a:stretch>
          </p:blipFill>
          <p:spPr bwMode="auto">
            <a:xfrm>
              <a:off x="3504" y="1248"/>
              <a:ext cx="1534" cy="1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pril03"/>
            <p:cNvPicPr>
              <a:picLocks noChangeAspect="1" noChangeArrowheads="1"/>
            </p:cNvPicPr>
            <p:nvPr/>
          </p:nvPicPr>
          <p:blipFill>
            <a:blip r:embed="rId2">
              <a:lum bright="-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" t="57584" r="72488" b="22064"/>
            <a:stretch>
              <a:fillRect/>
            </a:stretch>
          </p:blipFill>
          <p:spPr bwMode="auto">
            <a:xfrm>
              <a:off x="3600" y="1344"/>
              <a:ext cx="1534" cy="1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9" name="Picture 11" descr="April0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" t="57584" r="72488" b="22064"/>
            <a:stretch>
              <a:fillRect/>
            </a:stretch>
          </p:blipFill>
          <p:spPr bwMode="auto">
            <a:xfrm>
              <a:off x="3696" y="1440"/>
              <a:ext cx="1534" cy="1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103188"/>
            <a:ext cx="8712967" cy="733524"/>
          </a:xfrm>
        </p:spPr>
        <p:txBody>
          <a:bodyPr/>
          <a:lstStyle/>
          <a:p>
            <a:r>
              <a:rPr lang="en-US" sz="3200" dirty="0" smtClean="0"/>
              <a:t>Climate-change </a:t>
            </a:r>
            <a:r>
              <a:rPr lang="en-US" sz="3200" dirty="0"/>
              <a:t>Indicator (</a:t>
            </a:r>
            <a:r>
              <a:rPr lang="en-US" sz="3200" dirty="0" smtClean="0"/>
              <a:t>CI</a:t>
            </a:r>
            <a:r>
              <a:rPr lang="en-US" sz="3200" dirty="0"/>
              <a:t>) products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885203"/>
              </p:ext>
            </p:extLst>
          </p:nvPr>
        </p:nvGraphicFramePr>
        <p:xfrm>
          <a:off x="395536" y="924560"/>
          <a:ext cx="8424936" cy="4630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3600400"/>
                <a:gridCol w="936104"/>
                <a:gridCol w="936104"/>
                <a:gridCol w="1224136"/>
                <a:gridCol w="1152128"/>
              </a:tblGrid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ECV</a:t>
                      </a: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Name</a:t>
                      </a: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Region</a:t>
                      </a: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Presentation</a:t>
                      </a: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Time span</a:t>
                      </a: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Provision</a:t>
                      </a: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9680">
                <a:tc gridSpan="6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Sea Ice</a:t>
                      </a:r>
                      <a:endParaRPr lang="en-US" sz="12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O.1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Maximum sea ice extent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METNO/OSISAF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O.1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Minimum sea ice extent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METNO/OSISAF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63008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Snow</a:t>
                      </a:r>
                      <a:endParaRPr lang="en-US" sz="12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T.3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Length of snow season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Map/graph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First day of sustained snow cover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Map/graph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T.3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Last day of sustained snow cover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Map/graph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50496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Glaciers </a:t>
                      </a:r>
                      <a:r>
                        <a:rPr lang="en-GB" sz="1200" b="1" dirty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Mainland </a:t>
                      </a:r>
                      <a:r>
                        <a:rPr lang="en-GB" sz="1200" b="1" dirty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Norway</a:t>
                      </a:r>
                      <a:endParaRPr lang="en-US" sz="12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area change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Norway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1930/1982-present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NVE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T.2.1</a:t>
                      </a:r>
                      <a:endParaRPr lang="en-US" sz="1000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length change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Norway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1930/1982-present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NVE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T.2.2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mass balance change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Norway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1930/1982-present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NVE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50496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Glaciers Svalbard</a:t>
                      </a:r>
                      <a:endParaRPr lang="en-US" sz="12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area change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Svalbard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1984-present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NPI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T.2.1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length change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Svalbard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1984-present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NPI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T.2.2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mass balance change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Svalbard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1992-present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NPI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733524"/>
          </a:xfrm>
        </p:spPr>
        <p:txBody>
          <a:bodyPr/>
          <a:lstStyle/>
          <a:p>
            <a:r>
              <a:rPr lang="en-GB" dirty="0" smtClean="0"/>
              <a:t>Status CI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106448"/>
              </p:ext>
            </p:extLst>
          </p:nvPr>
        </p:nvGraphicFramePr>
        <p:xfrm>
          <a:off x="395536" y="924560"/>
          <a:ext cx="8424937" cy="4630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458"/>
                <a:gridCol w="2937926"/>
                <a:gridCol w="1008112"/>
                <a:gridCol w="864096"/>
                <a:gridCol w="863728"/>
                <a:gridCol w="1195702"/>
                <a:gridCol w="1036915"/>
              </a:tblGrid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ECV</a:t>
                      </a:r>
                      <a:endParaRPr lang="en-GB" sz="1000" noProof="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Name</a:t>
                      </a:r>
                      <a:endParaRPr lang="en-GB" sz="1000" noProof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noProof="0" smtClean="0">
                          <a:latin typeface="Calibri" pitchFamily="34" charset="0"/>
                          <a:cs typeface="Calibri" pitchFamily="34" charset="0"/>
                        </a:rPr>
                        <a:t>Status</a:t>
                      </a:r>
                      <a:endParaRPr lang="en-GB" sz="1000" b="1" noProof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Region</a:t>
                      </a:r>
                      <a:endParaRPr lang="en-GB" sz="1000" noProof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Presentation</a:t>
                      </a:r>
                      <a:endParaRPr lang="en-GB" sz="1000" noProof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Time span</a:t>
                      </a:r>
                      <a:endParaRPr lang="en-GB" sz="1000" noProof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Provision</a:t>
                      </a:r>
                      <a:endParaRPr lang="en-GB" sz="1000" noProof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59680">
                <a:tc gridSpan="7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Sea Ice</a:t>
                      </a:r>
                      <a:endParaRPr lang="en-GB" sz="1200" noProof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O.1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Maximum sea ice extent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METNO/OSISAF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O.1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Minimum sea ice extent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METNO/OSISAF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63008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dirty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Snow</a:t>
                      </a:r>
                      <a:endParaRPr lang="en-GB" sz="1200" noProof="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T.3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Length of snow season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Phase</a:t>
                      </a:r>
                      <a:r>
                        <a:rPr lang="en-GB" sz="1000" baseline="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4</a:t>
                      </a:r>
                      <a:endParaRPr lang="en-GB" sz="1000" noProof="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Map/graph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T.3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First day of sustained snow cover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Phase 4</a:t>
                      </a:r>
                      <a:endParaRPr lang="en-GB" sz="1000" noProof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Map/graph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T.3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Last day of sustained snow cover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Phase 4</a:t>
                      </a:r>
                      <a:endParaRPr lang="en-GB" sz="1000" noProof="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Global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Map/graph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1979-present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METNO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50496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Glaciers Mainland Norway</a:t>
                      </a:r>
                      <a:endParaRPr lang="en-GB" sz="1200" noProof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T.2.1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area change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Norway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1930/1982-present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NVE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length change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Norway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1930/1982-present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NVE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T.2.2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mass balance change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OK</a:t>
                      </a:r>
                      <a:endParaRPr lang="en-GB" sz="1000" noProof="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Norway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1930/1982-present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NVE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50496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Glaciers Svalbard</a:t>
                      </a:r>
                      <a:endParaRPr lang="en-GB" sz="1200" noProof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6"/>
                    </a:solidFill>
                  </a:tcPr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T.2.1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area change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Phase</a:t>
                      </a:r>
                      <a:r>
                        <a:rPr lang="en-GB" sz="1000" baseline="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4</a:t>
                      </a:r>
                      <a:endParaRPr lang="en-GB" sz="1000" noProof="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Svalbard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1984-present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NPI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T.2.1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length change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Phase 4</a:t>
                      </a:r>
                      <a:endParaRPr lang="en-GB" sz="1000" noProof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Svalbard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1984-present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NPI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300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T.2.2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Glacier mass balance change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Phase 4</a:t>
                      </a:r>
                      <a:endParaRPr lang="en-GB" sz="1000" noProof="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Svalbard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Graph</a:t>
                      </a:r>
                      <a:endParaRPr lang="en-GB" sz="1000" noProof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1992-present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noProof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SimSun"/>
                          <a:cs typeface="Calibri" pitchFamily="34" charset="0"/>
                        </a:rPr>
                        <a:t>NPI</a:t>
                      </a:r>
                      <a:endParaRPr lang="en-GB" sz="1000" noProof="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SimSun"/>
                        <a:cs typeface="Calibri" pitchFamily="34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1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1237580"/>
          </a:xfrm>
        </p:spPr>
        <p:txBody>
          <a:bodyPr/>
          <a:lstStyle/>
          <a:p>
            <a:r>
              <a:rPr lang="en-GB" dirty="0"/>
              <a:t>Sub-service sea ice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41330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Aggregated, </a:t>
            </a:r>
            <a:r>
              <a:rPr lang="en-US" sz="1800" dirty="0"/>
              <a:t>gridded </a:t>
            </a:r>
            <a:r>
              <a:rPr lang="en-US" sz="1800" dirty="0" smtClean="0"/>
              <a:t>Sea </a:t>
            </a:r>
            <a:r>
              <a:rPr lang="en-US" sz="1800" dirty="0"/>
              <a:t>I</a:t>
            </a:r>
            <a:r>
              <a:rPr lang="en-US" sz="1800" dirty="0" smtClean="0"/>
              <a:t>ce </a:t>
            </a:r>
            <a:r>
              <a:rPr lang="en-US" sz="1800" dirty="0"/>
              <a:t>C</a:t>
            </a:r>
            <a:r>
              <a:rPr lang="en-US" sz="1800" dirty="0" smtClean="0"/>
              <a:t>oncentration (SIC) based </a:t>
            </a:r>
            <a:r>
              <a:rPr lang="en-US" sz="1800" dirty="0"/>
              <a:t>on </a:t>
            </a:r>
            <a:r>
              <a:rPr lang="en-US" sz="1800" dirty="0" smtClean="0"/>
              <a:t>daily EUMETSAT </a:t>
            </a:r>
            <a:r>
              <a:rPr lang="en-US" sz="1800" dirty="0"/>
              <a:t>OSI SAF reprocessed </a:t>
            </a:r>
            <a:r>
              <a:rPr lang="en-US" sz="1800" dirty="0" smtClean="0"/>
              <a:t>data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smtClean="0"/>
              <a:t>Climate-change </a:t>
            </a:r>
            <a:r>
              <a:rPr lang="en-US" sz="1800" dirty="0"/>
              <a:t>indicators: Sea ice area and sea ice extent 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Algorithm:</a:t>
            </a:r>
          </a:p>
          <a:p>
            <a:pPr lvl="1">
              <a:lnSpc>
                <a:spcPct val="80000"/>
              </a:lnSpc>
            </a:pPr>
            <a:r>
              <a:rPr lang="en-GB" sz="1400" dirty="0" smtClean="0"/>
              <a:t>Probabilistic approach based on a Bayesian model</a:t>
            </a:r>
            <a:endParaRPr lang="en-GB" sz="1400" dirty="0"/>
          </a:p>
          <a:p>
            <a:pPr lvl="1">
              <a:lnSpc>
                <a:spcPct val="80000"/>
              </a:lnSpc>
            </a:pPr>
            <a:r>
              <a:rPr lang="en-GB" sz="1400" dirty="0" smtClean="0"/>
              <a:t>Combination </a:t>
            </a:r>
            <a:r>
              <a:rPr lang="en-GB" sz="1400" dirty="0"/>
              <a:t>of two algorithms:</a:t>
            </a:r>
          </a:p>
          <a:p>
            <a:pPr lvl="2">
              <a:lnSpc>
                <a:spcPct val="80000"/>
              </a:lnSpc>
            </a:pPr>
            <a:r>
              <a:rPr lang="en-GB" sz="1200" dirty="0"/>
              <a:t>Bristol algorithm</a:t>
            </a:r>
          </a:p>
          <a:p>
            <a:pPr lvl="2">
              <a:lnSpc>
                <a:spcPct val="80000"/>
              </a:lnSpc>
            </a:pPr>
            <a:r>
              <a:rPr lang="en-GB" sz="1200" dirty="0"/>
              <a:t>Bootstrap </a:t>
            </a:r>
            <a:r>
              <a:rPr lang="en-GB" sz="1200" dirty="0" smtClean="0"/>
              <a:t>frequency-mode </a:t>
            </a:r>
            <a:r>
              <a:rPr lang="en-GB" sz="1200" dirty="0"/>
              <a:t>algorithm</a:t>
            </a:r>
          </a:p>
          <a:p>
            <a:pPr lvl="1">
              <a:lnSpc>
                <a:spcPct val="80000"/>
              </a:lnSpc>
            </a:pPr>
            <a:r>
              <a:rPr lang="en-GB" sz="1400" dirty="0" smtClean="0"/>
              <a:t>Dynamic algorithm calibration</a:t>
            </a:r>
            <a:endParaRPr lang="en-GB" sz="1400" dirty="0"/>
          </a:p>
          <a:p>
            <a:pPr lvl="2">
              <a:lnSpc>
                <a:spcPct val="80000"/>
              </a:lnSpc>
            </a:pPr>
            <a:r>
              <a:rPr lang="en-GB" sz="1400" dirty="0"/>
              <a:t>Better consistency between satellites</a:t>
            </a:r>
          </a:p>
          <a:p>
            <a:pPr lvl="2">
              <a:lnSpc>
                <a:spcPct val="80000"/>
              </a:lnSpc>
            </a:pPr>
            <a:r>
              <a:rPr lang="en-GB" sz="1400" dirty="0"/>
              <a:t>Better representation of seasonal </a:t>
            </a:r>
            <a:r>
              <a:rPr lang="en-GB" sz="1400" dirty="0" smtClean="0"/>
              <a:t>variations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Products </a:t>
            </a:r>
            <a:r>
              <a:rPr lang="en-US" sz="1800" dirty="0"/>
              <a:t>for the northern and southern hemisphere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Long time </a:t>
            </a:r>
            <a:r>
              <a:rPr lang="en-US" sz="1800" dirty="0" smtClean="0"/>
              <a:t>series: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600" dirty="0" smtClean="0"/>
              <a:t>1979–1986 </a:t>
            </a:r>
            <a:r>
              <a:rPr lang="en-US" sz="1600" dirty="0"/>
              <a:t>based on SMMR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1987–now based on SSM/I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Evaluation and validation </a:t>
            </a:r>
            <a:r>
              <a:rPr lang="en-US" sz="1800" dirty="0"/>
              <a:t>against NSIDC products and weekly sea ice charts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dirty="0"/>
              <a:t>GCW 1</a:t>
            </a:r>
            <a:r>
              <a:rPr lang="en-US" baseline="30000" dirty="0"/>
              <a:t>st</a:t>
            </a:r>
            <a:r>
              <a:rPr lang="en-US" dirty="0"/>
              <a:t> Implementation Meeting, </a:t>
            </a:r>
            <a:br>
              <a:rPr lang="en-US" dirty="0"/>
            </a:br>
            <a:r>
              <a:rPr lang="en-US" dirty="0"/>
              <a:t>Geneva, 21–24 November 2011</a:t>
            </a:r>
            <a:endParaRPr lang="en-GB" dirty="0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GB" dirty="0" smtClean="0"/>
              <a:t>Sea ice products 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67100" cy="4456113"/>
          </a:xfrm>
        </p:spPr>
        <p:txBody>
          <a:bodyPr/>
          <a:lstStyle/>
          <a:p>
            <a:pPr eaLnBrk="1" hangingPunct="1"/>
            <a:r>
              <a:rPr lang="en-GB" dirty="0" smtClean="0"/>
              <a:t>Sea Ice Concentration</a:t>
            </a:r>
          </a:p>
          <a:p>
            <a:pPr eaLnBrk="1" hangingPunct="1"/>
            <a:r>
              <a:rPr lang="en-GB" dirty="0" smtClean="0">
                <a:solidFill>
                  <a:schemeClr val="accent3">
                    <a:lumMod val="65000"/>
                  </a:schemeClr>
                </a:solidFill>
              </a:rPr>
              <a:t>Sea Ice Edge</a:t>
            </a:r>
          </a:p>
          <a:p>
            <a:pPr eaLnBrk="1" hangingPunct="1"/>
            <a:r>
              <a:rPr lang="en-GB" dirty="0" smtClean="0">
                <a:solidFill>
                  <a:schemeClr val="accent3">
                    <a:lumMod val="65000"/>
                  </a:schemeClr>
                </a:solidFill>
              </a:rPr>
              <a:t>Sea ice climate change indicators</a:t>
            </a:r>
          </a:p>
          <a:p>
            <a:pPr eaLnBrk="1" hangingPunct="1"/>
            <a:endParaRPr lang="en-GB" dirty="0" smtClean="0">
              <a:solidFill>
                <a:schemeClr val="hlink"/>
              </a:solidFill>
            </a:endParaRPr>
          </a:p>
        </p:txBody>
      </p:sp>
      <p:sp>
        <p:nvSpPr>
          <p:cNvPr id="8199" name="Text Box 4"/>
          <p:cNvSpPr txBox="1">
            <a:spLocks noChangeArrowheads="1"/>
          </p:cNvSpPr>
          <p:nvPr/>
        </p:nvSpPr>
        <p:spPr bwMode="auto">
          <a:xfrm>
            <a:off x="5184775" y="5445125"/>
            <a:ext cx="3924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>
                <a:latin typeface="Arial" charset="0"/>
              </a:rPr>
              <a:t>Monthly sea ice concentration </a:t>
            </a:r>
            <a:r>
              <a:rPr lang="en-US" sz="1400" b="1" dirty="0" smtClean="0">
                <a:latin typeface="Arial" charset="0"/>
              </a:rPr>
              <a:t>1979-2007</a:t>
            </a:r>
            <a:r>
              <a:rPr lang="en-US" sz="1600" b="1" dirty="0" smtClean="0">
                <a:latin typeface="Arial" charset="0"/>
              </a:rPr>
              <a:t> </a:t>
            </a:r>
            <a:endParaRPr lang="en-GB" sz="1600" b="1" dirty="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6096" y="188913"/>
            <a:ext cx="3528517" cy="5271821"/>
            <a:chOff x="5436096" y="188913"/>
            <a:chExt cx="3528517" cy="5271821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88913"/>
              <a:ext cx="3514547" cy="5271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913" y="188913"/>
              <a:ext cx="647700" cy="1343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1084</TotalTime>
  <Words>1698</Words>
  <Application>Microsoft Office PowerPoint</Application>
  <PresentationFormat>On-screen Show (4:3)</PresentationFormat>
  <Paragraphs>606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Balloons</vt:lpstr>
      <vt:lpstr>The CryoClim system for cryospheric climate monitoring  Rune Solberg(1), Øystein Rudjord(1), Arnt-Børre Salberg(1), Mari Anne Killie(2), Lars-Anders Breivik(2), Øystein Godøy(2), Steinar Eastwood(2), Liss Marie Andreassen(3), Solveig H. Winsvold(3), Max König(4)   (1) Norwegian Computing Center (NR), P.O. Box 114 Blindern, NO-0314 Oslo, Norway, Email: rune.solberg@nr.no (2)Norwegian Meteorological Institute, P.O. Box 43 Blindern, NO-0313 Oslo, Email: mari.a.killie@met.no (3)Norwegian Water Resources and Energy Directorate, P.O. Box 5091 Majorstua, NO-0301 Oslo, Email: lma@nve.no (4)Norwegian Polar Institute, NO-9296 Tromsø, Email: max.koenig@npolar.no</vt:lpstr>
      <vt:lpstr>The CryoClim project</vt:lpstr>
      <vt:lpstr>Cryospheric Baseline (CB) products</vt:lpstr>
      <vt:lpstr>Status CB</vt:lpstr>
      <vt:lpstr>General product model</vt:lpstr>
      <vt:lpstr>Climate-change Indicator (CI) products</vt:lpstr>
      <vt:lpstr>Status CI</vt:lpstr>
      <vt:lpstr>Sub-service sea ice</vt:lpstr>
      <vt:lpstr>Sea ice products </vt:lpstr>
      <vt:lpstr>Sea ice products </vt:lpstr>
      <vt:lpstr>Sea ice products</vt:lpstr>
      <vt:lpstr>Sea ice products</vt:lpstr>
      <vt:lpstr>Sub-service Snow</vt:lpstr>
      <vt:lpstr>PMR compared with MODIS snow cover product</vt:lpstr>
      <vt:lpstr>Sub-service glaciers mainland Norway</vt:lpstr>
      <vt:lpstr>GAO and GLO glacier products</vt:lpstr>
      <vt:lpstr>Other products</vt:lpstr>
      <vt:lpstr>Climate-change indicators</vt:lpstr>
      <vt:lpstr>Sub-service glaciers Svalbard</vt:lpstr>
      <vt:lpstr>Example GAO</vt:lpstr>
      <vt:lpstr>CryoClim web service and portal</vt:lpstr>
      <vt:lpstr>PowerPoint Presentation</vt:lpstr>
      <vt:lpstr>The web portal</vt:lpstr>
      <vt:lpstr>Key user organisations</vt:lpstr>
      <vt:lpstr>Conclusions</vt:lpstr>
    </vt:vector>
  </TitlesOfParts>
  <Company>Norwegian Computing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Rune Solberg</dc:creator>
  <cp:lastModifiedBy>rune</cp:lastModifiedBy>
  <cp:revision>104</cp:revision>
  <cp:lastPrinted>2011-05-01T16:51:01Z</cp:lastPrinted>
  <dcterms:created xsi:type="dcterms:W3CDTF">2010-04-20T13:49:47Z</dcterms:created>
  <dcterms:modified xsi:type="dcterms:W3CDTF">2011-11-22T11:27:18Z</dcterms:modified>
</cp:coreProperties>
</file>