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77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A97C0C-F993-4CFA-982D-E5A290BF9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4E4FF-D71A-4248-ACD3-8301EEDE54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54" tIns="44927" rIns="89854" bIns="44927" anchor="b"/>
          <a:lstStyle/>
          <a:p>
            <a:pPr algn="r" defTabSz="898525"/>
            <a:fld id="{7B4AC092-15D5-451F-AC66-D8AD35375898}" type="slidenum">
              <a:rPr lang="en-GB" altLang="zh-CN" sz="1200">
                <a:latin typeface="Times New Roman" pitchFamily="18" charset="0"/>
                <a:cs typeface="Times New Roman" pitchFamily="18" charset="0"/>
              </a:rPr>
              <a:pPr algn="r" defTabSz="898525"/>
              <a:t>1</a:t>
            </a:fld>
            <a:endParaRPr lang="en-GB" altLang="zh-CN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 lIns="89854" tIns="44927" rIns="89854" bIns="44927"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53F4F-A785-4420-B86E-4845181BC345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C5C31-EBA3-4E1B-B392-2A26CF48D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1E62E-2DD4-4A16-9429-8C96D62D9234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422B3-732F-4CAF-8C17-494D337B3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F330-CD34-4690-AC00-55689BCC84DA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6E394-ED76-422D-83EC-DDA0B9390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E445-1922-4576-93CE-76EF41E1A455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2BF9-C0DB-46A0-AF54-98C7DBD16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2809A-8EA4-4E49-9973-0CFE95051001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27ADD-6D1C-4F21-9342-CA59A2CE1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86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86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FFEC8-E3D2-4B14-845E-0F926F3F382E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E56F5-FF7B-4717-98D6-0BF16CE49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7E959-D380-4864-806B-7CC6DC929D3D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18AF8-D307-49C2-ABF9-E890A1B30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C7B24-C784-4780-81E9-F39994825C48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35EB6-1BFF-4CE2-B557-9EDF0A505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EA9D4-3F10-4533-9AEC-E8A9771990F6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5C4C7-A70D-4E81-9C5F-293C31950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4B1B5-105F-41E6-B481-DA578B64D9BF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CDD1F-8FAB-40AE-BE4E-69ACC7D72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A266-56AD-484C-8BD9-DD659BCCB5F5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22E8F-4738-4F53-A8DF-39CEB2230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49FDA1-D156-4409-ACB6-324098FBBF68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4938" y="659765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FB4040C-B11B-4B86-BAF1-233D9D281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8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042988" y="26066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Global </a:t>
            </a:r>
            <a:r>
              <a:rPr lang="en-GB" altLang="zh-CN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Cryosphere</a:t>
            </a:r>
            <a: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 Watch</a:t>
            </a:r>
            <a:b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</a:br>
            <a: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Summary Day 3</a:t>
            </a:r>
            <a:b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</a:br>
            <a:r>
              <a:rPr lang="en-GB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Partnerships as enablers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28788" y="4916488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zh-CN" sz="1600" b="1" smtClean="0">
                <a:solidFill>
                  <a:srgbClr val="262699"/>
                </a:solidFill>
                <a:ea typeface="SimSun" pitchFamily="2" charset="-122"/>
              </a:rPr>
              <a:t>Jim Abraham</a:t>
            </a:r>
          </a:p>
          <a:p>
            <a:pPr marL="0" indent="0" algn="ctr" eaLnBrk="1" hangingPunct="1">
              <a:buFontTx/>
              <a:buNone/>
            </a:pPr>
            <a:r>
              <a:rPr lang="en-GB" altLang="zh-CN" sz="1400" b="1" smtClean="0">
                <a:solidFill>
                  <a:srgbClr val="262699"/>
                </a:solidFill>
                <a:ea typeface="SimSun" pitchFamily="2" charset="-122"/>
              </a:rPr>
              <a:t>Co-chair, Observations Task Team WMO EC Polar Observations, Research and Services,</a:t>
            </a:r>
          </a:p>
          <a:p>
            <a:pPr marL="0" indent="0" algn="ctr" eaLnBrk="1" hangingPunct="1">
              <a:buFontTx/>
              <a:buNone/>
            </a:pPr>
            <a:r>
              <a:rPr lang="en-GB" altLang="zh-CN" sz="1400" b="1" smtClean="0">
                <a:solidFill>
                  <a:srgbClr val="262699"/>
                </a:solidFill>
                <a:ea typeface="SimSun" pitchFamily="2" charset="-122"/>
              </a:rPr>
              <a:t>Meteorological Service of Canada</a:t>
            </a:r>
            <a:endParaRPr lang="en-GB" altLang="zh-CN" sz="1400" smtClean="0">
              <a:solidFill>
                <a:srgbClr val="262699"/>
              </a:solidFill>
              <a:ea typeface="SimSun" pitchFamily="2" charset="-122"/>
            </a:endParaRPr>
          </a:p>
        </p:txBody>
      </p:sp>
      <p:pic>
        <p:nvPicPr>
          <p:cNvPr id="2052" name="Picture 7" descr="weather st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63" y="0"/>
            <a:ext cx="21097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5" descr="larsen2-2"/>
          <p:cNvPicPr>
            <a:picLocks noChangeAspect="1" noChangeArrowheads="1"/>
          </p:cNvPicPr>
          <p:nvPr/>
        </p:nvPicPr>
        <p:blipFill>
          <a:blip r:embed="rId4" cstate="print"/>
          <a:srcRect t="20084" b="6276"/>
          <a:stretch>
            <a:fillRect/>
          </a:stretch>
        </p:blipFill>
        <p:spPr bwMode="auto">
          <a:xfrm>
            <a:off x="5703888" y="0"/>
            <a:ext cx="2081212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ballo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4100" y="0"/>
            <a:ext cx="7302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6" descr="envisa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5913" y="0"/>
            <a:ext cx="1862137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2" descr="0_21_greenland_melt_flo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94638" y="0"/>
            <a:ext cx="1109662" cy="142716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Partnerships as enablers: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Access to data</a:t>
            </a:r>
          </a:p>
          <a:p>
            <a:pPr lvl="1"/>
            <a:r>
              <a:rPr lang="en-CA" dirty="0" smtClean="0"/>
              <a:t>Data management systems (</a:t>
            </a:r>
            <a:r>
              <a:rPr lang="en-CA" dirty="0" err="1" smtClean="0"/>
              <a:t>Libre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Quality </a:t>
            </a:r>
            <a:r>
              <a:rPr lang="en-CA" smtClean="0"/>
              <a:t>control approaches (GPCC)</a:t>
            </a:r>
            <a:endParaRPr lang="en-CA" dirty="0" smtClean="0"/>
          </a:p>
          <a:p>
            <a:pPr lvl="1"/>
            <a:r>
              <a:rPr lang="en-CA" dirty="0" smtClean="0"/>
              <a:t>Archives: long term records, global datasets</a:t>
            </a:r>
          </a:p>
          <a:p>
            <a:pPr lvl="1"/>
            <a:r>
              <a:rPr lang="en-CA" dirty="0" smtClean="0"/>
              <a:t>Portals</a:t>
            </a:r>
          </a:p>
          <a:p>
            <a:pPr lvl="1"/>
            <a:r>
              <a:rPr lang="en-CA" dirty="0" smtClean="0"/>
              <a:t>Standards and policies (Creative Commons)</a:t>
            </a:r>
          </a:p>
          <a:p>
            <a:pPr lvl="1"/>
            <a:r>
              <a:rPr lang="en-CA" dirty="0" smtClean="0"/>
              <a:t>Unique data (INTAS SSCONE USSR-RU)</a:t>
            </a:r>
          </a:p>
          <a:p>
            <a:pPr lvl="1"/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Intercomparisons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362BF9-C0DB-46A0-AF54-98C7DBD160E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Partnerships as enablers: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7924800" cy="4767808"/>
          </a:xfrm>
        </p:spPr>
        <p:txBody>
          <a:bodyPr/>
          <a:lstStyle/>
          <a:p>
            <a:r>
              <a:rPr lang="en-CA" dirty="0" smtClean="0"/>
              <a:t>Products and services</a:t>
            </a:r>
          </a:p>
          <a:p>
            <a:pPr lvl="1"/>
            <a:r>
              <a:rPr lang="en-CA" dirty="0" smtClean="0"/>
              <a:t>Reports, analyses, assessments</a:t>
            </a:r>
          </a:p>
          <a:p>
            <a:pPr lvl="1"/>
            <a:r>
              <a:rPr lang="en-CA" dirty="0" smtClean="0"/>
              <a:t>Inventories (including metadata standard)</a:t>
            </a:r>
          </a:p>
          <a:p>
            <a:pPr lvl="1"/>
            <a:r>
              <a:rPr lang="en-CA" dirty="0" smtClean="0"/>
              <a:t>Trends, extents, indicators....</a:t>
            </a:r>
          </a:p>
          <a:p>
            <a:pPr lvl="1"/>
            <a:r>
              <a:rPr lang="en-CA" dirty="0" smtClean="0"/>
              <a:t>Terminology (GTN-G)</a:t>
            </a:r>
          </a:p>
          <a:p>
            <a:pPr lvl="1"/>
            <a:r>
              <a:rPr lang="en-CA" dirty="0" smtClean="0"/>
              <a:t>Support to users (NSIDC)</a:t>
            </a:r>
          </a:p>
          <a:p>
            <a:pPr lvl="1"/>
            <a:r>
              <a:rPr lang="en-CA" dirty="0" smtClean="0"/>
              <a:t>New products (Snow extent for </a:t>
            </a:r>
            <a:r>
              <a:rPr lang="en-CA" dirty="0" err="1" smtClean="0"/>
              <a:t>albedo</a:t>
            </a:r>
            <a:r>
              <a:rPr lang="en-CA" dirty="0" smtClean="0"/>
              <a:t> in NWP, snow on ice)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362BF9-C0DB-46A0-AF54-98C7DBD160E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Partnerships as enablers: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6752"/>
            <a:ext cx="7924800" cy="5127848"/>
          </a:xfrm>
        </p:spPr>
        <p:txBody>
          <a:bodyPr/>
          <a:lstStyle/>
          <a:p>
            <a:r>
              <a:rPr lang="en-CA" dirty="0" smtClean="0"/>
              <a:t>Collaborative research, projects etc.</a:t>
            </a:r>
          </a:p>
          <a:p>
            <a:r>
              <a:rPr lang="en-CA" dirty="0" smtClean="0"/>
              <a:t>Ideas and Lessons Learned</a:t>
            </a:r>
          </a:p>
          <a:p>
            <a:pPr lvl="1"/>
            <a:r>
              <a:rPr lang="en-CA" dirty="0" smtClean="0"/>
              <a:t>Bazaar (NSIDC) </a:t>
            </a:r>
          </a:p>
          <a:p>
            <a:pPr lvl="1"/>
            <a:r>
              <a:rPr lang="en-CA" dirty="0" smtClean="0"/>
              <a:t>CRYSYS</a:t>
            </a:r>
          </a:p>
          <a:p>
            <a:r>
              <a:rPr lang="en-CA" dirty="0" err="1" smtClean="0"/>
              <a:t>Intercomparisons</a:t>
            </a:r>
            <a:endParaRPr lang="en-US" dirty="0" smtClean="0"/>
          </a:p>
          <a:p>
            <a:pPr lvl="1"/>
            <a:r>
              <a:rPr lang="en-CA" dirty="0" smtClean="0"/>
              <a:t>ECV satellite climate records (WOAP)</a:t>
            </a:r>
          </a:p>
          <a:p>
            <a:pPr lvl="1"/>
            <a:r>
              <a:rPr lang="en-CA" dirty="0" smtClean="0"/>
              <a:t>Algorithms (SE,SWE)</a:t>
            </a:r>
          </a:p>
          <a:p>
            <a:pPr lvl="1"/>
            <a:r>
              <a:rPr lang="en-CA" dirty="0" smtClean="0"/>
              <a:t>Instruments (SPICE)</a:t>
            </a:r>
          </a:p>
          <a:p>
            <a:pPr lvl="1"/>
            <a:r>
              <a:rPr lang="en-CA" dirty="0" smtClean="0"/>
              <a:t>Products (</a:t>
            </a:r>
            <a:r>
              <a:rPr lang="en-CA" dirty="0" err="1" smtClean="0"/>
              <a:t>CryoClim</a:t>
            </a:r>
            <a:r>
              <a:rPr lang="en-CA" dirty="0" smtClean="0"/>
              <a:t>, NSIDC) to develop uncertainties)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362BF9-C0DB-46A0-AF54-98C7DBD160E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Partnerships as enablers: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6752"/>
            <a:ext cx="7924800" cy="5127848"/>
          </a:xfrm>
        </p:spPr>
        <p:txBody>
          <a:bodyPr/>
          <a:lstStyle/>
          <a:p>
            <a:r>
              <a:rPr lang="en-CA" dirty="0" smtClean="0"/>
              <a:t>Prediction</a:t>
            </a:r>
          </a:p>
          <a:p>
            <a:pPr lvl="1"/>
            <a:r>
              <a:rPr lang="en-CA" dirty="0" smtClean="0"/>
              <a:t>WCRP/</a:t>
            </a:r>
            <a:r>
              <a:rPr lang="en-CA" dirty="0" err="1" smtClean="0"/>
              <a:t>CliC</a:t>
            </a:r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smtClean="0"/>
              <a:t>Training and development</a:t>
            </a:r>
          </a:p>
          <a:p>
            <a:pPr lvl="1"/>
            <a:r>
              <a:rPr lang="en-CA" dirty="0" smtClean="0"/>
              <a:t>PhD, Workshops, summer schools (SVALI)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New technologies</a:t>
            </a:r>
          </a:p>
          <a:p>
            <a:pPr lvl="1"/>
            <a:r>
              <a:rPr lang="en-CA" dirty="0" smtClean="0"/>
              <a:t>Cameras (WGMS)</a:t>
            </a:r>
          </a:p>
          <a:p>
            <a:r>
              <a:rPr lang="en-CA" dirty="0" smtClean="0"/>
              <a:t>Infrastructure for joint collaboration </a:t>
            </a:r>
          </a:p>
          <a:p>
            <a:pPr lvl="1"/>
            <a:r>
              <a:rPr lang="en-CA" dirty="0" smtClean="0"/>
              <a:t>Svalbard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362BF9-C0DB-46A0-AF54-98C7DBD160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Partnerships as enablers:</a:t>
            </a:r>
            <a:br>
              <a:rPr lang="en-CA" dirty="0" smtClean="0"/>
            </a:br>
            <a:r>
              <a:rPr lang="en-CA" dirty="0" smtClean="0"/>
              <a:t>stay warm and enjoy the love</a:t>
            </a:r>
            <a:endParaRPr lang="en-US" dirty="0"/>
          </a:p>
        </p:txBody>
      </p:sp>
      <p:pic>
        <p:nvPicPr>
          <p:cNvPr id="5" name="Content Placeholder 4" descr="group-hu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412776"/>
            <a:ext cx="5715000" cy="36703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362BF9-C0DB-46A0-AF54-98C7DBD160E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MO Template (Gold Star)">
  <a:themeElements>
    <a:clrScheme name="WMO Template (Gold Star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MO Template (Gold Star)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MO Template (Gold Star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 Template (Gold Star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 Template (Gold Star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 Template (Gold Star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 Template (Gold Star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 Template (Gold Star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 Template (Gold Star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199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WMO Template (Gold Star)</vt:lpstr>
      <vt:lpstr>Global Cryosphere Watch Summary Day 3 Partnerships as enablers</vt:lpstr>
      <vt:lpstr>Partnerships as enablers:</vt:lpstr>
      <vt:lpstr>Partnerships as enablers:</vt:lpstr>
      <vt:lpstr>Partnerships as enablers:</vt:lpstr>
      <vt:lpstr>Partnerships as enablers:</vt:lpstr>
      <vt:lpstr>Partnerships as enablers: stay warm and enjoy the love</vt:lpstr>
    </vt:vector>
  </TitlesOfParts>
  <Company>wmo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 Years of Successful Scientific Collaboration on Weather, Climate and Water:    World Meteorological Organization  SAON Workshop for Government Agency Officials, Miami, USA March 18-19, 2010 </dc:title>
  <dc:creator>Goodison M</dc:creator>
  <cp:lastModifiedBy>Jim Abraham</cp:lastModifiedBy>
  <cp:revision>51</cp:revision>
  <dcterms:created xsi:type="dcterms:W3CDTF">2010-03-10T15:03:45Z</dcterms:created>
  <dcterms:modified xsi:type="dcterms:W3CDTF">2011-11-23T16:00:24Z</dcterms:modified>
</cp:coreProperties>
</file>