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68" r:id="rId6"/>
    <p:sldId id="272" r:id="rId7"/>
    <p:sldId id="266" r:id="rId8"/>
    <p:sldId id="267" r:id="rId9"/>
    <p:sldId id="262" r:id="rId10"/>
    <p:sldId id="265" r:id="rId11"/>
    <p:sldId id="260" r:id="rId12"/>
    <p:sldId id="261" r:id="rId13"/>
    <p:sldId id="263" r:id="rId14"/>
    <p:sldId id="270" r:id="rId15"/>
    <p:sldId id="271" r:id="rId16"/>
    <p:sldId id="273" r:id="rId17"/>
    <p:sldId id="264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69" d="100"/>
          <a:sy n="69" d="100"/>
        </p:scale>
        <p:origin x="-11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6361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415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315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3641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227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881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3761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846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602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3277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353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1C6C4-0429-4E4F-8981-BF4A79CA7504}" type="datetimeFigureOut">
              <a:rPr lang="de-AT" smtClean="0"/>
              <a:t>22.11.2011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8B7DA-528F-4490-9197-54F6BA60C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-Arbeitsblat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2187675"/>
          </a:xfrm>
        </p:spPr>
        <p:txBody>
          <a:bodyPr>
            <a:normAutofit/>
          </a:bodyPr>
          <a:lstStyle/>
          <a:p>
            <a:r>
              <a:rPr lang="de-AT" dirty="0" err="1" smtClean="0"/>
              <a:t>CryoNet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Establishment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reference</a:t>
            </a:r>
            <a:r>
              <a:rPr lang="de-AT" dirty="0" smtClean="0"/>
              <a:t> </a:t>
            </a:r>
            <a:r>
              <a:rPr lang="de-AT" dirty="0" err="1" smtClean="0"/>
              <a:t>sites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Austrian </a:t>
            </a:r>
            <a:r>
              <a:rPr lang="de-AT" dirty="0" smtClean="0"/>
              <a:t>- Alpine </a:t>
            </a:r>
            <a:r>
              <a:rPr lang="de-AT" dirty="0" err="1" smtClean="0"/>
              <a:t>perspective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3886199"/>
            <a:ext cx="7088832" cy="1904951"/>
          </a:xfrm>
        </p:spPr>
        <p:txBody>
          <a:bodyPr>
            <a:normAutofit fontScale="85000" lnSpcReduction="10000"/>
          </a:bodyPr>
          <a:lstStyle/>
          <a:p>
            <a:r>
              <a:rPr lang="de-AT" dirty="0" smtClean="0"/>
              <a:t>W. </a:t>
            </a:r>
            <a:r>
              <a:rPr lang="de-AT" dirty="0" smtClean="0"/>
              <a:t>Schöner</a:t>
            </a:r>
          </a:p>
          <a:p>
            <a:r>
              <a:rPr lang="de-AT" dirty="0" smtClean="0"/>
              <a:t>Zentralanstalt für Meteorologie und Geodynamik</a:t>
            </a:r>
          </a:p>
          <a:p>
            <a:r>
              <a:rPr lang="de-AT" dirty="0" err="1" smtClean="0"/>
              <a:t>Climate</a:t>
            </a:r>
            <a:r>
              <a:rPr lang="de-AT" dirty="0" smtClean="0"/>
              <a:t> Research Department</a:t>
            </a:r>
          </a:p>
          <a:p>
            <a:r>
              <a:rPr lang="de-AT" dirty="0" smtClean="0"/>
              <a:t>Vienna, Austria</a:t>
            </a:r>
            <a:endParaRPr lang="de-A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1233" y="5293984"/>
            <a:ext cx="825263" cy="144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4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0198"/>
            <a:ext cx="7416800" cy="5235575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84585"/>
            <a:ext cx="7416800" cy="5184775"/>
          </a:xfrm>
          <a:prstGeom prst="rect">
            <a:avLst/>
          </a:prstGeom>
          <a:noFill/>
          <a:ln w="222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42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Qtot-Qice 2002-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5" y="3573164"/>
            <a:ext cx="86518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548976"/>
            <a:ext cx="5033962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0604" y="574809"/>
            <a:ext cx="39059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Link </a:t>
            </a:r>
            <a:r>
              <a:rPr lang="de-AT" sz="3200" b="1" dirty="0" err="1" smtClean="0"/>
              <a:t>to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hydrology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and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at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stream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flow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ecology</a:t>
            </a:r>
            <a:r>
              <a:rPr lang="de-AT" sz="3200" b="1" dirty="0" smtClean="0"/>
              <a:t> :</a:t>
            </a:r>
          </a:p>
          <a:p>
            <a:r>
              <a:rPr lang="de-AT" sz="3200" b="1" dirty="0" smtClean="0"/>
              <a:t>+ </a:t>
            </a:r>
            <a:r>
              <a:rPr lang="de-AT" sz="3200" b="1" dirty="0" err="1" smtClean="0"/>
              <a:t>modelling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strategy</a:t>
            </a:r>
            <a:endParaRPr lang="de-AT" sz="3200" b="1" dirty="0"/>
          </a:p>
        </p:txBody>
      </p:sp>
    </p:spTree>
    <p:extLst>
      <p:ext uri="{BB962C8B-B14F-4D97-AF65-F5344CB8AC3E}">
        <p14:creationId xmlns:p14="http://schemas.microsoft.com/office/powerpoint/2010/main" val="14084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00114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31234" y="260648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err="1" smtClean="0"/>
              <a:t>Precipitation</a:t>
            </a:r>
            <a:r>
              <a:rPr lang="de-AT" sz="3200" b="1" dirty="0" smtClean="0"/>
              <a:t> / type </a:t>
            </a:r>
            <a:r>
              <a:rPr lang="de-AT" sz="3200" b="1" dirty="0" err="1" smtClean="0"/>
              <a:t>of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precipitation</a:t>
            </a:r>
            <a:r>
              <a:rPr lang="de-AT" sz="3200" b="1" dirty="0" smtClean="0"/>
              <a:t>, </a:t>
            </a:r>
          </a:p>
          <a:p>
            <a:r>
              <a:rPr lang="de-AT" sz="3200" b="1" dirty="0" err="1" smtClean="0"/>
              <a:t>highly</a:t>
            </a:r>
            <a:r>
              <a:rPr lang="de-AT" sz="3200" b="1" dirty="0" smtClean="0"/>
              <a:t> relevant </a:t>
            </a:r>
            <a:r>
              <a:rPr lang="de-AT" sz="3200" b="1" dirty="0" err="1" smtClean="0"/>
              <a:t>for</a:t>
            </a:r>
            <a:r>
              <a:rPr lang="de-AT" sz="3200" b="1" dirty="0" smtClean="0"/>
              <a:t> cryosphere</a:t>
            </a:r>
            <a:endParaRPr lang="de-AT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627784" y="1484784"/>
            <a:ext cx="44644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SONNBLICK  solid </a:t>
            </a:r>
            <a:r>
              <a:rPr lang="de-AT" dirty="0" err="1" smtClean="0"/>
              <a:t>precipitation</a:t>
            </a:r>
            <a:endParaRPr lang="de-AT" dirty="0" smtClean="0"/>
          </a:p>
          <a:p>
            <a:pPr algn="ctr"/>
            <a:r>
              <a:rPr lang="de-AT" dirty="0" smtClean="0"/>
              <a:t>1891 - 2010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593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sw-128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548"/>
            <a:ext cx="396081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sw-128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0935"/>
            <a:ext cx="386873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w-1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476672"/>
            <a:ext cx="4348162" cy="436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F-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805785"/>
            <a:ext cx="298767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05224" y="191542"/>
            <a:ext cx="4590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Snow </a:t>
            </a:r>
            <a:r>
              <a:rPr lang="de-AT" sz="3200" b="1" dirty="0" err="1" smtClean="0"/>
              <a:t>chemistry</a:t>
            </a:r>
            <a:r>
              <a:rPr lang="de-AT" sz="3200" b="1" dirty="0" smtClean="0"/>
              <a:t>, </a:t>
            </a:r>
            <a:r>
              <a:rPr lang="de-AT" sz="3200" b="1" dirty="0" err="1" smtClean="0"/>
              <a:t>stable</a:t>
            </a:r>
            <a:r>
              <a:rPr lang="de-AT" sz="3200" b="1" dirty="0" smtClean="0"/>
              <a:t> isotopes in </a:t>
            </a:r>
            <a:r>
              <a:rPr lang="de-AT" sz="3200" b="1" dirty="0" err="1" smtClean="0"/>
              <a:t>snow</a:t>
            </a:r>
            <a:endParaRPr lang="de-AT" sz="3200" b="1" dirty="0"/>
          </a:p>
        </p:txBody>
      </p:sp>
    </p:spTree>
    <p:extLst>
      <p:ext uri="{BB962C8B-B14F-4D97-AF65-F5344CB8AC3E}">
        <p14:creationId xmlns:p14="http://schemas.microsoft.com/office/powerpoint/2010/main" val="97445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595873"/>
              </p:ext>
            </p:extLst>
          </p:nvPr>
        </p:nvGraphicFramePr>
        <p:xfrm>
          <a:off x="539552" y="1734756"/>
          <a:ext cx="8064896" cy="4718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rbeitsblatt" r:id="rId3" imgW="8191569" imgH="4867154" progId="Excel.Sheet.8">
                  <p:embed/>
                </p:oleObj>
              </mc:Choice>
              <mc:Fallback>
                <p:oleObj name="Arbeitsblatt" r:id="rId3" imgW="8191569" imgH="4867154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734756"/>
                        <a:ext cx="8064896" cy="4718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156176" y="2060848"/>
            <a:ext cx="864096" cy="3312368"/>
          </a:xfrm>
          <a:prstGeom prst="rect">
            <a:avLst/>
          </a:prstGeom>
          <a:solidFill>
            <a:srgbClr val="FFFF00">
              <a:alpha val="34901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05224" y="323945"/>
            <a:ext cx="8399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Alpine </a:t>
            </a:r>
            <a:r>
              <a:rPr lang="de-AT" sz="3200" b="1" dirty="0" err="1" smtClean="0"/>
              <a:t>air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temperature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and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role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of</a:t>
            </a:r>
            <a:r>
              <a:rPr lang="de-AT" sz="3200" b="1" dirty="0" smtClean="0"/>
              <a:t> SO4 </a:t>
            </a:r>
            <a:r>
              <a:rPr lang="de-AT" sz="3200" b="1" dirty="0" err="1" smtClean="0"/>
              <a:t>aerosols</a:t>
            </a:r>
            <a:r>
              <a:rPr lang="de-AT" sz="3200" b="1" dirty="0" smtClean="0"/>
              <a:t> in </a:t>
            </a:r>
            <a:r>
              <a:rPr lang="de-AT" sz="3200" b="1" dirty="0" err="1" smtClean="0"/>
              <a:t>the</a:t>
            </a:r>
            <a:r>
              <a:rPr lang="de-AT" sz="3200" b="1" dirty="0" smtClean="0"/>
              <a:t> 1960s-1980s </a:t>
            </a:r>
            <a:r>
              <a:rPr lang="de-AT" sz="3200" b="1" dirty="0" err="1" smtClean="0"/>
              <a:t>for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temperature</a:t>
            </a:r>
            <a:endParaRPr lang="de-AT" sz="3200" b="1" dirty="0"/>
          </a:p>
        </p:txBody>
      </p:sp>
      <p:sp>
        <p:nvSpPr>
          <p:cNvPr id="5" name="Textfeld 4"/>
          <p:cNvSpPr txBox="1"/>
          <p:nvPr/>
        </p:nvSpPr>
        <p:spPr>
          <a:xfrm rot="16200000">
            <a:off x="-705779" y="3306180"/>
            <a:ext cx="30963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2400" dirty="0" smtClean="0"/>
              <a:t>Air </a:t>
            </a:r>
            <a:r>
              <a:rPr lang="de-AT" sz="2400" dirty="0" err="1" smtClean="0"/>
              <a:t>temperature</a:t>
            </a:r>
            <a:r>
              <a:rPr lang="de-AT" sz="2400" dirty="0" smtClean="0"/>
              <a:t> (°C)</a:t>
            </a:r>
            <a:endParaRPr lang="de-AT" sz="2400" dirty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6149062" y="3709918"/>
            <a:ext cx="4176464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2300" dirty="0" smtClean="0"/>
              <a:t>Sulfate </a:t>
            </a:r>
            <a:r>
              <a:rPr lang="de-AT" sz="2300" dirty="0" err="1" smtClean="0"/>
              <a:t>concentration</a:t>
            </a:r>
            <a:r>
              <a:rPr lang="de-AT" sz="2300" dirty="0" smtClean="0"/>
              <a:t> </a:t>
            </a:r>
            <a:r>
              <a:rPr lang="de-AT" sz="2300" dirty="0" err="1" smtClean="0"/>
              <a:t>rel</a:t>
            </a:r>
            <a:r>
              <a:rPr lang="de-AT" sz="2300" dirty="0" smtClean="0"/>
              <a:t> </a:t>
            </a:r>
            <a:r>
              <a:rPr lang="de-AT" sz="2300" dirty="0" err="1" smtClean="0"/>
              <a:t>to</a:t>
            </a:r>
            <a:r>
              <a:rPr lang="de-AT" sz="2300" dirty="0" smtClean="0"/>
              <a:t> 1800</a:t>
            </a:r>
            <a:endParaRPr lang="de-AT" sz="2300" dirty="0"/>
          </a:p>
        </p:txBody>
      </p:sp>
    </p:spTree>
    <p:extLst>
      <p:ext uri="{BB962C8B-B14F-4D97-AF65-F5344CB8AC3E}">
        <p14:creationId xmlns:p14="http://schemas.microsoft.com/office/powerpoint/2010/main" val="17432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 smtClean="0"/>
              <a:t>Linkage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satellite</a:t>
            </a:r>
            <a:r>
              <a:rPr lang="de-AT" dirty="0" smtClean="0"/>
              <a:t> </a:t>
            </a:r>
            <a:r>
              <a:rPr lang="de-AT" dirty="0" err="1" smtClean="0"/>
              <a:t>data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err="1" smtClean="0"/>
              <a:t>example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Sonnblick: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Cryopsheric</a:t>
            </a:r>
            <a:r>
              <a:rPr lang="de-AT" dirty="0" smtClean="0"/>
              <a:t> </a:t>
            </a:r>
            <a:r>
              <a:rPr lang="de-AT" dirty="0" err="1" smtClean="0"/>
              <a:t>products</a:t>
            </a:r>
            <a:r>
              <a:rPr lang="de-AT" dirty="0" smtClean="0"/>
              <a:t>:</a:t>
            </a:r>
            <a:br>
              <a:rPr lang="de-AT" dirty="0" smtClean="0"/>
            </a:br>
            <a:r>
              <a:rPr lang="de-AT" dirty="0" smtClean="0"/>
              <a:t>EU-</a:t>
            </a:r>
            <a:r>
              <a:rPr lang="de-AT" dirty="0" err="1" smtClean="0"/>
              <a:t>Cryoland</a:t>
            </a:r>
            <a:r>
              <a:rPr lang="de-AT" dirty="0" smtClean="0"/>
              <a:t>, AT-ASAG</a:t>
            </a:r>
          </a:p>
          <a:p>
            <a:r>
              <a:rPr lang="de-AT" dirty="0" err="1" smtClean="0"/>
              <a:t>Atmospheric</a:t>
            </a:r>
            <a:r>
              <a:rPr lang="de-AT" dirty="0" smtClean="0"/>
              <a:t> </a:t>
            </a:r>
            <a:r>
              <a:rPr lang="de-AT" dirty="0" err="1" smtClean="0"/>
              <a:t>products</a:t>
            </a:r>
            <a:r>
              <a:rPr lang="de-AT" dirty="0" smtClean="0"/>
              <a:t>:</a:t>
            </a:r>
            <a:br>
              <a:rPr lang="de-AT" dirty="0" smtClean="0"/>
            </a:br>
            <a:r>
              <a:rPr lang="de-AT" dirty="0" smtClean="0"/>
              <a:t>GPS </a:t>
            </a:r>
            <a:r>
              <a:rPr lang="de-AT" dirty="0" err="1" smtClean="0"/>
              <a:t>precipitable</a:t>
            </a:r>
            <a:r>
              <a:rPr lang="de-AT" dirty="0" smtClean="0"/>
              <a:t> </a:t>
            </a:r>
            <a:r>
              <a:rPr lang="de-AT" dirty="0" err="1" smtClean="0"/>
              <a:t>water</a:t>
            </a:r>
            <a:endParaRPr lang="de-AT" dirty="0" smtClean="0"/>
          </a:p>
          <a:p>
            <a:pPr marL="0" indent="0">
              <a:buNone/>
            </a:pPr>
            <a:endParaRPr lang="de-AT" dirty="0" smtClean="0"/>
          </a:p>
          <a:p>
            <a:pPr marL="0" indent="0">
              <a:buNone/>
            </a:pPr>
            <a:r>
              <a:rPr lang="de-AT" dirty="0" err="1" smtClean="0"/>
              <a:t>Ground</a:t>
            </a:r>
            <a:r>
              <a:rPr lang="de-AT" dirty="0" smtClean="0"/>
              <a:t> </a:t>
            </a:r>
            <a:r>
              <a:rPr lang="de-AT" dirty="0" err="1" smtClean="0"/>
              <a:t>truth</a:t>
            </a:r>
            <a:r>
              <a:rPr lang="de-AT" dirty="0" smtClean="0"/>
              <a:t>, </a:t>
            </a:r>
            <a:r>
              <a:rPr lang="de-AT" dirty="0" err="1" smtClean="0"/>
              <a:t>calibration</a:t>
            </a:r>
            <a:r>
              <a:rPr lang="de-AT" dirty="0" smtClean="0"/>
              <a:t>, </a:t>
            </a:r>
            <a:r>
              <a:rPr lang="de-AT" dirty="0" err="1" smtClean="0"/>
              <a:t>increasing</a:t>
            </a:r>
            <a:r>
              <a:rPr lang="de-AT" dirty="0" smtClean="0"/>
              <a:t> </a:t>
            </a:r>
            <a:r>
              <a:rPr lang="de-AT" dirty="0" err="1" smtClean="0"/>
              <a:t>spatial</a:t>
            </a:r>
            <a:r>
              <a:rPr lang="de-AT" dirty="0" smtClean="0"/>
              <a:t> </a:t>
            </a:r>
            <a:r>
              <a:rPr lang="de-AT" dirty="0" err="1" smtClean="0"/>
              <a:t>coverage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358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Discussion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Define</a:t>
            </a:r>
            <a:r>
              <a:rPr lang="de-AT" dirty="0" smtClean="0"/>
              <a:t> </a:t>
            </a:r>
            <a:r>
              <a:rPr lang="de-AT" dirty="0" err="1" smtClean="0"/>
              <a:t>monitoring</a:t>
            </a:r>
            <a:r>
              <a:rPr lang="de-AT" dirty="0" smtClean="0"/>
              <a:t> </a:t>
            </a:r>
            <a:r>
              <a:rPr lang="de-AT" dirty="0" err="1" smtClean="0"/>
              <a:t>questions</a:t>
            </a:r>
            <a:r>
              <a:rPr lang="de-AT" dirty="0" smtClean="0"/>
              <a:t>?</a:t>
            </a:r>
          </a:p>
          <a:p>
            <a:r>
              <a:rPr lang="de-AT" dirty="0" smtClean="0"/>
              <a:t>„Virtual super </a:t>
            </a:r>
            <a:r>
              <a:rPr lang="de-AT" dirty="0" err="1" smtClean="0"/>
              <a:t>sites</a:t>
            </a:r>
            <a:r>
              <a:rPr lang="de-AT" dirty="0" smtClean="0"/>
              <a:t>“?</a:t>
            </a:r>
          </a:p>
          <a:p>
            <a:r>
              <a:rPr lang="de-AT" dirty="0" err="1" smtClean="0"/>
              <a:t>Linkages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hydrology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ecology</a:t>
            </a:r>
            <a:r>
              <a:rPr lang="de-AT" dirty="0" smtClean="0"/>
              <a:t>, ….</a:t>
            </a:r>
          </a:p>
          <a:p>
            <a:r>
              <a:rPr lang="de-AT" dirty="0" smtClean="0"/>
              <a:t>Feedbacks e.g. </a:t>
            </a:r>
            <a:r>
              <a:rPr lang="de-AT" dirty="0" err="1" smtClean="0"/>
              <a:t>albedo</a:t>
            </a:r>
            <a:r>
              <a:rPr lang="de-AT" dirty="0" smtClean="0"/>
              <a:t> (BC, </a:t>
            </a:r>
            <a:r>
              <a:rPr lang="de-AT" dirty="0" err="1" smtClean="0"/>
              <a:t>dust</a:t>
            </a:r>
            <a:r>
              <a:rPr lang="de-AT" dirty="0" smtClean="0"/>
              <a:t> falls, …)</a:t>
            </a:r>
          </a:p>
          <a:p>
            <a:r>
              <a:rPr lang="de-AT" dirty="0" smtClean="0"/>
              <a:t>Data </a:t>
            </a:r>
            <a:r>
              <a:rPr lang="de-AT" dirty="0" err="1" smtClean="0"/>
              <a:t>from</a:t>
            </a:r>
            <a:r>
              <a:rPr lang="de-AT" dirty="0" smtClean="0"/>
              <a:t> cryospheric </a:t>
            </a:r>
            <a:r>
              <a:rPr lang="de-AT" dirty="0" err="1" smtClean="0"/>
              <a:t>monitoring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other</a:t>
            </a:r>
            <a:r>
              <a:rPr lang="de-AT" dirty="0" smtClean="0"/>
              <a:t> </a:t>
            </a:r>
            <a:r>
              <a:rPr lang="de-AT" dirty="0" err="1" smtClean="0"/>
              <a:t>users</a:t>
            </a:r>
            <a:r>
              <a:rPr lang="de-AT" dirty="0" smtClean="0"/>
              <a:t> (e.g. </a:t>
            </a:r>
            <a:r>
              <a:rPr lang="de-AT" dirty="0" err="1" smtClean="0"/>
              <a:t>atmospheric</a:t>
            </a:r>
            <a:r>
              <a:rPr lang="de-AT" dirty="0" smtClean="0"/>
              <a:t> </a:t>
            </a:r>
            <a:r>
              <a:rPr lang="de-AT" dirty="0" err="1" smtClean="0"/>
              <a:t>deposition</a:t>
            </a:r>
            <a:r>
              <a:rPr lang="de-AT" dirty="0" smtClean="0"/>
              <a:t>, </a:t>
            </a:r>
            <a:r>
              <a:rPr lang="de-AT" dirty="0" err="1" smtClean="0"/>
              <a:t>stable</a:t>
            </a:r>
            <a:r>
              <a:rPr lang="de-AT" dirty="0" smtClean="0"/>
              <a:t> isotopes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paleoclimate</a:t>
            </a:r>
            <a:r>
              <a:rPr lang="de-AT" dirty="0" smtClean="0"/>
              <a:t> </a:t>
            </a:r>
            <a:r>
              <a:rPr lang="de-AT" dirty="0" err="1" smtClean="0"/>
              <a:t>reconstructions</a:t>
            </a:r>
            <a:r>
              <a:rPr lang="de-AT" dirty="0" smtClean="0"/>
              <a:t>, ----)</a:t>
            </a:r>
          </a:p>
          <a:p>
            <a:r>
              <a:rPr lang="de-AT" dirty="0" smtClean="0"/>
              <a:t>Need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modelling</a:t>
            </a:r>
            <a:r>
              <a:rPr lang="de-AT" dirty="0" smtClean="0"/>
              <a:t> (</a:t>
            </a:r>
            <a:r>
              <a:rPr lang="de-AT" dirty="0" err="1" smtClean="0"/>
              <a:t>assistance</a:t>
            </a:r>
            <a:r>
              <a:rPr lang="de-AT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898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indler_rasser_ob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00153"/>
            <a:ext cx="6336704" cy="44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71600" y="609329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 </a:t>
            </a:r>
            <a:r>
              <a:rPr lang="de-AT" dirty="0" smtClean="0"/>
              <a:t>Former WMO </a:t>
            </a:r>
            <a:r>
              <a:rPr lang="de-AT" dirty="0" err="1" smtClean="0"/>
              <a:t>Secretary</a:t>
            </a:r>
            <a:r>
              <a:rPr lang="de-AT" dirty="0" smtClean="0"/>
              <a:t> General </a:t>
            </a:r>
            <a:r>
              <a:rPr lang="de-AT" dirty="0" err="1" smtClean="0"/>
              <a:t>Obasi</a:t>
            </a:r>
            <a:r>
              <a:rPr lang="de-AT" dirty="0" smtClean="0"/>
              <a:t> </a:t>
            </a:r>
            <a:r>
              <a:rPr lang="de-AT" dirty="0" err="1" smtClean="0"/>
              <a:t>at</a:t>
            </a:r>
            <a:r>
              <a:rPr lang="de-AT" dirty="0" smtClean="0"/>
              <a:t> Sonnblick in 1991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059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define</a:t>
            </a:r>
            <a:r>
              <a:rPr lang="de-AT" dirty="0" smtClean="0"/>
              <a:t> a </a:t>
            </a:r>
            <a:r>
              <a:rPr lang="de-AT" dirty="0" smtClean="0"/>
              <a:t>super-site?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AT" dirty="0" err="1" smtClean="0"/>
              <a:t>either</a:t>
            </a:r>
            <a:r>
              <a:rPr lang="de-AT" dirty="0" smtClean="0"/>
              <a:t> </a:t>
            </a:r>
            <a:r>
              <a:rPr lang="de-AT" dirty="0" err="1" smtClean="0"/>
              <a:t>looking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sites</a:t>
            </a:r>
            <a:r>
              <a:rPr lang="de-AT" dirty="0" smtClean="0"/>
              <a:t> </a:t>
            </a:r>
            <a:r>
              <a:rPr lang="de-AT" dirty="0" err="1" smtClean="0"/>
              <a:t>already</a:t>
            </a:r>
            <a:r>
              <a:rPr lang="de-AT" dirty="0" smtClean="0"/>
              <a:t> </a:t>
            </a:r>
            <a:r>
              <a:rPr lang="de-AT" dirty="0" err="1" smtClean="0"/>
              <a:t>measuring</a:t>
            </a:r>
            <a:r>
              <a:rPr lang="de-AT" dirty="0" smtClean="0"/>
              <a:t> relevant variables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atmosphere</a:t>
            </a:r>
            <a:r>
              <a:rPr lang="de-AT" dirty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cryopshere</a:t>
            </a:r>
            <a:r>
              <a:rPr lang="de-AT" dirty="0" smtClean="0"/>
              <a:t> e.g. glacier </a:t>
            </a:r>
            <a:r>
              <a:rPr lang="de-AT" dirty="0" err="1" smtClean="0"/>
              <a:t>mass</a:t>
            </a:r>
            <a:r>
              <a:rPr lang="de-AT" dirty="0" smtClean="0"/>
              <a:t> </a:t>
            </a:r>
            <a:r>
              <a:rPr lang="de-AT" dirty="0" err="1" smtClean="0"/>
              <a:t>balance</a:t>
            </a:r>
            <a:r>
              <a:rPr lang="de-AT" dirty="0" smtClean="0"/>
              <a:t>, </a:t>
            </a:r>
            <a:r>
              <a:rPr lang="de-AT" dirty="0" err="1" smtClean="0"/>
              <a:t>energy</a:t>
            </a:r>
            <a:r>
              <a:rPr lang="de-AT" dirty="0" smtClean="0"/>
              <a:t> </a:t>
            </a:r>
            <a:r>
              <a:rPr lang="de-AT" dirty="0" err="1" smtClean="0"/>
              <a:t>balance</a:t>
            </a:r>
            <a:r>
              <a:rPr lang="de-AT" dirty="0" smtClean="0"/>
              <a:t> </a:t>
            </a:r>
            <a:r>
              <a:rPr lang="de-AT" dirty="0" err="1" smtClean="0"/>
              <a:t>at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surface</a:t>
            </a:r>
            <a:r>
              <a:rPr lang="de-AT" dirty="0" smtClean="0"/>
              <a:t>, </a:t>
            </a:r>
            <a:r>
              <a:rPr lang="de-AT" dirty="0" err="1" smtClean="0"/>
              <a:t>borehole</a:t>
            </a:r>
            <a:r>
              <a:rPr lang="de-AT" dirty="0" smtClean="0"/>
              <a:t> </a:t>
            </a:r>
            <a:r>
              <a:rPr lang="de-AT" dirty="0" err="1" smtClean="0"/>
              <a:t>temperatures</a:t>
            </a:r>
            <a:r>
              <a:rPr lang="de-AT" dirty="0" smtClean="0"/>
              <a:t>, </a:t>
            </a:r>
            <a:r>
              <a:rPr lang="de-AT" dirty="0" err="1" smtClean="0"/>
              <a:t>snow</a:t>
            </a:r>
            <a:r>
              <a:rPr lang="de-AT" dirty="0" smtClean="0"/>
              <a:t> </a:t>
            </a:r>
            <a:r>
              <a:rPr lang="de-AT" dirty="0" err="1" smtClean="0"/>
              <a:t>height</a:t>
            </a:r>
            <a:r>
              <a:rPr lang="de-AT" dirty="0" smtClean="0"/>
              <a:t>, ….</a:t>
            </a:r>
          </a:p>
          <a:p>
            <a:r>
              <a:rPr lang="de-AT" dirty="0" err="1"/>
              <a:t>o</a:t>
            </a:r>
            <a:r>
              <a:rPr lang="de-AT" dirty="0" err="1" smtClean="0"/>
              <a:t>r</a:t>
            </a:r>
            <a:r>
              <a:rPr lang="de-AT" dirty="0" smtClean="0"/>
              <a:t> </a:t>
            </a:r>
            <a:r>
              <a:rPr lang="de-AT" dirty="0" err="1" smtClean="0"/>
              <a:t>defining</a:t>
            </a:r>
            <a:r>
              <a:rPr lang="de-AT" dirty="0" smtClean="0"/>
              <a:t> </a:t>
            </a:r>
            <a:r>
              <a:rPr lang="de-AT" dirty="0" err="1" smtClean="0"/>
              <a:t>monitoring</a:t>
            </a:r>
            <a:r>
              <a:rPr lang="de-AT" dirty="0" smtClean="0"/>
              <a:t>/</a:t>
            </a:r>
            <a:r>
              <a:rPr lang="de-AT" dirty="0" err="1" smtClean="0"/>
              <a:t>research</a:t>
            </a:r>
            <a:r>
              <a:rPr lang="de-AT" dirty="0" smtClean="0"/>
              <a:t> </a:t>
            </a:r>
            <a:r>
              <a:rPr lang="de-AT" dirty="0" err="1" smtClean="0"/>
              <a:t>questions</a:t>
            </a:r>
            <a:r>
              <a:rPr lang="de-AT" dirty="0"/>
              <a:t> </a:t>
            </a:r>
            <a:r>
              <a:rPr lang="de-AT" dirty="0" smtClean="0"/>
              <a:t>(</a:t>
            </a:r>
            <a:r>
              <a:rPr lang="de-AT" dirty="0" err="1" smtClean="0"/>
              <a:t>user</a:t>
            </a:r>
            <a:r>
              <a:rPr lang="de-AT" dirty="0" smtClean="0"/>
              <a:t> </a:t>
            </a:r>
            <a:r>
              <a:rPr lang="de-AT" dirty="0" err="1" smtClean="0"/>
              <a:t>needs</a:t>
            </a:r>
            <a:r>
              <a:rPr lang="de-AT" dirty="0" smtClean="0"/>
              <a:t>)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be</a:t>
            </a:r>
            <a:r>
              <a:rPr lang="de-AT" dirty="0" smtClean="0"/>
              <a:t> </a:t>
            </a:r>
            <a:r>
              <a:rPr lang="de-AT" dirty="0" err="1" smtClean="0"/>
              <a:t>solved</a:t>
            </a:r>
            <a:r>
              <a:rPr lang="de-AT" dirty="0" smtClean="0"/>
              <a:t> e.g. </a:t>
            </a:r>
            <a:r>
              <a:rPr lang="de-AT" dirty="0" err="1" smtClean="0"/>
              <a:t>reaction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glaciers</a:t>
            </a:r>
            <a:r>
              <a:rPr lang="de-AT" dirty="0" smtClean="0"/>
              <a:t> on </a:t>
            </a:r>
            <a:r>
              <a:rPr lang="de-AT" dirty="0" err="1" smtClean="0"/>
              <a:t>climate</a:t>
            </a:r>
            <a:r>
              <a:rPr lang="de-AT" dirty="0" smtClean="0"/>
              <a:t>? </a:t>
            </a:r>
            <a:r>
              <a:rPr lang="de-AT" dirty="0" err="1" smtClean="0"/>
              <a:t>How</a:t>
            </a:r>
            <a:r>
              <a:rPr lang="de-AT" dirty="0" smtClean="0"/>
              <a:t> relevant </a:t>
            </a:r>
            <a:r>
              <a:rPr lang="de-AT" dirty="0" err="1" smtClean="0"/>
              <a:t>are</a:t>
            </a:r>
            <a:r>
              <a:rPr lang="de-AT" dirty="0" smtClean="0"/>
              <a:t> </a:t>
            </a:r>
            <a:r>
              <a:rPr lang="de-AT" dirty="0" err="1" smtClean="0"/>
              <a:t>glaciers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water</a:t>
            </a:r>
            <a:r>
              <a:rPr lang="de-AT" dirty="0" smtClean="0"/>
              <a:t> </a:t>
            </a:r>
            <a:r>
              <a:rPr lang="de-AT" dirty="0" err="1" smtClean="0"/>
              <a:t>cycle</a:t>
            </a:r>
            <a:r>
              <a:rPr lang="de-AT" dirty="0" smtClean="0"/>
              <a:t>? ….</a:t>
            </a:r>
            <a:r>
              <a:rPr lang="de-AT" dirty="0" smtClean="0"/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949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29505"/>
            <a:ext cx="6120680" cy="47678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395536" y="332656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</a:rPr>
              <a:t>ENVI</a:t>
            </a:r>
            <a:r>
              <a:rPr lang="en-GB" sz="3200" b="1" dirty="0" err="1"/>
              <a:t>ronmental</a:t>
            </a:r>
            <a:r>
              <a:rPr lang="en-GB" sz="3200" b="1" dirty="0"/>
              <a:t> Research and Monitoring </a:t>
            </a:r>
            <a:r>
              <a:rPr lang="en-GB" sz="3200" b="1" dirty="0">
                <a:solidFill>
                  <a:srgbClr val="FF0000"/>
                </a:solidFill>
              </a:rPr>
              <a:t>SON</a:t>
            </a:r>
            <a:r>
              <a:rPr lang="en-GB" sz="3200" b="1" dirty="0"/>
              <a:t>NBLICK 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10297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work\projekte\aktiv\125jahre-sonnblick\fotos\F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46496"/>
            <a:ext cx="9288463" cy="63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4429125" y="1770459"/>
            <a:ext cx="1079500" cy="6477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" name="Textfeld 1"/>
          <p:cNvSpPr txBox="1"/>
          <p:nvPr/>
        </p:nvSpPr>
        <p:spPr>
          <a:xfrm>
            <a:off x="107504" y="-2564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dirty="0" smtClean="0"/>
              <a:t>SONNBLICK</a:t>
            </a:r>
            <a:endParaRPr lang="de-AT" sz="3600" dirty="0"/>
          </a:p>
        </p:txBody>
      </p:sp>
      <p:sp>
        <p:nvSpPr>
          <p:cNvPr id="3" name="Textfeld 2"/>
          <p:cNvSpPr txBox="1"/>
          <p:nvPr/>
        </p:nvSpPr>
        <p:spPr>
          <a:xfrm>
            <a:off x="323528" y="3181032"/>
            <a:ext cx="856895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2400" b="1" dirty="0" err="1" smtClean="0"/>
              <a:t>Glaciers</a:t>
            </a:r>
            <a:r>
              <a:rPr lang="de-AT" sz="2400" dirty="0" smtClean="0"/>
              <a:t>: </a:t>
            </a:r>
            <a:r>
              <a:rPr lang="de-AT" sz="2400" dirty="0" err="1" smtClean="0"/>
              <a:t>mass</a:t>
            </a:r>
            <a:r>
              <a:rPr lang="de-AT" sz="2400" dirty="0" smtClean="0"/>
              <a:t> </a:t>
            </a:r>
            <a:r>
              <a:rPr lang="de-AT" sz="2400" dirty="0" err="1" smtClean="0"/>
              <a:t>balances</a:t>
            </a:r>
            <a:r>
              <a:rPr lang="de-AT" sz="2400" dirty="0" smtClean="0"/>
              <a:t>  (</a:t>
            </a:r>
            <a:r>
              <a:rPr lang="de-AT" sz="2400" dirty="0" err="1" smtClean="0"/>
              <a:t>winter</a:t>
            </a:r>
            <a:r>
              <a:rPr lang="de-AT" sz="2400" dirty="0" smtClean="0"/>
              <a:t> </a:t>
            </a:r>
            <a:r>
              <a:rPr lang="de-AT" sz="2400" dirty="0" err="1" smtClean="0"/>
              <a:t>accumulation</a:t>
            </a:r>
            <a:r>
              <a:rPr lang="de-AT" sz="2400" dirty="0" smtClean="0"/>
              <a:t>, </a:t>
            </a:r>
            <a:r>
              <a:rPr lang="de-AT" sz="2400" dirty="0" err="1" smtClean="0"/>
              <a:t>ablation</a:t>
            </a:r>
            <a:r>
              <a:rPr lang="de-AT" sz="2400" dirty="0" smtClean="0"/>
              <a:t>), </a:t>
            </a:r>
            <a:r>
              <a:rPr lang="de-AT" sz="2400" dirty="0" err="1" smtClean="0"/>
              <a:t>surface</a:t>
            </a:r>
            <a:r>
              <a:rPr lang="de-AT" sz="2400" dirty="0" smtClean="0"/>
              <a:t> </a:t>
            </a:r>
            <a:r>
              <a:rPr lang="de-AT" sz="2400" dirty="0" err="1" smtClean="0"/>
              <a:t>energy</a:t>
            </a:r>
            <a:r>
              <a:rPr lang="de-AT" sz="2400" dirty="0" smtClean="0"/>
              <a:t> </a:t>
            </a:r>
            <a:r>
              <a:rPr lang="de-AT" sz="2400" dirty="0" err="1" smtClean="0"/>
              <a:t>balance</a:t>
            </a:r>
            <a:r>
              <a:rPr lang="de-AT" sz="2400" dirty="0" smtClean="0"/>
              <a:t>,  </a:t>
            </a:r>
            <a:r>
              <a:rPr lang="de-AT" sz="2400" dirty="0" err="1" smtClean="0"/>
              <a:t>glacial</a:t>
            </a:r>
            <a:r>
              <a:rPr lang="de-AT" sz="2400" dirty="0" smtClean="0"/>
              <a:t> </a:t>
            </a:r>
            <a:r>
              <a:rPr lang="de-AT" sz="2400" dirty="0" err="1" smtClean="0"/>
              <a:t>discharge</a:t>
            </a:r>
            <a:r>
              <a:rPr lang="de-AT" sz="2400" dirty="0" smtClean="0"/>
              <a:t>, frontal </a:t>
            </a:r>
            <a:r>
              <a:rPr lang="de-AT" sz="2400" dirty="0" err="1" smtClean="0"/>
              <a:t>retreat</a:t>
            </a:r>
            <a:r>
              <a:rPr lang="de-AT" sz="2400" dirty="0" smtClean="0"/>
              <a:t>, </a:t>
            </a:r>
            <a:r>
              <a:rPr lang="de-AT" sz="2400" dirty="0" err="1" smtClean="0"/>
              <a:t>thickness</a:t>
            </a:r>
            <a:r>
              <a:rPr lang="de-AT" sz="2400" dirty="0" smtClean="0"/>
              <a:t>, glacier </a:t>
            </a:r>
            <a:r>
              <a:rPr lang="de-AT" sz="2400" dirty="0" err="1" smtClean="0"/>
              <a:t>flow</a:t>
            </a:r>
            <a:r>
              <a:rPr lang="de-AT" sz="2400" dirty="0" smtClean="0"/>
              <a:t>, </a:t>
            </a:r>
            <a:r>
              <a:rPr lang="de-AT" sz="2400" i="1" dirty="0" err="1" smtClean="0"/>
              <a:t>snowcover</a:t>
            </a:r>
            <a:r>
              <a:rPr lang="de-AT" sz="2400" dirty="0" smtClean="0"/>
              <a:t>, … </a:t>
            </a:r>
          </a:p>
          <a:p>
            <a:r>
              <a:rPr lang="de-AT" sz="2400" b="1" dirty="0" smtClean="0"/>
              <a:t>Permafrost</a:t>
            </a:r>
            <a:r>
              <a:rPr lang="de-AT" sz="2400" dirty="0" smtClean="0"/>
              <a:t>: </a:t>
            </a:r>
            <a:r>
              <a:rPr lang="de-AT" sz="2400" dirty="0" err="1" smtClean="0"/>
              <a:t>Borehole</a:t>
            </a:r>
            <a:r>
              <a:rPr lang="de-AT" sz="2400" dirty="0" smtClean="0"/>
              <a:t> </a:t>
            </a:r>
            <a:r>
              <a:rPr lang="de-AT" sz="2400" dirty="0" err="1" smtClean="0"/>
              <a:t>temperatures</a:t>
            </a:r>
            <a:r>
              <a:rPr lang="de-AT" sz="2400" dirty="0" smtClean="0"/>
              <a:t>, </a:t>
            </a:r>
            <a:r>
              <a:rPr lang="de-AT" sz="2400" dirty="0" err="1" smtClean="0"/>
              <a:t>borehole</a:t>
            </a:r>
            <a:r>
              <a:rPr lang="de-AT" sz="2400" dirty="0" smtClean="0"/>
              <a:t> </a:t>
            </a:r>
            <a:r>
              <a:rPr lang="de-AT" sz="2400" dirty="0" err="1" smtClean="0"/>
              <a:t>seismic</a:t>
            </a:r>
            <a:r>
              <a:rPr lang="de-AT" sz="2400" dirty="0" smtClean="0"/>
              <a:t>, </a:t>
            </a:r>
            <a:r>
              <a:rPr lang="de-AT" sz="2400" dirty="0" err="1" smtClean="0"/>
              <a:t>borehole</a:t>
            </a:r>
            <a:r>
              <a:rPr lang="de-AT" sz="2400" dirty="0" smtClean="0"/>
              <a:t> </a:t>
            </a:r>
            <a:r>
              <a:rPr lang="de-AT" sz="2400" dirty="0" err="1" smtClean="0"/>
              <a:t>inclinometers</a:t>
            </a:r>
            <a:r>
              <a:rPr lang="de-AT" sz="2400" dirty="0" smtClean="0"/>
              <a:t>, GST </a:t>
            </a:r>
            <a:r>
              <a:rPr lang="de-AT" sz="2400" dirty="0" err="1" smtClean="0"/>
              <a:t>network</a:t>
            </a:r>
            <a:r>
              <a:rPr lang="de-AT" sz="2400" dirty="0" smtClean="0"/>
              <a:t>, </a:t>
            </a:r>
            <a:r>
              <a:rPr lang="de-AT" sz="2400" dirty="0" err="1" smtClean="0"/>
              <a:t>surface</a:t>
            </a:r>
            <a:r>
              <a:rPr lang="de-AT" sz="2400" dirty="0" smtClean="0"/>
              <a:t> </a:t>
            </a:r>
            <a:r>
              <a:rPr lang="de-AT" sz="2400" dirty="0" err="1" smtClean="0"/>
              <a:t>energy</a:t>
            </a:r>
            <a:r>
              <a:rPr lang="de-AT" sz="2400" dirty="0" smtClean="0"/>
              <a:t> </a:t>
            </a:r>
            <a:r>
              <a:rPr lang="de-AT" sz="2400" dirty="0" err="1" smtClean="0"/>
              <a:t>balance</a:t>
            </a:r>
            <a:r>
              <a:rPr lang="de-AT" sz="2400" dirty="0" smtClean="0"/>
              <a:t>, </a:t>
            </a:r>
            <a:r>
              <a:rPr lang="de-AT" sz="2400" i="1" dirty="0" err="1" smtClean="0"/>
              <a:t>snowcover</a:t>
            </a:r>
            <a:r>
              <a:rPr lang="de-AT" sz="2400" dirty="0" smtClean="0"/>
              <a:t>, ….</a:t>
            </a:r>
            <a:endParaRPr lang="de-AT" sz="2400" dirty="0"/>
          </a:p>
          <a:p>
            <a:r>
              <a:rPr lang="de-AT" sz="2400" b="1" dirty="0" err="1" smtClean="0"/>
              <a:t>Snowcover</a:t>
            </a:r>
            <a:r>
              <a:rPr lang="de-AT" sz="2400" dirty="0" smtClean="0"/>
              <a:t>: </a:t>
            </a:r>
            <a:r>
              <a:rPr lang="de-AT" sz="2400" dirty="0" err="1" smtClean="0"/>
              <a:t>snow</a:t>
            </a:r>
            <a:r>
              <a:rPr lang="de-AT" sz="2400" dirty="0" smtClean="0"/>
              <a:t> </a:t>
            </a:r>
            <a:r>
              <a:rPr lang="de-AT" sz="2400" dirty="0" err="1" smtClean="0"/>
              <a:t>depth</a:t>
            </a:r>
            <a:r>
              <a:rPr lang="de-AT" sz="2400" dirty="0" smtClean="0"/>
              <a:t> </a:t>
            </a:r>
            <a:r>
              <a:rPr lang="de-AT" sz="2400" dirty="0" err="1" smtClean="0"/>
              <a:t>network</a:t>
            </a:r>
            <a:r>
              <a:rPr lang="de-AT" sz="2400" dirty="0" smtClean="0"/>
              <a:t>, </a:t>
            </a:r>
            <a:r>
              <a:rPr lang="de-AT" sz="2400" dirty="0" err="1" smtClean="0"/>
              <a:t>snow</a:t>
            </a:r>
            <a:r>
              <a:rPr lang="de-AT" sz="2400" dirty="0" smtClean="0"/>
              <a:t> </a:t>
            </a:r>
            <a:r>
              <a:rPr lang="de-AT" sz="2400" dirty="0" err="1" smtClean="0"/>
              <a:t>temperature</a:t>
            </a:r>
            <a:r>
              <a:rPr lang="de-AT" sz="2400" dirty="0" smtClean="0"/>
              <a:t>, </a:t>
            </a:r>
            <a:r>
              <a:rPr lang="de-AT" sz="2400" dirty="0" err="1" smtClean="0"/>
              <a:t>snow</a:t>
            </a:r>
            <a:r>
              <a:rPr lang="de-AT" sz="2400" dirty="0" smtClean="0"/>
              <a:t> </a:t>
            </a:r>
            <a:r>
              <a:rPr lang="de-AT" sz="2400" dirty="0" err="1" smtClean="0"/>
              <a:t>density</a:t>
            </a:r>
            <a:r>
              <a:rPr lang="de-AT" sz="2400" dirty="0" smtClean="0"/>
              <a:t>, </a:t>
            </a:r>
            <a:r>
              <a:rPr lang="de-AT" sz="2400" dirty="0" err="1" smtClean="0"/>
              <a:t>snow</a:t>
            </a:r>
            <a:r>
              <a:rPr lang="de-AT" sz="2400" dirty="0" smtClean="0"/>
              <a:t> </a:t>
            </a:r>
            <a:r>
              <a:rPr lang="de-AT" sz="2400" dirty="0" err="1" smtClean="0"/>
              <a:t>chemistry</a:t>
            </a:r>
            <a:r>
              <a:rPr lang="de-AT" sz="2400" dirty="0" smtClean="0"/>
              <a:t>, </a:t>
            </a:r>
            <a:r>
              <a:rPr lang="de-AT" sz="2400" dirty="0" err="1" smtClean="0"/>
              <a:t>stable</a:t>
            </a:r>
            <a:r>
              <a:rPr lang="de-AT" sz="2400" dirty="0" smtClean="0"/>
              <a:t> </a:t>
            </a:r>
            <a:r>
              <a:rPr lang="de-AT" sz="2400" dirty="0" err="1" smtClean="0"/>
              <a:t>isitopes</a:t>
            </a:r>
            <a:r>
              <a:rPr lang="de-AT" sz="2400" dirty="0" smtClean="0"/>
              <a:t>,   </a:t>
            </a:r>
          </a:p>
          <a:p>
            <a:r>
              <a:rPr lang="de-AT" sz="2400" b="1" dirty="0" err="1" smtClean="0"/>
              <a:t>Atmosphere</a:t>
            </a:r>
            <a:r>
              <a:rPr lang="de-AT" sz="2400" dirty="0" smtClean="0"/>
              <a:t>: GAW, GAW-DACH, </a:t>
            </a:r>
            <a:r>
              <a:rPr lang="de-AT" sz="2400" dirty="0" err="1" smtClean="0"/>
              <a:t>radiation</a:t>
            </a:r>
            <a:r>
              <a:rPr lang="de-AT" sz="2400" dirty="0" smtClean="0"/>
              <a:t> (BRSN </a:t>
            </a:r>
            <a:r>
              <a:rPr lang="de-AT" sz="2400" dirty="0" err="1" smtClean="0"/>
              <a:t>standard</a:t>
            </a:r>
            <a:r>
              <a:rPr lang="de-AT" sz="2400" dirty="0" smtClean="0"/>
              <a:t>), </a:t>
            </a:r>
            <a:r>
              <a:rPr lang="de-AT" sz="2400" dirty="0" err="1" smtClean="0"/>
              <a:t>precipitation</a:t>
            </a:r>
            <a:r>
              <a:rPr lang="de-AT" sz="2400" dirty="0" smtClean="0"/>
              <a:t> </a:t>
            </a:r>
            <a:r>
              <a:rPr lang="de-AT" sz="2400" dirty="0" err="1" smtClean="0"/>
              <a:t>netork</a:t>
            </a:r>
            <a:r>
              <a:rPr lang="de-AT" sz="2400" dirty="0" smtClean="0"/>
              <a:t>, </a:t>
            </a:r>
            <a:r>
              <a:rPr lang="de-AT" sz="2400" dirty="0" err="1" smtClean="0"/>
              <a:t>amount</a:t>
            </a:r>
            <a:r>
              <a:rPr lang="de-AT" sz="2400" dirty="0" smtClean="0"/>
              <a:t> </a:t>
            </a:r>
            <a:r>
              <a:rPr lang="de-AT" sz="2400" dirty="0" err="1" smtClean="0"/>
              <a:t>of</a:t>
            </a:r>
            <a:r>
              <a:rPr lang="de-AT" sz="2400" dirty="0" smtClean="0"/>
              <a:t> solid </a:t>
            </a:r>
            <a:r>
              <a:rPr lang="de-AT" sz="2400" dirty="0" err="1" smtClean="0"/>
              <a:t>precipitation</a:t>
            </a:r>
            <a:r>
              <a:rPr lang="de-AT" sz="2400" dirty="0" smtClean="0"/>
              <a:t>, ….</a:t>
            </a:r>
            <a:endParaRPr lang="de-AT" sz="2400" dirty="0"/>
          </a:p>
        </p:txBody>
      </p:sp>
      <p:pic>
        <p:nvPicPr>
          <p:cNvPr id="6" name="Picture 10" descr="gaw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2" y="1052736"/>
            <a:ext cx="854075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NDACC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43236"/>
            <a:ext cx="11430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wgms-logo2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79" y="764704"/>
            <a:ext cx="1631979" cy="39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23" descr="logo_LTER_Austria_20100727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28800"/>
            <a:ext cx="15113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GTN-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89" y="886228"/>
            <a:ext cx="13335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6" y="2229910"/>
            <a:ext cx="2836545" cy="3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11" y="1700808"/>
            <a:ext cx="8930908" cy="50405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79512" y="334397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dirty="0" smtClean="0"/>
              <a:t>SONNBLICK </a:t>
            </a:r>
            <a:r>
              <a:rPr lang="de-AT" sz="3600" dirty="0" err="1" smtClean="0"/>
              <a:t>network</a:t>
            </a:r>
            <a:r>
              <a:rPr lang="de-AT" sz="3600" dirty="0" smtClean="0"/>
              <a:t>: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265512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Alpine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divide</a:t>
            </a:r>
            <a:r>
              <a:rPr lang="de-DE" dirty="0" smtClean="0"/>
              <a:t> – strong </a:t>
            </a:r>
            <a:r>
              <a:rPr lang="de-DE" dirty="0" err="1" smtClean="0"/>
              <a:t>climate</a:t>
            </a:r>
            <a:r>
              <a:rPr lang="de-DE" dirty="0" smtClean="0"/>
              <a:t> </a:t>
            </a:r>
            <a:r>
              <a:rPr lang="de-DE" dirty="0" err="1" smtClean="0"/>
              <a:t>gradients</a:t>
            </a:r>
            <a:r>
              <a:rPr lang="de-DE" dirty="0" smtClean="0"/>
              <a:t> </a:t>
            </a:r>
            <a:r>
              <a:rPr lang="de-DE" dirty="0" err="1" smtClean="0"/>
              <a:t>esp</a:t>
            </a:r>
            <a:r>
              <a:rPr lang="de-DE" dirty="0" smtClean="0"/>
              <a:t>. </a:t>
            </a:r>
            <a:r>
              <a:rPr lang="de-DE" dirty="0" err="1" smtClean="0"/>
              <a:t>precipitation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25956" name="Picture 4" descr="schnee-sonnbl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905471"/>
            <a:ext cx="8883650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9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8933938" cy="612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79512" y="4462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dirty="0" smtClean="0"/>
              <a:t>SONNBLICK </a:t>
            </a:r>
            <a:r>
              <a:rPr lang="de-AT" sz="3600" dirty="0" err="1" smtClean="0"/>
              <a:t>network</a:t>
            </a:r>
            <a:r>
              <a:rPr lang="de-AT" sz="3600" dirty="0" smtClean="0"/>
              <a:t>: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291230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7050088" cy="6294438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179512" y="44624"/>
            <a:ext cx="81369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3600" dirty="0" smtClean="0"/>
              <a:t>SONNBLICK </a:t>
            </a:r>
            <a:r>
              <a:rPr lang="de-AT" sz="3600" dirty="0" err="1" smtClean="0"/>
              <a:t>network</a:t>
            </a:r>
            <a:r>
              <a:rPr lang="de-AT" sz="3600" dirty="0" smtClean="0"/>
              <a:t> / </a:t>
            </a:r>
            <a:r>
              <a:rPr lang="de-AT" sz="3600" dirty="0" err="1" smtClean="0"/>
              <a:t>Pasterze</a:t>
            </a:r>
            <a:r>
              <a:rPr lang="de-AT" sz="3600" dirty="0" smtClean="0"/>
              <a:t> glacier: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9437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351462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2699445" y="2295426"/>
            <a:ext cx="1079500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4" name="Ellipse 3"/>
          <p:cNvSpPr/>
          <p:nvPr/>
        </p:nvSpPr>
        <p:spPr>
          <a:xfrm>
            <a:off x="3923407" y="2295426"/>
            <a:ext cx="504825" cy="504825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5" name="Ellipse 4"/>
          <p:cNvSpPr/>
          <p:nvPr/>
        </p:nvSpPr>
        <p:spPr>
          <a:xfrm>
            <a:off x="4428232" y="2295426"/>
            <a:ext cx="503238" cy="504825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6" name="Ellipse 5"/>
          <p:cNvSpPr/>
          <p:nvPr/>
        </p:nvSpPr>
        <p:spPr>
          <a:xfrm>
            <a:off x="1331020" y="3808314"/>
            <a:ext cx="1152525" cy="935037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7" name="Picture 5" descr="Z:\STRAHLUNG\Proj ARAD\Daten\graphs\daily\sbk\13-Aug-2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" b="59351"/>
          <a:stretch>
            <a:fillRect/>
          </a:stretch>
        </p:blipFill>
        <p:spPr bwMode="auto">
          <a:xfrm>
            <a:off x="180974" y="4509120"/>
            <a:ext cx="899953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w-143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456432"/>
            <a:ext cx="5111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31234" y="188640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Key </a:t>
            </a:r>
            <a:r>
              <a:rPr lang="de-AT" sz="3200" b="1" dirty="0" err="1" smtClean="0"/>
              <a:t>element</a:t>
            </a:r>
            <a:r>
              <a:rPr lang="de-AT" sz="3200" b="1" dirty="0" smtClean="0"/>
              <a:t>: </a:t>
            </a:r>
            <a:r>
              <a:rPr lang="de-AT" sz="3200" b="1" dirty="0" err="1" smtClean="0"/>
              <a:t>radiation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balance</a:t>
            </a:r>
            <a:r>
              <a:rPr lang="de-AT" sz="3200" b="1" dirty="0" smtClean="0"/>
              <a:t> (</a:t>
            </a:r>
            <a:r>
              <a:rPr lang="de-AT" sz="3200" b="1" dirty="0" err="1" smtClean="0"/>
              <a:t>at</a:t>
            </a:r>
            <a:r>
              <a:rPr lang="de-AT" sz="3200" b="1" dirty="0" smtClean="0"/>
              <a:t> BRSN </a:t>
            </a:r>
            <a:r>
              <a:rPr lang="de-AT" sz="3200" b="1" dirty="0" err="1" smtClean="0"/>
              <a:t>standard</a:t>
            </a:r>
            <a:r>
              <a:rPr lang="de-AT" sz="3200" b="1" dirty="0" smtClean="0"/>
              <a:t>), ALBEDO (incl. </a:t>
            </a:r>
            <a:r>
              <a:rPr lang="de-AT" sz="3200" b="1" dirty="0" err="1" smtClean="0"/>
              <a:t>deposition</a:t>
            </a:r>
            <a:r>
              <a:rPr lang="de-AT" sz="3200" b="1" dirty="0" smtClean="0"/>
              <a:t>) </a:t>
            </a:r>
            <a:endParaRPr lang="de-AT" sz="3200" b="1" dirty="0"/>
          </a:p>
        </p:txBody>
      </p:sp>
    </p:spTree>
    <p:extLst>
      <p:ext uri="{BB962C8B-B14F-4D97-AF65-F5344CB8AC3E}">
        <p14:creationId xmlns:p14="http://schemas.microsoft.com/office/powerpoint/2010/main" val="38897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Bildschirmpräsentation (4:3)</PresentationFormat>
  <Paragraphs>42</Paragraphs>
  <Slides>17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9" baseType="lpstr">
      <vt:lpstr>Larissa</vt:lpstr>
      <vt:lpstr>Microsoft Office Excel-Arbeitsblatt</vt:lpstr>
      <vt:lpstr>CryoNet Establishment of reference sites Austrian - Alpine perspective</vt:lpstr>
      <vt:lpstr>How to define a super-site?</vt:lpstr>
      <vt:lpstr>PowerPoint-Präsentation</vt:lpstr>
      <vt:lpstr>PowerPoint-Präsentation</vt:lpstr>
      <vt:lpstr>PowerPoint-Präsentation</vt:lpstr>
      <vt:lpstr>Alpine main divide – strong climate gradients esp. precipitation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Linkage to satellite data example of Sonnblick:</vt:lpstr>
      <vt:lpstr>Discussion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CryoNet Establishment of Reference Sites Austrian Alpine</dc:title>
  <dc:creator>Schöner Wolfgang</dc:creator>
  <cp:lastModifiedBy>Schöner Wolfgang</cp:lastModifiedBy>
  <cp:revision>33</cp:revision>
  <dcterms:created xsi:type="dcterms:W3CDTF">2011-11-21T18:21:06Z</dcterms:created>
  <dcterms:modified xsi:type="dcterms:W3CDTF">2011-11-22T09:23:50Z</dcterms:modified>
</cp:coreProperties>
</file>