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 id="2147483664" r:id="rId2"/>
    <p:sldMasterId id="2147483676" r:id="rId3"/>
  </p:sldMasterIdLst>
  <p:notesMasterIdLst>
    <p:notesMasterId r:id="rId25"/>
  </p:notesMasterIdLst>
  <p:handoutMasterIdLst>
    <p:handoutMasterId r:id="rId26"/>
  </p:handoutMasterIdLst>
  <p:sldIdLst>
    <p:sldId id="448" r:id="rId4"/>
    <p:sldId id="442" r:id="rId5"/>
    <p:sldId id="471" r:id="rId6"/>
    <p:sldId id="472" r:id="rId7"/>
    <p:sldId id="473" r:id="rId8"/>
    <p:sldId id="474" r:id="rId9"/>
    <p:sldId id="460" r:id="rId10"/>
    <p:sldId id="456" r:id="rId11"/>
    <p:sldId id="461" r:id="rId12"/>
    <p:sldId id="435" r:id="rId13"/>
    <p:sldId id="423" r:id="rId14"/>
    <p:sldId id="459" r:id="rId15"/>
    <p:sldId id="462" r:id="rId16"/>
    <p:sldId id="463" r:id="rId17"/>
    <p:sldId id="464" r:id="rId18"/>
    <p:sldId id="465" r:id="rId19"/>
    <p:sldId id="466" r:id="rId20"/>
    <p:sldId id="467" r:id="rId21"/>
    <p:sldId id="468" r:id="rId22"/>
    <p:sldId id="469" r:id="rId23"/>
    <p:sldId id="470" r:id="rId2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Garamond" pitchFamily="-112" charset="0"/>
        <a:ea typeface="+mn-ea"/>
        <a:cs typeface="+mn-cs"/>
      </a:defRPr>
    </a:lvl1pPr>
    <a:lvl2pPr marL="457200" algn="l" rtl="0" eaLnBrk="0" fontAlgn="base" hangingPunct="0">
      <a:spcBef>
        <a:spcPct val="0"/>
      </a:spcBef>
      <a:spcAft>
        <a:spcPct val="0"/>
      </a:spcAft>
      <a:defRPr sz="2400" kern="1200">
        <a:solidFill>
          <a:schemeClr val="tx1"/>
        </a:solidFill>
        <a:latin typeface="Garamond" pitchFamily="-112" charset="0"/>
        <a:ea typeface="+mn-ea"/>
        <a:cs typeface="+mn-cs"/>
      </a:defRPr>
    </a:lvl2pPr>
    <a:lvl3pPr marL="914400" algn="l" rtl="0" eaLnBrk="0" fontAlgn="base" hangingPunct="0">
      <a:spcBef>
        <a:spcPct val="0"/>
      </a:spcBef>
      <a:spcAft>
        <a:spcPct val="0"/>
      </a:spcAft>
      <a:defRPr sz="2400" kern="1200">
        <a:solidFill>
          <a:schemeClr val="tx1"/>
        </a:solidFill>
        <a:latin typeface="Garamond" pitchFamily="-112" charset="0"/>
        <a:ea typeface="+mn-ea"/>
        <a:cs typeface="+mn-cs"/>
      </a:defRPr>
    </a:lvl3pPr>
    <a:lvl4pPr marL="1371600" algn="l" rtl="0" eaLnBrk="0" fontAlgn="base" hangingPunct="0">
      <a:spcBef>
        <a:spcPct val="0"/>
      </a:spcBef>
      <a:spcAft>
        <a:spcPct val="0"/>
      </a:spcAft>
      <a:defRPr sz="2400" kern="1200">
        <a:solidFill>
          <a:schemeClr val="tx1"/>
        </a:solidFill>
        <a:latin typeface="Garamond" pitchFamily="-112" charset="0"/>
        <a:ea typeface="+mn-ea"/>
        <a:cs typeface="+mn-cs"/>
      </a:defRPr>
    </a:lvl4pPr>
    <a:lvl5pPr marL="1828800" algn="l" rtl="0" eaLnBrk="0" fontAlgn="base" hangingPunct="0">
      <a:spcBef>
        <a:spcPct val="0"/>
      </a:spcBef>
      <a:spcAft>
        <a:spcPct val="0"/>
      </a:spcAft>
      <a:defRPr sz="2400" kern="1200">
        <a:solidFill>
          <a:schemeClr val="tx1"/>
        </a:solidFill>
        <a:latin typeface="Garamond" pitchFamily="-112" charset="0"/>
        <a:ea typeface="+mn-ea"/>
        <a:cs typeface="+mn-cs"/>
      </a:defRPr>
    </a:lvl5pPr>
    <a:lvl6pPr marL="2286000" algn="l" defTabSz="457200" rtl="0" eaLnBrk="1" latinLnBrk="0" hangingPunct="1">
      <a:defRPr sz="2400" kern="1200">
        <a:solidFill>
          <a:schemeClr val="tx1"/>
        </a:solidFill>
        <a:latin typeface="Garamond" pitchFamily="-112" charset="0"/>
        <a:ea typeface="+mn-ea"/>
        <a:cs typeface="+mn-cs"/>
      </a:defRPr>
    </a:lvl6pPr>
    <a:lvl7pPr marL="2743200" algn="l" defTabSz="457200" rtl="0" eaLnBrk="1" latinLnBrk="0" hangingPunct="1">
      <a:defRPr sz="2400" kern="1200">
        <a:solidFill>
          <a:schemeClr val="tx1"/>
        </a:solidFill>
        <a:latin typeface="Garamond" pitchFamily="-112" charset="0"/>
        <a:ea typeface="+mn-ea"/>
        <a:cs typeface="+mn-cs"/>
      </a:defRPr>
    </a:lvl7pPr>
    <a:lvl8pPr marL="3200400" algn="l" defTabSz="457200" rtl="0" eaLnBrk="1" latinLnBrk="0" hangingPunct="1">
      <a:defRPr sz="2400" kern="1200">
        <a:solidFill>
          <a:schemeClr val="tx1"/>
        </a:solidFill>
        <a:latin typeface="Garamond" pitchFamily="-112" charset="0"/>
        <a:ea typeface="+mn-ea"/>
        <a:cs typeface="+mn-cs"/>
      </a:defRPr>
    </a:lvl8pPr>
    <a:lvl9pPr marL="3657600" algn="l" defTabSz="457200" rtl="0" eaLnBrk="1" latinLnBrk="0" hangingPunct="1">
      <a:defRPr sz="2400" kern="1200">
        <a:solidFill>
          <a:schemeClr val="tx1"/>
        </a:solidFill>
        <a:latin typeface="Garamond" pitchFamily="-11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99"/>
    <a:srgbClr val="99CCCC"/>
    <a:srgbClr val="DCE0EA"/>
    <a:srgbClr val="A5CC66"/>
    <a:srgbClr val="1C1C1C"/>
    <a:srgbClr val="000A68"/>
    <a:srgbClr val="C6DBED"/>
    <a:srgbClr val="99CC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78097" autoAdjust="0"/>
  </p:normalViewPr>
  <p:slideViewPr>
    <p:cSldViewPr>
      <p:cViewPr varScale="1">
        <p:scale>
          <a:sx n="64" d="100"/>
          <a:sy n="64" d="100"/>
        </p:scale>
        <p:origin x="-48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106"/>
    </p:cViewPr>
  </p:sorterViewPr>
  <p:notesViewPr>
    <p:cSldViewPr>
      <p:cViewPr varScale="1">
        <p:scale>
          <a:sx n="120" d="100"/>
          <a:sy n="120" d="100"/>
        </p:scale>
        <p:origin x="-2792"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manualLayout>
          <c:layoutTarget val="inner"/>
          <c:xMode val="edge"/>
          <c:yMode val="edge"/>
          <c:x val="9.2496324788046119E-2"/>
          <c:y val="0.20444827746237032"/>
          <c:w val="0.70113236804478696"/>
          <c:h val="0.65427865371243954"/>
        </c:manualLayout>
      </c:layout>
      <c:pieChart>
        <c:varyColors val="1"/>
        <c:ser>
          <c:idx val="0"/>
          <c:order val="0"/>
          <c:spPr>
            <a:solidFill>
              <a:srgbClr val="000090"/>
            </a:solidFill>
          </c:spPr>
          <c:explosion val="25"/>
          <c:dPt>
            <c:idx val="0"/>
            <c:explosion val="21"/>
            <c:spPr>
              <a:solidFill>
                <a:schemeClr val="accent3">
                  <a:lumMod val="50000"/>
                </a:schemeClr>
              </a:solidFill>
            </c:spPr>
          </c:dPt>
          <c:dPt>
            <c:idx val="1"/>
            <c:explosion val="22"/>
            <c:spPr>
              <a:solidFill>
                <a:srgbClr val="FF0000"/>
              </a:solidFill>
            </c:spPr>
          </c:dPt>
          <c:dPt>
            <c:idx val="2"/>
            <c:explosion val="17"/>
            <c:spPr>
              <a:solidFill>
                <a:srgbClr val="FFFF00"/>
              </a:solidFill>
            </c:spPr>
          </c:dPt>
          <c:dPt>
            <c:idx val="3"/>
            <c:explosion val="20"/>
          </c:dPt>
          <c:dLbls>
            <c:txPr>
              <a:bodyPr/>
              <a:lstStyle/>
              <a:p>
                <a:pPr>
                  <a:defRPr sz="1800" b="1" i="0" baseline="0">
                    <a:latin typeface="Arial"/>
                  </a:defRPr>
                </a:pPr>
                <a:endParaRPr lang="en-US"/>
              </a:p>
            </c:txPr>
            <c:dLblPos val="outEnd"/>
            <c:showCatName val="1"/>
            <c:showPercent val="1"/>
            <c:showLeaderLines val="1"/>
          </c:dLbls>
          <c:cat>
            <c:strRef>
              <c:f>Sheet1!$A$10:$A$13</c:f>
              <c:strCache>
                <c:ptCount val="4"/>
                <c:pt idx="0">
                  <c:v>Other</c:v>
                </c:pt>
                <c:pt idx="1">
                  <c:v>NSF</c:v>
                </c:pt>
                <c:pt idx="2">
                  <c:v>NOAA</c:v>
                </c:pt>
                <c:pt idx="3">
                  <c:v>NASA</c:v>
                </c:pt>
              </c:strCache>
            </c:strRef>
          </c:cat>
          <c:val>
            <c:numRef>
              <c:f>Sheet1!$B$10:$B$13</c:f>
              <c:numCache>
                <c:formatCode>General</c:formatCode>
                <c:ptCount val="4"/>
                <c:pt idx="0">
                  <c:v>3</c:v>
                </c:pt>
                <c:pt idx="1">
                  <c:v>19.7</c:v>
                </c:pt>
                <c:pt idx="2">
                  <c:v>6</c:v>
                </c:pt>
                <c:pt idx="3">
                  <c:v>71.400000000000006</c:v>
                </c:pt>
              </c:numCache>
            </c:numRef>
          </c:val>
        </c:ser>
        <c:firstSliceAng val="0"/>
      </c:pieChart>
    </c:plotArea>
    <c:plotVisOnly val="1"/>
    <c:dispBlanksAs val="zero"/>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manualLayout>
          <c:layoutTarget val="inner"/>
          <c:xMode val="edge"/>
          <c:yMode val="edge"/>
          <c:x val="0.19866117412784001"/>
          <c:y val="9.4968443219784246E-2"/>
          <c:w val="0.66943403184627304"/>
          <c:h val="0.80741537216645498"/>
        </c:manualLayout>
      </c:layout>
      <c:pieChart>
        <c:varyColors val="1"/>
        <c:ser>
          <c:idx val="0"/>
          <c:order val="0"/>
          <c:spPr>
            <a:solidFill>
              <a:srgbClr val="000090"/>
            </a:solidFill>
          </c:spPr>
          <c:explosion val="25"/>
          <c:dPt>
            <c:idx val="1"/>
            <c:spPr/>
          </c:dPt>
          <c:cat>
            <c:strRef>
              <c:f>Sheet1!$A$35:$A$36</c:f>
              <c:strCache>
                <c:ptCount val="2"/>
                <c:pt idx="0">
                  <c:v>Research</c:v>
                </c:pt>
                <c:pt idx="1">
                  <c:v>Data management</c:v>
                </c:pt>
              </c:strCache>
            </c:strRef>
          </c:cat>
          <c:val>
            <c:numRef>
              <c:f>Sheet1!$B$35:$B$36</c:f>
              <c:numCache>
                <c:formatCode>General</c:formatCode>
                <c:ptCount val="2"/>
                <c:pt idx="0">
                  <c:v>20</c:v>
                </c:pt>
                <c:pt idx="1">
                  <c:v>80</c:v>
                </c:pt>
              </c:numCache>
            </c:numRef>
          </c:val>
        </c:ser>
        <c:firstSliceAng val="0"/>
      </c:pieChart>
    </c:plotArea>
    <c:plotVisOnly val="1"/>
    <c:dispBlanksAs val="zero"/>
  </c:chart>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n-US"/>
          </a:p>
        </p:txBody>
      </p:sp>
      <p:sp>
        <p:nvSpPr>
          <p:cNvPr id="849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n-US"/>
          </a:p>
        </p:txBody>
      </p:sp>
      <p:sp>
        <p:nvSpPr>
          <p:cNvPr id="849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n-US"/>
          </a:p>
        </p:txBody>
      </p:sp>
      <p:sp>
        <p:nvSpPr>
          <p:cNvPr id="849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12" charset="0"/>
              </a:defRPr>
            </a:lvl1pPr>
          </a:lstStyle>
          <a:p>
            <a:fld id="{498C1623-3A62-D443-8593-5E81694D8076}" type="slidenum">
              <a:rPr lang="en-US"/>
              <a:pPr/>
              <a:t>‹#›</a:t>
            </a:fld>
            <a:endParaRPr lang="en-US"/>
          </a:p>
        </p:txBody>
      </p:sp>
    </p:spTree>
    <p:extLst>
      <p:ext uri="{BB962C8B-B14F-4D97-AF65-F5344CB8AC3E}">
        <p14:creationId xmlns="" xmlns:p14="http://schemas.microsoft.com/office/powerpoint/2010/main" val="3969314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1"/>
            <a:endParaRPr lang="en-US" noProof="0" smtClean="0"/>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12" charset="0"/>
              </a:defRPr>
            </a:lvl1pPr>
          </a:lstStyle>
          <a:p>
            <a:fld id="{D2113581-DDE6-FB4B-B692-4AE2BA1EB431}" type="slidenum">
              <a:rPr lang="en-US"/>
              <a:pPr/>
              <a:t>‹#›</a:t>
            </a:fld>
            <a:endParaRPr lang="en-US"/>
          </a:p>
        </p:txBody>
      </p:sp>
    </p:spTree>
    <p:extLst>
      <p:ext uri="{BB962C8B-B14F-4D97-AF65-F5344CB8AC3E}">
        <p14:creationId xmlns="" xmlns:p14="http://schemas.microsoft.com/office/powerpoint/2010/main" val="4158184847"/>
      </p:ext>
    </p:extLst>
  </p:cSld>
  <p:clrMap bg1="lt1" tx1="dk1" bg2="lt2" tx2="dk2" accent1="accent1" accent2="accent2" accent3="accent3" accent4="accent4" accent5="accent5" accent6="accent6" hlink="hlink" folHlink="folHlink"/>
  <p:notesStyle>
    <a:lvl1pPr marL="342900" indent="-342900"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Times"/>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Times"/>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Times"/>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F433CBC-CCC8-7148-AD8E-ADFF1D46C21B}"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marL="0" indent="0" eaLnBrk="1" hangingPunct="1"/>
            <a:endParaRPr lang="en-US" dirty="0">
              <a:latin typeface="Times" pitchFamily="-112"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Rot="1" noChangeAspect="1" noChangeArrowheads="1"/>
          </p:cNvSpPr>
          <p:nvPr>
            <p:ph type="sldImg"/>
          </p:nvPr>
        </p:nvSpPr>
        <p:spPr>
          <a:solidFill>
            <a:srgbClr val="FFFFFF"/>
          </a:solidFill>
          <a:ln/>
        </p:spPr>
      </p:sp>
      <p:sp>
        <p:nvSpPr>
          <p:cNvPr id="74754"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dirty="0" smtClean="0">
                <a:latin typeface="Helvetica" charset="0"/>
                <a:ea typeface="ＭＳ Ｐゴシック" charset="-128"/>
                <a:sym typeface="Helvetica" charset="0"/>
              </a:rPr>
              <a:t>Rather than a one-stop shop, a better metaphor could be a marketplace or bazaar—a virtual space where all data can be found, but specialist portals provide the expertise, information, and referrals necessary to identify and understand data within a specific disciplinary context. Returning to the ecosystem metaphor, each of these specialists can be seen as filling different niches by providing and exchanging specialized services. At a practical level this implies that disciplines and research or decision focus areas need to develop portals to meet their needs. It also means that data centers need to expose their data and metadata through multiple protocols that allow these different systems to automatically identify and acquire the information to be presented in ways that are meaningful to their designated user communities. IPY has had initial success creating a union catalog where multiple data centers expose their metadata through the Open Archives Initiative Protocol for Metadata Harvesting. The GCMD serves as an overall authority catalog in this initial system and harvests all available metadata, but, more importantly, individual archives can choose to harvest and expose only select data in ways relevant to their users. Evolving examples of these specialized portals range from a global </a:t>
            </a:r>
            <a:r>
              <a:rPr lang="en-US" dirty="0" err="1" smtClean="0">
                <a:latin typeface="Helvetica" charset="0"/>
                <a:ea typeface="ＭＳ Ｐゴシック" charset="-128"/>
                <a:sym typeface="Helvetica" charset="0"/>
              </a:rPr>
              <a:t>cryospheric</a:t>
            </a:r>
            <a:r>
              <a:rPr lang="en-US" dirty="0" smtClean="0">
                <a:latin typeface="Helvetica" charset="0"/>
                <a:ea typeface="ＭＳ Ｐゴシック" charset="-128"/>
                <a:sym typeface="Helvetica" charset="0"/>
              </a:rPr>
              <a:t> portal to a portal offering a local and traditional knowledge perspective of biodiversity change.</a:t>
            </a:r>
          </a:p>
          <a:p>
            <a:pPr eaLnBrk="1" hangingPunct="1">
              <a:defRPr/>
            </a:pPr>
            <a:endParaRPr lang="en-US" dirty="0" smtClean="0">
              <a:latin typeface="Helvetica" charset="0"/>
              <a:ea typeface="ＭＳ Ｐゴシック" charset="-128"/>
              <a:sym typeface="Helvetic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Rot="1" noChangeAspect="1" noChangeArrowheads="1"/>
          </p:cNvSpPr>
          <p:nvPr>
            <p:ph type="sldImg"/>
          </p:nvPr>
        </p:nvSpPr>
        <p:spPr>
          <a:solidFill>
            <a:srgbClr val="FFFFFF"/>
          </a:solidFill>
          <a:ln/>
        </p:spPr>
      </p:sp>
      <p:sp>
        <p:nvSpPr>
          <p:cNvPr id="76802"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dirty="0" err="1" smtClean="0">
                <a:latin typeface="Helvetica" charset="0"/>
                <a:ea typeface="ＭＳ Ｐゴシック" charset="-128"/>
                <a:sym typeface="Helvetica" charset="0"/>
              </a:rPr>
              <a:t>OpenSearch</a:t>
            </a:r>
            <a:r>
              <a:rPr lang="en-US" dirty="0" smtClean="0">
                <a:latin typeface="Helvetica" charset="0"/>
                <a:ea typeface="ＭＳ Ｐゴシック" charset="-128"/>
                <a:sym typeface="Helvetica" charset="0"/>
              </a:rPr>
              <a:t> is a set of simple formats used for sharing search results in a federated system. </a:t>
            </a:r>
            <a:r>
              <a:rPr lang="en-US" dirty="0" err="1" smtClean="0">
                <a:latin typeface="Helvetica" charset="0"/>
                <a:ea typeface="ＭＳ Ｐゴシック" charset="-128"/>
                <a:sym typeface="Helvetica" charset="0"/>
              </a:rPr>
              <a:t>OpenSearch</a:t>
            </a:r>
            <a:r>
              <a:rPr lang="en-US" dirty="0" smtClean="0">
                <a:latin typeface="Helvetica" charset="0"/>
                <a:ea typeface="ＭＳ Ｐゴシック" charset="-128"/>
                <a:sym typeface="Helvetica" charset="0"/>
              </a:rPr>
              <a:t> was developed by a subsidiary of Amazon and has been very successful in the commercial world (it underlies the Amazon Marketplace), but is only now beginning to be used in science. An advantage of </a:t>
            </a:r>
            <a:r>
              <a:rPr lang="en-US" dirty="0" err="1" smtClean="0">
                <a:latin typeface="Helvetica" charset="0"/>
                <a:ea typeface="ＭＳ Ｐゴシック" charset="-128"/>
                <a:sym typeface="Helvetica" charset="0"/>
              </a:rPr>
              <a:t>OpenSearch</a:t>
            </a:r>
            <a:r>
              <a:rPr lang="en-US" dirty="0" smtClean="0">
                <a:latin typeface="Helvetica" charset="0"/>
                <a:ea typeface="ＭＳ Ｐゴシック" charset="-128"/>
                <a:sym typeface="Helvetica" charset="0"/>
              </a:rPr>
              <a:t> is that it provides a way for data stewards to present information that would be otherwise inaccessible to search engines and web crawlers. More importantly, it allows those most familiar with the content in question to enable search in a way that is most appropriate.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Grp="1" noRot="1" noChangeAspect="1" noChangeArrowheads="1"/>
          </p:cNvSpPr>
          <p:nvPr>
            <p:ph type="sldImg"/>
          </p:nvPr>
        </p:nvSpPr>
        <p:spPr>
          <a:solidFill>
            <a:srgbClr val="FFFFFF"/>
          </a:solidFill>
          <a:ln/>
        </p:spPr>
      </p:sp>
      <p:sp>
        <p:nvSpPr>
          <p:cNvPr id="78850"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sz="2200" smtClean="0">
                <a:latin typeface="Lucida Grande" charset="0"/>
                <a:cs typeface="Lucida Grande" charset="0"/>
                <a:sym typeface="Lucida Grande" charset="0"/>
              </a:rPr>
              <a:t>An example of Data Casting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a:solidFill>
            <a:srgbClr val="FFFFFF"/>
          </a:solidFill>
          <a:ln/>
        </p:spPr>
      </p:sp>
      <p:sp>
        <p:nvSpPr>
          <p:cNvPr id="81922"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tabLst>
                <a:tab pos="142875" algn="l"/>
              </a:tabLst>
              <a:defRPr/>
            </a:pPr>
            <a:r>
              <a:rPr lang="en-US" sz="2200" dirty="0" smtClean="0">
                <a:latin typeface="Lucida Grande" charset="0"/>
                <a:ea typeface="ＭＳ Ｐゴシック" charset="-128"/>
                <a:sym typeface="Lucida Grande" charset="0"/>
              </a:rPr>
              <a:t>This is the overall </a:t>
            </a:r>
            <a:r>
              <a:rPr lang="en-US" sz="2200" dirty="0" err="1" smtClean="0">
                <a:latin typeface="Lucida Grande" charset="0"/>
                <a:ea typeface="ＭＳ Ｐゴシック" charset="-128"/>
                <a:sym typeface="Lucida Grande" charset="0"/>
              </a:rPr>
              <a:t>Libre</a:t>
            </a:r>
            <a:r>
              <a:rPr lang="en-US" sz="2200" dirty="0" smtClean="0">
                <a:latin typeface="Lucida Grande" charset="0"/>
                <a:ea typeface="ＭＳ Ｐゴシック" charset="-128"/>
                <a:sym typeface="Lucida Grande" charset="0"/>
              </a:rPr>
              <a:t> approach based on data casting and service casting that could be adopted by GCW.</a:t>
            </a:r>
          </a:p>
          <a:p>
            <a:pPr eaLnBrk="1" hangingPunct="1">
              <a:tabLst>
                <a:tab pos="142875" algn="l"/>
              </a:tabLst>
              <a:defRPr/>
            </a:pPr>
            <a:r>
              <a:rPr lang="en-US" sz="2200" dirty="0" smtClean="0">
                <a:latin typeface="Lucida Grande" charset="0"/>
                <a:ea typeface="ＭＳ Ｐゴシック" charset="-128"/>
                <a:sym typeface="Lucida Grande" charset="0"/>
              </a:rPr>
              <a:t>We are using the existing search API's to locate casts on the web</a:t>
            </a:r>
          </a:p>
          <a:p>
            <a:pPr eaLnBrk="1" hangingPunct="1">
              <a:tabLst>
                <a:tab pos="142875" algn="l"/>
              </a:tabLst>
              <a:defRPr/>
            </a:pPr>
            <a:endParaRPr lang="en-US" sz="2200" dirty="0" smtClean="0">
              <a:latin typeface="Lucida Grande" charset="0"/>
              <a:ea typeface="ＭＳ Ｐゴシック" charset="-128"/>
              <a:sym typeface="Lucida Grande" charset="0"/>
            </a:endParaRPr>
          </a:p>
          <a:p>
            <a:pPr eaLnBrk="1" hangingPunct="1">
              <a:tabLst>
                <a:tab pos="142875" algn="l"/>
              </a:tabLst>
              <a:defRPr/>
            </a:pPr>
            <a:r>
              <a:rPr lang="en-US" sz="2200" dirty="0" err="1" smtClean="0">
                <a:latin typeface="Lucida Grande" charset="0"/>
                <a:ea typeface="ＭＳ Ｐゴシック" charset="-128"/>
                <a:sym typeface="Lucida Grande" charset="0"/>
              </a:rPr>
              <a:t>Heritrix</a:t>
            </a:r>
            <a:r>
              <a:rPr lang="en-US" sz="2200" dirty="0" smtClean="0">
                <a:latin typeface="Lucida Grande" charset="0"/>
                <a:ea typeface="ＭＳ Ｐゴシック" charset="-128"/>
                <a:sym typeface="Lucida Grande" charset="0"/>
              </a:rPr>
              <a:t> is the web crawler behind the Internet Archive.  open source - we are tailoring it to find casts</a:t>
            </a:r>
          </a:p>
          <a:p>
            <a:pPr algn="just" eaLnBrk="1" hangingPunct="1">
              <a:tabLst>
                <a:tab pos="142875" algn="l"/>
              </a:tabLst>
              <a:defRPr/>
            </a:pPr>
            <a:r>
              <a:rPr lang="en-US" dirty="0" smtClean="0">
                <a:latin typeface="Times New Roman" pitchFamily="18" charset="0"/>
                <a:ea typeface="ＭＳ Ｐゴシック" charset="-128"/>
                <a:cs typeface="Times New Roman" pitchFamily="18" charset="0"/>
                <a:sym typeface="Times New Roman" pitchFamily="18" charset="0"/>
              </a:rPr>
              <a:t>early in the IPY at data management meetings held to enable effective discovery, we found that metadata was considered a fearsome topic that would drain the time of the scientists and was thus to be avoided. Simple tools such as web-based templates with drop-down lists and on-line tutorials, along with substantial personal assistance helped ease the process. As automation increases, the job can be made easier but willingness and ease for the data collector to express and share knowledge about data particularities will always be essential. One positive outcome of this experience garnered through IPY and elsewhere has been support for development of curricula in science data management. This may be provided through block courses, on-line tutorials, or as a more formal component of graduate degree programs. Several promising initiatives are underway and being viewed with interest.</a:t>
            </a:r>
          </a:p>
          <a:p>
            <a:pPr algn="just" eaLnBrk="1" hangingPunct="1">
              <a:tabLst>
                <a:tab pos="142875" algn="l"/>
              </a:tabLst>
              <a:defRPr/>
            </a:pPr>
            <a:endParaRPr lang="en-US" dirty="0" smtClean="0">
              <a:latin typeface="Times New Roman" pitchFamily="18" charset="0"/>
              <a:ea typeface="ＭＳ Ｐゴシック" charset="-128"/>
              <a:cs typeface="Times New Roman" pitchFamily="18" charset="0"/>
              <a:sym typeface="Times New Roman" pitchFamily="18" charset="0"/>
            </a:endParaRPr>
          </a:p>
          <a:p>
            <a:r>
              <a:rPr lang="en-US" b="1" dirty="0" smtClean="0"/>
              <a:t>About </a:t>
            </a:r>
            <a:r>
              <a:rPr lang="en-US" b="1" dirty="0" err="1" smtClean="0"/>
              <a:t>Libre</a:t>
            </a:r>
            <a:endParaRPr lang="en-US" b="1" dirty="0" smtClean="0"/>
          </a:p>
          <a:p>
            <a:r>
              <a:rPr lang="en-US" dirty="0" err="1" smtClean="0"/>
              <a:t>Libre</a:t>
            </a:r>
            <a:r>
              <a:rPr lang="en-US" dirty="0" smtClean="0"/>
              <a:t> embodies the spirit of the Polar Information Commons (PIC). We are growing a collaborative polar community by fostering open data sharing. Data sharing is vital to the interconnectedness that characterizes today's research questions. To that end, we offer tools and services that make data sharing and access easy. We've figured out the data sharing technology and tools, so you don't have to.</a:t>
            </a:r>
          </a:p>
          <a:p>
            <a:r>
              <a:rPr lang="en-US" b="1" dirty="0" smtClean="0"/>
              <a:t>Norms for Knowledge and Data Sharing</a:t>
            </a:r>
          </a:p>
          <a:p>
            <a:r>
              <a:rPr lang="en-US" dirty="0" err="1" smtClean="0"/>
              <a:t>Libre</a:t>
            </a:r>
            <a:r>
              <a:rPr lang="en-US" dirty="0" smtClean="0"/>
              <a:t> supports PIC's norms for knowledge and data sharing:</a:t>
            </a:r>
          </a:p>
          <a:p>
            <a:r>
              <a:rPr lang="en-US" dirty="0" smtClean="0"/>
              <a:t> </a:t>
            </a:r>
          </a:p>
          <a:p>
            <a:r>
              <a:rPr lang="en-US" dirty="0" smtClean="0"/>
              <a:t>Acknowledge the authorship or source of all materials that they use from the PIC, including use of an appropriate citation when data are used in a formal scientific publication.</a:t>
            </a:r>
          </a:p>
          <a:p>
            <a:r>
              <a:rPr lang="en-US" dirty="0" smtClean="0"/>
              <a:t>Give the appropriate recognition to the PIC as a digital community resource in their publications and value-added products and services.</a:t>
            </a:r>
          </a:p>
          <a:p>
            <a:r>
              <a:rPr lang="en-US" dirty="0" smtClean="0"/>
              <a:t>Notify the relevant PIC contributors (or the PIC community more generally) about their use of specific digital materials from the PIC, and about any suspected significant errors, limitations, or other problems that they may have discovered in the course of their use of those materials.</a:t>
            </a:r>
          </a:p>
          <a:p>
            <a:r>
              <a:rPr lang="en-US" dirty="0" smtClean="0"/>
              <a:t>Acknowledge that they are primarily responsible for determining whether the PIC materials they use are of sufficient quality and appropriateness for their objectives.</a:t>
            </a:r>
          </a:p>
          <a:p>
            <a:r>
              <a:rPr lang="en-US" dirty="0" smtClean="0"/>
              <a:t>Contribute back to the PIC any value-added data, information, or other digital content derived entirely or largely from PIC materials, with appropriate citation of and documentation about PIC and non-PIC inputs.</a:t>
            </a:r>
          </a:p>
          <a:p>
            <a:pPr algn="just" eaLnBrk="1" hangingPunct="1">
              <a:tabLst>
                <a:tab pos="142875" algn="l"/>
              </a:tabLst>
              <a:defRPr/>
            </a:pPr>
            <a:endParaRPr lang="en-US" dirty="0" smtClean="0">
              <a:latin typeface="Times New Roman" pitchFamily="18" charset="0"/>
              <a:ea typeface="ＭＳ Ｐゴシック" charset="-128"/>
              <a:cs typeface="Times New Roman" pitchFamily="18" charset="0"/>
              <a:sym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Rot="1" noChangeAspect="1" noChangeArrowheads="1"/>
          </p:cNvSpPr>
          <p:nvPr>
            <p:ph type="sldImg"/>
          </p:nvPr>
        </p:nvSpPr>
        <p:spPr>
          <a:solidFill>
            <a:srgbClr val="FFFFFF"/>
          </a:solidFill>
          <a:ln/>
        </p:spPr>
      </p:sp>
      <p:sp>
        <p:nvSpPr>
          <p:cNvPr id="83970"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dirty="0" smtClean="0">
                <a:latin typeface="Helvetica" charset="0"/>
                <a:ea typeface="ＭＳ Ｐゴシック" charset="-128"/>
                <a:sym typeface="Helvetica" charset="0"/>
              </a:rPr>
              <a:t>The core principle of the PIC is that data should not be seen as the property of an individual, but should instead be seen as a public good. And like any public good it should be used and shared responsibly and ethically. </a:t>
            </a:r>
          </a:p>
          <a:p>
            <a:pPr eaLnBrk="1" hangingPunct="1">
              <a:defRPr/>
            </a:pPr>
            <a:r>
              <a:rPr lang="en-US" dirty="0" smtClean="0">
                <a:latin typeface="Helvetica" charset="0"/>
                <a:ea typeface="ＭＳ Ｐゴシック" charset="-128"/>
                <a:sym typeface="Helvetica" charset="0"/>
              </a:rPr>
              <a:t>But this ethical behavior cannot be mandated but instead should be based on a set of community norms. Initial norms of </a:t>
            </a:r>
            <a:r>
              <a:rPr lang="en-US" dirty="0" err="1" smtClean="0">
                <a:latin typeface="Helvetica" charset="0"/>
                <a:ea typeface="ＭＳ Ｐゴシック" charset="-128"/>
                <a:sym typeface="Helvetica" charset="0"/>
              </a:rPr>
              <a:t>behaviour</a:t>
            </a:r>
            <a:r>
              <a:rPr lang="en-US" dirty="0" smtClean="0">
                <a:latin typeface="Helvetica" charset="0"/>
                <a:ea typeface="ＭＳ Ｐゴシック" charset="-128"/>
                <a:sym typeface="Helvetica" charset="0"/>
              </a:rPr>
              <a:t> are listed on the PIC web site. They include concepts like attribution of data providers, adequate description of data quality and uncertainty, and sharing derivative works. And if you think about it, this is the way science works. There is no legal obligation to follow the scientific method and basic practices like data citing original sources. It</a:t>
            </a:r>
            <a:r>
              <a:rPr lang="ja-JP" altLang="en-US" dirty="0" smtClean="0">
                <a:latin typeface="Arial" pitchFamily="34" charset="0"/>
                <a:ea typeface="ＭＳ Ｐゴシック" charset="-128"/>
                <a:sym typeface="Helvetica" charset="0"/>
              </a:rPr>
              <a:t>’</a:t>
            </a:r>
            <a:r>
              <a:rPr lang="en-US" altLang="ja-JP" dirty="0" smtClean="0">
                <a:latin typeface="Helvetica" charset="0"/>
                <a:ea typeface="ＭＳ Ｐゴシック" charset="-128"/>
                <a:sym typeface="Helvetica" charset="0"/>
              </a:rPr>
              <a:t>s just the expected </a:t>
            </a:r>
            <a:r>
              <a:rPr lang="en-US" altLang="ja-JP" dirty="0" err="1" smtClean="0">
                <a:latin typeface="Helvetica" charset="0"/>
                <a:ea typeface="ＭＳ Ｐゴシック" charset="-128"/>
                <a:sym typeface="Helvetica" charset="0"/>
              </a:rPr>
              <a:t>behaviour</a:t>
            </a:r>
            <a:r>
              <a:rPr lang="en-US" altLang="ja-JP" dirty="0" smtClean="0">
                <a:latin typeface="Helvetica" charset="0"/>
                <a:ea typeface="ＭＳ Ｐゴシック" charset="-128"/>
                <a:sym typeface="Helvetica" charset="0"/>
              </a:rPr>
              <a:t> of the community.</a:t>
            </a:r>
          </a:p>
          <a:p>
            <a:pPr eaLnBrk="1" hangingPunct="1">
              <a:defRPr/>
            </a:pPr>
            <a:endParaRPr lang="en-US" dirty="0" smtClean="0">
              <a:latin typeface="Helvetica" charset="0"/>
              <a:ea typeface="ＭＳ Ｐゴシック" charset="-128"/>
              <a:sym typeface="Helvetica" charset="0"/>
            </a:endParaRPr>
          </a:p>
          <a:p>
            <a:pPr eaLnBrk="1" hangingPunct="1">
              <a:defRPr/>
            </a:pPr>
            <a:r>
              <a:rPr lang="en-US" dirty="0" smtClean="0">
                <a:latin typeface="Helvetica" charset="0"/>
                <a:ea typeface="ＭＳ Ｐゴシック" charset="-128"/>
                <a:sym typeface="Helvetica" charset="0"/>
              </a:rPr>
              <a:t>An evolving legal and social science research agenda is needed to best balance between society</a:t>
            </a:r>
            <a:r>
              <a:rPr lang="ja-JP" altLang="en-US" dirty="0" smtClean="0">
                <a:latin typeface="Arial" pitchFamily="34" charset="0"/>
                <a:ea typeface="ＭＳ Ｐゴシック" charset="-128"/>
                <a:sym typeface="Helvetica" charset="0"/>
              </a:rPr>
              <a:t>’</a:t>
            </a:r>
            <a:r>
              <a:rPr lang="en-US" altLang="ja-JP" dirty="0" smtClean="0">
                <a:latin typeface="Helvetica" charset="0"/>
                <a:ea typeface="ＭＳ Ｐゴシック" charset="-128"/>
                <a:sym typeface="Helvetica" charset="0"/>
              </a:rPr>
              <a:t>s need for open data and the need to protect people, heritage, endangered species, and cultures from misuse. Information science has begun to explore some of these issues in medicine [39], human rights [40], and locational privacy [41], but broader research more focused on data rather than publications is needed.</a:t>
            </a:r>
          </a:p>
          <a:p>
            <a:pPr eaLnBrk="1" hangingPunct="1">
              <a:defRPr/>
            </a:pPr>
            <a:endParaRPr lang="en-US" dirty="0" smtClean="0">
              <a:latin typeface="Helvetica" charset="0"/>
              <a:ea typeface="ＭＳ Ｐゴシック" charset="-128"/>
              <a:sym typeface="Helvetic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Rot="1" noChangeAspect="1" noChangeArrowheads="1"/>
          </p:cNvSpPr>
          <p:nvPr>
            <p:ph type="sldImg"/>
          </p:nvPr>
        </p:nvSpPr>
        <p:spPr>
          <a:solidFill>
            <a:srgbClr val="FFFFFF"/>
          </a:solidFill>
          <a:ln/>
        </p:spPr>
      </p:sp>
      <p:sp>
        <p:nvSpPr>
          <p:cNvPr id="86018"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sz="2000" smtClean="0">
                <a:latin typeface="Lucida Grande" charset="0"/>
                <a:cs typeface="Lucida Grande" charset="0"/>
                <a:sym typeface="Lucida Grande" charset="0"/>
              </a:rPr>
              <a:t>this is the protocol. it lays out our arguments for convergence on the public domain.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a:solidFill>
            <a:srgbClr val="FFFFFF"/>
          </a:solidFill>
          <a:ln/>
        </p:spPr>
      </p:sp>
      <p:sp>
        <p:nvSpPr>
          <p:cNvPr id="88066" name="Rectangle 2"/>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sz="2200" smtClean="0">
                <a:latin typeface="Lucida Grande" charset="0"/>
                <a:ea typeface="ＭＳ Ｐゴシック" charset="-128"/>
                <a:sym typeface="Lucida Grande" charset="0"/>
              </a:rPr>
              <a:t>Øystein could probably explain this slide if he had to.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16063CE-ACBF-4047-8E8B-187449EBE6EF}" type="slidenum">
              <a:rPr lang="en-US"/>
              <a:pPr/>
              <a:t>2</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marL="0" indent="0" eaLnBrk="1" hangingPunct="1"/>
            <a:r>
              <a:rPr lang="en-US" dirty="0">
                <a:latin typeface="Times" pitchFamily="-112" charset="0"/>
              </a:rPr>
              <a:t>Images:</a:t>
            </a:r>
          </a:p>
          <a:p>
            <a:pPr marL="0" indent="0" eaLnBrk="1" hangingPunct="1"/>
            <a:endParaRPr lang="en-US" dirty="0">
              <a:latin typeface="Times" pitchFamily="-112" charset="0"/>
            </a:endParaRPr>
          </a:p>
          <a:p>
            <a:pPr marL="0" indent="0" eaLnBrk="1" hangingPunct="1"/>
            <a:r>
              <a:rPr lang="en-US" dirty="0">
                <a:latin typeface="Times" pitchFamily="-112" charset="0"/>
              </a:rPr>
              <a:t>Top left: Near Real-Time SSM/I EASE-Grid Daily Global Ice Concentration and Snow Extent, 3 February 2008</a:t>
            </a:r>
          </a:p>
          <a:p>
            <a:pPr marL="0" indent="0" eaLnBrk="1" hangingPunct="1"/>
            <a:r>
              <a:rPr lang="en-US" dirty="0">
                <a:latin typeface="Times" pitchFamily="-112" charset="0"/>
              </a:rPr>
              <a:t>Top right: Pancake ice seen off the bow of the research vessel Aurora </a:t>
            </a:r>
            <a:r>
              <a:rPr lang="en-US" dirty="0" err="1">
                <a:latin typeface="Times" pitchFamily="-112" charset="0"/>
              </a:rPr>
              <a:t>Australis</a:t>
            </a:r>
            <a:r>
              <a:rPr lang="en-US" dirty="0">
                <a:latin typeface="Times" pitchFamily="-112" charset="0"/>
              </a:rPr>
              <a:t>, in the Southern Ocean near Antarctica. Photo courtesy Ted </a:t>
            </a:r>
            <a:r>
              <a:rPr lang="en-US" dirty="0" err="1">
                <a:latin typeface="Times" pitchFamily="-112" charset="0"/>
              </a:rPr>
              <a:t>Scambos</a:t>
            </a:r>
            <a:r>
              <a:rPr lang="en-US" dirty="0">
                <a:latin typeface="Times" pitchFamily="-112" charset="0"/>
              </a:rPr>
              <a:t>.</a:t>
            </a:r>
          </a:p>
          <a:p>
            <a:pPr marL="0" indent="0" eaLnBrk="1" hangingPunct="1"/>
            <a:r>
              <a:rPr lang="en-US" dirty="0">
                <a:latin typeface="Times" pitchFamily="-112" charset="0"/>
              </a:rPr>
              <a:t>Bottom right: Data from the Sea Ice Index, shown on Google Earth and distributed from our Web site in the form of a Quick Time movie. The left image is an animated time series of sea ice extent from 1979 to 2006; the static image on the right compares the extent in 2007.</a:t>
            </a:r>
          </a:p>
          <a:p>
            <a:pPr marL="0" indent="0" eaLnBrk="1" hangingPunct="1"/>
            <a:r>
              <a:rPr lang="en-US" dirty="0">
                <a:latin typeface="Times" pitchFamily="-112" charset="0"/>
              </a:rPr>
              <a:t>Bottom left: Global Monthly SWE Climatology Browse, from http://nsidc.org/data/nsidc-0271.html</a:t>
            </a:r>
          </a:p>
          <a:p>
            <a:pPr marL="0" indent="0" eaLnBrk="1" hangingPunct="1"/>
            <a:r>
              <a:rPr lang="en-US" dirty="0">
                <a:latin typeface="Times" pitchFamily="-112" charset="0"/>
              </a:rPr>
              <a:t>Center: A section of the online data set documentation from Sea Ice Charts of the Russian Arctic in Gridded Format, 1933-2006 (http://nsidc.org/data/g02176.html).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E005543-8F02-44F2-AC2D-D5F1B2474399}" type="slidenum">
              <a:rPr lang="en-US">
                <a:ea typeface="MS PGothic" pitchFamily="34" charset="-128"/>
              </a:rPr>
              <a:pPr/>
              <a:t>3</a:t>
            </a:fld>
            <a:endParaRPr lang="en-US">
              <a:ea typeface="MS PGothic" pitchFamily="34" charset="-128"/>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lvl="1"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7573B09-8EE1-4527-8EE7-AC4AC8684A6A}" type="slidenum">
              <a:rPr lang="en-US">
                <a:ea typeface="MS PGothic" pitchFamily="34" charset="-128"/>
              </a:rPr>
              <a:pPr/>
              <a:t>4</a:t>
            </a:fld>
            <a:endParaRPr lang="en-US">
              <a:ea typeface="MS PGothic" pitchFamily="34" charset="-128"/>
            </a:endParaRPr>
          </a:p>
        </p:txBody>
      </p:sp>
      <p:sp>
        <p:nvSpPr>
          <p:cNvPr id="37891" name="Rectangle 1026"/>
          <p:cNvSpPr>
            <a:spLocks noGrp="1" noRot="1" noChangeAspect="1" noChangeArrowheads="1" noTextEdit="1"/>
          </p:cNvSpPr>
          <p:nvPr>
            <p:ph type="sldImg"/>
          </p:nvPr>
        </p:nvSpPr>
        <p:spPr>
          <a:ln/>
        </p:spPr>
      </p:sp>
      <p:sp>
        <p:nvSpPr>
          <p:cNvPr id="37892" name="Rectangle 1027"/>
          <p:cNvSpPr>
            <a:spLocks noGrp="1" noChangeArrowheads="1"/>
          </p:cNvSpPr>
          <p:nvPr>
            <p:ph type="body" idx="1"/>
          </p:nvPr>
        </p:nvSpPr>
        <p:spPr>
          <a:noFill/>
          <a:ln/>
        </p:spPr>
        <p:txBody>
          <a:bodyPr/>
          <a:lstStyle/>
          <a:p>
            <a:pPr marL="0" indent="0"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eaLnBrk="1" hangingPunct="1"/>
            <a:fld id="{F5D341A7-1EA0-4015-B309-23E26DB5B50A}" type="slidenum">
              <a:rPr lang="en-US">
                <a:solidFill>
                  <a:srgbClr val="000000"/>
                </a:solidFill>
                <a:latin typeface="Calibri" pitchFamily="34" charset="0"/>
                <a:ea typeface="MS PGothic" pitchFamily="34" charset="-128"/>
              </a:rPr>
              <a:pPr eaLnBrk="1" hangingPunct="1"/>
              <a:t>5</a:t>
            </a:fld>
            <a:endParaRPr lang="en-US">
              <a:solidFill>
                <a:srgbClr val="000000"/>
              </a:solidFill>
              <a:latin typeface="Calibri" pitchFamily="34" charset="0"/>
              <a:ea typeface="MS PGothic" pitchFamily="34" charset="-128"/>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3EAF027-1FDB-470A-9AB4-428CCD18BB86}" type="slidenum">
              <a:rPr lang="en-US">
                <a:ea typeface="MS PGothic" pitchFamily="34" charset="-128"/>
              </a:rPr>
              <a:pPr/>
              <a:t>6</a:t>
            </a:fld>
            <a:endParaRPr lang="en-US">
              <a:ea typeface="MS PGothic" pitchFamily="34"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marL="0" indent="0"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3E81C5B4-E015-44D0-8577-9A8DD78C67DE}" type="slidenum">
              <a:rPr lang="en-US"/>
              <a:pPr/>
              <a:t>8</a:t>
            </a:fld>
            <a:endParaRPr lang="en-US"/>
          </a:p>
        </p:txBody>
      </p:sp>
      <p:sp>
        <p:nvSpPr>
          <p:cNvPr id="40962" name="Rectangle 1026"/>
          <p:cNvSpPr>
            <a:spLocks noGrp="1" noRot="1" noChangeAspect="1" noChangeArrowheads="1" noTextEdit="1"/>
          </p:cNvSpPr>
          <p:nvPr>
            <p:ph type="sldImg"/>
          </p:nvPr>
        </p:nvSpPr>
        <p:spPr>
          <a:ln/>
        </p:spPr>
      </p:sp>
      <p:sp>
        <p:nvSpPr>
          <p:cNvPr id="40963" name="Rectangle 1027"/>
          <p:cNvSpPr>
            <a:spLocks noGrp="1" noChangeArrowheads="1"/>
          </p:cNvSpPr>
          <p:nvPr>
            <p:ph type="body" idx="1"/>
          </p:nvPr>
        </p:nvSpPr>
        <p:spPr>
          <a:noFill/>
          <a:ln/>
        </p:spPr>
        <p:txBody>
          <a:bodyPr/>
          <a:lstStyle/>
          <a:p>
            <a:pPr marL="0" indent="0" eaLnBrk="1" hangingPunct="1"/>
            <a:r>
              <a:rPr lang="en-US" dirty="0" smtClean="0"/>
              <a:t>Top, </a:t>
            </a:r>
            <a:r>
              <a:rPr lang="en-US" dirty="0" err="1" smtClean="0"/>
              <a:t>cryospheric</a:t>
            </a:r>
            <a:r>
              <a:rPr lang="en-US" dirty="0" smtClean="0"/>
              <a:t> data layers in the Atlas of the </a:t>
            </a:r>
            <a:r>
              <a:rPr lang="en-US" dirty="0" err="1" smtClean="0"/>
              <a:t>Cryosphere</a:t>
            </a:r>
            <a:r>
              <a:rPr lang="en-US" dirty="0" smtClean="0"/>
              <a:t> (http://nsidc.org/data/atlas/)</a:t>
            </a:r>
          </a:p>
          <a:p>
            <a:pPr marL="0" indent="0" eaLnBrk="1" hangingPunct="1"/>
            <a:r>
              <a:rPr lang="en-US" dirty="0" smtClean="0"/>
              <a:t>Bottom, Near Real-Time SSM/I EASE-Grid Daily Global Ice Concentration and Snow Extent data, shown on Google Earth (http://nsidc.org/data/virtual_globes/)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5A23895F-BFF4-44D0-8454-70A0D4E9DDF2}" type="slidenum">
              <a:rPr lang="en-US"/>
              <a:pPr/>
              <a:t>11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15D56805-80AE-48DE-998B-C89288883BE1}" type="slidenum">
              <a:rPr lang="en-US"/>
              <a:pPr/>
              <a:t>12</a:t>
            </a:fld>
            <a:endParaRPr lang="en-US"/>
          </a:p>
        </p:txBody>
      </p:sp>
      <p:sp>
        <p:nvSpPr>
          <p:cNvPr id="61442" name="Rectangle 1026"/>
          <p:cNvSpPr>
            <a:spLocks noGrp="1" noRot="1" noChangeAspect="1" noChangeArrowheads="1" noTextEdit="1"/>
          </p:cNvSpPr>
          <p:nvPr>
            <p:ph type="sldImg"/>
          </p:nvPr>
        </p:nvSpPr>
        <p:spPr>
          <a:ln/>
        </p:spPr>
      </p:sp>
      <p:sp>
        <p:nvSpPr>
          <p:cNvPr id="61443" name="Rectangle 1027"/>
          <p:cNvSpPr>
            <a:spLocks noGrp="1" noChangeArrowheads="1"/>
          </p:cNvSpPr>
          <p:nvPr>
            <p:ph type="body" idx="1"/>
          </p:nvPr>
        </p:nvSpPr>
        <p:spPr>
          <a:noFill/>
          <a:ln/>
        </p:spPr>
        <p:txBody>
          <a:bodyPr/>
          <a:lstStyle/>
          <a:p>
            <a:pPr marL="0" indent="0" eaLnBrk="1" hangingPunct="1"/>
            <a:r>
              <a:rPr lang="en-US" smtClean="0"/>
              <a:t>Top photo: © Bjørn Anders Nyomen</a:t>
            </a:r>
          </a:p>
          <a:p>
            <a:pPr marL="0" indent="0" eaLnBrk="1" hangingPunct="1"/>
            <a:r>
              <a:rPr lang="en-US" smtClean="0"/>
              <a:t>Bottom photo: Courtesy IPYDIS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NSIDC: An overview</a:t>
            </a:r>
          </a:p>
        </p:txBody>
      </p:sp>
      <p:sp>
        <p:nvSpPr>
          <p:cNvPr id="5" name="Rectangle 6"/>
          <p:cNvSpPr>
            <a:spLocks noGrp="1" noChangeArrowheads="1"/>
          </p:cNvSpPr>
          <p:nvPr>
            <p:ph type="sldNum" sz="quarter" idx="11"/>
          </p:nvPr>
        </p:nvSpPr>
        <p:spPr>
          <a:ln/>
        </p:spPr>
        <p:txBody>
          <a:bodyPr/>
          <a:lstStyle>
            <a:lvl1pPr>
              <a:defRPr/>
            </a:lvl1pPr>
          </a:lstStyle>
          <a:p>
            <a:fld id="{C0647310-DF28-6F4F-AF2E-E093B3CDFC5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762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62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NSIDC: An overview</a:t>
            </a:r>
          </a:p>
        </p:txBody>
      </p:sp>
      <p:sp>
        <p:nvSpPr>
          <p:cNvPr id="5" name="Rectangle 6"/>
          <p:cNvSpPr>
            <a:spLocks noGrp="1" noChangeArrowheads="1"/>
          </p:cNvSpPr>
          <p:nvPr>
            <p:ph type="sldNum" sz="quarter" idx="11"/>
          </p:nvPr>
        </p:nvSpPr>
        <p:spPr>
          <a:ln/>
        </p:spPr>
        <p:txBody>
          <a:bodyPr/>
          <a:lstStyle>
            <a:lvl1pPr>
              <a:defRPr/>
            </a:lvl1pPr>
          </a:lstStyle>
          <a:p>
            <a:fld id="{D995B137-A430-5A49-8AB2-35C7A48C65A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7724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24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57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r>
              <a:rPr lang="en-US"/>
              <a:t>NSIDC: An overview</a:t>
            </a:r>
          </a:p>
        </p:txBody>
      </p:sp>
      <p:sp>
        <p:nvSpPr>
          <p:cNvPr id="7" name="Rectangle 6"/>
          <p:cNvSpPr>
            <a:spLocks noGrp="1" noChangeArrowheads="1"/>
          </p:cNvSpPr>
          <p:nvPr>
            <p:ph type="sldNum" sz="quarter" idx="11"/>
          </p:nvPr>
        </p:nvSpPr>
        <p:spPr>
          <a:ln/>
        </p:spPr>
        <p:txBody>
          <a:bodyPr/>
          <a:lstStyle>
            <a:lvl1pPr>
              <a:defRPr/>
            </a:lvl1pPr>
          </a:lstStyle>
          <a:p>
            <a:fld id="{504193C7-7A86-8D40-B3FB-8E04F9381A3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524000"/>
            <a:ext cx="3810000" cy="4114800"/>
          </a:xfrm>
        </p:spPr>
        <p:txBody>
          <a:bodyPr/>
          <a:lstStyle/>
          <a:p>
            <a:pPr lvl="0"/>
            <a:endParaRPr lang="en-US" noProof="0" smtClean="0"/>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ABEFC6-0487-41AD-9626-8A52B1B95EC8}"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8E5EEF-25A2-4A0E-8D99-BEB43C886F58}"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49ACE7-5704-47D9-9EBE-1CE01FB7EAED}" type="datetimeFigureOut">
              <a:rPr lang="en-US" smtClean="0"/>
              <a:pPr/>
              <a:t>11/22/2011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773-5F68-484B-B124-9E35126A67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6"/>
          <p:cNvSpPr>
            <a:spLocks noGrp="1" noChangeArrowheads="1"/>
          </p:cNvSpPr>
          <p:nvPr>
            <p:ph type="sldNum" sz="quarter" idx="11"/>
          </p:nvPr>
        </p:nvSpPr>
        <p:spPr>
          <a:ln/>
        </p:spPr>
        <p:txBody>
          <a:bodyPr/>
          <a:lstStyle>
            <a:lvl1pPr>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NSIDC: An overview</a:t>
            </a:r>
          </a:p>
        </p:txBody>
      </p:sp>
      <p:sp>
        <p:nvSpPr>
          <p:cNvPr id="6" name="Rectangle 6"/>
          <p:cNvSpPr>
            <a:spLocks noGrp="1" noChangeArrowheads="1"/>
          </p:cNvSpPr>
          <p:nvPr>
            <p:ph type="sldNum" sz="quarter" idx="11"/>
          </p:nvPr>
        </p:nvSpPr>
        <p:spPr>
          <a:ln/>
        </p:spPr>
        <p:txBody>
          <a:bodyPr/>
          <a:lstStyle>
            <a:lvl1pPr>
              <a:defRPr/>
            </a:lvl1pPr>
          </a:lstStyle>
          <a:p>
            <a:fld id="{229D417A-8AE4-BF4C-9FE2-AB6E6EF719A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42" name="Rectangle 10"/>
          <p:cNvSpPr>
            <a:spLocks noChangeArrowheads="1"/>
          </p:cNvSpPr>
          <p:nvPr/>
        </p:nvSpPr>
        <p:spPr bwMode="auto">
          <a:xfrm>
            <a:off x="0" y="6248400"/>
            <a:ext cx="9144000" cy="609600"/>
          </a:xfrm>
          <a:prstGeom prst="rect">
            <a:avLst/>
          </a:prstGeom>
          <a:solidFill>
            <a:srgbClr val="C6DBED"/>
          </a:solidFill>
          <a:ln w="9525">
            <a:noFill/>
            <a:miter lim="800000"/>
            <a:headEnd/>
            <a:tailEnd/>
          </a:ln>
          <a:effectLst/>
        </p:spPr>
        <p:txBody>
          <a:bodyPr wrap="none" anchor="ctr"/>
          <a:lstStyle/>
          <a:p>
            <a:pPr>
              <a:defRPr/>
            </a:pPr>
            <a:endParaRPr lang="en-US">
              <a:latin typeface="Garamond" pitchFamily="18" charset="0"/>
            </a:endParaRPr>
          </a:p>
        </p:txBody>
      </p:sp>
      <p:sp>
        <p:nvSpPr>
          <p:cNvPr id="1027" name="Rectangle 3"/>
          <p:cNvSpPr>
            <a:spLocks noGrp="1" noChangeArrowheads="1"/>
          </p:cNvSpPr>
          <p:nvPr>
            <p:ph type="title"/>
          </p:nvPr>
        </p:nvSpPr>
        <p:spPr bwMode="auto">
          <a:xfrm>
            <a:off x="228600" y="762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1524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37" name="Rectangle 5"/>
          <p:cNvSpPr>
            <a:spLocks noGrp="1" noChangeArrowheads="1"/>
          </p:cNvSpPr>
          <p:nvPr>
            <p:ph type="ftr" sz="quarter" idx="3"/>
          </p:nvPr>
        </p:nvSpPr>
        <p:spPr bwMode="auto">
          <a:xfrm>
            <a:off x="1981200" y="6400800"/>
            <a:ext cx="5105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A68"/>
                </a:solidFill>
                <a:latin typeface="Garamond" pitchFamily="18" charset="0"/>
              </a:defRPr>
            </a:lvl1pPr>
          </a:lstStyle>
          <a:p>
            <a:pPr>
              <a:defRPr/>
            </a:pPr>
            <a:endParaRPr lang="en-US" dirty="0"/>
          </a:p>
        </p:txBody>
      </p:sp>
      <p:sp>
        <p:nvSpPr>
          <p:cNvPr id="300038" name="Rectangle 6"/>
          <p:cNvSpPr>
            <a:spLocks noGrp="1" noChangeArrowheads="1"/>
          </p:cNvSpPr>
          <p:nvPr>
            <p:ph type="sldNum" sz="quarter" idx="4"/>
          </p:nvPr>
        </p:nvSpPr>
        <p:spPr bwMode="auto">
          <a:xfrm>
            <a:off x="228600" y="6419850"/>
            <a:ext cx="990600" cy="266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A68"/>
                </a:solidFill>
              </a:defRPr>
            </a:lvl1pPr>
          </a:lstStyle>
          <a:p>
            <a:endParaRPr lang="en-US" dirty="0"/>
          </a:p>
        </p:txBody>
      </p:sp>
      <p:pic>
        <p:nvPicPr>
          <p:cNvPr id="1031" name="Picture 8"/>
          <p:cNvPicPr>
            <a:picLocks noChangeAspect="1" noChangeArrowheads="1"/>
          </p:cNvPicPr>
          <p:nvPr/>
        </p:nvPicPr>
        <p:blipFill>
          <a:blip r:embed="rId16" cstate="print"/>
          <a:srcRect/>
          <a:stretch>
            <a:fillRect/>
          </a:stretch>
        </p:blipFill>
        <p:spPr bwMode="auto">
          <a:xfrm>
            <a:off x="8229600" y="6307138"/>
            <a:ext cx="590550" cy="5032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88" r:id="rId14"/>
  </p:sldLayoutIdLst>
  <p:hf hdr="0" dt="0"/>
  <p:txStyles>
    <p:titleStyle>
      <a:lvl1pPr algn="l" rtl="0" eaLnBrk="0" fontAlgn="base" hangingPunct="0">
        <a:spcBef>
          <a:spcPct val="0"/>
        </a:spcBef>
        <a:spcAft>
          <a:spcPct val="0"/>
        </a:spcAft>
        <a:defRPr sz="3600" b="1">
          <a:solidFill>
            <a:srgbClr val="000A68"/>
          </a:solidFill>
          <a:latin typeface="+mj-lt"/>
          <a:ea typeface="+mj-ea"/>
          <a:cs typeface="+mj-cs"/>
        </a:defRPr>
      </a:lvl1pPr>
      <a:lvl2pPr algn="l" rtl="0" eaLnBrk="0" fontAlgn="base" hangingPunct="0">
        <a:spcBef>
          <a:spcPct val="0"/>
        </a:spcBef>
        <a:spcAft>
          <a:spcPct val="0"/>
        </a:spcAft>
        <a:defRPr sz="3600" b="1">
          <a:solidFill>
            <a:srgbClr val="000A68"/>
          </a:solidFill>
          <a:latin typeface="Garamond" pitchFamily="18" charset="0"/>
        </a:defRPr>
      </a:lvl2pPr>
      <a:lvl3pPr algn="l" rtl="0" eaLnBrk="0" fontAlgn="base" hangingPunct="0">
        <a:spcBef>
          <a:spcPct val="0"/>
        </a:spcBef>
        <a:spcAft>
          <a:spcPct val="0"/>
        </a:spcAft>
        <a:defRPr sz="3600" b="1">
          <a:solidFill>
            <a:srgbClr val="000A68"/>
          </a:solidFill>
          <a:latin typeface="Garamond" pitchFamily="18" charset="0"/>
        </a:defRPr>
      </a:lvl3pPr>
      <a:lvl4pPr algn="l" rtl="0" eaLnBrk="0" fontAlgn="base" hangingPunct="0">
        <a:spcBef>
          <a:spcPct val="0"/>
        </a:spcBef>
        <a:spcAft>
          <a:spcPct val="0"/>
        </a:spcAft>
        <a:defRPr sz="3600" b="1">
          <a:solidFill>
            <a:srgbClr val="000A68"/>
          </a:solidFill>
          <a:latin typeface="Garamond" pitchFamily="18" charset="0"/>
        </a:defRPr>
      </a:lvl4pPr>
      <a:lvl5pPr algn="l" rtl="0" eaLnBrk="0" fontAlgn="base" hangingPunct="0">
        <a:spcBef>
          <a:spcPct val="0"/>
        </a:spcBef>
        <a:spcAft>
          <a:spcPct val="0"/>
        </a:spcAft>
        <a:defRPr sz="3600" b="1">
          <a:solidFill>
            <a:srgbClr val="000A68"/>
          </a:solidFill>
          <a:latin typeface="Garamond" pitchFamily="18" charset="0"/>
        </a:defRPr>
      </a:lvl5pPr>
      <a:lvl6pPr marL="457200" algn="l" rtl="0" fontAlgn="base">
        <a:spcBef>
          <a:spcPct val="0"/>
        </a:spcBef>
        <a:spcAft>
          <a:spcPct val="0"/>
        </a:spcAft>
        <a:defRPr sz="3600" b="1">
          <a:solidFill>
            <a:srgbClr val="000A68"/>
          </a:solidFill>
          <a:latin typeface="Garamond" pitchFamily="18" charset="0"/>
        </a:defRPr>
      </a:lvl6pPr>
      <a:lvl7pPr marL="914400" algn="l" rtl="0" fontAlgn="base">
        <a:spcBef>
          <a:spcPct val="0"/>
        </a:spcBef>
        <a:spcAft>
          <a:spcPct val="0"/>
        </a:spcAft>
        <a:defRPr sz="3600" b="1">
          <a:solidFill>
            <a:srgbClr val="000A68"/>
          </a:solidFill>
          <a:latin typeface="Garamond" pitchFamily="18" charset="0"/>
        </a:defRPr>
      </a:lvl7pPr>
      <a:lvl8pPr marL="1371600" algn="l" rtl="0" fontAlgn="base">
        <a:spcBef>
          <a:spcPct val="0"/>
        </a:spcBef>
        <a:spcAft>
          <a:spcPct val="0"/>
        </a:spcAft>
        <a:defRPr sz="3600" b="1">
          <a:solidFill>
            <a:srgbClr val="000A68"/>
          </a:solidFill>
          <a:latin typeface="Garamond" pitchFamily="18" charset="0"/>
        </a:defRPr>
      </a:lvl8pPr>
      <a:lvl9pPr marL="1828800" algn="l" rtl="0" fontAlgn="base">
        <a:spcBef>
          <a:spcPct val="0"/>
        </a:spcBef>
        <a:spcAft>
          <a:spcPct val="0"/>
        </a:spcAft>
        <a:defRPr sz="3600" b="1">
          <a:solidFill>
            <a:srgbClr val="000A68"/>
          </a:solidFill>
          <a:latin typeface="Garamond" pitchFamily="18" charset="0"/>
        </a:defRPr>
      </a:lvl9pPr>
    </p:titleStyle>
    <p:bodyStyle>
      <a:lvl1pPr marL="342900" indent="-342900" algn="l" rtl="0" eaLnBrk="0" fontAlgn="base" hangingPunct="0">
        <a:spcBef>
          <a:spcPct val="20000"/>
        </a:spcBef>
        <a:spcAft>
          <a:spcPct val="0"/>
        </a:spcAft>
        <a:buClr>
          <a:schemeClr val="folHlink"/>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112" charset="2"/>
        <a:buChar char="§"/>
        <a:defRPr sz="26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80000"/>
        <a:buChar char="o"/>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0000"/>
        <a:buFont typeface="Wingdings" pitchFamily="-112" charset="2"/>
        <a:buChar char="q"/>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folHlink"/>
        </a:buClr>
        <a:buChar char="»"/>
        <a:defRPr sz="2000">
          <a:solidFill>
            <a:schemeClr val="tx1"/>
          </a:solidFill>
          <a:latin typeface="+mn-lt"/>
        </a:defRPr>
      </a:lvl6pPr>
      <a:lvl7pPr marL="2971800" indent="-228600" algn="l" rtl="0" fontAlgn="base">
        <a:spcBef>
          <a:spcPct val="20000"/>
        </a:spcBef>
        <a:spcAft>
          <a:spcPct val="0"/>
        </a:spcAft>
        <a:buClr>
          <a:schemeClr val="folHlink"/>
        </a:buClr>
        <a:buChar char="»"/>
        <a:defRPr sz="2000">
          <a:solidFill>
            <a:schemeClr val="tx1"/>
          </a:solidFill>
          <a:latin typeface="+mn-lt"/>
        </a:defRPr>
      </a:lvl7pPr>
      <a:lvl8pPr marL="3429000" indent="-228600" algn="l" rtl="0" fontAlgn="base">
        <a:spcBef>
          <a:spcPct val="20000"/>
        </a:spcBef>
        <a:spcAft>
          <a:spcPct val="0"/>
        </a:spcAft>
        <a:buClr>
          <a:schemeClr val="folHlink"/>
        </a:buClr>
        <a:buChar char="»"/>
        <a:defRPr sz="2000">
          <a:solidFill>
            <a:schemeClr val="tx1"/>
          </a:solidFill>
          <a:latin typeface="+mn-lt"/>
        </a:defRPr>
      </a:lvl8pPr>
      <a:lvl9pPr marL="3886200" indent="-228600" algn="l" rtl="0" fontAlgn="base">
        <a:spcBef>
          <a:spcPct val="20000"/>
        </a:spcBef>
        <a:spcAft>
          <a:spcPct val="0"/>
        </a:spcAft>
        <a:buClr>
          <a:schemeClr val="folHlink"/>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BEFC6-0487-41AD-9626-8A52B1B95EC8}" type="datetimeFigureOut">
              <a:rPr lang="en-US" smtClean="0"/>
              <a:pPr/>
              <a:t>11/22/2011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8E5EEF-25A2-4A0E-8D99-BEB43C886F5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9ACE7-5704-47D9-9EBE-1CE01FB7EAED}" type="datetimeFigureOut">
              <a:rPr lang="en-US" smtClean="0"/>
              <a:pPr/>
              <a:t>11/22/2011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5F773-5F68-484B-B124-9E35126A67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polarcommons.org/ethics-and-norms-of-data-sharing.php"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5"/>
          <p:cNvSpPr>
            <a:spLocks noChangeArrowheads="1"/>
          </p:cNvSpPr>
          <p:nvPr/>
        </p:nvSpPr>
        <p:spPr bwMode="auto">
          <a:xfrm>
            <a:off x="0" y="152400"/>
            <a:ext cx="9144000" cy="259080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2051" name="Rectangle 4"/>
          <p:cNvSpPr>
            <a:spLocks noChangeArrowheads="1"/>
          </p:cNvSpPr>
          <p:nvPr/>
        </p:nvSpPr>
        <p:spPr bwMode="auto">
          <a:xfrm>
            <a:off x="0" y="2590800"/>
            <a:ext cx="9144000" cy="2438400"/>
          </a:xfrm>
          <a:prstGeom prst="rect">
            <a:avLst/>
          </a:prstGeom>
          <a:solidFill>
            <a:srgbClr val="C6DBED"/>
          </a:solidFill>
          <a:ln w="9525">
            <a:noFill/>
            <a:miter lim="800000"/>
            <a:headEnd/>
            <a:tailEnd/>
          </a:ln>
        </p:spPr>
        <p:txBody>
          <a:bodyPr wrap="none" anchor="ctr">
            <a:prstTxWarp prst="textNoShape">
              <a:avLst/>
            </a:prstTxWarp>
          </a:bodyPr>
          <a:lstStyle/>
          <a:p>
            <a:pPr algn="ctr"/>
            <a:endParaRPr lang="en-US">
              <a:latin typeface="Times" pitchFamily="-112" charset="0"/>
            </a:endParaRPr>
          </a:p>
        </p:txBody>
      </p:sp>
      <p:sp>
        <p:nvSpPr>
          <p:cNvPr id="2052" name="Rectangle 2"/>
          <p:cNvSpPr>
            <a:spLocks noGrp="1" noChangeArrowheads="1"/>
          </p:cNvSpPr>
          <p:nvPr>
            <p:ph type="ctrTitle"/>
          </p:nvPr>
        </p:nvSpPr>
        <p:spPr>
          <a:xfrm>
            <a:off x="3124200" y="2743200"/>
            <a:ext cx="6019800" cy="2057400"/>
          </a:xfrm>
        </p:spPr>
        <p:txBody>
          <a:bodyPr/>
          <a:lstStyle/>
          <a:p>
            <a:pPr eaLnBrk="1" hangingPunct="1"/>
            <a:r>
              <a:rPr lang="en-US" sz="4000" b="0" dirty="0" smtClean="0">
                <a:latin typeface="Arial" pitchFamily="34" charset="0"/>
                <a:cs typeface="Arial" pitchFamily="34" charset="0"/>
              </a:rPr>
              <a:t>National Snow and Ice Data Center</a:t>
            </a:r>
            <a:r>
              <a:rPr lang="en-US" b="0" dirty="0" smtClean="0">
                <a:latin typeface="Arial" pitchFamily="34" charset="0"/>
                <a:cs typeface="Arial" pitchFamily="34" charset="0"/>
              </a:rPr>
              <a:t/>
            </a:r>
            <a:br>
              <a:rPr lang="en-US" b="0" dirty="0" smtClean="0">
                <a:latin typeface="Arial" pitchFamily="34" charset="0"/>
                <a:cs typeface="Arial" pitchFamily="34" charset="0"/>
              </a:rPr>
            </a:br>
            <a:r>
              <a:rPr lang="en-US" sz="2800" b="0" dirty="0" smtClean="0">
                <a:latin typeface="Arial" pitchFamily="34" charset="0"/>
                <a:cs typeface="Arial" pitchFamily="34" charset="0"/>
              </a:rPr>
              <a:t>A brief overview and </a:t>
            </a:r>
            <a:br>
              <a:rPr lang="en-US" sz="2800" b="0" dirty="0" smtClean="0">
                <a:latin typeface="Arial" pitchFamily="34" charset="0"/>
                <a:cs typeface="Arial" pitchFamily="34" charset="0"/>
              </a:rPr>
            </a:br>
            <a:r>
              <a:rPr lang="en-US" sz="2800" b="0" dirty="0" smtClean="0">
                <a:latin typeface="Arial" pitchFamily="34" charset="0"/>
                <a:cs typeface="Arial" pitchFamily="34" charset="0"/>
              </a:rPr>
              <a:t>data management projects</a:t>
            </a:r>
            <a:endParaRPr lang="en-US" b="0" dirty="0">
              <a:latin typeface="Arial" pitchFamily="34" charset="0"/>
              <a:cs typeface="Arial" pitchFamily="34" charset="0"/>
            </a:endParaRPr>
          </a:p>
        </p:txBody>
      </p:sp>
      <p:pic>
        <p:nvPicPr>
          <p:cNvPr id="2054" name="Picture 13"/>
          <p:cNvPicPr>
            <a:picLocks noChangeAspect="1" noChangeArrowheads="1"/>
          </p:cNvPicPr>
          <p:nvPr/>
        </p:nvPicPr>
        <p:blipFill>
          <a:blip r:embed="rId3" cstate="print"/>
          <a:srcRect/>
          <a:stretch>
            <a:fillRect/>
          </a:stretch>
        </p:blipFill>
        <p:spPr bwMode="auto">
          <a:xfrm>
            <a:off x="152400" y="2819400"/>
            <a:ext cx="2835275" cy="2103438"/>
          </a:xfrm>
          <a:prstGeom prst="rect">
            <a:avLst/>
          </a:prstGeom>
          <a:noFill/>
          <a:ln w="9525">
            <a:noFill/>
            <a:miter lim="800000"/>
            <a:headEnd/>
            <a:tailEnd/>
          </a:ln>
        </p:spPr>
      </p:pic>
      <p:sp>
        <p:nvSpPr>
          <p:cNvPr id="2055" name="Rectangle 14"/>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pic>
        <p:nvPicPr>
          <p:cNvPr id="2056" name="Picture 23" descr="nsidc_logo_no_text"/>
          <p:cNvPicPr>
            <a:picLocks noChangeAspect="1" noChangeArrowheads="1"/>
          </p:cNvPicPr>
          <p:nvPr/>
        </p:nvPicPr>
        <p:blipFill>
          <a:blip r:embed="rId4" cstate="print"/>
          <a:srcRect/>
          <a:stretch>
            <a:fillRect/>
          </a:stretch>
        </p:blipFill>
        <p:spPr bwMode="auto">
          <a:xfrm>
            <a:off x="7543800" y="685800"/>
            <a:ext cx="923925" cy="725488"/>
          </a:xfrm>
          <a:prstGeom prst="rect">
            <a:avLst/>
          </a:prstGeom>
          <a:noFill/>
          <a:ln w="9525">
            <a:noFill/>
            <a:miter lim="800000"/>
            <a:headEnd/>
            <a:tailEnd/>
          </a:ln>
        </p:spPr>
      </p:pic>
      <p:pic>
        <p:nvPicPr>
          <p:cNvPr id="2057" name="Picture 24" descr="nsidc_textonly"/>
          <p:cNvPicPr>
            <a:picLocks noChangeAspect="1" noChangeArrowheads="1"/>
          </p:cNvPicPr>
          <p:nvPr/>
        </p:nvPicPr>
        <p:blipFill>
          <a:blip r:embed="rId5" cstate="print"/>
          <a:srcRect/>
          <a:stretch>
            <a:fillRect/>
          </a:stretch>
        </p:blipFill>
        <p:spPr bwMode="auto">
          <a:xfrm>
            <a:off x="4038600" y="898525"/>
            <a:ext cx="3429000" cy="642938"/>
          </a:xfrm>
          <a:prstGeom prst="rect">
            <a:avLst/>
          </a:prstGeom>
          <a:noFill/>
          <a:ln w="9525">
            <a:noFill/>
            <a:miter lim="800000"/>
            <a:headEnd/>
            <a:tailEnd/>
          </a:ln>
        </p:spPr>
      </p:pic>
      <p:sp>
        <p:nvSpPr>
          <p:cNvPr id="10" name="TextBox 9"/>
          <p:cNvSpPr txBox="1"/>
          <p:nvPr/>
        </p:nvSpPr>
        <p:spPr>
          <a:xfrm>
            <a:off x="1905000" y="5486400"/>
            <a:ext cx="6314998" cy="461665"/>
          </a:xfrm>
          <a:prstGeom prst="rect">
            <a:avLst/>
          </a:prstGeom>
          <a:noFill/>
        </p:spPr>
        <p:txBody>
          <a:bodyPr wrap="none" rtlCol="0">
            <a:spAutoFit/>
          </a:bodyPr>
          <a:lstStyle/>
          <a:p>
            <a:r>
              <a:rPr lang="en-US" i="1" dirty="0" smtClean="0">
                <a:solidFill>
                  <a:srgbClr val="00B050"/>
                </a:solidFill>
                <a:latin typeface="Arial" pitchFamily="34" charset="0"/>
                <a:cs typeface="Arial" pitchFamily="34" charset="0"/>
              </a:rPr>
              <a:t>Walt Meier, Mark Parsons, and Mark </a:t>
            </a:r>
            <a:r>
              <a:rPr lang="en-US" i="1" dirty="0" err="1" smtClean="0">
                <a:solidFill>
                  <a:srgbClr val="00B050"/>
                </a:solidFill>
                <a:latin typeface="Arial" pitchFamily="34" charset="0"/>
                <a:cs typeface="Arial" pitchFamily="34" charset="0"/>
              </a:rPr>
              <a:t>Serreze</a:t>
            </a:r>
            <a:endParaRPr lang="en-US" i="1" dirty="0">
              <a:solidFill>
                <a:srgbClr val="00B050"/>
              </a:solidFill>
              <a:latin typeface="Arial" pitchFamily="34" charset="0"/>
              <a:cs typeface="Arial" pitchFamily="34" charset="0"/>
            </a:endParaRPr>
          </a:p>
        </p:txBody>
      </p:sp>
      <p:pic>
        <p:nvPicPr>
          <p:cNvPr id="11" name="Picture 22" descr="cires_new_logo"/>
          <p:cNvPicPr>
            <a:picLocks noChangeAspect="1" noChangeArrowheads="1"/>
          </p:cNvPicPr>
          <p:nvPr/>
        </p:nvPicPr>
        <p:blipFill>
          <a:blip r:embed="rId6" cstate="print"/>
          <a:srcRect/>
          <a:stretch>
            <a:fillRect/>
          </a:stretch>
        </p:blipFill>
        <p:spPr bwMode="auto">
          <a:xfrm>
            <a:off x="225425" y="350838"/>
            <a:ext cx="1371600" cy="700087"/>
          </a:xfrm>
          <a:prstGeom prst="rect">
            <a:avLst/>
          </a:prstGeom>
          <a:noFill/>
        </p:spPr>
      </p:pic>
      <p:sp>
        <p:nvSpPr>
          <p:cNvPr id="12" name="Text Box 25"/>
          <p:cNvSpPr txBox="1">
            <a:spLocks noChangeArrowheads="1"/>
          </p:cNvSpPr>
          <p:nvPr/>
        </p:nvSpPr>
        <p:spPr bwMode="auto">
          <a:xfrm>
            <a:off x="1520825" y="304800"/>
            <a:ext cx="3127375" cy="517525"/>
          </a:xfrm>
          <a:prstGeom prst="rect">
            <a:avLst/>
          </a:prstGeom>
          <a:noFill/>
          <a:ln w="9525" algn="ctr">
            <a:noFill/>
            <a:miter lim="800000"/>
            <a:headEnd/>
            <a:tailEnd/>
          </a:ln>
          <a:effectLst/>
        </p:spPr>
        <p:txBody>
          <a:bodyPr wrap="none">
            <a:spAutoFit/>
          </a:bodyPr>
          <a:lstStyle/>
          <a:p>
            <a:pPr algn="l"/>
            <a:r>
              <a:rPr lang="en-US" sz="1400" b="1" dirty="0">
                <a:solidFill>
                  <a:srgbClr val="008000"/>
                </a:solidFill>
              </a:rPr>
              <a:t>Cooperative Institute for Research </a:t>
            </a:r>
          </a:p>
          <a:p>
            <a:pPr algn="l"/>
            <a:r>
              <a:rPr lang="en-US" sz="1400" b="1" dirty="0">
                <a:solidFill>
                  <a:srgbClr val="008000"/>
                </a:solidFill>
              </a:rPr>
              <a:t>in Environmental Sciences</a:t>
            </a:r>
          </a:p>
        </p:txBody>
      </p:sp>
      <p:sp>
        <p:nvSpPr>
          <p:cNvPr id="13" name="Text Box 26"/>
          <p:cNvSpPr txBox="1">
            <a:spLocks noChangeArrowheads="1"/>
          </p:cNvSpPr>
          <p:nvPr/>
        </p:nvSpPr>
        <p:spPr bwMode="auto">
          <a:xfrm>
            <a:off x="1600200" y="1828800"/>
            <a:ext cx="1244251" cy="461665"/>
          </a:xfrm>
          <a:prstGeom prst="rect">
            <a:avLst/>
          </a:prstGeom>
          <a:noFill/>
          <a:ln w="9525" algn="ctr">
            <a:noFill/>
            <a:miter lim="800000"/>
            <a:headEnd/>
            <a:tailEnd/>
          </a:ln>
          <a:effectLst/>
        </p:spPr>
        <p:txBody>
          <a:bodyPr wrap="none">
            <a:spAutoFit/>
          </a:bodyPr>
          <a:lstStyle/>
          <a:p>
            <a:pPr algn="l"/>
            <a:r>
              <a:rPr lang="en-US" sz="1200" b="1" dirty="0">
                <a:solidFill>
                  <a:srgbClr val="CC9900"/>
                </a:solidFill>
                <a:latin typeface="Georgia" pitchFamily="18" charset="0"/>
              </a:rPr>
              <a:t>University of </a:t>
            </a:r>
          </a:p>
          <a:p>
            <a:pPr algn="l"/>
            <a:r>
              <a:rPr lang="en-US" sz="1200" b="1" dirty="0">
                <a:solidFill>
                  <a:srgbClr val="CC9900"/>
                </a:solidFill>
                <a:latin typeface="Georgia" pitchFamily="18" charset="0"/>
              </a:rPr>
              <a:t>Colorado</a:t>
            </a:r>
          </a:p>
        </p:txBody>
      </p:sp>
      <p:pic>
        <p:nvPicPr>
          <p:cNvPr id="14" name="Picture 28" descr="cu_logo_thumb"/>
          <p:cNvPicPr>
            <a:picLocks noChangeAspect="1" noChangeArrowheads="1"/>
          </p:cNvPicPr>
          <p:nvPr/>
        </p:nvPicPr>
        <p:blipFill>
          <a:blip r:embed="rId7" cstate="print"/>
          <a:srcRect/>
          <a:stretch>
            <a:fillRect/>
          </a:stretch>
        </p:blipFill>
        <p:spPr bwMode="auto">
          <a:xfrm>
            <a:off x="1146175" y="1828800"/>
            <a:ext cx="517525" cy="51752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ide2"/>
          <p:cNvPicPr>
            <a:picLocks noChangeAspect="1" noChangeArrowheads="1"/>
          </p:cNvPicPr>
          <p:nvPr/>
        </p:nvPicPr>
        <p:blipFill>
          <a:blip r:embed="rId2" cstate="print"/>
          <a:srcRect/>
          <a:stretch>
            <a:fillRect/>
          </a:stretch>
        </p:blipFill>
        <p:spPr bwMode="auto">
          <a:xfrm>
            <a:off x="264899" y="1388105"/>
            <a:ext cx="4440493" cy="4403095"/>
          </a:xfrm>
          <a:prstGeom prst="rect">
            <a:avLst/>
          </a:prstGeom>
          <a:noFill/>
          <a:ln w="9525">
            <a:noFill/>
            <a:miter lim="800000"/>
            <a:headEnd/>
            <a:tailEnd/>
          </a:ln>
        </p:spPr>
      </p:pic>
      <p:sp>
        <p:nvSpPr>
          <p:cNvPr id="3" name="TextBox 2"/>
          <p:cNvSpPr txBox="1"/>
          <p:nvPr/>
        </p:nvSpPr>
        <p:spPr>
          <a:xfrm>
            <a:off x="685800" y="304800"/>
            <a:ext cx="8458200" cy="954107"/>
          </a:xfrm>
          <a:prstGeom prst="rect">
            <a:avLst/>
          </a:prstGeom>
          <a:noFill/>
        </p:spPr>
        <p:txBody>
          <a:bodyPr wrap="square" rtlCol="0">
            <a:spAutoFit/>
          </a:bodyPr>
          <a:lstStyle/>
          <a:p>
            <a:r>
              <a:rPr lang="en-US" sz="2800" dirty="0" smtClean="0">
                <a:latin typeface="Helvetica" pitchFamily="34" charset="0"/>
                <a:cs typeface="Helvetica" pitchFamily="34" charset="0"/>
              </a:rPr>
              <a:t>ACADIS: Advanced Cooperative Arctic Data and Information Service</a:t>
            </a:r>
            <a:endParaRPr lang="en-US" sz="2800" dirty="0">
              <a:latin typeface="Helvetica" pitchFamily="34" charset="0"/>
              <a:cs typeface="Helvetica" pitchFamily="34" charset="0"/>
            </a:endParaRPr>
          </a:p>
        </p:txBody>
      </p:sp>
      <p:sp>
        <p:nvSpPr>
          <p:cNvPr id="4" name="TextBox 3"/>
          <p:cNvSpPr txBox="1"/>
          <p:nvPr/>
        </p:nvSpPr>
        <p:spPr>
          <a:xfrm>
            <a:off x="4904014" y="990600"/>
            <a:ext cx="3962400" cy="5016758"/>
          </a:xfrm>
          <a:prstGeom prst="rect">
            <a:avLst/>
          </a:prstGeom>
          <a:noFill/>
        </p:spPr>
        <p:txBody>
          <a:bodyPr wrap="square" rtlCol="0">
            <a:spAutoFit/>
          </a:bodyPr>
          <a:lstStyle/>
          <a:p>
            <a:r>
              <a:rPr lang="en-US" sz="2000" dirty="0" smtClean="0">
                <a:latin typeface="Helvetica" pitchFamily="34" charset="0"/>
                <a:cs typeface="Helvetica" pitchFamily="34" charset="0"/>
              </a:rPr>
              <a:t>ACADIS, a joint NSIDC/UCAR effort, is managing all</a:t>
            </a:r>
            <a:r>
              <a:rPr lang="en-US" sz="2000" i="1" dirty="0" smtClean="0">
                <a:latin typeface="Helvetica" pitchFamily="34" charset="0"/>
                <a:cs typeface="Helvetica" pitchFamily="34" charset="0"/>
              </a:rPr>
              <a:t> </a:t>
            </a:r>
            <a:r>
              <a:rPr lang="en-US" sz="2000" dirty="0" smtClean="0">
                <a:latin typeface="Helvetica" pitchFamily="34" charset="0"/>
                <a:cs typeface="Helvetica" pitchFamily="34" charset="0"/>
              </a:rPr>
              <a:t>Arctic data for NSF  </a:t>
            </a:r>
          </a:p>
          <a:p>
            <a:endParaRPr lang="en-US" sz="2000" dirty="0">
              <a:latin typeface="Helvetica" pitchFamily="34" charset="0"/>
              <a:cs typeface="Helvetica" pitchFamily="34" charset="0"/>
            </a:endParaRPr>
          </a:p>
          <a:p>
            <a:r>
              <a:rPr lang="en-US" sz="2000" dirty="0" smtClean="0">
                <a:latin typeface="Helvetica" pitchFamily="34" charset="0"/>
                <a:cs typeface="Helvetica" pitchFamily="34" charset="0"/>
              </a:rPr>
              <a:t>Key year 1 goals:  </a:t>
            </a:r>
          </a:p>
          <a:p>
            <a:endParaRPr lang="en-US" sz="2000" dirty="0">
              <a:latin typeface="Helvetica" pitchFamily="34" charset="0"/>
              <a:cs typeface="Helvetica" pitchFamily="34" charset="0"/>
            </a:endParaRPr>
          </a:p>
          <a:p>
            <a:pPr marL="342900" indent="-342900">
              <a:buFont typeface="Arial" pitchFamily="34" charset="0"/>
              <a:buChar char="•"/>
            </a:pPr>
            <a:r>
              <a:rPr lang="en-US" sz="2000" dirty="0" smtClean="0">
                <a:latin typeface="Helvetica" pitchFamily="34" charset="0"/>
                <a:cs typeface="Helvetica" pitchFamily="34" charset="0"/>
              </a:rPr>
              <a:t>Continued data Ingest through CADIS as ACADIS </a:t>
            </a:r>
            <a:r>
              <a:rPr lang="en-US" sz="2000" dirty="0">
                <a:latin typeface="Helvetica" pitchFamily="34" charset="0"/>
                <a:cs typeface="Helvetica" pitchFamily="34" charset="0"/>
              </a:rPr>
              <a:t> </a:t>
            </a:r>
            <a:r>
              <a:rPr lang="en-US" sz="2000" dirty="0" smtClean="0">
                <a:latin typeface="Helvetica" pitchFamily="34" charset="0"/>
                <a:cs typeface="Helvetica" pitchFamily="34" charset="0"/>
              </a:rPr>
              <a:t>system develops</a:t>
            </a:r>
          </a:p>
          <a:p>
            <a:pPr marL="342900" indent="-342900">
              <a:buFont typeface="Arial" pitchFamily="34" charset="0"/>
              <a:buChar char="•"/>
            </a:pPr>
            <a:r>
              <a:rPr lang="en-US" sz="2000" dirty="0" smtClean="0">
                <a:latin typeface="Helvetica" pitchFamily="34" charset="0"/>
                <a:cs typeface="Helvetica" pitchFamily="34" charset="0"/>
              </a:rPr>
              <a:t>Form Data Advisory Committee</a:t>
            </a:r>
          </a:p>
          <a:p>
            <a:pPr marL="342900" indent="-342900">
              <a:buFont typeface="Arial" pitchFamily="34" charset="0"/>
              <a:buChar char="•"/>
            </a:pPr>
            <a:r>
              <a:rPr lang="en-US" sz="2000" dirty="0" smtClean="0">
                <a:latin typeface="Helvetica" pitchFamily="34" charset="0"/>
                <a:cs typeface="Helvetica" pitchFamily="34" charset="0"/>
              </a:rPr>
              <a:t>Make all NSF Arctic data visible through NSIDC</a:t>
            </a:r>
          </a:p>
          <a:p>
            <a:pPr marL="342900" indent="-342900">
              <a:buFont typeface="Arial" pitchFamily="34" charset="0"/>
              <a:buChar char="•"/>
            </a:pPr>
            <a:r>
              <a:rPr lang="en-US" sz="2000" dirty="0" smtClean="0">
                <a:latin typeface="Helvetica" pitchFamily="34" charset="0"/>
                <a:cs typeface="Helvetica" pitchFamily="34" charset="0"/>
              </a:rPr>
              <a:t>Prototype  integrated/value added products</a:t>
            </a:r>
            <a:endParaRPr lang="en-US" sz="2000" dirty="0">
              <a:latin typeface="Helvetica" pitchFamily="34" charset="0"/>
              <a:cs typeface="Helvetica" pitchFamily="34" charset="0"/>
            </a:endParaRPr>
          </a:p>
          <a:p>
            <a:endParaRPr lang="en-US" sz="2000" dirty="0">
              <a:latin typeface="Helvetica" pitchFamily="34" charset="0"/>
              <a:cs typeface="Helvetica" pitchFamily="34" charset="0"/>
            </a:endParaRPr>
          </a:p>
        </p:txBody>
      </p:sp>
      <p:sp>
        <p:nvSpPr>
          <p:cNvPr id="7" name="TextBox 6"/>
          <p:cNvSpPr txBox="1"/>
          <p:nvPr/>
        </p:nvSpPr>
        <p:spPr>
          <a:xfrm>
            <a:off x="2104145" y="3458847"/>
            <a:ext cx="762000" cy="261610"/>
          </a:xfrm>
          <a:prstGeom prst="rect">
            <a:avLst/>
          </a:prstGeom>
          <a:solidFill>
            <a:srgbClr val="99CCCC"/>
          </a:solidFill>
        </p:spPr>
        <p:txBody>
          <a:bodyPr wrap="square" rtlCol="0">
            <a:spAutoFit/>
          </a:bodyPr>
          <a:lstStyle/>
          <a:p>
            <a:r>
              <a:rPr lang="en-US" sz="1100" b="1" dirty="0" smtClean="0">
                <a:latin typeface="Arial" pitchFamily="34" charset="0"/>
                <a:cs typeface="Arial" pitchFamily="34" charset="0"/>
              </a:rPr>
              <a:t>ACADIS</a:t>
            </a:r>
            <a:endParaRPr lang="en-US" sz="11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descr="IMG_4901.jpg"/>
          <p:cNvPicPr>
            <a:picLocks noChangeAspect="1"/>
          </p:cNvPicPr>
          <p:nvPr/>
        </p:nvPicPr>
        <p:blipFill>
          <a:blip r:embed="rId3" cstate="print"/>
          <a:srcRect/>
          <a:stretch>
            <a:fillRect/>
          </a:stretch>
        </p:blipFill>
        <p:spPr bwMode="auto">
          <a:xfrm>
            <a:off x="0" y="838200"/>
            <a:ext cx="2592388" cy="3886200"/>
          </a:xfrm>
          <a:prstGeom prst="rect">
            <a:avLst/>
          </a:prstGeom>
          <a:noFill/>
          <a:ln w="9525">
            <a:noFill/>
            <a:miter lim="800000"/>
            <a:headEnd/>
            <a:tailEnd/>
          </a:ln>
        </p:spPr>
      </p:pic>
      <p:sp>
        <p:nvSpPr>
          <p:cNvPr id="14339" name="Rectangle 2"/>
          <p:cNvSpPr>
            <a:spLocks noGrp="1" noChangeArrowheads="1"/>
          </p:cNvSpPr>
          <p:nvPr>
            <p:ph type="title"/>
          </p:nvPr>
        </p:nvSpPr>
        <p:spPr>
          <a:xfrm>
            <a:off x="2625045" y="152400"/>
            <a:ext cx="6172200" cy="990600"/>
          </a:xfrm>
        </p:spPr>
        <p:txBody>
          <a:bodyPr/>
          <a:lstStyle/>
          <a:p>
            <a:pPr eaLnBrk="1" hangingPunct="1"/>
            <a:r>
              <a:rPr lang="en-US" sz="2400" b="0" dirty="0" smtClean="0">
                <a:latin typeface="Helvetica" pitchFamily="34" charset="0"/>
                <a:ea typeface="ＭＳ Ｐゴシック" charset="-128"/>
                <a:cs typeface="Helvetica" pitchFamily="34" charset="0"/>
              </a:rPr>
              <a:t>NSF: Exchange for Local Observations and </a:t>
            </a:r>
            <a:br>
              <a:rPr lang="en-US" sz="2400" b="0" dirty="0" smtClean="0">
                <a:latin typeface="Helvetica" pitchFamily="34" charset="0"/>
                <a:ea typeface="ＭＳ Ｐゴシック" charset="-128"/>
                <a:cs typeface="Helvetica" pitchFamily="34" charset="0"/>
              </a:rPr>
            </a:br>
            <a:r>
              <a:rPr lang="en-US" sz="2400" b="0" dirty="0" smtClean="0">
                <a:latin typeface="Helvetica" pitchFamily="34" charset="0"/>
                <a:ea typeface="ＭＳ Ｐゴシック" charset="-128"/>
                <a:cs typeface="Helvetica" pitchFamily="34" charset="0"/>
              </a:rPr>
              <a:t>Knowledge in the Arctic (ELOKA)</a:t>
            </a:r>
          </a:p>
        </p:txBody>
      </p:sp>
      <p:pic>
        <p:nvPicPr>
          <p:cNvPr id="14340" name="Picture 9" descr="IMG_5608.jpg"/>
          <p:cNvPicPr>
            <a:picLocks noChangeAspect="1"/>
          </p:cNvPicPr>
          <p:nvPr/>
        </p:nvPicPr>
        <p:blipFill>
          <a:blip r:embed="rId4" cstate="print"/>
          <a:srcRect/>
          <a:stretch>
            <a:fillRect/>
          </a:stretch>
        </p:blipFill>
        <p:spPr bwMode="auto">
          <a:xfrm>
            <a:off x="0" y="4619763"/>
            <a:ext cx="3352800" cy="2238237"/>
          </a:xfrm>
          <a:prstGeom prst="rect">
            <a:avLst/>
          </a:prstGeom>
          <a:noFill/>
          <a:ln w="3175">
            <a:noFill/>
            <a:miter lim="800000"/>
            <a:headEnd/>
            <a:tailEnd/>
          </a:ln>
        </p:spPr>
      </p:pic>
      <p:sp>
        <p:nvSpPr>
          <p:cNvPr id="16388" name="Rectangle 3"/>
          <p:cNvSpPr>
            <a:spLocks noGrp="1" noChangeArrowheads="1"/>
          </p:cNvSpPr>
          <p:nvPr>
            <p:ph type="body" idx="1"/>
          </p:nvPr>
        </p:nvSpPr>
        <p:spPr>
          <a:xfrm>
            <a:off x="3200400" y="1066800"/>
            <a:ext cx="5791200" cy="4953000"/>
          </a:xfrm>
        </p:spPr>
        <p:txBody>
          <a:bodyPr/>
          <a:lstStyle/>
          <a:p>
            <a:pPr eaLnBrk="1" hangingPunct="1">
              <a:buFontTx/>
              <a:buNone/>
            </a:pPr>
            <a:r>
              <a:rPr lang="en-US" sz="1600" dirty="0" smtClean="0">
                <a:latin typeface="Helvetica" pitchFamily="34" charset="0"/>
                <a:ea typeface="ＭＳ Ｐゴシック" charset="-128"/>
                <a:cs typeface="Helvetica" pitchFamily="34" charset="0"/>
              </a:rPr>
              <a:t>Why</a:t>
            </a:r>
          </a:p>
          <a:p>
            <a:pPr eaLnBrk="1" hangingPunct="1"/>
            <a:r>
              <a:rPr lang="en-US" sz="1600" dirty="0" smtClean="0">
                <a:latin typeface="Helvetica" pitchFamily="34" charset="0"/>
                <a:ea typeface="ＭＳ Ｐゴシック" charset="-128"/>
                <a:cs typeface="Helvetica" pitchFamily="34" charset="0"/>
              </a:rPr>
              <a:t>Local and community based knowledge of the Arctic is informing science, policy, and development.</a:t>
            </a:r>
          </a:p>
          <a:p>
            <a:pPr eaLnBrk="1" hangingPunct="1"/>
            <a:r>
              <a:rPr lang="en-US" sz="1600" dirty="0" smtClean="0">
                <a:latin typeface="Helvetica" pitchFamily="34" charset="0"/>
                <a:ea typeface="ＭＳ Ｐゴシック" charset="-128"/>
                <a:cs typeface="Helvetica" pitchFamily="34" charset="0"/>
              </a:rPr>
              <a:t>Communities look for their work to have influence beyond a particular research project and to be passed down to youth and shared broadly but ethically.</a:t>
            </a:r>
          </a:p>
          <a:p>
            <a:pPr eaLnBrk="1" hangingPunct="1"/>
            <a:r>
              <a:rPr lang="en-US" sz="1600" dirty="0" smtClean="0">
                <a:latin typeface="Helvetica" pitchFamily="34" charset="0"/>
                <a:ea typeface="ＭＳ Ｐゴシック" charset="-128"/>
                <a:cs typeface="Helvetica" pitchFamily="34" charset="0"/>
              </a:rPr>
              <a:t>There is an increasing need to manage the information so that local knowledge-holders can decide how to manage their “data” and how to share it with others effectively</a:t>
            </a:r>
          </a:p>
          <a:p>
            <a:pPr eaLnBrk="1" hangingPunct="1">
              <a:buFontTx/>
              <a:buNone/>
            </a:pPr>
            <a:r>
              <a:rPr lang="en-US" sz="1600" dirty="0" smtClean="0">
                <a:latin typeface="Helvetica" pitchFamily="34" charset="0"/>
                <a:ea typeface="ＭＳ Ｐゴシック" charset="-128"/>
                <a:cs typeface="Helvetica" pitchFamily="34" charset="0"/>
              </a:rPr>
              <a:t>What</a:t>
            </a:r>
          </a:p>
          <a:p>
            <a:pPr eaLnBrk="1" hangingPunct="1"/>
            <a:r>
              <a:rPr lang="en-US" sz="1600" dirty="0" smtClean="0">
                <a:latin typeface="Helvetica" pitchFamily="34" charset="0"/>
                <a:ea typeface="ＭＳ Ｐゴシック" charset="-128"/>
                <a:cs typeface="Helvetica" pitchFamily="34" charset="0"/>
              </a:rPr>
              <a:t>ELOKA provides data management services and user support to facilitate the collection, use, exchange, and preservation, of local observations and knowledge.</a:t>
            </a:r>
          </a:p>
          <a:p>
            <a:pPr eaLnBrk="1" hangingPunct="1"/>
            <a:r>
              <a:rPr lang="en-US" sz="1600" dirty="0" smtClean="0">
                <a:latin typeface="Helvetica" pitchFamily="34" charset="0"/>
                <a:ea typeface="ＭＳ Ｐゴシック" charset="-128"/>
                <a:cs typeface="Helvetica" pitchFamily="34" charset="0"/>
              </a:rPr>
              <a:t>Currently have interviews, maps, and community measurements of sea ice, narwhal behavior, environmental change, and ecology</a:t>
            </a:r>
          </a:p>
        </p:txBody>
      </p:sp>
      <p:sp>
        <p:nvSpPr>
          <p:cNvPr id="2" name="TextBox 1"/>
          <p:cNvSpPr txBox="1"/>
          <p:nvPr/>
        </p:nvSpPr>
        <p:spPr>
          <a:xfrm>
            <a:off x="3505200" y="5508048"/>
            <a:ext cx="5486400" cy="461665"/>
          </a:xfrm>
          <a:prstGeom prst="rect">
            <a:avLst/>
          </a:prstGeom>
          <a:noFill/>
        </p:spPr>
        <p:txBody>
          <a:bodyPr wrap="square" rtlCol="0">
            <a:spAutoFit/>
          </a:bodyPr>
          <a:lstStyle/>
          <a:p>
            <a:r>
              <a:rPr lang="en-US" dirty="0" smtClean="0">
                <a:latin typeface="Arial" pitchFamily="34" charset="0"/>
                <a:cs typeface="Arial" pitchFamily="34" charset="0"/>
              </a:rPr>
              <a:t>ELOKA will become an arm of ACADIS</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Footer Placeholder 1"/>
          <p:cNvSpPr>
            <a:spLocks noGrp="1"/>
          </p:cNvSpPr>
          <p:nvPr>
            <p:ph type="ftr" sz="quarter" idx="10"/>
          </p:nvPr>
        </p:nvSpPr>
        <p:spPr>
          <a:noFill/>
        </p:spPr>
        <p:txBody>
          <a:bodyPr/>
          <a:lstStyle/>
          <a:p>
            <a:endParaRPr lang="en-US" dirty="0" smtClean="0">
              <a:latin typeface="Garamond" pitchFamily="18" charset="0"/>
              <a:ea typeface="MS PGothic" pitchFamily="34" charset="-128"/>
            </a:endParaRPr>
          </a:p>
        </p:txBody>
      </p:sp>
      <p:sp>
        <p:nvSpPr>
          <p:cNvPr id="60418" name="Slide Number Placeholder 2"/>
          <p:cNvSpPr>
            <a:spLocks noGrp="1"/>
          </p:cNvSpPr>
          <p:nvPr>
            <p:ph type="sldNum" sz="quarter" idx="11"/>
          </p:nvPr>
        </p:nvSpPr>
        <p:spPr>
          <a:noFill/>
        </p:spPr>
        <p:txBody>
          <a:bodyPr/>
          <a:lstStyle/>
          <a:p>
            <a:endParaRPr lang="en-US" dirty="0"/>
          </a:p>
        </p:txBody>
      </p:sp>
      <p:pic>
        <p:nvPicPr>
          <p:cNvPr id="60419" name="Picture 7" descr="homeImage_sm"/>
          <p:cNvPicPr>
            <a:picLocks noChangeAspect="1" noChangeArrowheads="1"/>
          </p:cNvPicPr>
          <p:nvPr/>
        </p:nvPicPr>
        <p:blipFill>
          <a:blip r:embed="rId3" cstate="print"/>
          <a:srcRect/>
          <a:stretch>
            <a:fillRect/>
          </a:stretch>
        </p:blipFill>
        <p:spPr bwMode="auto">
          <a:xfrm>
            <a:off x="5715000" y="3770313"/>
            <a:ext cx="3429000" cy="2478087"/>
          </a:xfrm>
          <a:prstGeom prst="rect">
            <a:avLst/>
          </a:prstGeom>
          <a:noFill/>
          <a:ln w="9525">
            <a:noFill/>
            <a:miter lim="800000"/>
            <a:headEnd/>
            <a:tailEnd/>
          </a:ln>
        </p:spPr>
      </p:pic>
      <p:pic>
        <p:nvPicPr>
          <p:cNvPr id="60420" name="Picture 10" descr="dataStoryImage2"/>
          <p:cNvPicPr>
            <a:picLocks noChangeAspect="1" noChangeArrowheads="1"/>
          </p:cNvPicPr>
          <p:nvPr/>
        </p:nvPicPr>
        <p:blipFill>
          <a:blip r:embed="rId4" cstate="print"/>
          <a:srcRect/>
          <a:stretch>
            <a:fillRect/>
          </a:stretch>
        </p:blipFill>
        <p:spPr bwMode="auto">
          <a:xfrm>
            <a:off x="5724525" y="1066800"/>
            <a:ext cx="3419475" cy="2713038"/>
          </a:xfrm>
          <a:prstGeom prst="rect">
            <a:avLst/>
          </a:prstGeom>
          <a:noFill/>
          <a:ln w="9525">
            <a:noFill/>
            <a:miter lim="800000"/>
            <a:headEnd/>
            <a:tailEnd/>
          </a:ln>
        </p:spPr>
      </p:pic>
      <p:sp>
        <p:nvSpPr>
          <p:cNvPr id="60421" name="Rectangle 2"/>
          <p:cNvSpPr>
            <a:spLocks noChangeArrowheads="1"/>
          </p:cNvSpPr>
          <p:nvPr/>
        </p:nvSpPr>
        <p:spPr bwMode="auto">
          <a:xfrm>
            <a:off x="304800" y="-76200"/>
            <a:ext cx="8610600" cy="990600"/>
          </a:xfrm>
          <a:prstGeom prst="rect">
            <a:avLst/>
          </a:prstGeom>
          <a:noFill/>
          <a:ln w="9525">
            <a:noFill/>
            <a:miter lim="800000"/>
            <a:headEnd/>
            <a:tailEnd/>
          </a:ln>
        </p:spPr>
        <p:txBody>
          <a:bodyPr anchor="ctr"/>
          <a:lstStyle/>
          <a:p>
            <a:pPr eaLnBrk="1" hangingPunct="1"/>
            <a:endParaRPr lang="en-US" sz="2800" b="1" i="1">
              <a:solidFill>
                <a:srgbClr val="B8FFCC"/>
              </a:solidFill>
            </a:endParaRPr>
          </a:p>
        </p:txBody>
      </p:sp>
      <p:sp>
        <p:nvSpPr>
          <p:cNvPr id="60422" name="Rectangle 3"/>
          <p:cNvSpPr>
            <a:spLocks noChangeArrowheads="1"/>
          </p:cNvSpPr>
          <p:nvPr/>
        </p:nvSpPr>
        <p:spPr bwMode="auto">
          <a:xfrm>
            <a:off x="330200" y="138093"/>
            <a:ext cx="8610600" cy="954107"/>
          </a:xfrm>
          <a:prstGeom prst="rect">
            <a:avLst/>
          </a:prstGeom>
          <a:noFill/>
          <a:ln w="9525">
            <a:noFill/>
            <a:miter lim="800000"/>
            <a:headEnd/>
            <a:tailEnd/>
          </a:ln>
        </p:spPr>
        <p:txBody>
          <a:bodyPr>
            <a:spAutoFit/>
          </a:bodyPr>
          <a:lstStyle/>
          <a:p>
            <a:pPr eaLnBrk="1" hangingPunct="1"/>
            <a:r>
              <a:rPr lang="en-US" sz="2800" dirty="0" smtClean="0">
                <a:solidFill>
                  <a:srgbClr val="000A68"/>
                </a:solidFill>
                <a:latin typeface="Arial" pitchFamily="34" charset="0"/>
                <a:cs typeface="Arial" pitchFamily="34" charset="0"/>
              </a:rPr>
              <a:t>NSIDC will sustain the basic </a:t>
            </a:r>
            <a:r>
              <a:rPr lang="en-US" sz="2800" dirty="0">
                <a:solidFill>
                  <a:srgbClr val="000A68"/>
                </a:solidFill>
                <a:latin typeface="Arial" pitchFamily="34" charset="0"/>
                <a:cs typeface="Arial" pitchFamily="34" charset="0"/>
              </a:rPr>
              <a:t>p</a:t>
            </a:r>
            <a:r>
              <a:rPr lang="en-US" sz="2800" dirty="0" smtClean="0">
                <a:solidFill>
                  <a:srgbClr val="000A68"/>
                </a:solidFill>
                <a:latin typeface="Arial" pitchFamily="34" charset="0"/>
                <a:cs typeface="Arial" pitchFamily="34" charset="0"/>
              </a:rPr>
              <a:t>rinciples </a:t>
            </a:r>
            <a:r>
              <a:rPr lang="en-US" sz="2800" dirty="0">
                <a:solidFill>
                  <a:srgbClr val="000A68"/>
                </a:solidFill>
                <a:latin typeface="Arial" pitchFamily="34" charset="0"/>
                <a:cs typeface="Arial" pitchFamily="34" charset="0"/>
              </a:rPr>
              <a:t>of </a:t>
            </a:r>
            <a:r>
              <a:rPr lang="en-US" sz="2800" dirty="0" smtClean="0">
                <a:solidFill>
                  <a:srgbClr val="000A68"/>
                </a:solidFill>
                <a:latin typeface="Arial" pitchFamily="34" charset="0"/>
                <a:cs typeface="Arial" pitchFamily="34" charset="0"/>
              </a:rPr>
              <a:t>data </a:t>
            </a:r>
            <a:r>
              <a:rPr lang="en-US" sz="2800" dirty="0">
                <a:solidFill>
                  <a:srgbClr val="000A68"/>
                </a:solidFill>
                <a:latin typeface="Arial" pitchFamily="34" charset="0"/>
                <a:cs typeface="Arial" pitchFamily="34" charset="0"/>
              </a:rPr>
              <a:t>m</a:t>
            </a:r>
            <a:r>
              <a:rPr lang="en-US" sz="2800" dirty="0" smtClean="0">
                <a:solidFill>
                  <a:srgbClr val="000A68"/>
                </a:solidFill>
                <a:latin typeface="Arial" pitchFamily="34" charset="0"/>
                <a:cs typeface="Arial" pitchFamily="34" charset="0"/>
              </a:rPr>
              <a:t>anagement</a:t>
            </a:r>
            <a:endParaRPr lang="en-US" sz="2800" dirty="0">
              <a:solidFill>
                <a:srgbClr val="000A68"/>
              </a:solidFill>
              <a:latin typeface="Arial" pitchFamily="34" charset="0"/>
              <a:cs typeface="Arial" pitchFamily="34" charset="0"/>
            </a:endParaRPr>
          </a:p>
        </p:txBody>
      </p:sp>
      <p:sp>
        <p:nvSpPr>
          <p:cNvPr id="60423" name="Rectangle 11"/>
          <p:cNvSpPr>
            <a:spLocks noChangeArrowheads="1"/>
          </p:cNvSpPr>
          <p:nvPr/>
        </p:nvSpPr>
        <p:spPr bwMode="auto">
          <a:xfrm rot="-5391601">
            <a:off x="4941094" y="1678781"/>
            <a:ext cx="1457325" cy="214313"/>
          </a:xfrm>
          <a:prstGeom prst="rect">
            <a:avLst/>
          </a:prstGeom>
          <a:noFill/>
          <a:ln w="9525">
            <a:noFill/>
            <a:miter lim="800000"/>
            <a:headEnd/>
            <a:tailEnd/>
          </a:ln>
        </p:spPr>
        <p:txBody>
          <a:bodyPr wrap="none">
            <a:spAutoFit/>
          </a:bodyPr>
          <a:lstStyle/>
          <a:p>
            <a:r>
              <a:rPr lang="en-US" sz="800" i="1">
                <a:solidFill>
                  <a:schemeClr val="bg2"/>
                </a:solidFill>
              </a:rPr>
              <a:t>Photo © Bjørn Anders Nyomen</a:t>
            </a:r>
          </a:p>
        </p:txBody>
      </p:sp>
      <p:graphicFrame>
        <p:nvGraphicFramePr>
          <p:cNvPr id="217191" name="Group 103"/>
          <p:cNvGraphicFramePr>
            <a:graphicFrameLocks noGrp="1"/>
          </p:cNvGraphicFramePr>
          <p:nvPr>
            <p:extLst>
              <p:ext uri="{D42A27DB-BD31-4B8C-83A1-F6EECF244321}">
                <p14:modId xmlns="" xmlns:p14="http://schemas.microsoft.com/office/powerpoint/2010/main" val="1746636370"/>
              </p:ext>
            </p:extLst>
          </p:nvPr>
        </p:nvGraphicFramePr>
        <p:xfrm>
          <a:off x="297543" y="1212850"/>
          <a:ext cx="5410200" cy="5035550"/>
        </p:xfrm>
        <a:graphic>
          <a:graphicData uri="http://schemas.openxmlformats.org/drawingml/2006/table">
            <a:tbl>
              <a:tblPr/>
              <a:tblGrid>
                <a:gridCol w="5410200"/>
              </a:tblGrid>
              <a:tr h="1214202">
                <a:tc>
                  <a:txBody>
                    <a:bodyPr/>
                    <a:lstStyle/>
                    <a:p>
                      <a:pPr marL="230188" marR="0" lvl="0" indent="0" algn="l" defTabSz="914400" rtl="0" eaLnBrk="1" fontAlgn="base" latinLnBrk="0" hangingPunct="1">
                        <a:lnSpc>
                          <a:spcPct val="80000"/>
                        </a:lnSpc>
                        <a:spcBef>
                          <a:spcPct val="20000"/>
                        </a:spcBef>
                        <a:spcAft>
                          <a:spcPct val="0"/>
                        </a:spcAft>
                        <a:buClr>
                          <a:schemeClr val="folHlink"/>
                        </a:buClr>
                        <a:buSzTx/>
                        <a:buFontTx/>
                        <a:buNone/>
                        <a:tabLst/>
                      </a:pPr>
                      <a: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Preservation without access is pointless; access without preservation is impossible</a:t>
                      </a:r>
                    </a:p>
                  </a:txBody>
                  <a:tcPr anchor="ctr" horzOverflow="overflow">
                    <a:lnL>
                      <a:noFill/>
                    </a:lnL>
                    <a:lnR>
                      <a:noFill/>
                    </a:lnR>
                    <a:lnT>
                      <a:noFill/>
                    </a:lnT>
                    <a:lnB>
                      <a:noFill/>
                    </a:lnB>
                    <a:lnTlToBr>
                      <a:noFill/>
                    </a:lnTlToBr>
                    <a:lnBlToTr>
                      <a:noFill/>
                    </a:lnBlToTr>
                    <a:solidFill>
                      <a:srgbClr val="DCE0EA">
                        <a:alpha val="50195"/>
                      </a:srgbClr>
                    </a:solidFill>
                  </a:tcPr>
                </a:tc>
              </a:tr>
              <a:tr h="998481">
                <a:tc>
                  <a:txBody>
                    <a:bodyPr/>
                    <a:lstStyle/>
                    <a:p>
                      <a:pPr marL="230188"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Keep it simple and flexible: </a:t>
                      </a:r>
                      <a:b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br>
                      <a: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it</a:t>
                      </a:r>
                      <a:r>
                        <a:rPr kumimoji="0" lang="en-US" alt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a:t>
                      </a:r>
                      <a: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s about data, not systems!</a:t>
                      </a:r>
                    </a:p>
                  </a:txBody>
                  <a:tcPr anchor="ctr" horzOverflow="overflow">
                    <a:lnL>
                      <a:noFill/>
                    </a:lnL>
                    <a:lnR>
                      <a:noFill/>
                    </a:lnR>
                    <a:lnT>
                      <a:noFill/>
                    </a:lnT>
                    <a:lnB>
                      <a:noFill/>
                    </a:lnB>
                    <a:lnTlToBr>
                      <a:noFill/>
                    </a:lnTlToBr>
                    <a:lnBlToTr>
                      <a:noFill/>
                    </a:lnBlToTr>
                    <a:noFill/>
                  </a:tcPr>
                </a:tc>
              </a:tr>
              <a:tr h="1001563">
                <a:tc>
                  <a:txBody>
                    <a:bodyPr/>
                    <a:lstStyle/>
                    <a:p>
                      <a:pPr marL="230188"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Think about long-term archiving </a:t>
                      </a:r>
                      <a:b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br>
                      <a: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when planning for data collection</a:t>
                      </a:r>
                    </a:p>
                  </a:txBody>
                  <a:tcPr anchor="ctr" horzOverflow="overflow">
                    <a:lnL>
                      <a:noFill/>
                    </a:lnL>
                    <a:lnR>
                      <a:noFill/>
                    </a:lnR>
                    <a:lnT>
                      <a:noFill/>
                    </a:lnT>
                    <a:lnB>
                      <a:noFill/>
                    </a:lnB>
                    <a:lnTlToBr>
                      <a:noFill/>
                    </a:lnTlToBr>
                    <a:lnBlToTr>
                      <a:noFill/>
                    </a:lnBlToTr>
                    <a:solidFill>
                      <a:srgbClr val="DCE0EA">
                        <a:alpha val="50195"/>
                      </a:srgbClr>
                    </a:solidFill>
                  </a:tcPr>
                </a:tc>
              </a:tr>
              <a:tr h="620969">
                <a:tc>
                  <a:txBody>
                    <a:bodyPr/>
                    <a:lstStyle/>
                    <a:p>
                      <a:pPr marL="230188"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Document uncertainty</a:t>
                      </a:r>
                    </a:p>
                  </a:txBody>
                  <a:tcPr anchor="ctr" horzOverflow="overflow">
                    <a:lnL>
                      <a:noFill/>
                    </a:lnL>
                    <a:lnR>
                      <a:noFill/>
                    </a:lnR>
                    <a:lnT>
                      <a:noFill/>
                    </a:lnT>
                    <a:lnB>
                      <a:noFill/>
                    </a:lnB>
                    <a:lnTlToBr>
                      <a:noFill/>
                    </a:lnTlToBr>
                    <a:lnBlToTr>
                      <a:noFill/>
                    </a:lnBlToTr>
                    <a:noFill/>
                  </a:tcPr>
                </a:tc>
              </a:tr>
              <a:tr h="1200335">
                <a:tc>
                  <a:txBody>
                    <a:bodyPr/>
                    <a:lstStyle/>
                    <a:p>
                      <a:pPr marL="230188"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24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Involve scientists and users in data management, and data managers in science</a:t>
                      </a:r>
                    </a:p>
                  </a:txBody>
                  <a:tcPr anchor="ctr" horzOverflow="overflow">
                    <a:lnL>
                      <a:noFill/>
                    </a:lnL>
                    <a:lnR>
                      <a:noFill/>
                    </a:lnR>
                    <a:lnT>
                      <a:noFill/>
                    </a:lnT>
                    <a:lnB>
                      <a:noFill/>
                    </a:lnB>
                    <a:lnTlToBr>
                      <a:noFill/>
                    </a:lnTlToBr>
                    <a:lnBlToTr>
                      <a:noFill/>
                    </a:lnBlToTr>
                    <a:solidFill>
                      <a:srgbClr val="DCE0EA">
                        <a:alpha val="50195"/>
                      </a:srgbClr>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2" cstate="print">
            <a:extLst>
              <a:ext uri="{28A0092B-C50C-407E-A947-70E740481C1C}">
                <a14:useLocalDpi xmlns="" xmlns:a14="http://schemas.microsoft.com/office/drawing/2010/main" val="0"/>
              </a:ext>
            </a:extLst>
          </a:blip>
          <a:srcRect t="5531" b="5531"/>
          <a:stretch>
            <a:fillRect/>
          </a:stretch>
        </p:blipFill>
        <p:spPr bwMode="auto">
          <a:xfrm>
            <a:off x="375047" y="357188"/>
            <a:ext cx="8393906" cy="5598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72706" name="Rectangle 2"/>
          <p:cNvSpPr>
            <a:spLocks noGrp="1" noChangeArrowheads="1"/>
          </p:cNvSpPr>
          <p:nvPr>
            <p:ph type="body" idx="1"/>
          </p:nvPr>
        </p:nvSpPr>
        <p:spPr>
          <a:xfrm>
            <a:off x="2362200" y="457200"/>
            <a:ext cx="5638800" cy="838200"/>
          </a:xfrm>
        </p:spPr>
        <p:txBody>
          <a:bodyPr/>
          <a:lstStyle/>
          <a:p>
            <a:pPr marL="0" indent="0" eaLnBrk="1" hangingPunct="1">
              <a:buNone/>
              <a:defRPr/>
            </a:pPr>
            <a:r>
              <a:rPr lang="en-US" sz="3600" dirty="0" smtClean="0">
                <a:solidFill>
                  <a:schemeClr val="bg1"/>
                </a:solidFill>
              </a:rPr>
              <a:t>Is a portal a one stop shop?</a:t>
            </a:r>
          </a:p>
        </p:txBody>
      </p:sp>
      <p:sp>
        <p:nvSpPr>
          <p:cNvPr id="4" name="TextBox 3"/>
          <p:cNvSpPr txBox="1"/>
          <p:nvPr/>
        </p:nvSpPr>
        <p:spPr>
          <a:xfrm>
            <a:off x="762000" y="6324600"/>
            <a:ext cx="7467600" cy="369332"/>
          </a:xfrm>
          <a:prstGeom prst="rect">
            <a:avLst/>
          </a:prstGeom>
          <a:noFill/>
        </p:spPr>
        <p:txBody>
          <a:bodyPr wrap="square" rtlCol="0">
            <a:spAutoFit/>
          </a:bodyPr>
          <a:lstStyle/>
          <a:p>
            <a:pPr algn="ctr"/>
            <a:r>
              <a:rPr lang="en-US" sz="1800" dirty="0" smtClean="0">
                <a:solidFill>
                  <a:schemeClr val="accent6"/>
                </a:solidFill>
                <a:latin typeface="Arial" pitchFamily="34" charset="0"/>
                <a:cs typeface="Arial" pitchFamily="34" charset="0"/>
              </a:rPr>
              <a:t>These ideas from the inspired mind of Mark Parsons</a:t>
            </a:r>
            <a:endParaRPr lang="en-US" sz="1800" dirty="0">
              <a:solidFill>
                <a:schemeClr val="accent6"/>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t="316" b="404"/>
          <a:stretch>
            <a:fillRect/>
          </a:stretch>
        </p:blipFill>
        <p:spPr bwMode="auto">
          <a:xfrm>
            <a:off x="375047" y="357188"/>
            <a:ext cx="8393906" cy="5598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73730" name="Rectangle 2"/>
          <p:cNvSpPr>
            <a:spLocks noGrp="1" noChangeArrowheads="1"/>
          </p:cNvSpPr>
          <p:nvPr>
            <p:ph type="body" idx="1"/>
          </p:nvPr>
        </p:nvSpPr>
        <p:spPr/>
        <p:txBody>
          <a:bodyPr/>
          <a:lstStyle/>
          <a:p>
            <a:pPr marL="0" indent="0" eaLnBrk="1" hangingPunct="1">
              <a:defRPr/>
            </a:pPr>
            <a:r>
              <a:rPr lang="en-US" smtClean="0"/>
              <a:t>Or Grand Bazaar!</a:t>
            </a:r>
          </a:p>
          <a:p>
            <a:pPr marL="0" indent="0" algn="r" eaLnBrk="1" hangingPunct="1">
              <a:defRPr/>
            </a:pPr>
            <a:endParaRPr lang="en-US" sz="800"/>
          </a:p>
          <a:p>
            <a:pPr marL="0" indent="0" algn="r" eaLnBrk="1" hangingPunct="1">
              <a:defRPr/>
            </a:pPr>
            <a:r>
              <a:rPr lang="en-US" sz="800"/>
              <a:t>photo by Frank Kovalchek  (CC-BY)   </a:t>
            </a:r>
          </a:p>
        </p:txBody>
      </p:sp>
      <p:sp>
        <p:nvSpPr>
          <p:cNvPr id="4" name="TextBox 3"/>
          <p:cNvSpPr txBox="1"/>
          <p:nvPr/>
        </p:nvSpPr>
        <p:spPr>
          <a:xfrm>
            <a:off x="762000" y="6324600"/>
            <a:ext cx="7467600" cy="369332"/>
          </a:xfrm>
          <a:prstGeom prst="rect">
            <a:avLst/>
          </a:prstGeom>
          <a:noFill/>
        </p:spPr>
        <p:txBody>
          <a:bodyPr wrap="square" rtlCol="0">
            <a:spAutoFit/>
          </a:bodyPr>
          <a:lstStyle/>
          <a:p>
            <a:pPr algn="ctr"/>
            <a:r>
              <a:rPr lang="en-US" sz="1800" dirty="0" smtClean="0">
                <a:solidFill>
                  <a:schemeClr val="accent6"/>
                </a:solidFill>
                <a:latin typeface="Arial" pitchFamily="34" charset="0"/>
                <a:cs typeface="Arial" pitchFamily="34" charset="0"/>
              </a:rPr>
              <a:t>These ideas from the inspired mind of Mark Parsons</a:t>
            </a:r>
            <a:endParaRPr lang="en-US" sz="1800" dirty="0">
              <a:solidFill>
                <a:schemeClr val="accent6"/>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lvl1pPr eaLnBrk="0" hangingPunct="0">
              <a:defRPr sz="3000">
                <a:solidFill>
                  <a:srgbClr val="000000"/>
                </a:solidFill>
                <a:latin typeface="Helvetica Neue Light" charset="0"/>
                <a:ea typeface="ヒラギノ角ゴ ProN W3" charset="-128"/>
                <a:sym typeface="Helvetica Neue Light" charset="0"/>
              </a:defRPr>
            </a:lvl1pPr>
            <a:lvl2pPr marL="522368" indent="-200911" eaLnBrk="0" hangingPunct="0">
              <a:defRPr sz="3000">
                <a:solidFill>
                  <a:srgbClr val="000000"/>
                </a:solidFill>
                <a:latin typeface="Helvetica Neue Light" charset="0"/>
                <a:ea typeface="ヒラギノ角ゴ ProN W3" charset="-128"/>
                <a:sym typeface="Helvetica Neue Light" charset="0"/>
              </a:defRPr>
            </a:lvl2pPr>
            <a:lvl3pPr marL="803643" indent="-160729" eaLnBrk="0" hangingPunct="0">
              <a:defRPr sz="3000">
                <a:solidFill>
                  <a:srgbClr val="000000"/>
                </a:solidFill>
                <a:latin typeface="Helvetica Neue Light" charset="0"/>
                <a:ea typeface="ヒラギノ角ゴ ProN W3" charset="-128"/>
                <a:sym typeface="Helvetica Neue Light" charset="0"/>
              </a:defRPr>
            </a:lvl3pPr>
            <a:lvl4pPr marL="1125101" indent="-160729" eaLnBrk="0" hangingPunct="0">
              <a:defRPr sz="3000">
                <a:solidFill>
                  <a:srgbClr val="000000"/>
                </a:solidFill>
                <a:latin typeface="Helvetica Neue Light" charset="0"/>
                <a:ea typeface="ヒラギノ角ゴ ProN W3" charset="-128"/>
                <a:sym typeface="Helvetica Neue Light" charset="0"/>
              </a:defRPr>
            </a:lvl4pPr>
            <a:lvl5pPr marL="1446558" indent="-160729" eaLnBrk="0" hangingPunct="0">
              <a:defRPr sz="3000">
                <a:solidFill>
                  <a:srgbClr val="000000"/>
                </a:solidFill>
                <a:latin typeface="Helvetica Neue Light" charset="0"/>
                <a:ea typeface="ヒラギノ角ゴ ProN W3" charset="-128"/>
                <a:sym typeface="Helvetica Neue Light" charset="0"/>
              </a:defRPr>
            </a:lvl5pPr>
            <a:lvl6pPr marL="1768015" indent="-160729" algn="ctr" eaLnBrk="0" fontAlgn="base" hangingPunct="0">
              <a:spcBef>
                <a:spcPct val="0"/>
              </a:spcBef>
              <a:spcAft>
                <a:spcPct val="0"/>
              </a:spcAft>
              <a:defRPr sz="3000">
                <a:solidFill>
                  <a:srgbClr val="000000"/>
                </a:solidFill>
                <a:latin typeface="Helvetica Neue Light" charset="0"/>
                <a:ea typeface="ヒラギノ角ゴ ProN W3" charset="-128"/>
                <a:sym typeface="Helvetica Neue Light" charset="0"/>
              </a:defRPr>
            </a:lvl6pPr>
            <a:lvl7pPr marL="2089473" indent="-160729" algn="ctr" eaLnBrk="0" fontAlgn="base" hangingPunct="0">
              <a:spcBef>
                <a:spcPct val="0"/>
              </a:spcBef>
              <a:spcAft>
                <a:spcPct val="0"/>
              </a:spcAft>
              <a:defRPr sz="3000">
                <a:solidFill>
                  <a:srgbClr val="000000"/>
                </a:solidFill>
                <a:latin typeface="Helvetica Neue Light" charset="0"/>
                <a:ea typeface="ヒラギノ角ゴ ProN W3" charset="-128"/>
                <a:sym typeface="Helvetica Neue Light" charset="0"/>
              </a:defRPr>
            </a:lvl7pPr>
            <a:lvl8pPr marL="2410930" indent="-160729" algn="ctr" eaLnBrk="0" fontAlgn="base" hangingPunct="0">
              <a:spcBef>
                <a:spcPct val="0"/>
              </a:spcBef>
              <a:spcAft>
                <a:spcPct val="0"/>
              </a:spcAft>
              <a:defRPr sz="3000">
                <a:solidFill>
                  <a:srgbClr val="000000"/>
                </a:solidFill>
                <a:latin typeface="Helvetica Neue Light" charset="0"/>
                <a:ea typeface="ヒラギノ角ゴ ProN W3" charset="-128"/>
                <a:sym typeface="Helvetica Neue Light" charset="0"/>
              </a:defRPr>
            </a:lvl8pPr>
            <a:lvl9pPr marL="2732387" indent="-160729" algn="ctr" eaLnBrk="0" fontAlgn="base" hangingPunct="0">
              <a:spcBef>
                <a:spcPct val="0"/>
              </a:spcBef>
              <a:spcAft>
                <a:spcPct val="0"/>
              </a:spcAft>
              <a:defRPr sz="3000">
                <a:solidFill>
                  <a:srgbClr val="000000"/>
                </a:solidFill>
                <a:latin typeface="Helvetica Neue Light" charset="0"/>
                <a:ea typeface="ヒラギノ角ゴ ProN W3" charset="-128"/>
                <a:sym typeface="Helvetica Neue Light" charset="0"/>
              </a:defRPr>
            </a:lvl9pPr>
          </a:lstStyle>
          <a:p>
            <a:pPr eaLnBrk="1" hangingPunct="1">
              <a:defRPr/>
            </a:pPr>
            <a:endParaRPr lang="en-US" sz="800" dirty="0">
              <a:solidFill>
                <a:schemeClr val="tx1"/>
              </a:solidFill>
              <a:latin typeface="Helvetica Neue" charset="0"/>
              <a:ea typeface="ＭＳ Ｐゴシック" charset="-128"/>
              <a:sym typeface="Helvetica Neue" charset="0"/>
            </a:endParaRPr>
          </a:p>
        </p:txBody>
      </p:sp>
      <p:sp>
        <p:nvSpPr>
          <p:cNvPr id="37891" name="Line 1"/>
          <p:cNvSpPr>
            <a:spLocks noChangeShapeType="1"/>
          </p:cNvSpPr>
          <p:nvPr/>
        </p:nvSpPr>
        <p:spPr bwMode="auto">
          <a:xfrm>
            <a:off x="455414" y="1384102"/>
            <a:ext cx="8233172" cy="0"/>
          </a:xfrm>
          <a:prstGeom prst="line">
            <a:avLst/>
          </a:prstGeom>
          <a:noFill/>
          <a:ln w="12700">
            <a:solidFill>
              <a:srgbClr val="888888"/>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pic>
        <p:nvPicPr>
          <p:cNvPr id="3789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447359" y="196453"/>
            <a:ext cx="1339453" cy="1035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75779" name="Rectangle 3"/>
          <p:cNvSpPr>
            <a:spLocks noGrp="1" noChangeArrowheads="1"/>
          </p:cNvSpPr>
          <p:nvPr>
            <p:ph type="title"/>
          </p:nvPr>
        </p:nvSpPr>
        <p:spPr/>
        <p:txBody>
          <a:bodyPr/>
          <a:lstStyle/>
          <a:p>
            <a:pPr eaLnBrk="1" hangingPunct="1">
              <a:defRPr/>
            </a:pPr>
            <a:r>
              <a:rPr lang="en-US" smtClean="0"/>
              <a:t>Some Bazaar Technologies</a:t>
            </a:r>
          </a:p>
        </p:txBody>
      </p:sp>
      <p:sp>
        <p:nvSpPr>
          <p:cNvPr id="75780" name="Rectangle 4"/>
          <p:cNvSpPr>
            <a:spLocks noGrp="1" noChangeArrowheads="1"/>
          </p:cNvSpPr>
          <p:nvPr>
            <p:ph type="body" idx="1"/>
          </p:nvPr>
        </p:nvSpPr>
        <p:spPr/>
        <p:txBody>
          <a:bodyPr/>
          <a:lstStyle/>
          <a:p>
            <a:pPr eaLnBrk="1" hangingPunct="1">
              <a:defRPr/>
            </a:pPr>
            <a:r>
              <a:rPr lang="en-US" smtClean="0"/>
              <a:t>Open metadata harvesting (OAI-PMH, CSW, etc.)</a:t>
            </a:r>
          </a:p>
          <a:p>
            <a:pPr eaLnBrk="1" hangingPunct="1">
              <a:defRPr/>
            </a:pPr>
            <a:r>
              <a:rPr lang="en-US" smtClean="0"/>
              <a:t>Data Casting through RSS and Atom feeds to advertise data and any updates</a:t>
            </a:r>
          </a:p>
          <a:p>
            <a:pPr eaLnBrk="1" hangingPunct="1">
              <a:defRPr/>
            </a:pPr>
            <a:r>
              <a:rPr lang="en-US" smtClean="0"/>
              <a:t>Service Casting to advertise related data services</a:t>
            </a:r>
          </a:p>
          <a:p>
            <a:pPr eaLnBrk="1" hangingPunct="1">
              <a:defRPr/>
            </a:pPr>
            <a:r>
              <a:rPr lang="ja-JP" altLang="en-US" smtClean="0">
                <a:latin typeface="Arial" pitchFamily="34" charset="0"/>
              </a:rPr>
              <a:t>“</a:t>
            </a:r>
            <a:r>
              <a:rPr lang="en-US" altLang="ja-JP" smtClean="0"/>
              <a:t>Badging</a:t>
            </a:r>
            <a:r>
              <a:rPr lang="ja-JP" altLang="en-US" smtClean="0">
                <a:latin typeface="Arial" pitchFamily="34" charset="0"/>
              </a:rPr>
              <a:t>”</a:t>
            </a:r>
            <a:r>
              <a:rPr lang="en-US" altLang="ja-JP" smtClean="0"/>
              <a:t> data as open in a machine readable way</a:t>
            </a:r>
          </a:p>
          <a:p>
            <a:pPr eaLnBrk="1" hangingPunct="1">
              <a:defRPr/>
            </a:pPr>
            <a:r>
              <a:rPr lang="en-US" smtClean="0"/>
              <a:t>Specialized aggregation of data casts and service casts</a:t>
            </a:r>
          </a:p>
          <a:p>
            <a:pPr eaLnBrk="1" hangingPunct="1">
              <a:defRPr/>
            </a:pPr>
            <a:r>
              <a:rPr lang="en-US" smtClean="0"/>
              <a:t>OpenSearch</a:t>
            </a:r>
          </a:p>
        </p:txBody>
      </p:sp>
      <p:sp>
        <p:nvSpPr>
          <p:cNvPr id="7" name="TextBox 6"/>
          <p:cNvSpPr txBox="1"/>
          <p:nvPr/>
        </p:nvSpPr>
        <p:spPr>
          <a:xfrm>
            <a:off x="762000" y="6324600"/>
            <a:ext cx="7467600" cy="369332"/>
          </a:xfrm>
          <a:prstGeom prst="rect">
            <a:avLst/>
          </a:prstGeom>
          <a:noFill/>
        </p:spPr>
        <p:txBody>
          <a:bodyPr wrap="square" rtlCol="0">
            <a:spAutoFit/>
          </a:bodyPr>
          <a:lstStyle/>
          <a:p>
            <a:pPr algn="ctr"/>
            <a:r>
              <a:rPr lang="en-US" sz="1800" dirty="0" smtClean="0">
                <a:solidFill>
                  <a:schemeClr val="accent6"/>
                </a:solidFill>
                <a:latin typeface="Arial" pitchFamily="34" charset="0"/>
                <a:cs typeface="Arial" pitchFamily="34" charset="0"/>
              </a:rPr>
              <a:t>These ideas from the inspired mind of Mark Parsons</a:t>
            </a:r>
            <a:endParaRPr lang="en-US" sz="1800" dirty="0">
              <a:solidFill>
                <a:schemeClr val="accent6"/>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
          <p:cNvSpPr>
            <a:spLocks noChangeShapeType="1"/>
          </p:cNvSpPr>
          <p:nvPr/>
        </p:nvSpPr>
        <p:spPr bwMode="auto">
          <a:xfrm>
            <a:off x="304726" y="685354"/>
            <a:ext cx="8457530" cy="0"/>
          </a:xfrm>
          <a:prstGeom prst="line">
            <a:avLst/>
          </a:prstGeom>
          <a:noFill/>
          <a:ln w="12700">
            <a:solidFill>
              <a:srgbClr val="808080"/>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pic>
        <p:nvPicPr>
          <p:cNvPr id="3891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57531" y="6309941"/>
            <a:ext cx="609451" cy="471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8916" name="Rectangle 3"/>
          <p:cNvSpPr>
            <a:spLocks/>
          </p:cNvSpPr>
          <p:nvPr/>
        </p:nvSpPr>
        <p:spPr bwMode="auto">
          <a:xfrm>
            <a:off x="2895452" y="6400354"/>
            <a:ext cx="3200177" cy="457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62506" tIns="35717" rIns="62506" bIns="35717"/>
          <a:lstStyle/>
          <a:p>
            <a:r>
              <a:rPr lang="en-US" sz="1000">
                <a:latin typeface="Garamond" pitchFamily="18" charset="0"/>
                <a:ea typeface="ＭＳ Ｐゴシック" charset="-128"/>
                <a:sym typeface="Garamond" pitchFamily="18" charset="0"/>
              </a:rPr>
              <a:t>Preparing Data for Ingest, presented 10/27/09 by R. Duerr   LID590DCL Foundations of Data Curation </a:t>
            </a:r>
          </a:p>
        </p:txBody>
      </p:sp>
      <p:sp>
        <p:nvSpPr>
          <p:cNvPr id="38917" name="Line 4"/>
          <p:cNvSpPr>
            <a:spLocks noChangeShapeType="1"/>
          </p:cNvSpPr>
          <p:nvPr/>
        </p:nvSpPr>
        <p:spPr bwMode="auto">
          <a:xfrm>
            <a:off x="304726" y="685353"/>
            <a:ext cx="8457530" cy="1117"/>
          </a:xfrm>
          <a:prstGeom prst="line">
            <a:avLst/>
          </a:prstGeom>
          <a:noFill/>
          <a:ln w="12700">
            <a:solidFill>
              <a:srgbClr val="99CC00"/>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pic>
        <p:nvPicPr>
          <p:cNvPr id="38918"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457531" y="6302128"/>
            <a:ext cx="590475" cy="503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77830" name="Rectangle 6"/>
          <p:cNvSpPr>
            <a:spLocks noGrp="1" noChangeArrowheads="1"/>
          </p:cNvSpPr>
          <p:nvPr>
            <p:ph type="title"/>
          </p:nvPr>
        </p:nvSpPr>
        <p:spPr bwMode="auto">
          <a:xfrm>
            <a:off x="227707" y="75903"/>
            <a:ext cx="7773293" cy="761256"/>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2506" tIns="35717" rIns="98223" bIns="35717" numCol="1" anchor="ctr" anchorCtr="0" compatLnSpc="1">
            <a:prstTxWarp prst="textNoShape">
              <a:avLst/>
            </a:prstTxWarp>
          </a:bodyPr>
          <a:lstStyle/>
          <a:p>
            <a:pPr eaLnBrk="1" hangingPunct="1">
              <a:defRPr/>
            </a:pPr>
            <a:r>
              <a:rPr lang="en-US" sz="3200" i="1">
                <a:latin typeface="Garamond" charset="0"/>
                <a:cs typeface="Garamond" charset="0"/>
                <a:sym typeface="Garamond" charset="0"/>
              </a:rPr>
              <a:t>What if....</a:t>
            </a:r>
            <a:endParaRPr lang="en-US" sz="3200" i="1">
              <a:latin typeface="Garamond" charset="0"/>
              <a:ea typeface="ヒラギノ明朝 ProN W3" charset="0"/>
              <a:cs typeface="ヒラギノ明朝 ProN W3" charset="0"/>
              <a:sym typeface="Garamond" charset="0"/>
            </a:endParaRPr>
          </a:p>
        </p:txBody>
      </p:sp>
      <p:sp>
        <p:nvSpPr>
          <p:cNvPr id="38920" name="Rectangle 7"/>
          <p:cNvSpPr>
            <a:spLocks/>
          </p:cNvSpPr>
          <p:nvPr/>
        </p:nvSpPr>
        <p:spPr bwMode="auto">
          <a:xfrm>
            <a:off x="685354" y="1095003"/>
            <a:ext cx="7772177" cy="4268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62506" tIns="35717" rIns="98223" bIns="35717"/>
          <a:lstStyle/>
          <a:p>
            <a:pPr>
              <a:spcBef>
                <a:spcPts val="2250"/>
              </a:spcBef>
            </a:pPr>
            <a:r>
              <a:rPr lang="en-US" sz="2000">
                <a:latin typeface="Helvetica Light" charset="0"/>
                <a:ea typeface="ＭＳ Ｐゴシック" charset="-128"/>
                <a:sym typeface="Helvetica Light" charset="0"/>
              </a:rPr>
              <a:t>Finding data matching your interests was as easy as subscribing to the news?</a:t>
            </a:r>
          </a:p>
        </p:txBody>
      </p:sp>
      <p:sp>
        <p:nvSpPr>
          <p:cNvPr id="38921" name="Rectangle 8"/>
          <p:cNvSpPr>
            <a:spLocks/>
          </p:cNvSpPr>
          <p:nvPr/>
        </p:nvSpPr>
        <p:spPr bwMode="auto">
          <a:xfrm flipH="1">
            <a:off x="125016" y="6420445"/>
            <a:ext cx="102691" cy="117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endParaRPr lang="en-US"/>
          </a:p>
        </p:txBody>
      </p:sp>
      <p:sp>
        <p:nvSpPr>
          <p:cNvPr id="38922" name="Rectangle 9"/>
          <p:cNvSpPr>
            <a:spLocks/>
          </p:cNvSpPr>
          <p:nvPr/>
        </p:nvSpPr>
        <p:spPr bwMode="auto">
          <a:xfrm>
            <a:off x="0" y="6247433"/>
            <a:ext cx="9144000" cy="610567"/>
          </a:xfrm>
          <a:prstGeom prst="rect">
            <a:avLst/>
          </a:prstGeom>
          <a:solidFill>
            <a:srgbClr val="C7DCEE"/>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p>
            <a:endParaRPr lang="en-US"/>
          </a:p>
        </p:txBody>
      </p:sp>
      <p:sp>
        <p:nvSpPr>
          <p:cNvPr id="38923" name="Rectangle 10"/>
          <p:cNvSpPr>
            <a:spLocks/>
          </p:cNvSpPr>
          <p:nvPr/>
        </p:nvSpPr>
        <p:spPr bwMode="auto">
          <a:xfrm>
            <a:off x="0" y="6247433"/>
            <a:ext cx="9144000" cy="610567"/>
          </a:xfrm>
          <a:prstGeom prst="rect">
            <a:avLst/>
          </a:prstGeom>
          <a:solidFill>
            <a:srgbClr val="C7DCEE"/>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p>
            <a:endParaRPr lang="en-US"/>
          </a:p>
        </p:txBody>
      </p:sp>
      <p:pic>
        <p:nvPicPr>
          <p:cNvPr id="38924" name="Picture 1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91196" y="1723430"/>
            <a:ext cx="7091288" cy="4723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8925" name="Rectangle 12"/>
          <p:cNvSpPr>
            <a:spLocks/>
          </p:cNvSpPr>
          <p:nvPr/>
        </p:nvSpPr>
        <p:spPr bwMode="auto">
          <a:xfrm>
            <a:off x="4132213" y="4987230"/>
            <a:ext cx="809253" cy="98227"/>
          </a:xfrm>
          <a:prstGeom prst="rect">
            <a:avLst/>
          </a:prstGeom>
          <a:solidFill>
            <a:srgbClr val="133B72"/>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r>
              <a:rPr lang="en-US" sz="600" b="1">
                <a:solidFill>
                  <a:srgbClr val="FFFFFF"/>
                </a:solidFill>
                <a:latin typeface="Helvetica" charset="0"/>
                <a:ea typeface="ＭＳ Ｐゴシック" charset="-128"/>
                <a:sym typeface="Helvetica" charset="0"/>
              </a:rPr>
              <a:t>myData News.org</a:t>
            </a:r>
          </a:p>
        </p:txBody>
      </p:sp>
      <p:sp>
        <p:nvSpPr>
          <p:cNvPr id="38926" name="Rectangle 13"/>
          <p:cNvSpPr>
            <a:spLocks/>
          </p:cNvSpPr>
          <p:nvPr/>
        </p:nvSpPr>
        <p:spPr bwMode="auto">
          <a:xfrm>
            <a:off x="4259461" y="5121176"/>
            <a:ext cx="3389933" cy="625078"/>
          </a:xfrm>
          <a:prstGeom prst="rect">
            <a:avLst/>
          </a:prstGeom>
          <a:solidFill>
            <a:srgbClr val="FFFFFF"/>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endParaRPr lang="en-US"/>
          </a:p>
        </p:txBody>
      </p:sp>
      <p:sp>
        <p:nvSpPr>
          <p:cNvPr id="38927" name="Rectangle 14"/>
          <p:cNvSpPr>
            <a:spLocks/>
          </p:cNvSpPr>
          <p:nvPr/>
        </p:nvSpPr>
        <p:spPr bwMode="auto">
          <a:xfrm>
            <a:off x="4259461" y="5139035"/>
            <a:ext cx="3446859" cy="607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gn="l"/>
            <a:r>
              <a:rPr lang="en-US" sz="700" u="sng">
                <a:solidFill>
                  <a:srgbClr val="003366"/>
                </a:solidFill>
                <a:latin typeface="Helvetica" charset="0"/>
                <a:ea typeface="ＭＳ Ｐゴシック" charset="-128"/>
                <a:sym typeface="Helvetica" charset="0"/>
              </a:rPr>
              <a:t>Greenland 1 km DEM has been published</a:t>
            </a:r>
          </a:p>
          <a:p>
            <a:pPr algn="l"/>
            <a:r>
              <a:rPr lang="en-US" sz="700">
                <a:solidFill>
                  <a:srgbClr val="333333"/>
                </a:solidFill>
                <a:latin typeface="Helvetica" charset="0"/>
                <a:ea typeface="ＭＳ Ｐゴシック" charset="-128"/>
                <a:sym typeface="Helvetica" charset="0"/>
              </a:rPr>
              <a:t>A Digital Elevation Model (DEM) of Greenland acquired by A. Researcher is available in binary format at a 1 KM grid spacing in a polar stereographic projection ... </a:t>
            </a:r>
            <a:r>
              <a:rPr lang="en-US" sz="700" u="sng">
                <a:solidFill>
                  <a:srgbClr val="003366"/>
                </a:solidFill>
                <a:latin typeface="Helvetica" charset="0"/>
                <a:ea typeface="ＭＳ Ｐゴシック" charset="-128"/>
                <a:sym typeface="Helvetica" charset="0"/>
              </a:rPr>
              <a:t>more</a:t>
            </a:r>
          </a:p>
          <a:p>
            <a:pPr algn="l"/>
            <a:r>
              <a:rPr lang="en-US" sz="700" u="sng">
                <a:solidFill>
                  <a:srgbClr val="003366"/>
                </a:solidFill>
                <a:latin typeface="Helvetica" charset="0"/>
                <a:ea typeface="ＭＳ Ｐゴシック" charset="-128"/>
                <a:sym typeface="Helvetica" charset="0"/>
              </a:rPr>
              <a:t>Greenland Ice Sheet Melt Characteristics Data updated</a:t>
            </a:r>
          </a:p>
          <a:p>
            <a:pPr algn="l"/>
            <a:r>
              <a:rPr lang="en-US" sz="700" u="sng">
                <a:solidFill>
                  <a:srgbClr val="003366"/>
                </a:solidFill>
                <a:latin typeface="Helvetica" charset="0"/>
                <a:ea typeface="ＭＳ Ｐゴシック" charset="-128"/>
                <a:sym typeface="Helvetica" charset="0"/>
              </a:rPr>
              <a:t>Greenland Ice Sheet Melt Characteristics now available via OpenSearch API</a:t>
            </a:r>
          </a:p>
        </p:txBody>
      </p:sp>
      <p:sp>
        <p:nvSpPr>
          <p:cNvPr id="38928" name="Rectangle 15"/>
          <p:cNvSpPr>
            <a:spLocks/>
          </p:cNvSpPr>
          <p:nvPr/>
        </p:nvSpPr>
        <p:spPr bwMode="auto">
          <a:xfrm>
            <a:off x="1523628" y="6357937"/>
            <a:ext cx="6095628"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26788" bIns="0"/>
          <a:lstStyle/>
          <a:p>
            <a:pPr marL="27905"/>
            <a:r>
              <a:rPr lang="en-US" sz="800" dirty="0">
                <a:latin typeface="Garamond" pitchFamily="18" charset="0"/>
                <a:ea typeface="ＭＳ Ｐゴシック" charset="-128"/>
                <a:sym typeface="Garamond" pitchFamily="18" charset="0"/>
              </a:rPr>
              <a:t>Presented at the Data Stewardship: Data Discovery Session</a:t>
            </a:r>
          </a:p>
          <a:p>
            <a:pPr marL="27905"/>
            <a:r>
              <a:rPr lang="en-US" sz="800" dirty="0">
                <a:latin typeface="Garamond" pitchFamily="18" charset="0"/>
                <a:ea typeface="ＭＳ Ｐゴシック" charset="-128"/>
                <a:sym typeface="Garamond" pitchFamily="18" charset="0"/>
              </a:rPr>
              <a:t>27th Conference on Interactive Information Processing Systems (IIPS)</a:t>
            </a:r>
          </a:p>
          <a:p>
            <a:pPr marL="27905"/>
            <a:r>
              <a:rPr lang="en-US" sz="800" dirty="0">
                <a:latin typeface="Garamond" pitchFamily="18" charset="0"/>
                <a:ea typeface="ＭＳ Ｐゴシック" charset="-128"/>
                <a:sym typeface="Garamond" pitchFamily="18" charset="0"/>
              </a:rPr>
              <a:t>91st American Meteorological Society Annual Meeting</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1"/>
          <p:cNvSpPr>
            <a:spLocks noChangeShapeType="1"/>
          </p:cNvSpPr>
          <p:nvPr/>
        </p:nvSpPr>
        <p:spPr bwMode="auto">
          <a:xfrm>
            <a:off x="304726" y="685354"/>
            <a:ext cx="8457530" cy="0"/>
          </a:xfrm>
          <a:prstGeom prst="line">
            <a:avLst/>
          </a:prstGeom>
          <a:noFill/>
          <a:ln w="12700">
            <a:solidFill>
              <a:srgbClr val="808080"/>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pic>
        <p:nvPicPr>
          <p:cNvPr id="39939"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457531" y="6309941"/>
            <a:ext cx="609451" cy="471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9940" name="Rectangle 3"/>
          <p:cNvSpPr>
            <a:spLocks/>
          </p:cNvSpPr>
          <p:nvPr/>
        </p:nvSpPr>
        <p:spPr bwMode="auto">
          <a:xfrm>
            <a:off x="2895452" y="6400354"/>
            <a:ext cx="3200177" cy="457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62506" tIns="35717" rIns="62506" bIns="35717"/>
          <a:lstStyle/>
          <a:p>
            <a:r>
              <a:rPr lang="en-US" sz="1000">
                <a:latin typeface="Garamond" pitchFamily="18" charset="0"/>
                <a:ea typeface="ＭＳ Ｐゴシック" charset="-128"/>
                <a:sym typeface="Garamond" pitchFamily="18" charset="0"/>
              </a:rPr>
              <a:t>Preparing Data for Ingest, presented 10/27/09 by R. Duerr   LID590DCL Foundations of Data Curation </a:t>
            </a:r>
          </a:p>
        </p:txBody>
      </p:sp>
      <p:sp>
        <p:nvSpPr>
          <p:cNvPr id="39941" name="Line 4"/>
          <p:cNvSpPr>
            <a:spLocks noChangeShapeType="1"/>
          </p:cNvSpPr>
          <p:nvPr/>
        </p:nvSpPr>
        <p:spPr bwMode="auto">
          <a:xfrm>
            <a:off x="304726" y="685353"/>
            <a:ext cx="8457530" cy="1117"/>
          </a:xfrm>
          <a:prstGeom prst="line">
            <a:avLst/>
          </a:prstGeom>
          <a:noFill/>
          <a:ln w="12700">
            <a:solidFill>
              <a:srgbClr val="99CC00"/>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pic>
        <p:nvPicPr>
          <p:cNvPr id="39942"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57531" y="6302128"/>
            <a:ext cx="590475" cy="503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79878" name="Rectangle 6"/>
          <p:cNvSpPr>
            <a:spLocks noGrp="1" noChangeArrowheads="1"/>
          </p:cNvSpPr>
          <p:nvPr>
            <p:ph type="title"/>
          </p:nvPr>
        </p:nvSpPr>
        <p:spPr bwMode="auto">
          <a:xfrm>
            <a:off x="227707" y="75903"/>
            <a:ext cx="7773293" cy="761256"/>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2506" tIns="35717" rIns="98223" bIns="35717" numCol="1" anchor="ctr" anchorCtr="0" compatLnSpc="1">
            <a:prstTxWarp prst="textNoShape">
              <a:avLst/>
            </a:prstTxWarp>
          </a:bodyPr>
          <a:lstStyle/>
          <a:p>
            <a:pPr eaLnBrk="1" hangingPunct="1">
              <a:defRPr/>
            </a:pPr>
            <a:r>
              <a:rPr lang="en-US" sz="3200" i="1">
                <a:latin typeface="Garamond" charset="0"/>
                <a:cs typeface="Garamond" charset="0"/>
                <a:sym typeface="Garamond" charset="0"/>
              </a:rPr>
              <a:t>What if....</a:t>
            </a:r>
            <a:endParaRPr lang="en-US" sz="3200" i="1">
              <a:latin typeface="Garamond" charset="0"/>
              <a:ea typeface="ヒラギノ明朝 ProN W3" charset="0"/>
              <a:cs typeface="ヒラギノ明朝 ProN W3" charset="0"/>
              <a:sym typeface="Garamond" charset="0"/>
            </a:endParaRPr>
          </a:p>
        </p:txBody>
      </p:sp>
      <p:sp>
        <p:nvSpPr>
          <p:cNvPr id="39944" name="Rectangle 7"/>
          <p:cNvSpPr>
            <a:spLocks/>
          </p:cNvSpPr>
          <p:nvPr/>
        </p:nvSpPr>
        <p:spPr bwMode="auto">
          <a:xfrm>
            <a:off x="685354" y="1095003"/>
            <a:ext cx="7772177" cy="42683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62506" tIns="35717" rIns="98223" bIns="35717"/>
          <a:lstStyle/>
          <a:p>
            <a:pPr>
              <a:spcBef>
                <a:spcPts val="2250"/>
              </a:spcBef>
            </a:pPr>
            <a:r>
              <a:rPr lang="en-US" sz="2000">
                <a:latin typeface="Helvetica Light" charset="0"/>
                <a:ea typeface="ＭＳ Ｐゴシック" charset="-128"/>
                <a:sym typeface="Helvetica Light" charset="0"/>
              </a:rPr>
              <a:t>Finding data matching your interests was as easy as subscribing to the news?</a:t>
            </a:r>
          </a:p>
        </p:txBody>
      </p:sp>
      <p:sp>
        <p:nvSpPr>
          <p:cNvPr id="39945" name="Rectangle 8"/>
          <p:cNvSpPr>
            <a:spLocks/>
          </p:cNvSpPr>
          <p:nvPr/>
        </p:nvSpPr>
        <p:spPr bwMode="auto">
          <a:xfrm flipH="1">
            <a:off x="125016" y="6420445"/>
            <a:ext cx="102691" cy="117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endParaRPr lang="en-US"/>
          </a:p>
        </p:txBody>
      </p:sp>
      <p:sp>
        <p:nvSpPr>
          <p:cNvPr id="39946" name="Rectangle 9"/>
          <p:cNvSpPr>
            <a:spLocks/>
          </p:cNvSpPr>
          <p:nvPr/>
        </p:nvSpPr>
        <p:spPr bwMode="auto">
          <a:xfrm>
            <a:off x="0" y="6247433"/>
            <a:ext cx="9144000" cy="610567"/>
          </a:xfrm>
          <a:prstGeom prst="rect">
            <a:avLst/>
          </a:prstGeom>
          <a:solidFill>
            <a:srgbClr val="C7DCEE"/>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p>
            <a:endParaRPr lang="en-US"/>
          </a:p>
        </p:txBody>
      </p:sp>
      <p:sp>
        <p:nvSpPr>
          <p:cNvPr id="39947" name="Rectangle 10"/>
          <p:cNvSpPr>
            <a:spLocks/>
          </p:cNvSpPr>
          <p:nvPr/>
        </p:nvSpPr>
        <p:spPr bwMode="auto">
          <a:xfrm>
            <a:off x="0" y="6247433"/>
            <a:ext cx="9144000" cy="610567"/>
          </a:xfrm>
          <a:prstGeom prst="rect">
            <a:avLst/>
          </a:prstGeom>
          <a:solidFill>
            <a:srgbClr val="C7DCEE"/>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p>
            <a:endParaRPr lang="en-US"/>
          </a:p>
        </p:txBody>
      </p:sp>
      <p:pic>
        <p:nvPicPr>
          <p:cNvPr id="39948" name="Picture 1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91196" y="1723430"/>
            <a:ext cx="7091288" cy="4723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39949" name="Rectangle 12"/>
          <p:cNvSpPr>
            <a:spLocks/>
          </p:cNvSpPr>
          <p:nvPr/>
        </p:nvSpPr>
        <p:spPr bwMode="auto">
          <a:xfrm>
            <a:off x="4132213" y="4987230"/>
            <a:ext cx="809253" cy="98227"/>
          </a:xfrm>
          <a:prstGeom prst="rect">
            <a:avLst/>
          </a:prstGeom>
          <a:solidFill>
            <a:srgbClr val="133B72"/>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r>
              <a:rPr lang="en-US" sz="600" b="1">
                <a:solidFill>
                  <a:srgbClr val="FFFFFF"/>
                </a:solidFill>
                <a:latin typeface="Helvetica" charset="0"/>
                <a:ea typeface="ＭＳ Ｐゴシック" charset="-128"/>
                <a:sym typeface="Helvetica" charset="0"/>
              </a:rPr>
              <a:t>myData News.org</a:t>
            </a:r>
          </a:p>
        </p:txBody>
      </p:sp>
      <p:sp>
        <p:nvSpPr>
          <p:cNvPr id="39950" name="Rectangle 13"/>
          <p:cNvSpPr>
            <a:spLocks/>
          </p:cNvSpPr>
          <p:nvPr/>
        </p:nvSpPr>
        <p:spPr bwMode="auto">
          <a:xfrm>
            <a:off x="4259461" y="5121176"/>
            <a:ext cx="3389933" cy="625078"/>
          </a:xfrm>
          <a:prstGeom prst="rect">
            <a:avLst/>
          </a:prstGeom>
          <a:solidFill>
            <a:srgbClr val="FFFFFF"/>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endParaRPr lang="en-US"/>
          </a:p>
        </p:txBody>
      </p:sp>
      <p:sp>
        <p:nvSpPr>
          <p:cNvPr id="39951" name="Rectangle 14"/>
          <p:cNvSpPr>
            <a:spLocks/>
          </p:cNvSpPr>
          <p:nvPr/>
        </p:nvSpPr>
        <p:spPr bwMode="auto">
          <a:xfrm>
            <a:off x="4259461" y="5139035"/>
            <a:ext cx="3446859" cy="607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gn="l"/>
            <a:r>
              <a:rPr lang="en-US" sz="700" u="sng">
                <a:solidFill>
                  <a:srgbClr val="003366"/>
                </a:solidFill>
                <a:latin typeface="Helvetica" charset="0"/>
                <a:ea typeface="ＭＳ Ｐゴシック" charset="-128"/>
                <a:sym typeface="Helvetica" charset="0"/>
              </a:rPr>
              <a:t>Greenland 1 km DEM has been published</a:t>
            </a:r>
          </a:p>
          <a:p>
            <a:pPr algn="l"/>
            <a:r>
              <a:rPr lang="en-US" sz="700">
                <a:solidFill>
                  <a:srgbClr val="333333"/>
                </a:solidFill>
                <a:latin typeface="Helvetica" charset="0"/>
                <a:ea typeface="ＭＳ Ｐゴシック" charset="-128"/>
                <a:sym typeface="Helvetica" charset="0"/>
              </a:rPr>
              <a:t>A Digital Elevation Model (DEM) of Greenland acquired by A. Researcher is available in binary format at a 1 KM grid spacing in a polar stereographic projection ... </a:t>
            </a:r>
            <a:r>
              <a:rPr lang="en-US" sz="700" u="sng">
                <a:solidFill>
                  <a:srgbClr val="003366"/>
                </a:solidFill>
                <a:latin typeface="Helvetica" charset="0"/>
                <a:ea typeface="ＭＳ Ｐゴシック" charset="-128"/>
                <a:sym typeface="Helvetica" charset="0"/>
              </a:rPr>
              <a:t>more</a:t>
            </a:r>
          </a:p>
          <a:p>
            <a:pPr algn="l"/>
            <a:r>
              <a:rPr lang="en-US" sz="700" u="sng">
                <a:solidFill>
                  <a:srgbClr val="003366"/>
                </a:solidFill>
                <a:latin typeface="Helvetica" charset="0"/>
                <a:ea typeface="ＭＳ Ｐゴシック" charset="-128"/>
                <a:sym typeface="Helvetica" charset="0"/>
              </a:rPr>
              <a:t>Greenland Ice Sheet Melt Characteristics Data updated</a:t>
            </a:r>
          </a:p>
          <a:p>
            <a:pPr algn="l"/>
            <a:r>
              <a:rPr lang="en-US" sz="700" u="sng">
                <a:solidFill>
                  <a:srgbClr val="003366"/>
                </a:solidFill>
                <a:latin typeface="Helvetica" charset="0"/>
                <a:ea typeface="ＭＳ Ｐゴシック" charset="-128"/>
                <a:sym typeface="Helvetica" charset="0"/>
              </a:rPr>
              <a:t>Greenland Ice Sheet Melt Characteristics now available via OpenSearch API</a:t>
            </a:r>
          </a:p>
        </p:txBody>
      </p:sp>
      <p:sp>
        <p:nvSpPr>
          <p:cNvPr id="39952" name="Rectangle 15"/>
          <p:cNvSpPr>
            <a:spLocks/>
          </p:cNvSpPr>
          <p:nvPr/>
        </p:nvSpPr>
        <p:spPr bwMode="auto">
          <a:xfrm>
            <a:off x="76200" y="6357937"/>
            <a:ext cx="6095628"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26788" bIns="0"/>
          <a:lstStyle/>
          <a:p>
            <a:pPr marL="27905"/>
            <a:r>
              <a:rPr lang="en-US" sz="800" dirty="0">
                <a:latin typeface="Garamond" pitchFamily="18" charset="0"/>
                <a:ea typeface="ＭＳ Ｐゴシック" charset="-128"/>
                <a:sym typeface="Garamond" pitchFamily="18" charset="0"/>
              </a:rPr>
              <a:t>Presented at the Data Stewardship: Data Discovery Session</a:t>
            </a:r>
          </a:p>
          <a:p>
            <a:pPr marL="27905"/>
            <a:r>
              <a:rPr lang="en-US" sz="800" dirty="0">
                <a:latin typeface="Garamond" pitchFamily="18" charset="0"/>
                <a:ea typeface="ＭＳ Ｐゴシック" charset="-128"/>
                <a:sym typeface="Garamond" pitchFamily="18" charset="0"/>
              </a:rPr>
              <a:t>27th Conference on Interactive Information Processing Systems (IIPS)</a:t>
            </a:r>
          </a:p>
          <a:p>
            <a:pPr marL="27905"/>
            <a:r>
              <a:rPr lang="en-US" sz="800" dirty="0">
                <a:latin typeface="Garamond" pitchFamily="18" charset="0"/>
                <a:ea typeface="ＭＳ Ｐゴシック" charset="-128"/>
                <a:sym typeface="Garamond" pitchFamily="18" charset="0"/>
              </a:rPr>
              <a:t>91st American Meteorological Society Annual Meeting</a:t>
            </a:r>
          </a:p>
        </p:txBody>
      </p:sp>
      <p:pic>
        <p:nvPicPr>
          <p:cNvPr id="79888" name="Picture 16"/>
          <p:cNvPicPr>
            <a:picLocks noChangeAspect="1" noChangeArrowheads="1"/>
          </p:cNvPicPr>
          <p:nvPr/>
        </p:nvPicPr>
        <p:blipFill>
          <a:blip r:embed="rId5" cstate="print"/>
          <a:srcRect l="1314" r="1314"/>
          <a:stretch>
            <a:fillRect/>
          </a:stretch>
        </p:blipFill>
        <p:spPr bwMode="auto">
          <a:xfrm>
            <a:off x="142875" y="2643188"/>
            <a:ext cx="7313414" cy="1794867"/>
          </a:xfrm>
          <a:prstGeom prst="rect">
            <a:avLst/>
          </a:prstGeom>
          <a:noFill/>
          <a:ln>
            <a:noFill/>
          </a:ln>
          <a:effectLst>
            <a:outerShdw blurRad="254000" dist="126999" dir="5400000" algn="ctr" rotWithShape="0">
              <a:schemeClr val="bg2">
                <a:alpha val="7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p:cNvSpPr>
          <p:nvPr/>
        </p:nvSpPr>
        <p:spPr bwMode="auto">
          <a:xfrm>
            <a:off x="0" y="6247433"/>
            <a:ext cx="9144000" cy="610567"/>
          </a:xfrm>
          <a:prstGeom prst="rect">
            <a:avLst/>
          </a:prstGeom>
          <a:solidFill>
            <a:srgbClr val="C7DCEE"/>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p>
            <a:endParaRPr lang="en-US"/>
          </a:p>
        </p:txBody>
      </p:sp>
      <p:sp>
        <p:nvSpPr>
          <p:cNvPr id="40963" name="Line 2"/>
          <p:cNvSpPr>
            <a:spLocks noChangeShapeType="1"/>
          </p:cNvSpPr>
          <p:nvPr/>
        </p:nvSpPr>
        <p:spPr bwMode="auto">
          <a:xfrm>
            <a:off x="304726" y="685354"/>
            <a:ext cx="8457530" cy="0"/>
          </a:xfrm>
          <a:prstGeom prst="line">
            <a:avLst/>
          </a:prstGeom>
          <a:noFill/>
          <a:ln w="12700">
            <a:solidFill>
              <a:srgbClr val="808080"/>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pic>
        <p:nvPicPr>
          <p:cNvPr id="4096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57531" y="6309941"/>
            <a:ext cx="609451" cy="471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40965" name="Rectangle 4"/>
          <p:cNvSpPr>
            <a:spLocks/>
          </p:cNvSpPr>
          <p:nvPr/>
        </p:nvSpPr>
        <p:spPr bwMode="auto">
          <a:xfrm>
            <a:off x="2895452" y="6400354"/>
            <a:ext cx="3200177" cy="457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62506" tIns="35717" rIns="62506" bIns="35717"/>
          <a:lstStyle/>
          <a:p>
            <a:r>
              <a:rPr lang="en-US" sz="1000">
                <a:latin typeface="Garamond" pitchFamily="18" charset="0"/>
                <a:ea typeface="ＭＳ Ｐゴシック" charset="-128"/>
                <a:sym typeface="Garamond" pitchFamily="18" charset="0"/>
              </a:rPr>
              <a:t>Preparing Data for Ingest, presented 10/27/09 by R. Duerr   LID590DCL Foundations of Data Curation </a:t>
            </a:r>
          </a:p>
        </p:txBody>
      </p:sp>
      <p:sp>
        <p:nvSpPr>
          <p:cNvPr id="40966" name="Rectangle 5"/>
          <p:cNvSpPr>
            <a:spLocks/>
          </p:cNvSpPr>
          <p:nvPr/>
        </p:nvSpPr>
        <p:spPr bwMode="auto">
          <a:xfrm>
            <a:off x="0" y="6247433"/>
            <a:ext cx="9144000" cy="610567"/>
          </a:xfrm>
          <a:prstGeom prst="rect">
            <a:avLst/>
          </a:prstGeom>
          <a:solidFill>
            <a:srgbClr val="C7DCEE"/>
          </a:solidFill>
          <a:ln>
            <a:noFill/>
          </a:ln>
          <a:extLst>
            <a:ext uri="{91240B29-F687-4F45-9708-019B960494DF}">
              <a14:hiddenLine xmlns="" xmlns:a14="http://schemas.microsoft.com/office/drawing/2010/main" w="9525">
                <a:solidFill>
                  <a:schemeClr val="tx1"/>
                </a:solidFill>
                <a:round/>
                <a:headEnd/>
                <a:tailEnd/>
              </a14:hiddenLine>
            </a:ext>
          </a:extLst>
        </p:spPr>
        <p:txBody>
          <a:bodyPr lIns="0" tIns="0" rIns="0" bIns="0"/>
          <a:lstStyle/>
          <a:p>
            <a:endParaRPr lang="en-US"/>
          </a:p>
        </p:txBody>
      </p:sp>
      <p:sp>
        <p:nvSpPr>
          <p:cNvPr id="40967" name="Line 6"/>
          <p:cNvSpPr>
            <a:spLocks noChangeShapeType="1"/>
          </p:cNvSpPr>
          <p:nvPr/>
        </p:nvSpPr>
        <p:spPr bwMode="auto">
          <a:xfrm>
            <a:off x="304726" y="685353"/>
            <a:ext cx="8457530" cy="1117"/>
          </a:xfrm>
          <a:prstGeom prst="line">
            <a:avLst/>
          </a:prstGeom>
          <a:noFill/>
          <a:ln w="12700">
            <a:solidFill>
              <a:srgbClr val="99CC00"/>
            </a:solidFill>
            <a:round/>
            <a:headEnd/>
            <a:tailEnd/>
          </a:ln>
          <a:extLst>
            <a:ext uri="{909E8E84-426E-40DD-AFC4-6F175D3DCCD1}">
              <a14:hiddenFill xmlns="" xmlns:a14="http://schemas.microsoft.com/office/drawing/2010/main">
                <a:noFill/>
              </a14:hiddenFill>
            </a:ext>
          </a:extLst>
        </p:spPr>
        <p:txBody>
          <a:bodyPr lIns="0" tIns="0" rIns="0" bIns="0"/>
          <a:lstStyle/>
          <a:p>
            <a:endParaRPr lang="en-US"/>
          </a:p>
        </p:txBody>
      </p:sp>
      <p:pic>
        <p:nvPicPr>
          <p:cNvPr id="40968"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457531" y="6302128"/>
            <a:ext cx="590475" cy="5034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80904" name="Rectangle 8"/>
          <p:cNvSpPr>
            <a:spLocks noGrp="1" noChangeArrowheads="1"/>
          </p:cNvSpPr>
          <p:nvPr>
            <p:ph type="title"/>
          </p:nvPr>
        </p:nvSpPr>
        <p:spPr bwMode="auto">
          <a:xfrm>
            <a:off x="227707" y="75903"/>
            <a:ext cx="7773293" cy="761256"/>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62506" tIns="35717" rIns="98223" bIns="35717" numCol="1" anchor="ctr" anchorCtr="0" compatLnSpc="1">
            <a:prstTxWarp prst="textNoShape">
              <a:avLst/>
            </a:prstTxWarp>
          </a:bodyPr>
          <a:lstStyle/>
          <a:p>
            <a:pPr eaLnBrk="1" hangingPunct="1">
              <a:defRPr/>
            </a:pPr>
            <a:r>
              <a:rPr lang="en-US" sz="3200" i="1">
                <a:latin typeface="Garamond" charset="0"/>
                <a:cs typeface="Garamond" charset="0"/>
                <a:sym typeface="Garamond" charset="0"/>
              </a:rPr>
              <a:t>Libre - Aggregation Support</a:t>
            </a:r>
            <a:endParaRPr lang="en-US" sz="3200" i="1">
              <a:latin typeface="Garamond" charset="0"/>
              <a:ea typeface="ヒラギノ明朝 ProN W3" charset="0"/>
              <a:cs typeface="ヒラギノ明朝 ProN W3" charset="0"/>
              <a:sym typeface="Garamond" charset="0"/>
            </a:endParaRPr>
          </a:p>
        </p:txBody>
      </p:sp>
      <p:sp>
        <p:nvSpPr>
          <p:cNvPr id="40970" name="Rectangle 9"/>
          <p:cNvSpPr>
            <a:spLocks/>
          </p:cNvSpPr>
          <p:nvPr/>
        </p:nvSpPr>
        <p:spPr bwMode="auto">
          <a:xfrm flipH="1">
            <a:off x="125016" y="6420445"/>
            <a:ext cx="102691" cy="117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endParaRPr lang="en-US"/>
          </a:p>
        </p:txBody>
      </p:sp>
      <p:sp>
        <p:nvSpPr>
          <p:cNvPr id="80906" name="Rectangle 10"/>
          <p:cNvSpPr>
            <a:spLocks/>
          </p:cNvSpPr>
          <p:nvPr/>
        </p:nvSpPr>
        <p:spPr bwMode="auto">
          <a:xfrm>
            <a:off x="666378" y="1131838"/>
            <a:ext cx="2598539" cy="1426518"/>
          </a:xfrm>
          <a:prstGeom prst="rect">
            <a:avLst/>
          </a:prstGeom>
          <a:solidFill>
            <a:schemeClr val="accent2"/>
          </a:solidFill>
          <a:ln w="12700">
            <a:solidFill>
              <a:schemeClr val="tx1"/>
            </a:solidFill>
            <a:miter lim="800000"/>
            <a:headEnd/>
            <a:tailEnd/>
          </a:ln>
          <a:effectLst>
            <a:outerShdw blurRad="101600" dist="25399" dir="5400000" algn="ctr" rotWithShape="0">
              <a:schemeClr val="bg2">
                <a:alpha val="75000"/>
              </a:schemeClr>
            </a:outerShdw>
          </a:effectLst>
        </p:spPr>
        <p:txBody>
          <a:bodyPr lIns="0" tIns="0" rIns="0" bIns="0" anchor="ctr"/>
          <a:lstStyle/>
          <a:p>
            <a:pPr marL="91440">
              <a:defRPr/>
            </a:pPr>
            <a:r>
              <a:rPr lang="en-US" sz="1700" dirty="0">
                <a:solidFill>
                  <a:srgbClr val="FFFFFF"/>
                </a:solidFill>
                <a:latin typeface="Helvetica Light" charset="0"/>
                <a:ea typeface="ＭＳ Ｐゴシック" charset="0"/>
                <a:cs typeface="Helvetica Light" charset="0"/>
                <a:sym typeface="Helvetica Light" charset="0"/>
              </a:rPr>
              <a:t>Search API</a:t>
            </a:r>
          </a:p>
          <a:p>
            <a:pPr>
              <a:defRPr/>
            </a:pPr>
            <a:endParaRPr lang="en-US" sz="1700" dirty="0">
              <a:solidFill>
                <a:srgbClr val="FFFFFF"/>
              </a:solidFill>
              <a:latin typeface="Helvetica Light" charset="0"/>
              <a:ea typeface="ＭＳ Ｐゴシック" charset="0"/>
              <a:cs typeface="Helvetica Light" charset="0"/>
              <a:sym typeface="Helvetica Light" charset="0"/>
            </a:endParaRPr>
          </a:p>
          <a:p>
            <a:pPr marL="91440">
              <a:defRPr/>
            </a:pPr>
            <a:r>
              <a:rPr lang="en-US" sz="1700" dirty="0">
                <a:solidFill>
                  <a:srgbClr val="FFFFFF"/>
                </a:solidFill>
                <a:latin typeface="Helvetica Light" charset="0"/>
                <a:ea typeface="ＭＳ Ｐゴシック" charset="0"/>
                <a:cs typeface="Helvetica Light" charset="0"/>
                <a:sym typeface="Helvetica Light" charset="0"/>
              </a:rPr>
              <a:t>Use search API's to find casts for specific subject areas</a:t>
            </a:r>
          </a:p>
        </p:txBody>
      </p:sp>
      <p:sp>
        <p:nvSpPr>
          <p:cNvPr id="80907" name="Rectangle 11"/>
          <p:cNvSpPr>
            <a:spLocks/>
          </p:cNvSpPr>
          <p:nvPr/>
        </p:nvSpPr>
        <p:spPr bwMode="auto">
          <a:xfrm>
            <a:off x="5020717" y="1017984"/>
            <a:ext cx="3806279" cy="2768203"/>
          </a:xfrm>
          <a:prstGeom prst="rect">
            <a:avLst/>
          </a:prstGeom>
          <a:solidFill>
            <a:schemeClr val="accent2"/>
          </a:solidFill>
          <a:ln w="12700">
            <a:solidFill>
              <a:schemeClr val="tx1"/>
            </a:solidFill>
            <a:miter lim="800000"/>
            <a:headEnd/>
            <a:tailEnd/>
          </a:ln>
          <a:effectLst>
            <a:outerShdw blurRad="101600" dist="25399" dir="5400000" algn="ctr" rotWithShape="0">
              <a:schemeClr val="bg2">
                <a:alpha val="75000"/>
              </a:schemeClr>
            </a:outerShdw>
          </a:effectLst>
        </p:spPr>
        <p:txBody>
          <a:bodyPr lIns="64291" tIns="128583" rIns="0" bIns="0"/>
          <a:lstStyle/>
          <a:p>
            <a:pPr>
              <a:lnSpc>
                <a:spcPct val="50000"/>
              </a:lnSpc>
              <a:defRPr/>
            </a:pPr>
            <a:r>
              <a:rPr lang="en-US" sz="1700" dirty="0">
                <a:solidFill>
                  <a:srgbClr val="FFFFFF"/>
                </a:solidFill>
                <a:latin typeface="Helvetica Light" charset="0"/>
                <a:ea typeface="ＭＳ Ｐゴシック" charset="0"/>
                <a:cs typeface="Helvetica Light" charset="0"/>
                <a:sym typeface="Helvetica Light" charset="0"/>
              </a:rPr>
              <a:t>Cast Crawler</a:t>
            </a:r>
          </a:p>
        </p:txBody>
      </p:sp>
      <p:sp>
        <p:nvSpPr>
          <p:cNvPr id="40973" name="Rectangle 12"/>
          <p:cNvSpPr>
            <a:spLocks/>
          </p:cNvSpPr>
          <p:nvPr/>
        </p:nvSpPr>
        <p:spPr bwMode="auto">
          <a:xfrm>
            <a:off x="5216054" y="2298279"/>
            <a:ext cx="1241227" cy="520154"/>
          </a:xfrm>
          <a:prstGeom prst="rect">
            <a:avLst/>
          </a:prstGeom>
          <a:solidFill>
            <a:srgbClr val="FFFFFF">
              <a:alpha val="85881"/>
            </a:srgbClr>
          </a:solidFill>
          <a:ln w="12700">
            <a:solidFill>
              <a:schemeClr val="tx1">
                <a:alpha val="85881"/>
              </a:schemeClr>
            </a:solidFill>
            <a:miter lim="800000"/>
            <a:headEnd/>
            <a:tailEnd/>
          </a:ln>
        </p:spPr>
        <p:txBody>
          <a:bodyPr lIns="0" tIns="0" rIns="0" bIns="0" anchor="ctr"/>
          <a:lstStyle/>
          <a:p>
            <a:r>
              <a:rPr lang="en-US" sz="1700" dirty="0" smtClean="0">
                <a:latin typeface="Helvetica Light" charset="0"/>
                <a:ea typeface="ＭＳ Ｐゴシック" charset="-128"/>
                <a:sym typeface="Helvetica Light" charset="0"/>
              </a:rPr>
              <a:t>   Seed </a:t>
            </a:r>
            <a:r>
              <a:rPr lang="en-US" sz="1700" dirty="0">
                <a:latin typeface="Helvetica Light" charset="0"/>
                <a:ea typeface="ＭＳ Ｐゴシック" charset="-128"/>
                <a:sym typeface="Helvetica Light" charset="0"/>
              </a:rPr>
              <a:t>list</a:t>
            </a:r>
          </a:p>
        </p:txBody>
      </p:sp>
      <p:sp>
        <p:nvSpPr>
          <p:cNvPr id="40974" name="Rectangle 13"/>
          <p:cNvSpPr>
            <a:spLocks/>
          </p:cNvSpPr>
          <p:nvPr/>
        </p:nvSpPr>
        <p:spPr bwMode="auto">
          <a:xfrm>
            <a:off x="5084342" y="1493490"/>
            <a:ext cx="3042791" cy="696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44647" tIns="44647" rIns="44647" bIns="44647" anchor="ctr"/>
          <a:lstStyle/>
          <a:p>
            <a:pPr marL="95991" indent="-95991">
              <a:lnSpc>
                <a:spcPct val="50000"/>
              </a:lnSpc>
              <a:spcBef>
                <a:spcPts val="2250"/>
              </a:spcBef>
              <a:buClr>
                <a:srgbClr val="FFFFFF"/>
              </a:buClr>
              <a:buSzPct val="100000"/>
              <a:buFont typeface="Helvetica Light" charset="0"/>
              <a:buChar char="•"/>
            </a:pPr>
            <a:r>
              <a:rPr lang="en-US" sz="1400" dirty="0" smtClean="0">
                <a:solidFill>
                  <a:srgbClr val="FFFFFF"/>
                </a:solidFill>
                <a:latin typeface="Helvetica Light" charset="0"/>
                <a:ea typeface="ＭＳ Ｐゴシック" charset="-128"/>
                <a:sym typeface="Helvetica Light" charset="0"/>
              </a:rPr>
              <a:t> Monitor </a:t>
            </a:r>
            <a:r>
              <a:rPr lang="en-US" sz="1400" dirty="0">
                <a:solidFill>
                  <a:srgbClr val="FFFFFF"/>
                </a:solidFill>
                <a:latin typeface="Helvetica Light" charset="0"/>
                <a:ea typeface="ＭＳ Ｐゴシック" charset="-128"/>
                <a:sym typeface="Helvetica Light" charset="0"/>
              </a:rPr>
              <a:t>known casts for updates</a:t>
            </a:r>
          </a:p>
          <a:p>
            <a:pPr marL="95991" indent="-95991">
              <a:lnSpc>
                <a:spcPct val="50000"/>
              </a:lnSpc>
              <a:spcBef>
                <a:spcPts val="2250"/>
              </a:spcBef>
              <a:buClr>
                <a:srgbClr val="FFFFFF"/>
              </a:buClr>
              <a:buSzPct val="100000"/>
              <a:buFont typeface="Helvetica Light" charset="0"/>
              <a:buChar char="•"/>
            </a:pPr>
            <a:r>
              <a:rPr lang="en-US" sz="1400" dirty="0" smtClean="0">
                <a:solidFill>
                  <a:srgbClr val="FFFFFF"/>
                </a:solidFill>
                <a:latin typeface="Helvetica Light" charset="0"/>
                <a:ea typeface="ＭＳ Ｐゴシック" charset="-128"/>
                <a:sym typeface="Helvetica Light" charset="0"/>
              </a:rPr>
              <a:t> Find </a:t>
            </a:r>
            <a:r>
              <a:rPr lang="en-US" sz="1400" dirty="0">
                <a:solidFill>
                  <a:srgbClr val="FFFFFF"/>
                </a:solidFill>
                <a:latin typeface="Helvetica Light" charset="0"/>
                <a:ea typeface="ＭＳ Ｐゴシック" charset="-128"/>
                <a:sym typeface="Helvetica Light" charset="0"/>
              </a:rPr>
              <a:t>new casts on known sites</a:t>
            </a:r>
          </a:p>
        </p:txBody>
      </p:sp>
      <p:sp>
        <p:nvSpPr>
          <p:cNvPr id="40975" name="Rectangle 14"/>
          <p:cNvSpPr>
            <a:spLocks/>
          </p:cNvSpPr>
          <p:nvPr/>
        </p:nvSpPr>
        <p:spPr bwMode="auto">
          <a:xfrm>
            <a:off x="7380387" y="2298279"/>
            <a:ext cx="1241227" cy="520154"/>
          </a:xfrm>
          <a:prstGeom prst="rect">
            <a:avLst/>
          </a:prstGeom>
          <a:solidFill>
            <a:srgbClr val="FFFFFF">
              <a:alpha val="81175"/>
            </a:srgbClr>
          </a:solidFill>
          <a:ln w="12700">
            <a:solidFill>
              <a:schemeClr val="tx1">
                <a:alpha val="81175"/>
              </a:schemeClr>
            </a:solidFill>
            <a:miter lim="800000"/>
            <a:headEnd/>
            <a:tailEnd/>
          </a:ln>
        </p:spPr>
        <p:txBody>
          <a:bodyPr lIns="0" tIns="0" rIns="0" bIns="0" anchor="ctr"/>
          <a:lstStyle/>
          <a:p>
            <a:r>
              <a:rPr lang="en-US" sz="1700" dirty="0" smtClean="0">
                <a:latin typeface="Helvetica Light" charset="0"/>
                <a:ea typeface="ＭＳ Ｐゴシック" charset="-128"/>
                <a:sym typeface="Helvetica Light" charset="0"/>
              </a:rPr>
              <a:t>  Schedule</a:t>
            </a:r>
            <a:endParaRPr lang="en-US" sz="1700" dirty="0">
              <a:latin typeface="Helvetica Light" charset="0"/>
              <a:ea typeface="ＭＳ Ｐゴシック" charset="-128"/>
              <a:sym typeface="Helvetica Light" charset="0"/>
            </a:endParaRPr>
          </a:p>
        </p:txBody>
      </p:sp>
      <p:sp>
        <p:nvSpPr>
          <p:cNvPr id="40976" name="Rectangle 15"/>
          <p:cNvSpPr>
            <a:spLocks/>
          </p:cNvSpPr>
          <p:nvPr/>
        </p:nvSpPr>
        <p:spPr bwMode="auto">
          <a:xfrm>
            <a:off x="7380387" y="3079627"/>
            <a:ext cx="1241227" cy="520154"/>
          </a:xfrm>
          <a:prstGeom prst="rect">
            <a:avLst/>
          </a:prstGeom>
          <a:solidFill>
            <a:srgbClr val="FFFFFF">
              <a:alpha val="81175"/>
            </a:srgbClr>
          </a:solidFill>
          <a:ln w="12700">
            <a:solidFill>
              <a:schemeClr val="tx1">
                <a:alpha val="81175"/>
              </a:schemeClr>
            </a:solidFill>
            <a:miter lim="800000"/>
            <a:headEnd/>
            <a:tailEnd/>
          </a:ln>
        </p:spPr>
        <p:txBody>
          <a:bodyPr lIns="0" tIns="0" rIns="0" bIns="0" anchor="ctr"/>
          <a:lstStyle/>
          <a:p>
            <a:r>
              <a:rPr lang="en-US" sz="1700" dirty="0" smtClean="0">
                <a:latin typeface="Helvetica Light" charset="0"/>
                <a:ea typeface="ＭＳ Ｐゴシック" charset="-128"/>
                <a:sym typeface="Helvetica Light" charset="0"/>
              </a:rPr>
              <a:t>     </a:t>
            </a:r>
            <a:r>
              <a:rPr lang="en-US" sz="1700" dirty="0" err="1" smtClean="0">
                <a:latin typeface="Helvetica Light" charset="0"/>
                <a:ea typeface="ＭＳ Ｐゴシック" charset="-128"/>
                <a:sym typeface="Helvetica Light" charset="0"/>
              </a:rPr>
              <a:t>Heritrix</a:t>
            </a:r>
            <a:endParaRPr lang="en-US" sz="1700" dirty="0">
              <a:latin typeface="Helvetica Light" charset="0"/>
              <a:ea typeface="ＭＳ Ｐゴシック" charset="-128"/>
              <a:sym typeface="Helvetica Light" charset="0"/>
            </a:endParaRPr>
          </a:p>
        </p:txBody>
      </p:sp>
      <p:sp>
        <p:nvSpPr>
          <p:cNvPr id="40977" name="Line 16"/>
          <p:cNvSpPr>
            <a:spLocks noChangeShapeType="1"/>
          </p:cNvSpPr>
          <p:nvPr/>
        </p:nvSpPr>
        <p:spPr bwMode="auto">
          <a:xfrm>
            <a:off x="6461746" y="2533799"/>
            <a:ext cx="914176" cy="0"/>
          </a:xfrm>
          <a:prstGeom prst="line">
            <a:avLst/>
          </a:prstGeom>
          <a:noFill/>
          <a:ln w="38100">
            <a:solidFill>
              <a:schemeClr val="tx1"/>
            </a:solidFill>
            <a:miter lim="800000"/>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0978" name="Line 17"/>
          <p:cNvSpPr>
            <a:spLocks noChangeShapeType="1"/>
          </p:cNvSpPr>
          <p:nvPr/>
        </p:nvSpPr>
        <p:spPr bwMode="auto">
          <a:xfrm flipH="1">
            <a:off x="8001000" y="2822898"/>
            <a:ext cx="0" cy="252264"/>
          </a:xfrm>
          <a:prstGeom prst="line">
            <a:avLst/>
          </a:prstGeom>
          <a:noFill/>
          <a:ln w="38100">
            <a:solidFill>
              <a:schemeClr val="tx1"/>
            </a:solidFill>
            <a:miter lim="800000"/>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0979" name="Line 18"/>
          <p:cNvSpPr>
            <a:spLocks noChangeShapeType="1"/>
          </p:cNvSpPr>
          <p:nvPr/>
        </p:nvSpPr>
        <p:spPr bwMode="auto">
          <a:xfrm>
            <a:off x="3264918" y="1845097"/>
            <a:ext cx="1698873" cy="0"/>
          </a:xfrm>
          <a:prstGeom prst="line">
            <a:avLst/>
          </a:prstGeom>
          <a:noFill/>
          <a:ln w="38100">
            <a:solidFill>
              <a:schemeClr val="tx1"/>
            </a:solidFill>
            <a:miter lim="800000"/>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0980" name="Rectangle 19"/>
          <p:cNvSpPr>
            <a:spLocks/>
          </p:cNvSpPr>
          <p:nvPr/>
        </p:nvSpPr>
        <p:spPr bwMode="auto">
          <a:xfrm>
            <a:off x="3491508" y="1489026"/>
            <a:ext cx="1355080" cy="705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nSpc>
                <a:spcPct val="50000"/>
              </a:lnSpc>
              <a:spcBef>
                <a:spcPts val="2250"/>
              </a:spcBef>
            </a:pPr>
            <a:r>
              <a:rPr lang="en-US" sz="1500">
                <a:latin typeface="Helvetica Light" charset="0"/>
                <a:ea typeface="ＭＳ Ｐゴシック" charset="-128"/>
                <a:sym typeface="Helvetica Light" charset="0"/>
              </a:rPr>
              <a:t>Seed crawler </a:t>
            </a:r>
          </a:p>
          <a:p>
            <a:pPr>
              <a:lnSpc>
                <a:spcPct val="50000"/>
              </a:lnSpc>
              <a:spcBef>
                <a:spcPts val="2250"/>
              </a:spcBef>
            </a:pPr>
            <a:r>
              <a:rPr lang="en-US" sz="1500">
                <a:latin typeface="Helvetica Light" charset="0"/>
                <a:ea typeface="ＭＳ Ｐゴシック" charset="-128"/>
                <a:sym typeface="Helvetica Light" charset="0"/>
              </a:rPr>
              <a:t>with new sites</a:t>
            </a:r>
          </a:p>
        </p:txBody>
      </p:sp>
      <p:sp>
        <p:nvSpPr>
          <p:cNvPr id="80916" name="Rectangle 20"/>
          <p:cNvSpPr>
            <a:spLocks/>
          </p:cNvSpPr>
          <p:nvPr/>
        </p:nvSpPr>
        <p:spPr bwMode="auto">
          <a:xfrm>
            <a:off x="666378" y="3303985"/>
            <a:ext cx="2598539" cy="1426518"/>
          </a:xfrm>
          <a:prstGeom prst="rect">
            <a:avLst/>
          </a:prstGeom>
          <a:solidFill>
            <a:schemeClr val="accent2"/>
          </a:solidFill>
          <a:ln w="12700">
            <a:solidFill>
              <a:schemeClr val="tx1"/>
            </a:solidFill>
            <a:miter lim="800000"/>
            <a:headEnd/>
            <a:tailEnd/>
          </a:ln>
          <a:effectLst>
            <a:outerShdw blurRad="101600" dist="25399" dir="5400000" algn="ctr" rotWithShape="0">
              <a:schemeClr val="bg2">
                <a:alpha val="75000"/>
              </a:schemeClr>
            </a:outerShdw>
          </a:effectLst>
        </p:spPr>
        <p:txBody>
          <a:bodyPr lIns="0" tIns="0" rIns="0" bIns="0" anchor="ctr"/>
          <a:lstStyle/>
          <a:p>
            <a:pPr marL="91440">
              <a:defRPr/>
            </a:pPr>
            <a:r>
              <a:rPr lang="en-US" sz="1700" dirty="0">
                <a:solidFill>
                  <a:srgbClr val="FFFFFF"/>
                </a:solidFill>
                <a:latin typeface="Helvetica Light" charset="0"/>
                <a:ea typeface="ＭＳ Ｐゴシック" charset="0"/>
                <a:cs typeface="Helvetica Light" charset="0"/>
                <a:sym typeface="Helvetica Light" charset="0"/>
              </a:rPr>
              <a:t>Aggregation Server</a:t>
            </a:r>
          </a:p>
          <a:p>
            <a:pPr marL="91440">
              <a:defRPr/>
            </a:pPr>
            <a:endParaRPr lang="en-US" sz="1700" dirty="0">
              <a:solidFill>
                <a:srgbClr val="FFFFFF"/>
              </a:solidFill>
              <a:latin typeface="Helvetica Light" charset="0"/>
              <a:ea typeface="ＭＳ Ｐゴシック" charset="0"/>
              <a:cs typeface="Helvetica Light" charset="0"/>
              <a:sym typeface="Helvetica Light" charset="0"/>
            </a:endParaRPr>
          </a:p>
          <a:p>
            <a:pPr marL="91440">
              <a:defRPr/>
            </a:pPr>
            <a:r>
              <a:rPr lang="en-US" sz="1700" dirty="0">
                <a:solidFill>
                  <a:srgbClr val="FFFFFF"/>
                </a:solidFill>
                <a:latin typeface="Helvetica Light" charset="0"/>
                <a:ea typeface="ＭＳ Ｐゴシック" charset="0"/>
                <a:cs typeface="Helvetica Light" charset="0"/>
                <a:sym typeface="Helvetica Light" charset="0"/>
              </a:rPr>
              <a:t>Support storage &amp; retrieval of active cast entries</a:t>
            </a:r>
          </a:p>
        </p:txBody>
      </p:sp>
      <p:sp>
        <p:nvSpPr>
          <p:cNvPr id="40982" name="Rectangle 21"/>
          <p:cNvSpPr>
            <a:spLocks/>
          </p:cNvSpPr>
          <p:nvPr/>
        </p:nvSpPr>
        <p:spPr bwMode="auto">
          <a:xfrm>
            <a:off x="76200" y="6400353"/>
            <a:ext cx="6095628" cy="383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26788" bIns="0"/>
          <a:lstStyle/>
          <a:p>
            <a:pPr marL="27905"/>
            <a:r>
              <a:rPr lang="en-US" sz="800" dirty="0">
                <a:latin typeface="Garamond" pitchFamily="18" charset="0"/>
                <a:ea typeface="ＭＳ Ｐゴシック" charset="-128"/>
                <a:sym typeface="Garamond" pitchFamily="18" charset="0"/>
              </a:rPr>
              <a:t>Presented at the Data Stewardship: Data Discovery Session</a:t>
            </a:r>
          </a:p>
          <a:p>
            <a:pPr marL="27905"/>
            <a:r>
              <a:rPr lang="en-US" sz="800" dirty="0">
                <a:latin typeface="Garamond" pitchFamily="18" charset="0"/>
                <a:ea typeface="ＭＳ Ｐゴシック" charset="-128"/>
                <a:sym typeface="Garamond" pitchFamily="18" charset="0"/>
              </a:rPr>
              <a:t>27th Conference on Interactive Information Processing Systems (IIPS)</a:t>
            </a:r>
          </a:p>
          <a:p>
            <a:pPr marL="27905"/>
            <a:r>
              <a:rPr lang="en-US" sz="800" dirty="0">
                <a:latin typeface="Garamond" pitchFamily="18" charset="0"/>
                <a:ea typeface="ＭＳ Ｐゴシック" charset="-128"/>
                <a:sym typeface="Garamond" pitchFamily="18" charset="0"/>
              </a:rPr>
              <a:t>91st American Meteorological Society Annual Meeting</a:t>
            </a:r>
          </a:p>
        </p:txBody>
      </p:sp>
      <p:sp>
        <p:nvSpPr>
          <p:cNvPr id="40983" name="Line 22"/>
          <p:cNvSpPr>
            <a:spLocks noChangeShapeType="1"/>
          </p:cNvSpPr>
          <p:nvPr/>
        </p:nvSpPr>
        <p:spPr bwMode="auto">
          <a:xfrm flipH="1">
            <a:off x="1965648" y="2592959"/>
            <a:ext cx="0" cy="711026"/>
          </a:xfrm>
          <a:prstGeom prst="line">
            <a:avLst/>
          </a:prstGeom>
          <a:noFill/>
          <a:ln w="38100">
            <a:solidFill>
              <a:schemeClr val="tx1"/>
            </a:solidFill>
            <a:miter lim="800000"/>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0984" name="Line 23"/>
          <p:cNvSpPr>
            <a:spLocks noChangeShapeType="1"/>
          </p:cNvSpPr>
          <p:nvPr/>
        </p:nvSpPr>
        <p:spPr bwMode="auto">
          <a:xfrm rot="10800000">
            <a:off x="3266033" y="4194721"/>
            <a:ext cx="4734967" cy="0"/>
          </a:xfrm>
          <a:prstGeom prst="line">
            <a:avLst/>
          </a:prstGeom>
          <a:noFill/>
          <a:ln w="38100">
            <a:solidFill>
              <a:schemeClr val="tx1"/>
            </a:solidFill>
            <a:miter lim="800000"/>
            <a:headEnd/>
            <a:tailEnd type="triangle"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0985" name="Line 24"/>
          <p:cNvSpPr>
            <a:spLocks noChangeShapeType="1"/>
          </p:cNvSpPr>
          <p:nvPr/>
        </p:nvSpPr>
        <p:spPr bwMode="auto">
          <a:xfrm rot="10800000" flipH="1">
            <a:off x="7990954" y="3613175"/>
            <a:ext cx="0" cy="581546"/>
          </a:xfrm>
          <a:prstGeom prst="line">
            <a:avLst/>
          </a:prstGeom>
          <a:noFill/>
          <a:ln w="38100">
            <a:solidFill>
              <a:schemeClr val="tx1"/>
            </a:solidFill>
            <a:miter lim="800000"/>
            <a:headEn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0986" name="Rectangle 25"/>
          <p:cNvSpPr>
            <a:spLocks/>
          </p:cNvSpPr>
          <p:nvPr/>
        </p:nvSpPr>
        <p:spPr bwMode="auto">
          <a:xfrm>
            <a:off x="3578573" y="3891112"/>
            <a:ext cx="4258345" cy="303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nSpc>
                <a:spcPct val="50000"/>
              </a:lnSpc>
              <a:spcBef>
                <a:spcPts val="2250"/>
              </a:spcBef>
            </a:pPr>
            <a:r>
              <a:rPr lang="en-US" sz="1500">
                <a:latin typeface="Helvetica Light" charset="0"/>
                <a:ea typeface="ＭＳ Ｐゴシック" charset="-128"/>
                <a:sym typeface="Helvetica Light" charset="0"/>
              </a:rPr>
              <a:t>Feed the aggregator with new or updated casts</a:t>
            </a:r>
          </a:p>
        </p:txBody>
      </p:sp>
      <p:sp>
        <p:nvSpPr>
          <p:cNvPr id="40987" name="Rectangle 26"/>
          <p:cNvSpPr>
            <a:spLocks/>
          </p:cNvSpPr>
          <p:nvPr/>
        </p:nvSpPr>
        <p:spPr bwMode="auto">
          <a:xfrm>
            <a:off x="2024807" y="2623096"/>
            <a:ext cx="1560463" cy="651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nSpc>
                <a:spcPct val="75000"/>
              </a:lnSpc>
              <a:spcBef>
                <a:spcPts val="2250"/>
              </a:spcBef>
            </a:pPr>
            <a:r>
              <a:rPr lang="en-US" sz="1500">
                <a:latin typeface="Helvetica Light" charset="0"/>
                <a:ea typeface="ＭＳ Ｐゴシック" charset="-128"/>
                <a:sym typeface="Helvetica Light" charset="0"/>
              </a:rPr>
              <a:t>Feed the aggregator with new casts</a:t>
            </a:r>
          </a:p>
        </p:txBody>
      </p:sp>
      <p:sp>
        <p:nvSpPr>
          <p:cNvPr id="80923" name="AutoShape 27"/>
          <p:cNvSpPr>
            <a:spLocks/>
          </p:cNvSpPr>
          <p:nvPr/>
        </p:nvSpPr>
        <p:spPr bwMode="auto">
          <a:xfrm rot="5400000">
            <a:off x="1216670" y="4210348"/>
            <a:ext cx="1496839" cy="2691184"/>
          </a:xfrm>
          <a:prstGeom prst="rightArrow">
            <a:avLst>
              <a:gd name="adj1" fmla="val 62704"/>
              <a:gd name="adj2" fmla="val 63616"/>
            </a:avLst>
          </a:prstGeom>
          <a:solidFill>
            <a:schemeClr val="accent2"/>
          </a:solidFill>
          <a:ln w="12700">
            <a:solidFill>
              <a:schemeClr val="tx1"/>
            </a:solidFill>
            <a:miter lim="800000"/>
            <a:headEnd/>
            <a:tailEnd/>
          </a:ln>
          <a:effectLst>
            <a:outerShdw blurRad="101600" dist="25399" dir="5400000" algn="ctr" rotWithShape="0">
              <a:schemeClr val="bg2">
                <a:alpha val="75000"/>
              </a:schemeClr>
            </a:outerShdw>
          </a:effectLst>
        </p:spPr>
        <p:txBody>
          <a:bodyPr lIns="0" tIns="0" rIns="0" bIns="0"/>
          <a:lstStyle/>
          <a:p>
            <a:pPr>
              <a:defRPr/>
            </a:pPr>
            <a:endParaRPr lang="en-US">
              <a:ea typeface="ヒラギノ角ゴ ProN W3" charset="0"/>
            </a:endParaRPr>
          </a:p>
        </p:txBody>
      </p:sp>
      <p:sp>
        <p:nvSpPr>
          <p:cNvPr id="40989" name="Rectangle 28"/>
          <p:cNvSpPr>
            <a:spLocks/>
          </p:cNvSpPr>
          <p:nvPr/>
        </p:nvSpPr>
        <p:spPr bwMode="auto">
          <a:xfrm>
            <a:off x="1271365" y="4873377"/>
            <a:ext cx="1388566"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r>
              <a:rPr lang="en-US" sz="1500" dirty="0">
                <a:solidFill>
                  <a:srgbClr val="FFFFFF"/>
                </a:solidFill>
                <a:latin typeface="Helvetica Light" charset="0"/>
                <a:ea typeface="ＭＳ Ｐゴシック" charset="-128"/>
                <a:sym typeface="Helvetica Light" charset="0"/>
              </a:rPr>
              <a:t>Retrieve a feed matching OpenSearch Criteria</a:t>
            </a:r>
          </a:p>
        </p:txBody>
      </p:sp>
      <p:sp>
        <p:nvSpPr>
          <p:cNvPr id="30" name="TextBox 29"/>
          <p:cNvSpPr txBox="1"/>
          <p:nvPr/>
        </p:nvSpPr>
        <p:spPr>
          <a:xfrm>
            <a:off x="4953000" y="5562600"/>
            <a:ext cx="2969403" cy="461665"/>
          </a:xfrm>
          <a:prstGeom prst="rect">
            <a:avLst/>
          </a:prstGeom>
          <a:noFill/>
        </p:spPr>
        <p:txBody>
          <a:bodyPr wrap="none" rtlCol="0">
            <a:spAutoFit/>
          </a:bodyPr>
          <a:lstStyle/>
          <a:p>
            <a:r>
              <a:rPr lang="en-US" dirty="0" smtClean="0"/>
              <a:t>http://nsidc.org/libre/</a:t>
            </a:r>
            <a:endParaRPr lang="en-US" dirty="0"/>
          </a:p>
        </p:txBody>
      </p:sp>
      <p:sp>
        <p:nvSpPr>
          <p:cNvPr id="31" name="TextBox 30"/>
          <p:cNvSpPr txBox="1"/>
          <p:nvPr/>
        </p:nvSpPr>
        <p:spPr>
          <a:xfrm>
            <a:off x="4495800" y="6400800"/>
            <a:ext cx="3885872" cy="338554"/>
          </a:xfrm>
          <a:prstGeom prst="rect">
            <a:avLst/>
          </a:prstGeom>
          <a:noFill/>
        </p:spPr>
        <p:txBody>
          <a:bodyPr wrap="none" rtlCol="0">
            <a:spAutoFit/>
          </a:bodyPr>
          <a:lstStyle/>
          <a:p>
            <a:r>
              <a:rPr lang="en-US" sz="1600" dirty="0" smtClean="0">
                <a:latin typeface="Arial" pitchFamily="34" charset="0"/>
                <a:cs typeface="Arial" pitchFamily="34" charset="0"/>
              </a:rPr>
              <a:t>API = Application Programming Interface</a:t>
            </a:r>
            <a:endParaRPr lang="en-US" sz="1600" dirty="0">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rrowheads="1"/>
          </p:cNvPicPr>
          <p:nvPr/>
        </p:nvPicPr>
        <p:blipFill>
          <a:blip r:embed="rId3" cstate="print">
            <a:extLst>
              <a:ext uri="{28A0092B-C50C-407E-A947-70E740481C1C}">
                <a14:useLocalDpi xmlns="" xmlns:a14="http://schemas.microsoft.com/office/drawing/2010/main" val="0"/>
              </a:ext>
            </a:extLst>
          </a:blip>
          <a:srcRect l="14912" t="37242" r="13374" b="36028"/>
          <a:stretch>
            <a:fillRect/>
          </a:stretch>
        </p:blipFill>
        <p:spPr bwMode="auto">
          <a:xfrm>
            <a:off x="1722314" y="1447800"/>
            <a:ext cx="5688211" cy="1589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41987" name="Rectangle 2"/>
          <p:cNvSpPr>
            <a:spLocks/>
          </p:cNvSpPr>
          <p:nvPr/>
        </p:nvSpPr>
        <p:spPr bwMode="auto">
          <a:xfrm>
            <a:off x="312539" y="625078"/>
            <a:ext cx="8509992"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b"/>
          <a:lstStyle/>
          <a:p>
            <a:r>
              <a:rPr lang="en-US" sz="4800">
                <a:ea typeface="ＭＳ Ｐゴシック" charset="-128"/>
              </a:rPr>
              <a:t>CC Zero waiver + norms</a:t>
            </a:r>
          </a:p>
        </p:txBody>
      </p:sp>
      <p:sp>
        <p:nvSpPr>
          <p:cNvPr id="41988" name="Rectangle 3"/>
          <p:cNvSpPr>
            <a:spLocks/>
          </p:cNvSpPr>
          <p:nvPr/>
        </p:nvSpPr>
        <p:spPr bwMode="auto">
          <a:xfrm>
            <a:off x="457200" y="3171156"/>
            <a:ext cx="8509992" cy="2902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b"/>
          <a:lstStyle/>
          <a:p>
            <a:r>
              <a:rPr lang="en-US" sz="3400" dirty="0">
                <a:ea typeface="ＭＳ Ｐゴシック" charset="-128"/>
              </a:rPr>
              <a:t>waive rights </a:t>
            </a:r>
            <a:r>
              <a:rPr lang="en-US" sz="3400" dirty="0">
                <a:latin typeface="Zapf Dingbats" charset="2"/>
                <a:ea typeface="ＭＳ Ｐゴシック" charset="-128"/>
                <a:sym typeface="Zapf Dingbats" charset="2"/>
              </a:rPr>
              <a:t>➝</a:t>
            </a:r>
            <a:r>
              <a:rPr lang="en-US" sz="3400" dirty="0">
                <a:ea typeface="ＭＳ Ｐゴシック" charset="-128"/>
              </a:rPr>
              <a:t> public domain</a:t>
            </a:r>
          </a:p>
          <a:p>
            <a:r>
              <a:rPr lang="en-US" sz="3400" dirty="0">
                <a:ea typeface="ＭＳ Ｐゴシック" charset="-128"/>
              </a:rPr>
              <a:t>+</a:t>
            </a:r>
          </a:p>
          <a:p>
            <a:r>
              <a:rPr lang="en-US" sz="3400" dirty="0">
                <a:ea typeface="ＭＳ Ｐゴシック" charset="-128"/>
              </a:rPr>
              <a:t>attribution /citation through community norms, not a </a:t>
            </a:r>
            <a:r>
              <a:rPr lang="en-US" sz="3400" dirty="0" smtClean="0">
                <a:ea typeface="ＭＳ Ｐゴシック" charset="-128"/>
              </a:rPr>
              <a:t>contract</a:t>
            </a:r>
            <a:r>
              <a:rPr lang="en-US" sz="3400" dirty="0">
                <a:ea typeface="ＭＳ Ｐゴシック" charset="-128"/>
              </a:rPr>
              <a:t/>
            </a:r>
            <a:br>
              <a:rPr lang="en-US" sz="3400" dirty="0">
                <a:ea typeface="ＭＳ Ｐゴシック" charset="-128"/>
              </a:rPr>
            </a:br>
            <a:endParaRPr lang="en-US" sz="3400" dirty="0" smtClean="0">
              <a:ea typeface="ＭＳ Ｐゴシック" charset="-128"/>
            </a:endParaRPr>
          </a:p>
          <a:p>
            <a:r>
              <a:rPr lang="en-US" u="sng" dirty="0" smtClean="0">
                <a:solidFill>
                  <a:srgbClr val="009999"/>
                </a:solidFill>
                <a:ea typeface="ＭＳ Ｐゴシック" charset="-128"/>
                <a:hlinkClick r:id="rId4"/>
              </a:rPr>
              <a:t>http</a:t>
            </a:r>
            <a:r>
              <a:rPr lang="en-US" u="sng" dirty="0">
                <a:solidFill>
                  <a:srgbClr val="009999"/>
                </a:solidFill>
                <a:ea typeface="ＭＳ Ｐゴシック" charset="-128"/>
                <a:hlinkClick r:id="rId4"/>
              </a:rPr>
              <a:t>://polarcommons.org/ethics-and-norms-of-data-sharing.php</a:t>
            </a:r>
            <a:endParaRPr lang="en-US" u="sng" dirty="0">
              <a:solidFill>
                <a:srgbClr val="009999"/>
              </a:solidFill>
              <a:ea typeface="ＭＳ Ｐゴシック" charset="-128"/>
            </a:endParaRPr>
          </a:p>
        </p:txBody>
      </p:sp>
      <p:sp>
        <p:nvSpPr>
          <p:cNvPr id="41989" name="Rectangle 4"/>
          <p:cNvSpPr>
            <a:spLocks/>
          </p:cNvSpPr>
          <p:nvPr/>
        </p:nvSpPr>
        <p:spPr bwMode="auto">
          <a:xfrm>
            <a:off x="5956102" y="1830586"/>
            <a:ext cx="1455539" cy="1482328"/>
          </a:xfrm>
          <a:prstGeom prst="rect">
            <a:avLst/>
          </a:prstGeom>
          <a:gradFill rotWithShape="0">
            <a:gsLst>
              <a:gs pos="0">
                <a:srgbClr val="000000"/>
              </a:gs>
              <a:gs pos="100000">
                <a:srgbClr val="1F1F27"/>
              </a:gs>
            </a:gsLst>
            <a:lin ang="5400000" scaled="1"/>
          </a:gradFill>
          <a:ln>
            <a:noFill/>
          </a:ln>
          <a:extLst>
            <a:ext uri="{91240B29-F687-4F45-9708-019B960494DF}">
              <a14:hiddenLine xmlns="" xmlns:a14="http://schemas.microsoft.com/office/drawing/2010/main" w="25400">
                <a:solidFill>
                  <a:schemeClr val="tx1"/>
                </a:solidFill>
                <a:miter lim="800000"/>
                <a:headEnd/>
                <a:tailEnd/>
              </a14:hiddenLine>
            </a:ext>
          </a:extLst>
        </p:spPr>
        <p:txBody>
          <a:bodyPr lIns="0" tIns="0" rIns="0" bIns="0"/>
          <a:lstStyle/>
          <a:p>
            <a:endParaRPr lang="en-US"/>
          </a:p>
        </p:txBody>
      </p:sp>
      <p:pic>
        <p:nvPicPr>
          <p:cNvPr id="41990" name="Picture 5"/>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948288" y="1822773"/>
            <a:ext cx="1348383" cy="1348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7" name="TextBox 6"/>
          <p:cNvSpPr txBox="1"/>
          <p:nvPr/>
        </p:nvSpPr>
        <p:spPr>
          <a:xfrm>
            <a:off x="3352800" y="6400800"/>
            <a:ext cx="2470548" cy="338554"/>
          </a:xfrm>
          <a:prstGeom prst="rect">
            <a:avLst/>
          </a:prstGeom>
          <a:noFill/>
        </p:spPr>
        <p:txBody>
          <a:bodyPr wrap="none" rtlCol="0">
            <a:spAutoFit/>
          </a:bodyPr>
          <a:lstStyle/>
          <a:p>
            <a:r>
              <a:rPr lang="en-US" sz="1600" dirty="0" smtClean="0">
                <a:solidFill>
                  <a:schemeClr val="accent6"/>
                </a:solidFill>
                <a:latin typeface="Arial" pitchFamily="34" charset="0"/>
                <a:cs typeface="Arial" pitchFamily="34" charset="0"/>
              </a:rPr>
              <a:t>CC = Creative Commons</a:t>
            </a:r>
            <a:endParaRPr lang="en-US" sz="1600" dirty="0">
              <a:solidFill>
                <a:schemeClr val="accent6"/>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2"/>
          <p:cNvSpPr>
            <a:spLocks noGrp="1"/>
          </p:cNvSpPr>
          <p:nvPr>
            <p:ph type="sldNum" sz="quarter" idx="11"/>
          </p:nvPr>
        </p:nvSpPr>
        <p:spPr>
          <a:noFill/>
        </p:spPr>
        <p:txBody>
          <a:bodyPr/>
          <a:lstStyle/>
          <a:p>
            <a:fld id="{B0C8CE70-EC06-A747-8EA3-E9B3424293AC}" type="slidenum">
              <a:rPr lang="en-US"/>
              <a:pPr/>
              <a:t>2</a:t>
            </a:fld>
            <a:endParaRPr lang="en-US"/>
          </a:p>
        </p:txBody>
      </p:sp>
      <p:pic>
        <p:nvPicPr>
          <p:cNvPr id="3075" name="Picture 52"/>
          <p:cNvPicPr>
            <a:picLocks noChangeAspect="1" noChangeArrowheads="1"/>
          </p:cNvPicPr>
          <p:nvPr/>
        </p:nvPicPr>
        <p:blipFill>
          <a:blip r:embed="rId3" cstate="print"/>
          <a:srcRect/>
          <a:stretch>
            <a:fillRect/>
          </a:stretch>
        </p:blipFill>
        <p:spPr bwMode="auto">
          <a:xfrm>
            <a:off x="0" y="0"/>
            <a:ext cx="9144000" cy="7177088"/>
          </a:xfrm>
          <a:prstGeom prst="rect">
            <a:avLst/>
          </a:prstGeom>
          <a:noFill/>
          <a:ln w="9525">
            <a:noFill/>
            <a:miter lim="800000"/>
            <a:headEnd/>
            <a:tailEnd/>
          </a:ln>
        </p:spPr>
      </p:pic>
      <p:sp>
        <p:nvSpPr>
          <p:cNvPr id="3076" name="Rectangle 47"/>
          <p:cNvSpPr>
            <a:spLocks noChangeArrowheads="1"/>
          </p:cNvSpPr>
          <p:nvPr/>
        </p:nvSpPr>
        <p:spPr bwMode="auto">
          <a:xfrm>
            <a:off x="5943600" y="4038600"/>
            <a:ext cx="2971800" cy="2514600"/>
          </a:xfrm>
          <a:prstGeom prst="rect">
            <a:avLst/>
          </a:prstGeom>
          <a:solidFill>
            <a:schemeClr val="bg1">
              <a:alpha val="47058"/>
            </a:schemeClr>
          </a:solidFill>
          <a:ln w="9525">
            <a:solidFill>
              <a:schemeClr val="bg2"/>
            </a:solidFill>
            <a:miter lim="800000"/>
            <a:headEnd/>
            <a:tailEnd/>
          </a:ln>
        </p:spPr>
        <p:txBody>
          <a:bodyPr wrap="none" anchor="ctr">
            <a:prstTxWarp prst="textNoShape">
              <a:avLst/>
            </a:prstTxWarp>
          </a:bodyPr>
          <a:lstStyle/>
          <a:p>
            <a:endParaRPr lang="en-US"/>
          </a:p>
        </p:txBody>
      </p:sp>
      <p:sp>
        <p:nvSpPr>
          <p:cNvPr id="3077" name="Rectangle 4"/>
          <p:cNvSpPr>
            <a:spLocks noChangeArrowheads="1"/>
          </p:cNvSpPr>
          <p:nvPr/>
        </p:nvSpPr>
        <p:spPr bwMode="auto">
          <a:xfrm>
            <a:off x="2590800" y="1447800"/>
            <a:ext cx="3810000" cy="4114800"/>
          </a:xfrm>
          <a:prstGeom prst="rect">
            <a:avLst/>
          </a:prstGeom>
          <a:noFill/>
          <a:ln w="9525">
            <a:noFill/>
            <a:miter lim="800000"/>
            <a:headEnd/>
            <a:tailEnd/>
          </a:ln>
        </p:spPr>
        <p:txBody>
          <a:bodyPr>
            <a:prstTxWarp prst="textNoShape">
              <a:avLst/>
            </a:prstTxWarp>
          </a:bodyPr>
          <a:lstStyle/>
          <a:p>
            <a:endParaRPr lang="en-US">
              <a:latin typeface="Times" pitchFamily="-112" charset="0"/>
            </a:endParaRPr>
          </a:p>
        </p:txBody>
      </p:sp>
      <p:sp>
        <p:nvSpPr>
          <p:cNvPr id="3078" name="Rectangle 45"/>
          <p:cNvSpPr>
            <a:spLocks noChangeArrowheads="1"/>
          </p:cNvSpPr>
          <p:nvPr/>
        </p:nvSpPr>
        <p:spPr bwMode="auto">
          <a:xfrm>
            <a:off x="228600" y="4038600"/>
            <a:ext cx="2971800" cy="2514600"/>
          </a:xfrm>
          <a:prstGeom prst="rect">
            <a:avLst/>
          </a:prstGeom>
          <a:solidFill>
            <a:schemeClr val="bg1">
              <a:alpha val="47058"/>
            </a:schemeClr>
          </a:solidFill>
          <a:ln w="9525">
            <a:solidFill>
              <a:schemeClr val="bg2"/>
            </a:solidFill>
            <a:miter lim="800000"/>
            <a:headEnd/>
            <a:tailEnd/>
          </a:ln>
        </p:spPr>
        <p:txBody>
          <a:bodyPr wrap="none" anchor="ctr">
            <a:prstTxWarp prst="textNoShape">
              <a:avLst/>
            </a:prstTxWarp>
          </a:bodyPr>
          <a:lstStyle/>
          <a:p>
            <a:endParaRPr lang="en-US"/>
          </a:p>
        </p:txBody>
      </p:sp>
      <p:sp>
        <p:nvSpPr>
          <p:cNvPr id="3079" name="Oval 50"/>
          <p:cNvSpPr>
            <a:spLocks noChangeArrowheads="1"/>
          </p:cNvSpPr>
          <p:nvPr/>
        </p:nvSpPr>
        <p:spPr bwMode="auto">
          <a:xfrm>
            <a:off x="2971800" y="2133600"/>
            <a:ext cx="3276600" cy="3200400"/>
          </a:xfrm>
          <a:prstGeom prst="ellipse">
            <a:avLst/>
          </a:prstGeom>
          <a:solidFill>
            <a:schemeClr val="bg1">
              <a:alpha val="49019"/>
            </a:schemeClr>
          </a:solidFill>
          <a:ln w="9525">
            <a:solidFill>
              <a:schemeClr val="bg2"/>
            </a:solidFill>
            <a:round/>
            <a:headEnd/>
            <a:tailEnd/>
          </a:ln>
        </p:spPr>
        <p:txBody>
          <a:bodyPr wrap="none" anchor="ctr">
            <a:prstTxWarp prst="textNoShape">
              <a:avLst/>
            </a:prstTxWarp>
          </a:bodyPr>
          <a:lstStyle/>
          <a:p>
            <a:endParaRPr lang="en-US"/>
          </a:p>
        </p:txBody>
      </p:sp>
      <p:sp>
        <p:nvSpPr>
          <p:cNvPr id="3080" name="Rectangle 46"/>
          <p:cNvSpPr>
            <a:spLocks noChangeArrowheads="1"/>
          </p:cNvSpPr>
          <p:nvPr/>
        </p:nvSpPr>
        <p:spPr bwMode="auto">
          <a:xfrm>
            <a:off x="5943600" y="914400"/>
            <a:ext cx="2971800" cy="2514600"/>
          </a:xfrm>
          <a:prstGeom prst="rect">
            <a:avLst/>
          </a:prstGeom>
          <a:solidFill>
            <a:schemeClr val="bg1">
              <a:alpha val="47058"/>
            </a:schemeClr>
          </a:solidFill>
          <a:ln w="9525">
            <a:solidFill>
              <a:schemeClr val="bg2"/>
            </a:solidFill>
            <a:miter lim="800000"/>
            <a:headEnd/>
            <a:tailEnd/>
          </a:ln>
        </p:spPr>
        <p:txBody>
          <a:bodyPr wrap="none" anchor="ctr">
            <a:prstTxWarp prst="textNoShape">
              <a:avLst/>
            </a:prstTxWarp>
          </a:bodyPr>
          <a:lstStyle/>
          <a:p>
            <a:endParaRPr lang="en-US"/>
          </a:p>
        </p:txBody>
      </p:sp>
      <p:pic>
        <p:nvPicPr>
          <p:cNvPr id="3081" name="Picture 27" descr="20070917_animation"/>
          <p:cNvPicPr>
            <a:picLocks noChangeAspect="1" noChangeArrowheads="1"/>
          </p:cNvPicPr>
          <p:nvPr/>
        </p:nvPicPr>
        <p:blipFill>
          <a:blip r:embed="rId4" cstate="print"/>
          <a:srcRect/>
          <a:stretch>
            <a:fillRect/>
          </a:stretch>
        </p:blipFill>
        <p:spPr bwMode="auto">
          <a:xfrm>
            <a:off x="5943600" y="4213225"/>
            <a:ext cx="2971800" cy="1425575"/>
          </a:xfrm>
          <a:prstGeom prst="rect">
            <a:avLst/>
          </a:prstGeom>
          <a:noFill/>
          <a:ln w="6350">
            <a:solidFill>
              <a:srgbClr val="808080"/>
            </a:solidFill>
            <a:miter lim="800000"/>
            <a:headEnd/>
            <a:tailEnd/>
          </a:ln>
        </p:spPr>
      </p:pic>
      <p:sp>
        <p:nvSpPr>
          <p:cNvPr id="3082" name="Rectangle 44"/>
          <p:cNvSpPr>
            <a:spLocks noChangeArrowheads="1"/>
          </p:cNvSpPr>
          <p:nvPr/>
        </p:nvSpPr>
        <p:spPr bwMode="auto">
          <a:xfrm>
            <a:off x="228600" y="914400"/>
            <a:ext cx="2971800" cy="2514600"/>
          </a:xfrm>
          <a:prstGeom prst="rect">
            <a:avLst/>
          </a:prstGeom>
          <a:solidFill>
            <a:schemeClr val="bg1">
              <a:alpha val="47058"/>
            </a:schemeClr>
          </a:solidFill>
          <a:ln w="9525">
            <a:solidFill>
              <a:schemeClr val="bg2"/>
            </a:solidFill>
            <a:miter lim="800000"/>
            <a:headEnd/>
            <a:tailEnd/>
          </a:ln>
        </p:spPr>
        <p:txBody>
          <a:bodyPr wrap="none" anchor="ctr">
            <a:prstTxWarp prst="textNoShape">
              <a:avLst/>
            </a:prstTxWarp>
          </a:bodyPr>
          <a:lstStyle/>
          <a:p>
            <a:endParaRPr lang="en-US"/>
          </a:p>
        </p:txBody>
      </p:sp>
      <p:sp>
        <p:nvSpPr>
          <p:cNvPr id="3083" name="Rectangle 12"/>
          <p:cNvSpPr>
            <a:spLocks noChangeArrowheads="1"/>
          </p:cNvSpPr>
          <p:nvPr/>
        </p:nvSpPr>
        <p:spPr bwMode="auto">
          <a:xfrm>
            <a:off x="228600" y="0"/>
            <a:ext cx="8458200" cy="685800"/>
          </a:xfrm>
          <a:prstGeom prst="rect">
            <a:avLst/>
          </a:prstGeom>
          <a:noFill/>
          <a:ln w="9525">
            <a:noFill/>
            <a:miter lim="800000"/>
            <a:headEnd/>
            <a:tailEnd/>
          </a:ln>
        </p:spPr>
        <p:txBody>
          <a:bodyPr anchor="ctr">
            <a:prstTxWarp prst="textNoShape">
              <a:avLst/>
            </a:prstTxWarp>
          </a:bodyPr>
          <a:lstStyle/>
          <a:p>
            <a:pPr eaLnBrk="1" hangingPunct="1"/>
            <a:r>
              <a:rPr lang="en-US" sz="3600" b="1">
                <a:solidFill>
                  <a:srgbClr val="000A68"/>
                </a:solidFill>
              </a:rPr>
              <a:t>The National Snow and Ice Data Center…</a:t>
            </a:r>
          </a:p>
        </p:txBody>
      </p:sp>
      <p:sp>
        <p:nvSpPr>
          <p:cNvPr id="3084" name="Rectangle 18"/>
          <p:cNvSpPr>
            <a:spLocks noChangeArrowheads="1"/>
          </p:cNvSpPr>
          <p:nvPr/>
        </p:nvSpPr>
        <p:spPr bwMode="auto">
          <a:xfrm>
            <a:off x="381000" y="5807075"/>
            <a:ext cx="2667000" cy="822325"/>
          </a:xfrm>
          <a:prstGeom prst="rect">
            <a:avLst/>
          </a:prstGeom>
          <a:noFill/>
          <a:ln w="9525">
            <a:noFill/>
            <a:miter lim="800000"/>
            <a:headEnd/>
            <a:tailEnd/>
          </a:ln>
        </p:spPr>
        <p:txBody>
          <a:bodyPr>
            <a:prstTxWarp prst="textNoShape">
              <a:avLst/>
            </a:prstTxWarp>
            <a:spAutoFit/>
          </a:bodyPr>
          <a:lstStyle/>
          <a:p>
            <a:pPr algn="ctr"/>
            <a:r>
              <a:rPr lang="en-US" b="1">
                <a:solidFill>
                  <a:srgbClr val="000A68"/>
                </a:solidFill>
              </a:rPr>
              <a:t>Creates tools for </a:t>
            </a:r>
          </a:p>
          <a:p>
            <a:pPr algn="ctr"/>
            <a:r>
              <a:rPr lang="en-US" b="1">
                <a:solidFill>
                  <a:srgbClr val="000A68"/>
                </a:solidFill>
              </a:rPr>
              <a:t>data access</a:t>
            </a:r>
          </a:p>
        </p:txBody>
      </p:sp>
      <p:sp>
        <p:nvSpPr>
          <p:cNvPr id="3085" name="Rectangle 16"/>
          <p:cNvSpPr>
            <a:spLocks noChangeArrowheads="1"/>
          </p:cNvSpPr>
          <p:nvPr/>
        </p:nvSpPr>
        <p:spPr bwMode="auto">
          <a:xfrm>
            <a:off x="228600" y="2317750"/>
            <a:ext cx="2819400" cy="1187450"/>
          </a:xfrm>
          <a:prstGeom prst="rect">
            <a:avLst/>
          </a:prstGeom>
          <a:noFill/>
          <a:ln w="9525">
            <a:noFill/>
            <a:miter lim="800000"/>
            <a:headEnd/>
            <a:tailEnd/>
          </a:ln>
        </p:spPr>
        <p:txBody>
          <a:bodyPr>
            <a:prstTxWarp prst="textNoShape">
              <a:avLst/>
            </a:prstTxWarp>
            <a:spAutoFit/>
          </a:bodyPr>
          <a:lstStyle/>
          <a:p>
            <a:pPr algn="ctr"/>
            <a:r>
              <a:rPr lang="en-US" b="1">
                <a:solidFill>
                  <a:srgbClr val="000A68"/>
                </a:solidFill>
              </a:rPr>
              <a:t>Manages and </a:t>
            </a:r>
          </a:p>
          <a:p>
            <a:pPr algn="ctr"/>
            <a:r>
              <a:rPr lang="en-US" b="1">
                <a:solidFill>
                  <a:srgbClr val="000A68"/>
                </a:solidFill>
              </a:rPr>
              <a:t>distributes</a:t>
            </a:r>
          </a:p>
          <a:p>
            <a:pPr algn="ctr"/>
            <a:r>
              <a:rPr lang="en-US" b="1">
                <a:solidFill>
                  <a:srgbClr val="000A68"/>
                </a:solidFill>
              </a:rPr>
              <a:t>scientific data </a:t>
            </a:r>
          </a:p>
        </p:txBody>
      </p:sp>
      <p:sp>
        <p:nvSpPr>
          <p:cNvPr id="3086" name="Rectangle 25"/>
          <p:cNvSpPr>
            <a:spLocks noChangeArrowheads="1"/>
          </p:cNvSpPr>
          <p:nvPr/>
        </p:nvSpPr>
        <p:spPr bwMode="auto">
          <a:xfrm>
            <a:off x="6102350" y="2514600"/>
            <a:ext cx="2603500" cy="822325"/>
          </a:xfrm>
          <a:prstGeom prst="rect">
            <a:avLst/>
          </a:prstGeom>
          <a:noFill/>
          <a:ln w="9525">
            <a:noFill/>
            <a:miter lim="800000"/>
            <a:headEnd/>
            <a:tailEnd/>
          </a:ln>
        </p:spPr>
        <p:txBody>
          <a:bodyPr wrap="none">
            <a:prstTxWarp prst="textNoShape">
              <a:avLst/>
            </a:prstTxWarp>
            <a:spAutoFit/>
          </a:bodyPr>
          <a:lstStyle/>
          <a:p>
            <a:pPr algn="ctr"/>
            <a:r>
              <a:rPr lang="en-US" b="1">
                <a:solidFill>
                  <a:srgbClr val="000A68"/>
                </a:solidFill>
              </a:rPr>
              <a:t>Performs scientific</a:t>
            </a:r>
          </a:p>
          <a:p>
            <a:pPr algn="ctr"/>
            <a:r>
              <a:rPr lang="en-US" b="1">
                <a:solidFill>
                  <a:srgbClr val="000A68"/>
                </a:solidFill>
              </a:rPr>
              <a:t>research</a:t>
            </a:r>
          </a:p>
        </p:txBody>
      </p:sp>
      <p:sp>
        <p:nvSpPr>
          <p:cNvPr id="3087" name="Rectangle 26"/>
          <p:cNvSpPr>
            <a:spLocks noChangeArrowheads="1"/>
          </p:cNvSpPr>
          <p:nvPr/>
        </p:nvSpPr>
        <p:spPr bwMode="auto">
          <a:xfrm>
            <a:off x="5956300" y="5730875"/>
            <a:ext cx="2882900" cy="749300"/>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US" b="1">
                <a:solidFill>
                  <a:srgbClr val="000A68"/>
                </a:solidFill>
              </a:rPr>
              <a:t>Educates the public</a:t>
            </a:r>
          </a:p>
          <a:p>
            <a:pPr algn="ctr">
              <a:lnSpc>
                <a:spcPct val="90000"/>
              </a:lnSpc>
            </a:pPr>
            <a:r>
              <a:rPr lang="en-US" b="1">
                <a:solidFill>
                  <a:srgbClr val="000A68"/>
                </a:solidFill>
              </a:rPr>
              <a:t>about the cryosphere</a:t>
            </a:r>
          </a:p>
        </p:txBody>
      </p:sp>
      <p:pic>
        <p:nvPicPr>
          <p:cNvPr id="3088" name="Picture 33" descr="nise_daily"/>
          <p:cNvPicPr>
            <a:picLocks noChangeAspect="1" noChangeArrowheads="1"/>
          </p:cNvPicPr>
          <p:nvPr/>
        </p:nvPicPr>
        <p:blipFill>
          <a:blip r:embed="rId5" cstate="print"/>
          <a:srcRect/>
          <a:stretch>
            <a:fillRect/>
          </a:stretch>
        </p:blipFill>
        <p:spPr bwMode="auto">
          <a:xfrm>
            <a:off x="228600" y="914400"/>
            <a:ext cx="2971800" cy="1485900"/>
          </a:xfrm>
          <a:prstGeom prst="rect">
            <a:avLst/>
          </a:prstGeom>
          <a:noFill/>
          <a:ln w="6350">
            <a:solidFill>
              <a:srgbClr val="808080"/>
            </a:solidFill>
            <a:miter lim="800000"/>
            <a:headEnd/>
            <a:tailEnd/>
          </a:ln>
        </p:spPr>
      </p:pic>
      <p:pic>
        <p:nvPicPr>
          <p:cNvPr id="3089" name="Picture 22" descr="documentation"/>
          <p:cNvPicPr>
            <a:picLocks noChangeAspect="1" noChangeArrowheads="1"/>
          </p:cNvPicPr>
          <p:nvPr/>
        </p:nvPicPr>
        <p:blipFill>
          <a:blip r:embed="rId6" cstate="print"/>
          <a:srcRect/>
          <a:stretch>
            <a:fillRect/>
          </a:stretch>
        </p:blipFill>
        <p:spPr bwMode="auto">
          <a:xfrm>
            <a:off x="3505200" y="2640013"/>
            <a:ext cx="2209800" cy="1941512"/>
          </a:xfrm>
          <a:prstGeom prst="rect">
            <a:avLst/>
          </a:prstGeom>
          <a:noFill/>
          <a:ln w="6350">
            <a:solidFill>
              <a:srgbClr val="808080"/>
            </a:solidFill>
            <a:miter lim="800000"/>
            <a:headEnd/>
            <a:tailEnd/>
          </a:ln>
        </p:spPr>
      </p:pic>
      <p:sp>
        <p:nvSpPr>
          <p:cNvPr id="3090" name="Rectangle 23"/>
          <p:cNvSpPr>
            <a:spLocks noChangeArrowheads="1"/>
          </p:cNvSpPr>
          <p:nvPr/>
        </p:nvSpPr>
        <p:spPr bwMode="auto">
          <a:xfrm>
            <a:off x="3200400" y="4495800"/>
            <a:ext cx="2752725" cy="822325"/>
          </a:xfrm>
          <a:prstGeom prst="rect">
            <a:avLst/>
          </a:prstGeom>
          <a:noFill/>
          <a:ln w="9525">
            <a:noFill/>
            <a:miter lim="800000"/>
            <a:headEnd/>
            <a:tailEnd/>
          </a:ln>
        </p:spPr>
        <p:txBody>
          <a:bodyPr>
            <a:prstTxWarp prst="textNoShape">
              <a:avLst/>
            </a:prstTxWarp>
            <a:spAutoFit/>
          </a:bodyPr>
          <a:lstStyle/>
          <a:p>
            <a:pPr algn="ctr"/>
            <a:r>
              <a:rPr lang="en-US" b="1">
                <a:solidFill>
                  <a:srgbClr val="000A68"/>
                </a:solidFill>
              </a:rPr>
              <a:t>Supports data </a:t>
            </a:r>
          </a:p>
          <a:p>
            <a:pPr algn="ctr"/>
            <a:r>
              <a:rPr lang="en-US" b="1">
                <a:solidFill>
                  <a:srgbClr val="000A68"/>
                </a:solidFill>
              </a:rPr>
              <a:t>users</a:t>
            </a:r>
          </a:p>
        </p:txBody>
      </p:sp>
      <p:pic>
        <p:nvPicPr>
          <p:cNvPr id="3091" name="Picture 51"/>
          <p:cNvPicPr>
            <a:picLocks noChangeAspect="1" noChangeArrowheads="1"/>
          </p:cNvPicPr>
          <p:nvPr/>
        </p:nvPicPr>
        <p:blipFill>
          <a:blip r:embed="rId7" cstate="print"/>
          <a:srcRect/>
          <a:stretch>
            <a:fillRect/>
          </a:stretch>
        </p:blipFill>
        <p:spPr bwMode="auto">
          <a:xfrm>
            <a:off x="5943600" y="914400"/>
            <a:ext cx="2971800" cy="1498600"/>
          </a:xfrm>
          <a:prstGeom prst="rect">
            <a:avLst/>
          </a:prstGeom>
          <a:noFill/>
          <a:ln w="9525">
            <a:noFill/>
            <a:miter lim="800000"/>
            <a:headEnd/>
            <a:tailEnd/>
          </a:ln>
        </p:spPr>
      </p:pic>
      <p:pic>
        <p:nvPicPr>
          <p:cNvPr id="3092" name="Picture 56"/>
          <p:cNvPicPr>
            <a:picLocks noChangeAspect="1" noChangeArrowheads="1"/>
          </p:cNvPicPr>
          <p:nvPr/>
        </p:nvPicPr>
        <p:blipFill>
          <a:blip r:embed="rId8" cstate="print"/>
          <a:srcRect/>
          <a:stretch>
            <a:fillRect/>
          </a:stretch>
        </p:blipFill>
        <p:spPr bwMode="auto">
          <a:xfrm>
            <a:off x="457200" y="4048125"/>
            <a:ext cx="2514600" cy="1831975"/>
          </a:xfrm>
          <a:prstGeom prst="rect">
            <a:avLst/>
          </a:prstGeom>
          <a:noFill/>
          <a:ln w="6350">
            <a:solidFill>
              <a:srgbClr val="808080"/>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18047" y="-128365"/>
            <a:ext cx="6134695" cy="7145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round/>
                <a:headEnd/>
                <a:tailEnd/>
              </a14:hiddenLine>
            </a:ext>
          </a:extLst>
        </p:spPr>
      </p:pic>
      <p:pic>
        <p:nvPicPr>
          <p:cNvPr id="8499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395" y="2933402"/>
            <a:ext cx="9144000" cy="2156520"/>
          </a:xfrm>
          <a:prstGeom prst="rect">
            <a:avLst/>
          </a:prstGeom>
          <a:noFill/>
          <a:ln w="63500">
            <a:solidFill>
              <a:schemeClr val="tx1"/>
            </a:solidFill>
            <a:round/>
            <a:headEnd/>
            <a:tailEnd/>
          </a:ln>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500" fill="hold"/>
                                        <p:tgtEl>
                                          <p:spTgt spid="84994"/>
                                        </p:tgtEl>
                                        <p:attrNameLst>
                                          <p:attrName>ppt_w</p:attrName>
                                        </p:attrNameLst>
                                      </p:cBhvr>
                                      <p:tavLst>
                                        <p:tav tm="0">
                                          <p:val>
                                            <p:fltVal val="0"/>
                                          </p:val>
                                        </p:tav>
                                        <p:tav tm="100000">
                                          <p:val>
                                            <p:strVal val="#ppt_w"/>
                                          </p:val>
                                        </p:tav>
                                      </p:tavLst>
                                    </p:anim>
                                    <p:anim calcmode="lin" valueType="num">
                                      <p:cBhvr>
                                        <p:cTn id="8" dur="500" fill="hold"/>
                                        <p:tgtEl>
                                          <p:spTgt spid="849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9483" y="640705"/>
            <a:ext cx="7423919" cy="5031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87042" name="Rectangle 2"/>
          <p:cNvSpPr>
            <a:spLocks noGrp="1" noChangeArrowheads="1"/>
          </p:cNvSpPr>
          <p:nvPr>
            <p:ph type="body" idx="1"/>
          </p:nvPr>
        </p:nvSpPr>
        <p:spPr>
          <a:xfrm>
            <a:off x="0" y="5638800"/>
            <a:ext cx="9144000" cy="685800"/>
          </a:xfrm>
        </p:spPr>
        <p:txBody>
          <a:bodyPr/>
          <a:lstStyle/>
          <a:p>
            <a:pPr marL="0" indent="0" algn="ctr" eaLnBrk="1" hangingPunct="1">
              <a:buNone/>
              <a:defRPr/>
            </a:pPr>
            <a:r>
              <a:rPr lang="en-US" dirty="0" smtClean="0"/>
              <a:t>A Conceptual Architecture for the PIC</a:t>
            </a:r>
          </a:p>
        </p:txBody>
      </p:sp>
      <p:pic>
        <p:nvPicPr>
          <p:cNvPr id="4403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43800" y="62484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86"/>
          <p:cNvSpPr>
            <a:spLocks noChangeArrowheads="1"/>
          </p:cNvSpPr>
          <p:nvPr/>
        </p:nvSpPr>
        <p:spPr bwMode="auto">
          <a:xfrm>
            <a:off x="4572000" y="0"/>
            <a:ext cx="4572000" cy="6248400"/>
          </a:xfrm>
          <a:prstGeom prst="rect">
            <a:avLst/>
          </a:prstGeom>
          <a:solidFill>
            <a:srgbClr val="9CB1C8"/>
          </a:solidFill>
          <a:ln w="9525">
            <a:noFill/>
            <a:miter lim="800000"/>
            <a:headEnd/>
            <a:tailEnd/>
          </a:ln>
        </p:spPr>
        <p:txBody>
          <a:bodyPr wrap="none" anchor="ctr"/>
          <a:lstStyle/>
          <a:p>
            <a:endParaRPr lang="en-US"/>
          </a:p>
        </p:txBody>
      </p:sp>
      <p:sp>
        <p:nvSpPr>
          <p:cNvPr id="7173" name="Rectangle 87"/>
          <p:cNvSpPr>
            <a:spLocks noChangeArrowheads="1"/>
          </p:cNvSpPr>
          <p:nvPr/>
        </p:nvSpPr>
        <p:spPr bwMode="auto">
          <a:xfrm>
            <a:off x="0" y="0"/>
            <a:ext cx="4572000" cy="6248400"/>
          </a:xfrm>
          <a:prstGeom prst="rect">
            <a:avLst/>
          </a:prstGeom>
          <a:solidFill>
            <a:srgbClr val="000A68">
              <a:alpha val="89803"/>
            </a:srgbClr>
          </a:solidFill>
          <a:ln w="9525">
            <a:noFill/>
            <a:miter lim="800000"/>
            <a:headEnd/>
            <a:tailEnd/>
          </a:ln>
        </p:spPr>
        <p:txBody>
          <a:bodyPr wrap="none" anchor="ctr"/>
          <a:lstStyle/>
          <a:p>
            <a:endParaRPr lang="en-US"/>
          </a:p>
        </p:txBody>
      </p:sp>
      <p:sp>
        <p:nvSpPr>
          <p:cNvPr id="7174" name="Rectangle 3"/>
          <p:cNvSpPr>
            <a:spLocks noGrp="1" noChangeArrowheads="1"/>
          </p:cNvSpPr>
          <p:nvPr>
            <p:ph type="body" idx="1"/>
          </p:nvPr>
        </p:nvSpPr>
        <p:spPr>
          <a:xfrm>
            <a:off x="381000" y="3200400"/>
            <a:ext cx="3962400" cy="2667000"/>
          </a:xfrm>
        </p:spPr>
        <p:txBody>
          <a:bodyPr/>
          <a:lstStyle/>
          <a:p>
            <a:pPr lvl="1" eaLnBrk="1" hangingPunct="1">
              <a:lnSpc>
                <a:spcPct val="90000"/>
              </a:lnSpc>
            </a:pPr>
            <a:r>
              <a:rPr lang="en-US" sz="1800" smtClean="0">
                <a:solidFill>
                  <a:schemeClr val="bg1"/>
                </a:solidFill>
                <a:latin typeface="Helvetica" charset="0"/>
              </a:rPr>
              <a:t>Satellite</a:t>
            </a:r>
          </a:p>
          <a:p>
            <a:pPr lvl="1" eaLnBrk="1" hangingPunct="1">
              <a:lnSpc>
                <a:spcPct val="90000"/>
              </a:lnSpc>
            </a:pPr>
            <a:r>
              <a:rPr lang="en-US" sz="1800" smtClean="0">
                <a:solidFill>
                  <a:schemeClr val="bg1"/>
                </a:solidFill>
                <a:latin typeface="Helvetica" charset="0"/>
              </a:rPr>
              <a:t>In situ (station data </a:t>
            </a:r>
            <a:br>
              <a:rPr lang="en-US" sz="1800" smtClean="0">
                <a:solidFill>
                  <a:schemeClr val="bg1"/>
                </a:solidFill>
                <a:latin typeface="Helvetica" charset="0"/>
              </a:rPr>
            </a:br>
            <a:r>
              <a:rPr lang="en-US" sz="1800" smtClean="0">
                <a:solidFill>
                  <a:schemeClr val="bg1"/>
                </a:solidFill>
                <a:latin typeface="Helvetica" charset="0"/>
              </a:rPr>
              <a:t>and the like)</a:t>
            </a:r>
          </a:p>
          <a:p>
            <a:pPr lvl="1" eaLnBrk="1" hangingPunct="1">
              <a:lnSpc>
                <a:spcPct val="90000"/>
              </a:lnSpc>
            </a:pPr>
            <a:r>
              <a:rPr lang="en-US" sz="1800" smtClean="0">
                <a:solidFill>
                  <a:schemeClr val="bg1"/>
                </a:solidFill>
                <a:latin typeface="Helvetica" charset="0"/>
              </a:rPr>
              <a:t>Model output</a:t>
            </a:r>
          </a:p>
          <a:p>
            <a:pPr lvl="1" eaLnBrk="1" hangingPunct="1">
              <a:lnSpc>
                <a:spcPct val="90000"/>
              </a:lnSpc>
            </a:pPr>
            <a:r>
              <a:rPr lang="en-US" sz="1800" smtClean="0">
                <a:solidFill>
                  <a:schemeClr val="bg1"/>
                </a:solidFill>
                <a:latin typeface="Helvetica" charset="0"/>
              </a:rPr>
              <a:t>Most digital, some analog</a:t>
            </a:r>
          </a:p>
          <a:p>
            <a:pPr eaLnBrk="1" hangingPunct="1">
              <a:lnSpc>
                <a:spcPct val="90000"/>
              </a:lnSpc>
            </a:pPr>
            <a:endParaRPr lang="en-US" sz="1800" smtClean="0">
              <a:solidFill>
                <a:schemeClr val="bg1"/>
              </a:solidFill>
              <a:latin typeface="Helvetica" charset="0"/>
            </a:endParaRPr>
          </a:p>
          <a:p>
            <a:pPr eaLnBrk="1" hangingPunct="1">
              <a:lnSpc>
                <a:spcPct val="90000"/>
              </a:lnSpc>
            </a:pPr>
            <a:endParaRPr lang="en-US" sz="1800" smtClean="0">
              <a:solidFill>
                <a:schemeClr val="bg1"/>
              </a:solidFill>
              <a:latin typeface="Helvetica" charset="0"/>
            </a:endParaRPr>
          </a:p>
          <a:p>
            <a:pPr eaLnBrk="1" hangingPunct="1">
              <a:lnSpc>
                <a:spcPct val="90000"/>
              </a:lnSpc>
              <a:buFontTx/>
              <a:buNone/>
            </a:pPr>
            <a:endParaRPr lang="en-US" sz="1800" smtClean="0">
              <a:solidFill>
                <a:schemeClr val="bg1"/>
              </a:solidFill>
              <a:latin typeface="Helvetica" charset="0"/>
            </a:endParaRPr>
          </a:p>
          <a:p>
            <a:pPr eaLnBrk="1" hangingPunct="1">
              <a:lnSpc>
                <a:spcPct val="90000"/>
              </a:lnSpc>
            </a:pPr>
            <a:endParaRPr lang="en-US" sz="1800" smtClean="0">
              <a:solidFill>
                <a:schemeClr val="bg1"/>
              </a:solidFill>
              <a:latin typeface="Helvetica" charset="0"/>
            </a:endParaRPr>
          </a:p>
        </p:txBody>
      </p:sp>
      <p:sp>
        <p:nvSpPr>
          <p:cNvPr id="7175" name="Text Box 32"/>
          <p:cNvSpPr txBox="1">
            <a:spLocks noChangeArrowheads="1"/>
          </p:cNvSpPr>
          <p:nvPr/>
        </p:nvSpPr>
        <p:spPr bwMode="auto">
          <a:xfrm>
            <a:off x="609600" y="698500"/>
            <a:ext cx="2051050" cy="584200"/>
          </a:xfrm>
          <a:prstGeom prst="rect">
            <a:avLst/>
          </a:prstGeom>
          <a:noFill/>
          <a:ln w="9525">
            <a:noFill/>
            <a:miter lim="800000"/>
            <a:headEnd/>
            <a:tailEnd/>
          </a:ln>
        </p:spPr>
        <p:txBody>
          <a:bodyPr wrap="none">
            <a:spAutoFit/>
          </a:bodyPr>
          <a:lstStyle/>
          <a:p>
            <a:r>
              <a:rPr lang="en-US" sz="3200" b="1" i="1">
                <a:solidFill>
                  <a:srgbClr val="A5CC66"/>
                </a:solidFill>
                <a:latin typeface="Helvetica" charset="0"/>
              </a:rPr>
              <a:t>Products</a:t>
            </a:r>
          </a:p>
        </p:txBody>
      </p:sp>
      <p:sp>
        <p:nvSpPr>
          <p:cNvPr id="7176" name="Text Box 33"/>
          <p:cNvSpPr txBox="1">
            <a:spLocks noChangeArrowheads="1"/>
          </p:cNvSpPr>
          <p:nvPr/>
        </p:nvSpPr>
        <p:spPr bwMode="auto">
          <a:xfrm>
            <a:off x="7391400" y="5270500"/>
            <a:ext cx="1412875" cy="584200"/>
          </a:xfrm>
          <a:prstGeom prst="rect">
            <a:avLst/>
          </a:prstGeom>
          <a:noFill/>
          <a:ln w="9525">
            <a:noFill/>
            <a:miter lim="800000"/>
            <a:headEnd/>
            <a:tailEnd/>
          </a:ln>
        </p:spPr>
        <p:txBody>
          <a:bodyPr wrap="none">
            <a:spAutoFit/>
          </a:bodyPr>
          <a:lstStyle/>
          <a:p>
            <a:r>
              <a:rPr lang="en-US" sz="3200" b="1" i="1">
                <a:latin typeface="Helvetica" charset="0"/>
              </a:rPr>
              <a:t>Users</a:t>
            </a:r>
          </a:p>
        </p:txBody>
      </p:sp>
      <p:sp>
        <p:nvSpPr>
          <p:cNvPr id="7177" name="Rectangle 84"/>
          <p:cNvSpPr>
            <a:spLocks noChangeArrowheads="1"/>
          </p:cNvSpPr>
          <p:nvPr/>
        </p:nvSpPr>
        <p:spPr bwMode="auto">
          <a:xfrm>
            <a:off x="762000" y="1600200"/>
            <a:ext cx="3276600" cy="1204913"/>
          </a:xfrm>
          <a:prstGeom prst="rect">
            <a:avLst/>
          </a:prstGeom>
          <a:noFill/>
          <a:ln w="9525">
            <a:noFill/>
            <a:miter lim="800000"/>
            <a:headEnd/>
            <a:tailEnd/>
          </a:ln>
        </p:spPr>
        <p:txBody>
          <a:bodyPr>
            <a:spAutoFit/>
          </a:bodyPr>
          <a:lstStyle/>
          <a:p>
            <a:pPr eaLnBrk="1" hangingPunct="1">
              <a:lnSpc>
                <a:spcPct val="90000"/>
              </a:lnSpc>
              <a:spcBef>
                <a:spcPct val="20000"/>
              </a:spcBef>
              <a:buClr>
                <a:srgbClr val="C8E3EA"/>
              </a:buClr>
            </a:pPr>
            <a:r>
              <a:rPr lang="en-US" sz="2000" b="1">
                <a:solidFill>
                  <a:schemeClr val="bg1"/>
                </a:solidFill>
                <a:latin typeface="Helvetica" charset="0"/>
              </a:rPr>
              <a:t>More than 600 data and information products, most freely available online</a:t>
            </a:r>
          </a:p>
        </p:txBody>
      </p:sp>
      <p:pic>
        <p:nvPicPr>
          <p:cNvPr id="7178" name="Picture 91"/>
          <p:cNvPicPr>
            <a:picLocks noChangeAspect="1" noChangeArrowheads="1"/>
          </p:cNvPicPr>
          <p:nvPr/>
        </p:nvPicPr>
        <p:blipFill>
          <a:blip r:embed="rId3" cstate="print"/>
          <a:srcRect/>
          <a:stretch>
            <a:fillRect/>
          </a:stretch>
        </p:blipFill>
        <p:spPr bwMode="auto">
          <a:xfrm>
            <a:off x="4921250" y="1143000"/>
            <a:ext cx="3995738" cy="4110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460375"/>
            <a:ext cx="9144000" cy="447675"/>
          </a:xfrm>
          <a:prstGeom prst="rect">
            <a:avLst/>
          </a:prstGeom>
          <a:solidFill>
            <a:schemeClr val="bg1"/>
          </a:solidFill>
          <a:ln w="9525">
            <a:noFill/>
            <a:round/>
            <a:headEnd/>
            <a:tailEnd/>
          </a:ln>
        </p:spPr>
        <p:txBody>
          <a:bodyPr/>
          <a:lstStyle/>
          <a:p>
            <a:endParaRPr lang="en-US"/>
          </a:p>
        </p:txBody>
      </p:sp>
      <p:grpSp>
        <p:nvGrpSpPr>
          <p:cNvPr id="2" name="Group 1"/>
          <p:cNvGrpSpPr>
            <a:grpSpLocks/>
          </p:cNvGrpSpPr>
          <p:nvPr/>
        </p:nvGrpSpPr>
        <p:grpSpPr bwMode="auto">
          <a:xfrm>
            <a:off x="0" y="0"/>
            <a:ext cx="9144000" cy="6248400"/>
            <a:chOff x="0" y="0"/>
            <a:chExt cx="9144000" cy="6248400"/>
          </a:xfrm>
        </p:grpSpPr>
        <p:sp>
          <p:nvSpPr>
            <p:cNvPr id="8198" name="Rectangle 64"/>
            <p:cNvSpPr>
              <a:spLocks noChangeArrowheads="1"/>
            </p:cNvSpPr>
            <p:nvPr/>
          </p:nvSpPr>
          <p:spPr bwMode="auto">
            <a:xfrm>
              <a:off x="4572000" y="0"/>
              <a:ext cx="4572000" cy="6248400"/>
            </a:xfrm>
            <a:prstGeom prst="rect">
              <a:avLst/>
            </a:prstGeom>
            <a:solidFill>
              <a:srgbClr val="A1B8D8">
                <a:alpha val="98822"/>
              </a:srgbClr>
            </a:solidFill>
            <a:ln w="9525">
              <a:noFill/>
              <a:miter lim="800000"/>
              <a:headEnd/>
              <a:tailEnd/>
            </a:ln>
          </p:spPr>
          <p:txBody>
            <a:bodyPr wrap="none" anchor="ctr"/>
            <a:lstStyle/>
            <a:p>
              <a:endParaRPr lang="en-US"/>
            </a:p>
          </p:txBody>
        </p:sp>
        <p:sp>
          <p:nvSpPr>
            <p:cNvPr id="8199" name="Rectangle 63"/>
            <p:cNvSpPr>
              <a:spLocks noChangeArrowheads="1"/>
            </p:cNvSpPr>
            <p:nvPr/>
          </p:nvSpPr>
          <p:spPr bwMode="auto">
            <a:xfrm>
              <a:off x="0" y="0"/>
              <a:ext cx="4572000" cy="6248400"/>
            </a:xfrm>
            <a:prstGeom prst="rect">
              <a:avLst/>
            </a:prstGeom>
            <a:solidFill>
              <a:srgbClr val="99CCCC">
                <a:alpha val="47842"/>
              </a:srgbClr>
            </a:solidFill>
            <a:ln w="9525">
              <a:noFill/>
              <a:miter lim="800000"/>
              <a:headEnd/>
              <a:tailEnd/>
            </a:ln>
          </p:spPr>
          <p:txBody>
            <a:bodyPr wrap="none" anchor="ctr"/>
            <a:lstStyle/>
            <a:p>
              <a:pPr algn="ctr"/>
              <a:endParaRPr lang="en-US" sz="3200">
                <a:latin typeface="Arial" pitchFamily="34" charset="0"/>
              </a:endParaRPr>
            </a:p>
          </p:txBody>
        </p:sp>
        <p:sp>
          <p:nvSpPr>
            <p:cNvPr id="8200" name="Rectangle 69"/>
            <p:cNvSpPr>
              <a:spLocks noChangeArrowheads="1"/>
            </p:cNvSpPr>
            <p:nvPr/>
          </p:nvSpPr>
          <p:spPr bwMode="auto">
            <a:xfrm>
              <a:off x="304800" y="544513"/>
              <a:ext cx="3760788" cy="584200"/>
            </a:xfrm>
            <a:prstGeom prst="rect">
              <a:avLst/>
            </a:prstGeom>
            <a:noFill/>
            <a:ln w="9525">
              <a:noFill/>
              <a:miter lim="800000"/>
              <a:headEnd/>
              <a:tailEnd/>
            </a:ln>
          </p:spPr>
          <p:txBody>
            <a:bodyPr wrap="none">
              <a:spAutoFit/>
            </a:bodyPr>
            <a:lstStyle/>
            <a:p>
              <a:r>
                <a:rPr lang="en-US" sz="3200" b="1" i="1">
                  <a:latin typeface="Helvetica" charset="0"/>
                </a:rPr>
                <a:t>Funding agencies</a:t>
              </a:r>
            </a:p>
          </p:txBody>
        </p:sp>
        <p:sp>
          <p:nvSpPr>
            <p:cNvPr id="8201" name="Rectangle 70"/>
            <p:cNvSpPr>
              <a:spLocks noChangeArrowheads="1"/>
            </p:cNvSpPr>
            <p:nvPr/>
          </p:nvSpPr>
          <p:spPr bwMode="auto">
            <a:xfrm>
              <a:off x="4876800" y="571500"/>
              <a:ext cx="2347913" cy="584200"/>
            </a:xfrm>
            <a:prstGeom prst="rect">
              <a:avLst/>
            </a:prstGeom>
            <a:noFill/>
            <a:ln w="9525">
              <a:noFill/>
              <a:miter lim="800000"/>
              <a:headEnd/>
              <a:tailEnd/>
            </a:ln>
          </p:spPr>
          <p:txBody>
            <a:bodyPr wrap="none">
              <a:spAutoFit/>
            </a:bodyPr>
            <a:lstStyle/>
            <a:p>
              <a:r>
                <a:rPr lang="en-US" sz="3200" b="1" i="1">
                  <a:latin typeface="Helvetica" charset="0"/>
                </a:rPr>
                <a:t>Objectives</a:t>
              </a:r>
              <a:endParaRPr lang="en-US" sz="2800" b="1" i="1">
                <a:latin typeface="Arial" pitchFamily="34" charset="0"/>
              </a:endParaRPr>
            </a:p>
          </p:txBody>
        </p:sp>
        <p:graphicFrame>
          <p:nvGraphicFramePr>
            <p:cNvPr id="12" name="Chart 11"/>
            <p:cNvGraphicFramePr>
              <a:graphicFrameLocks/>
            </p:cNvGraphicFramePr>
            <p:nvPr/>
          </p:nvGraphicFramePr>
          <p:xfrm>
            <a:off x="381000" y="1676400"/>
            <a:ext cx="3975100" cy="3924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nvGraphicFramePr>
          <p:xfrm>
            <a:off x="4876800" y="2057400"/>
            <a:ext cx="3839633" cy="3183468"/>
          </p:xfrm>
          <a:graphic>
            <a:graphicData uri="http://schemas.openxmlformats.org/drawingml/2006/chart">
              <c:chart xmlns:c="http://schemas.openxmlformats.org/drawingml/2006/chart" xmlns:r="http://schemas.openxmlformats.org/officeDocument/2006/relationships" r:id="rId4"/>
            </a:graphicData>
          </a:graphic>
        </p:graphicFrame>
        <p:sp>
          <p:nvSpPr>
            <p:cNvPr id="8204" name="TextBox 1"/>
            <p:cNvSpPr txBox="1">
              <a:spLocks noChangeArrowheads="1"/>
            </p:cNvSpPr>
            <p:nvPr/>
          </p:nvSpPr>
          <p:spPr bwMode="auto">
            <a:xfrm>
              <a:off x="4572000" y="4953000"/>
              <a:ext cx="2286000" cy="646113"/>
            </a:xfrm>
            <a:prstGeom prst="rect">
              <a:avLst/>
            </a:prstGeom>
            <a:noFill/>
            <a:ln w="9525">
              <a:noFill/>
              <a:miter lim="800000"/>
              <a:headEnd/>
              <a:tailEnd/>
            </a:ln>
          </p:spPr>
          <p:txBody>
            <a:bodyPr>
              <a:spAutoFit/>
            </a:bodyPr>
            <a:lstStyle/>
            <a:p>
              <a:pPr algn="ctr"/>
              <a:r>
                <a:rPr lang="en-US" sz="1800" b="1">
                  <a:latin typeface="Helvetica" charset="0"/>
                </a:rPr>
                <a:t>Data management</a:t>
              </a:r>
            </a:p>
            <a:p>
              <a:pPr algn="ctr"/>
              <a:r>
                <a:rPr lang="en-US" sz="1800" b="1">
                  <a:latin typeface="Helvetica" charset="0"/>
                </a:rPr>
                <a:t>80%</a:t>
              </a:r>
            </a:p>
          </p:txBody>
        </p:sp>
        <p:sp>
          <p:nvSpPr>
            <p:cNvPr id="8205" name="TextBox 16"/>
            <p:cNvSpPr txBox="1">
              <a:spLocks noChangeArrowheads="1"/>
            </p:cNvSpPr>
            <p:nvPr/>
          </p:nvSpPr>
          <p:spPr bwMode="auto">
            <a:xfrm>
              <a:off x="7467600" y="2020888"/>
              <a:ext cx="1600200" cy="646112"/>
            </a:xfrm>
            <a:prstGeom prst="rect">
              <a:avLst/>
            </a:prstGeom>
            <a:noFill/>
            <a:ln w="9525">
              <a:noFill/>
              <a:miter lim="800000"/>
              <a:headEnd/>
              <a:tailEnd/>
            </a:ln>
          </p:spPr>
          <p:txBody>
            <a:bodyPr>
              <a:spAutoFit/>
            </a:bodyPr>
            <a:lstStyle/>
            <a:p>
              <a:pPr algn="ctr"/>
              <a:r>
                <a:rPr lang="en-US" sz="1800" b="1">
                  <a:latin typeface="Helvetica" charset="0"/>
                </a:rPr>
                <a:t>Research</a:t>
              </a:r>
            </a:p>
            <a:p>
              <a:pPr algn="ctr"/>
              <a:r>
                <a:rPr lang="en-US" sz="1800" b="1">
                  <a:latin typeface="Helvetica" charset="0"/>
                </a:rPr>
                <a:t>20%</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5"/>
          <p:cNvSpPr>
            <a:spLocks noChangeArrowheads="1"/>
          </p:cNvSpPr>
          <p:nvPr/>
        </p:nvSpPr>
        <p:spPr bwMode="auto">
          <a:xfrm>
            <a:off x="228600" y="0"/>
            <a:ext cx="8763000" cy="657225"/>
          </a:xfrm>
          <a:prstGeom prst="rect">
            <a:avLst/>
          </a:prstGeom>
          <a:noFill/>
          <a:ln w="9525">
            <a:noFill/>
            <a:miter lim="800000"/>
            <a:headEnd/>
            <a:tailEnd/>
          </a:ln>
        </p:spPr>
        <p:txBody>
          <a:bodyPr anchor="ctr"/>
          <a:lstStyle/>
          <a:p>
            <a:r>
              <a:rPr lang="en-US" sz="3400" b="1">
                <a:solidFill>
                  <a:srgbClr val="000A68"/>
                </a:solidFill>
                <a:latin typeface="Helvetica" charset="0"/>
              </a:rPr>
              <a:t>NSIDC Distributed Active Archive Center</a:t>
            </a:r>
          </a:p>
        </p:txBody>
      </p:sp>
      <p:sp>
        <p:nvSpPr>
          <p:cNvPr id="11269" name="Text Box 6"/>
          <p:cNvSpPr txBox="1">
            <a:spLocks noChangeArrowheads="1"/>
          </p:cNvSpPr>
          <p:nvPr/>
        </p:nvSpPr>
        <p:spPr bwMode="auto">
          <a:xfrm>
            <a:off x="361950" y="827088"/>
            <a:ext cx="8308975" cy="646112"/>
          </a:xfrm>
          <a:prstGeom prst="rect">
            <a:avLst/>
          </a:prstGeom>
          <a:noFill/>
          <a:ln w="9525">
            <a:noFill/>
            <a:miter lim="800000"/>
            <a:headEnd/>
            <a:tailEnd/>
          </a:ln>
        </p:spPr>
        <p:txBody>
          <a:bodyPr>
            <a:spAutoFit/>
          </a:bodyPr>
          <a:lstStyle/>
          <a:p>
            <a:r>
              <a:rPr lang="en-US" sz="1800">
                <a:solidFill>
                  <a:srgbClr val="5D79B0"/>
                </a:solidFill>
                <a:latin typeface="Helvetica" charset="0"/>
              </a:rPr>
              <a:t>Data from NASA</a:t>
            </a:r>
            <a:r>
              <a:rPr lang="en-US" altLang="en-US" sz="1800">
                <a:solidFill>
                  <a:srgbClr val="5D79B0"/>
                </a:solidFill>
                <a:latin typeface="Helvetica" charset="0"/>
              </a:rPr>
              <a:t>’</a:t>
            </a:r>
            <a:r>
              <a:rPr lang="en-US" sz="1800">
                <a:solidFill>
                  <a:srgbClr val="5D79B0"/>
                </a:solidFill>
                <a:latin typeface="Helvetica" charset="0"/>
              </a:rPr>
              <a:t>s past and current Earth Observing System (EOS) satellites and other satellite and field measurement programs.  </a:t>
            </a:r>
          </a:p>
        </p:txBody>
      </p:sp>
      <p:graphicFrame>
        <p:nvGraphicFramePr>
          <p:cNvPr id="16425" name="Group 41"/>
          <p:cNvGraphicFramePr>
            <a:graphicFrameLocks noGrp="1"/>
          </p:cNvGraphicFramePr>
          <p:nvPr/>
        </p:nvGraphicFramePr>
        <p:xfrm>
          <a:off x="3448050" y="3854450"/>
          <a:ext cx="4992688" cy="1597028"/>
        </p:xfrm>
        <a:graphic>
          <a:graphicData uri="http://schemas.openxmlformats.org/drawingml/2006/table">
            <a:tbl>
              <a:tblPr/>
              <a:tblGrid>
                <a:gridCol w="1675178"/>
                <a:gridCol w="1686127"/>
                <a:gridCol w="1631383"/>
              </a:tblGrid>
              <a:tr h="579083">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1600" b="1" i="0" u="none" strike="noStrike" cap="none" normalizeH="0" baseline="0" dirty="0" smtClean="0">
                          <a:ln>
                            <a:noFill/>
                          </a:ln>
                          <a:solidFill>
                            <a:schemeClr val="tx1"/>
                          </a:solidFill>
                          <a:effectLst/>
                          <a:latin typeface="Helvetica"/>
                        </a:rPr>
                        <a:t>Yearly Ingest</a:t>
                      </a:r>
                      <a:endParaRPr kumimoji="0" lang="en-US" sz="1600" b="0" i="0" u="none" strike="noStrike" cap="none" normalizeH="0" baseline="0" dirty="0" smtClean="0">
                        <a:ln>
                          <a:noFill/>
                        </a:ln>
                        <a:solidFill>
                          <a:schemeClr val="tx1"/>
                        </a:solidFill>
                        <a:effectLst/>
                        <a:latin typeface="Helvetica"/>
                      </a:endParaRPr>
                    </a:p>
                  </a:txBody>
                  <a:tcPr marL="91450" marR="91450" marT="45703" marB="45703" horzOverflow="overflow">
                    <a:lnL w="3175" cap="flat" cmpd="sng" algn="ctr">
                      <a:solidFill>
                        <a:srgbClr val="A3A3A3"/>
                      </a:solidFill>
                      <a:prstDash val="solid"/>
                      <a:round/>
                      <a:headEnd type="none" w="med" len="med"/>
                      <a:tailEnd type="none" w="med" len="med"/>
                    </a:lnL>
                    <a:lnR w="3175" cap="flat" cmpd="sng" algn="ctr">
                      <a:solidFill>
                        <a:srgbClr val="A3A3A3"/>
                      </a:solidFill>
                      <a:prstDash val="solid"/>
                      <a:round/>
                      <a:headEnd type="none" w="med" len="med"/>
                      <a:tailEnd type="none" w="med" len="med"/>
                    </a:lnR>
                    <a:lnT w="3175" cap="flat" cmpd="sng" algn="ctr">
                      <a:solidFill>
                        <a:srgbClr val="A3A3A3"/>
                      </a:solidFill>
                      <a:prstDash val="solid"/>
                      <a:round/>
                      <a:headEnd type="none" w="med" len="med"/>
                      <a:tailEnd type="none" w="med" len="med"/>
                    </a:lnT>
                    <a:lnB w="3175" cap="flat" cmpd="sng" algn="ctr">
                      <a:solidFill>
                        <a:srgbClr val="A3A3A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1600" b="1" i="0" u="none" strike="noStrike" cap="none" normalizeH="0" baseline="0" dirty="0" smtClean="0">
                          <a:ln>
                            <a:noFill/>
                          </a:ln>
                          <a:solidFill>
                            <a:schemeClr val="tx1"/>
                          </a:solidFill>
                          <a:effectLst/>
                          <a:latin typeface="Helvetica"/>
                        </a:rPr>
                        <a:t>Total Archive</a:t>
                      </a:r>
                      <a:endParaRPr kumimoji="0" lang="en-US" sz="1600" b="0" i="0" u="none" strike="noStrike" cap="none" normalizeH="0" baseline="0" dirty="0" smtClean="0">
                        <a:ln>
                          <a:noFill/>
                        </a:ln>
                        <a:solidFill>
                          <a:schemeClr val="tx1"/>
                        </a:solidFill>
                        <a:effectLst/>
                        <a:latin typeface="Helvetica"/>
                      </a:endParaRPr>
                    </a:p>
                  </a:txBody>
                  <a:tcPr marL="91450" marR="91450" marT="45703" marB="45703" horzOverflow="overflow">
                    <a:lnL w="3175" cap="flat" cmpd="sng" algn="ctr">
                      <a:solidFill>
                        <a:srgbClr val="A3A3A3"/>
                      </a:solidFill>
                      <a:prstDash val="solid"/>
                      <a:round/>
                      <a:headEnd type="none" w="med" len="med"/>
                      <a:tailEnd type="none" w="med" len="med"/>
                    </a:lnL>
                    <a:lnR w="3175" cap="flat" cmpd="sng" algn="ctr">
                      <a:solidFill>
                        <a:srgbClr val="A3A3A3"/>
                      </a:solidFill>
                      <a:prstDash val="solid"/>
                      <a:round/>
                      <a:headEnd type="none" w="med" len="med"/>
                      <a:tailEnd type="none" w="med" len="med"/>
                    </a:lnR>
                    <a:lnT w="3175" cap="flat" cmpd="sng" algn="ctr">
                      <a:solidFill>
                        <a:srgbClr val="A3A3A3"/>
                      </a:solidFill>
                      <a:prstDash val="solid"/>
                      <a:round/>
                      <a:headEnd type="none" w="med" len="med"/>
                      <a:tailEnd type="none" w="med" len="med"/>
                    </a:lnT>
                    <a:lnB w="3175" cap="flat" cmpd="sng" algn="ctr">
                      <a:solidFill>
                        <a:srgbClr val="A3A3A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1600" b="1" i="0" u="none" strike="noStrike" cap="none" normalizeH="0" baseline="0" dirty="0" smtClean="0">
                          <a:ln>
                            <a:noFill/>
                          </a:ln>
                          <a:solidFill>
                            <a:schemeClr val="tx1"/>
                          </a:solidFill>
                          <a:effectLst/>
                          <a:latin typeface="Helvetica"/>
                        </a:rPr>
                        <a:t>Yearly Distribution</a:t>
                      </a:r>
                      <a:endParaRPr kumimoji="0" lang="en-US" sz="1600" b="0" i="0" u="none" strike="noStrike" cap="none" normalizeH="0" baseline="0" dirty="0" smtClean="0">
                        <a:ln>
                          <a:noFill/>
                        </a:ln>
                        <a:solidFill>
                          <a:schemeClr val="tx1"/>
                        </a:solidFill>
                        <a:effectLst/>
                        <a:latin typeface="Helvetica"/>
                      </a:endParaRPr>
                    </a:p>
                  </a:txBody>
                  <a:tcPr marL="91450" marR="91450" marT="45703" marB="45703" horzOverflow="overflow">
                    <a:lnL w="3175" cap="flat" cmpd="sng" algn="ctr">
                      <a:solidFill>
                        <a:srgbClr val="A3A3A3"/>
                      </a:solidFill>
                      <a:prstDash val="solid"/>
                      <a:round/>
                      <a:headEnd type="none" w="med" len="med"/>
                      <a:tailEnd type="none" w="med" len="med"/>
                    </a:lnL>
                    <a:lnR w="3175" cap="flat" cmpd="sng" algn="ctr">
                      <a:solidFill>
                        <a:srgbClr val="A3A3A3"/>
                      </a:solidFill>
                      <a:prstDash val="solid"/>
                      <a:round/>
                      <a:headEnd type="none" w="med" len="med"/>
                      <a:tailEnd type="none" w="med" len="med"/>
                    </a:lnR>
                    <a:lnT w="3175" cap="flat" cmpd="sng" algn="ctr">
                      <a:solidFill>
                        <a:srgbClr val="A3A3A3"/>
                      </a:solidFill>
                      <a:prstDash val="solid"/>
                      <a:round/>
                      <a:headEnd type="none" w="med" len="med"/>
                      <a:tailEnd type="none" w="med" len="med"/>
                    </a:lnT>
                    <a:lnB w="3175" cap="flat" cmpd="sng" algn="ctr">
                      <a:solidFill>
                        <a:srgbClr val="A3A3A3"/>
                      </a:solidFill>
                      <a:prstDash val="solid"/>
                      <a:round/>
                      <a:headEnd type="none" w="med" len="med"/>
                      <a:tailEnd type="none" w="med" len="med"/>
                    </a:lnB>
                    <a:lnTlToBr>
                      <a:noFill/>
                    </a:lnTlToBr>
                    <a:lnBlToTr>
                      <a:noFill/>
                    </a:lnBlToTr>
                    <a:noFill/>
                  </a:tcPr>
                </a:tc>
              </a:tr>
              <a:tr h="386064">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1600" b="0" i="0" u="none" strike="noStrike" cap="none" normalizeH="0" baseline="0" dirty="0" smtClean="0">
                          <a:ln>
                            <a:noFill/>
                          </a:ln>
                          <a:solidFill>
                            <a:schemeClr val="tx2">
                              <a:lumMod val="75000"/>
                              <a:lumOff val="25000"/>
                            </a:schemeClr>
                          </a:solidFill>
                          <a:effectLst/>
                          <a:latin typeface="Helvetica"/>
                        </a:rPr>
                        <a:t>25.7 TB</a:t>
                      </a:r>
                    </a:p>
                  </a:txBody>
                  <a:tcPr marL="91450" marR="91450" marT="45703" marB="45703" horzOverflow="overflow">
                    <a:lnL w="3175" cap="flat" cmpd="sng" algn="ctr">
                      <a:solidFill>
                        <a:srgbClr val="A3A3A3"/>
                      </a:solidFill>
                      <a:prstDash val="solid"/>
                      <a:round/>
                      <a:headEnd type="none" w="med" len="med"/>
                      <a:tailEnd type="none" w="med" len="med"/>
                    </a:lnL>
                    <a:lnR w="3175" cap="flat" cmpd="sng" algn="ctr">
                      <a:solidFill>
                        <a:srgbClr val="A3A3A3"/>
                      </a:solidFill>
                      <a:prstDash val="solid"/>
                      <a:round/>
                      <a:headEnd type="none" w="med" len="med"/>
                      <a:tailEnd type="none" w="med" len="med"/>
                    </a:lnR>
                    <a:lnT w="3175" cap="flat" cmpd="sng" algn="ctr">
                      <a:solidFill>
                        <a:srgbClr val="A3A3A3"/>
                      </a:solidFill>
                      <a:prstDash val="solid"/>
                      <a:round/>
                      <a:headEnd type="none" w="med" len="med"/>
                      <a:tailEnd type="none" w="med" len="med"/>
                    </a:lnT>
                    <a:lnB w="3175" cap="flat" cmpd="sng" algn="ctr">
                      <a:solidFill>
                        <a:srgbClr val="A3A3A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1600" b="0" i="0" u="none" strike="noStrike" cap="none" normalizeH="0" baseline="0" dirty="0" smtClean="0">
                          <a:ln>
                            <a:noFill/>
                          </a:ln>
                          <a:solidFill>
                            <a:schemeClr val="tx2">
                              <a:lumMod val="75000"/>
                              <a:lumOff val="25000"/>
                            </a:schemeClr>
                          </a:solidFill>
                          <a:effectLst/>
                          <a:latin typeface="Helvetica"/>
                        </a:rPr>
                        <a:t>98.8 TB</a:t>
                      </a:r>
                    </a:p>
                  </a:txBody>
                  <a:tcPr marL="91450" marR="91450" marT="45703" marB="45703" horzOverflow="overflow">
                    <a:lnL w="3175" cap="flat" cmpd="sng" algn="ctr">
                      <a:solidFill>
                        <a:srgbClr val="A3A3A3"/>
                      </a:solidFill>
                      <a:prstDash val="solid"/>
                      <a:round/>
                      <a:headEnd type="none" w="med" len="med"/>
                      <a:tailEnd type="none" w="med" len="med"/>
                    </a:lnL>
                    <a:lnR w="3175" cap="flat" cmpd="sng" algn="ctr">
                      <a:solidFill>
                        <a:srgbClr val="A3A3A3"/>
                      </a:solidFill>
                      <a:prstDash val="solid"/>
                      <a:round/>
                      <a:headEnd type="none" w="med" len="med"/>
                      <a:tailEnd type="none" w="med" len="med"/>
                    </a:lnR>
                    <a:lnT w="3175" cap="flat" cmpd="sng" algn="ctr">
                      <a:solidFill>
                        <a:srgbClr val="A3A3A3"/>
                      </a:solidFill>
                      <a:prstDash val="solid"/>
                      <a:round/>
                      <a:headEnd type="none" w="med" len="med"/>
                      <a:tailEnd type="none" w="med" len="med"/>
                    </a:lnT>
                    <a:lnB w="3175" cap="flat" cmpd="sng" algn="ctr">
                      <a:solidFill>
                        <a:srgbClr val="A3A3A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1600" b="0" i="0" u="none" strike="noStrike" cap="none" normalizeH="0" baseline="0" dirty="0" smtClean="0">
                          <a:ln>
                            <a:noFill/>
                          </a:ln>
                          <a:solidFill>
                            <a:schemeClr val="tx2">
                              <a:lumMod val="75000"/>
                              <a:lumOff val="25000"/>
                            </a:schemeClr>
                          </a:solidFill>
                          <a:effectLst/>
                          <a:latin typeface="Helvetica"/>
                        </a:rPr>
                        <a:t>150.0 TB</a:t>
                      </a:r>
                    </a:p>
                  </a:txBody>
                  <a:tcPr marL="91450" marR="91450" marT="45703" marB="45703" horzOverflow="overflow">
                    <a:lnL w="3175" cap="flat" cmpd="sng" algn="ctr">
                      <a:solidFill>
                        <a:srgbClr val="A3A3A3"/>
                      </a:solidFill>
                      <a:prstDash val="solid"/>
                      <a:round/>
                      <a:headEnd type="none" w="med" len="med"/>
                      <a:tailEnd type="none" w="med" len="med"/>
                    </a:lnL>
                    <a:lnR w="3175" cap="flat" cmpd="sng" algn="ctr">
                      <a:solidFill>
                        <a:srgbClr val="A3A3A3"/>
                      </a:solidFill>
                      <a:prstDash val="solid"/>
                      <a:round/>
                      <a:headEnd type="none" w="med" len="med"/>
                      <a:tailEnd type="none" w="med" len="med"/>
                    </a:lnR>
                    <a:lnT w="3175" cap="flat" cmpd="sng" algn="ctr">
                      <a:solidFill>
                        <a:srgbClr val="A3A3A3"/>
                      </a:solidFill>
                      <a:prstDash val="solid"/>
                      <a:round/>
                      <a:headEnd type="none" w="med" len="med"/>
                      <a:tailEnd type="none" w="med" len="med"/>
                    </a:lnT>
                    <a:lnB w="3175" cap="flat" cmpd="sng" algn="ctr">
                      <a:solidFill>
                        <a:srgbClr val="A3A3A3"/>
                      </a:solidFill>
                      <a:prstDash val="solid"/>
                      <a:round/>
                      <a:headEnd type="none" w="med" len="med"/>
                      <a:tailEnd type="none" w="med" len="med"/>
                    </a:lnB>
                    <a:lnTlToBr>
                      <a:noFill/>
                    </a:lnTlToBr>
                    <a:lnBlToTr>
                      <a:noFill/>
                    </a:lnBlToTr>
                    <a:noFill/>
                  </a:tcPr>
                </a:tc>
              </a:tr>
              <a:tr h="631878">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1600" b="0" i="0" u="none" strike="noStrike" cap="none" normalizeH="0" baseline="0" dirty="0" smtClean="0">
                          <a:ln>
                            <a:noFill/>
                          </a:ln>
                          <a:solidFill>
                            <a:schemeClr val="tx2">
                              <a:lumMod val="75000"/>
                              <a:lumOff val="25000"/>
                            </a:schemeClr>
                          </a:solidFill>
                          <a:effectLst/>
                          <a:latin typeface="Helvetica"/>
                        </a:rPr>
                        <a:t>11.6 million files</a:t>
                      </a:r>
                    </a:p>
                  </a:txBody>
                  <a:tcPr marL="91450" marR="91450" marT="45703" marB="45703" horzOverflow="overflow">
                    <a:lnL w="3175" cap="flat" cmpd="sng" algn="ctr">
                      <a:solidFill>
                        <a:srgbClr val="A3A3A3"/>
                      </a:solidFill>
                      <a:prstDash val="solid"/>
                      <a:round/>
                      <a:headEnd type="none" w="med" len="med"/>
                      <a:tailEnd type="none" w="med" len="med"/>
                    </a:lnL>
                    <a:lnR w="3175" cap="flat" cmpd="sng" algn="ctr">
                      <a:solidFill>
                        <a:srgbClr val="A3A3A3"/>
                      </a:solidFill>
                      <a:prstDash val="solid"/>
                      <a:round/>
                      <a:headEnd type="none" w="med" len="med"/>
                      <a:tailEnd type="none" w="med" len="med"/>
                    </a:lnR>
                    <a:lnT w="3175" cap="flat" cmpd="sng" algn="ctr">
                      <a:solidFill>
                        <a:srgbClr val="A3A3A3"/>
                      </a:solidFill>
                      <a:prstDash val="solid"/>
                      <a:round/>
                      <a:headEnd type="none" w="med" len="med"/>
                      <a:tailEnd type="none" w="med" len="med"/>
                    </a:lnT>
                    <a:lnB w="3175" cap="flat" cmpd="sng" algn="ctr">
                      <a:solidFill>
                        <a:srgbClr val="A3A3A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1600" b="0" i="0" u="none" strike="noStrike" cap="none" normalizeH="0" baseline="0" dirty="0" smtClean="0">
                          <a:ln>
                            <a:noFill/>
                          </a:ln>
                          <a:solidFill>
                            <a:schemeClr val="tx2">
                              <a:lumMod val="75000"/>
                              <a:lumOff val="25000"/>
                            </a:schemeClr>
                          </a:solidFill>
                          <a:effectLst/>
                          <a:latin typeface="Helvetica"/>
                        </a:rPr>
                        <a:t>27.2 million files</a:t>
                      </a:r>
                    </a:p>
                  </a:txBody>
                  <a:tcPr marL="91450" marR="91450" marT="45703" marB="45703" horzOverflow="overflow">
                    <a:lnL w="3175" cap="flat" cmpd="sng" algn="ctr">
                      <a:solidFill>
                        <a:srgbClr val="A3A3A3"/>
                      </a:solidFill>
                      <a:prstDash val="solid"/>
                      <a:round/>
                      <a:headEnd type="none" w="med" len="med"/>
                      <a:tailEnd type="none" w="med" len="med"/>
                    </a:lnL>
                    <a:lnR w="3175" cap="flat" cmpd="sng" algn="ctr">
                      <a:solidFill>
                        <a:srgbClr val="A3A3A3"/>
                      </a:solidFill>
                      <a:prstDash val="solid"/>
                      <a:round/>
                      <a:headEnd type="none" w="med" len="med"/>
                      <a:tailEnd type="none" w="med" len="med"/>
                    </a:lnR>
                    <a:lnT w="3175" cap="flat" cmpd="sng" algn="ctr">
                      <a:solidFill>
                        <a:srgbClr val="A3A3A3"/>
                      </a:solidFill>
                      <a:prstDash val="solid"/>
                      <a:round/>
                      <a:headEnd type="none" w="med" len="med"/>
                      <a:tailEnd type="none" w="med" len="med"/>
                    </a:lnT>
                    <a:lnB w="3175" cap="flat" cmpd="sng" algn="ctr">
                      <a:solidFill>
                        <a:srgbClr val="A3A3A3"/>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Tx/>
                        <a:buFontTx/>
                        <a:buNone/>
                        <a:tabLst/>
                      </a:pPr>
                      <a:r>
                        <a:rPr kumimoji="0" lang="en-US" sz="1600" b="0" i="0" u="none" strike="noStrike" cap="none" normalizeH="0" baseline="0" dirty="0" smtClean="0">
                          <a:ln>
                            <a:noFill/>
                          </a:ln>
                          <a:solidFill>
                            <a:schemeClr val="tx2">
                              <a:lumMod val="75000"/>
                              <a:lumOff val="25000"/>
                            </a:schemeClr>
                          </a:solidFill>
                          <a:effectLst/>
                          <a:latin typeface="Helvetica"/>
                        </a:rPr>
                        <a:t>17.5 million files</a:t>
                      </a:r>
                    </a:p>
                  </a:txBody>
                  <a:tcPr marL="91450" marR="91450" marT="45703" marB="45703" horzOverflow="overflow">
                    <a:lnL w="3175" cap="flat" cmpd="sng" algn="ctr">
                      <a:solidFill>
                        <a:srgbClr val="A3A3A3"/>
                      </a:solidFill>
                      <a:prstDash val="solid"/>
                      <a:round/>
                      <a:headEnd type="none" w="med" len="med"/>
                      <a:tailEnd type="none" w="med" len="med"/>
                    </a:lnL>
                    <a:lnR w="3175" cap="flat" cmpd="sng" algn="ctr">
                      <a:solidFill>
                        <a:srgbClr val="A3A3A3"/>
                      </a:solidFill>
                      <a:prstDash val="solid"/>
                      <a:round/>
                      <a:headEnd type="none" w="med" len="med"/>
                      <a:tailEnd type="none" w="med" len="med"/>
                    </a:lnR>
                    <a:lnT w="3175" cap="flat" cmpd="sng" algn="ctr">
                      <a:solidFill>
                        <a:srgbClr val="A3A3A3"/>
                      </a:solidFill>
                      <a:prstDash val="solid"/>
                      <a:round/>
                      <a:headEnd type="none" w="med" len="med"/>
                      <a:tailEnd type="none" w="med" len="med"/>
                    </a:lnT>
                    <a:lnB w="3175" cap="flat" cmpd="sng" algn="ctr">
                      <a:solidFill>
                        <a:srgbClr val="A3A3A3"/>
                      </a:solidFill>
                      <a:prstDash val="solid"/>
                      <a:round/>
                      <a:headEnd type="none" w="med" len="med"/>
                      <a:tailEnd type="none" w="med" len="med"/>
                    </a:lnB>
                    <a:lnTlToBr>
                      <a:noFill/>
                    </a:lnTlToBr>
                    <a:lnBlToTr>
                      <a:noFill/>
                    </a:lnBlToTr>
                    <a:noFill/>
                  </a:tcPr>
                </a:tc>
              </a:tr>
            </a:tbl>
          </a:graphicData>
        </a:graphic>
      </p:graphicFrame>
      <p:grpSp>
        <p:nvGrpSpPr>
          <p:cNvPr id="2" name="Group 1"/>
          <p:cNvGrpSpPr>
            <a:grpSpLocks/>
          </p:cNvGrpSpPr>
          <p:nvPr/>
        </p:nvGrpSpPr>
        <p:grpSpPr bwMode="auto">
          <a:xfrm>
            <a:off x="434975" y="1631950"/>
            <a:ext cx="8251825" cy="1905000"/>
            <a:chOff x="434975" y="1676400"/>
            <a:chExt cx="8251825" cy="1905000"/>
          </a:xfrm>
        </p:grpSpPr>
        <p:sp>
          <p:nvSpPr>
            <p:cNvPr id="11291" name="Rectangle 8"/>
            <p:cNvSpPr>
              <a:spLocks noChangeArrowheads="1"/>
            </p:cNvSpPr>
            <p:nvPr/>
          </p:nvSpPr>
          <p:spPr bwMode="auto">
            <a:xfrm>
              <a:off x="457200" y="1676400"/>
              <a:ext cx="2438400" cy="381000"/>
            </a:xfrm>
            <a:prstGeom prst="rect">
              <a:avLst/>
            </a:prstGeom>
            <a:solidFill>
              <a:srgbClr val="DCE0EA"/>
            </a:solidFill>
            <a:ln w="3175">
              <a:solidFill>
                <a:srgbClr val="C0C0C0"/>
              </a:solidFill>
              <a:miter lim="800000"/>
              <a:headEnd/>
              <a:tailEnd/>
            </a:ln>
          </p:spPr>
          <p:txBody>
            <a:bodyPr wrap="none" anchor="ctr"/>
            <a:lstStyle/>
            <a:p>
              <a:endParaRPr lang="en-US" sz="2000" b="1">
                <a:solidFill>
                  <a:srgbClr val="000000"/>
                </a:solidFill>
              </a:endParaRPr>
            </a:p>
          </p:txBody>
        </p:sp>
        <p:sp>
          <p:nvSpPr>
            <p:cNvPr id="11292" name="Rectangle 9"/>
            <p:cNvSpPr>
              <a:spLocks noChangeArrowheads="1"/>
            </p:cNvSpPr>
            <p:nvPr/>
          </p:nvSpPr>
          <p:spPr bwMode="auto">
            <a:xfrm>
              <a:off x="2895600" y="1676400"/>
              <a:ext cx="2743200" cy="685800"/>
            </a:xfrm>
            <a:prstGeom prst="rect">
              <a:avLst/>
            </a:prstGeom>
            <a:solidFill>
              <a:srgbClr val="DCE0EA"/>
            </a:solidFill>
            <a:ln w="3175">
              <a:solidFill>
                <a:srgbClr val="C0C0C0"/>
              </a:solidFill>
              <a:miter lim="800000"/>
              <a:headEnd/>
              <a:tailEnd/>
            </a:ln>
          </p:spPr>
          <p:txBody>
            <a:bodyPr wrap="none" anchor="ctr"/>
            <a:lstStyle/>
            <a:p>
              <a:endParaRPr lang="en-US">
                <a:solidFill>
                  <a:srgbClr val="000000"/>
                </a:solidFill>
                <a:latin typeface="Helvetica" charset="0"/>
              </a:endParaRPr>
            </a:p>
          </p:txBody>
        </p:sp>
        <p:sp>
          <p:nvSpPr>
            <p:cNvPr id="11293" name="Rectangle 10"/>
            <p:cNvSpPr>
              <a:spLocks noChangeArrowheads="1"/>
            </p:cNvSpPr>
            <p:nvPr/>
          </p:nvSpPr>
          <p:spPr bwMode="auto">
            <a:xfrm>
              <a:off x="5638800" y="1676400"/>
              <a:ext cx="3048000" cy="685800"/>
            </a:xfrm>
            <a:prstGeom prst="rect">
              <a:avLst/>
            </a:prstGeom>
            <a:solidFill>
              <a:srgbClr val="DCE0EA"/>
            </a:solidFill>
            <a:ln w="3175">
              <a:solidFill>
                <a:srgbClr val="C0C0C0"/>
              </a:solidFill>
              <a:miter lim="800000"/>
              <a:headEnd/>
              <a:tailEnd/>
            </a:ln>
          </p:spPr>
          <p:txBody>
            <a:bodyPr wrap="none" anchor="ctr"/>
            <a:lstStyle/>
            <a:p>
              <a:endParaRPr lang="en-US">
                <a:solidFill>
                  <a:srgbClr val="000000"/>
                </a:solidFill>
                <a:latin typeface="Helvetica" charset="0"/>
              </a:endParaRPr>
            </a:p>
          </p:txBody>
        </p:sp>
        <p:sp>
          <p:nvSpPr>
            <p:cNvPr id="11294" name="Rectangle 11"/>
            <p:cNvSpPr>
              <a:spLocks noChangeArrowheads="1"/>
            </p:cNvSpPr>
            <p:nvPr/>
          </p:nvSpPr>
          <p:spPr bwMode="auto">
            <a:xfrm>
              <a:off x="457200" y="2057400"/>
              <a:ext cx="2438400" cy="1524000"/>
            </a:xfrm>
            <a:prstGeom prst="rect">
              <a:avLst/>
            </a:prstGeom>
            <a:solidFill>
              <a:srgbClr val="DCE0EA"/>
            </a:solidFill>
            <a:ln w="3175">
              <a:solidFill>
                <a:srgbClr val="C0C0C0"/>
              </a:solidFill>
              <a:miter lim="800000"/>
              <a:headEnd/>
              <a:tailEnd/>
            </a:ln>
          </p:spPr>
          <p:txBody>
            <a:bodyPr wrap="none" anchor="ctr"/>
            <a:lstStyle/>
            <a:p>
              <a:pPr algn="ctr"/>
              <a:endParaRPr lang="en-US" sz="2000">
                <a:solidFill>
                  <a:srgbClr val="000000"/>
                </a:solidFill>
              </a:endParaRPr>
            </a:p>
          </p:txBody>
        </p:sp>
        <p:sp>
          <p:nvSpPr>
            <p:cNvPr id="11295" name="Rectangle 12"/>
            <p:cNvSpPr>
              <a:spLocks noChangeArrowheads="1"/>
            </p:cNvSpPr>
            <p:nvPr/>
          </p:nvSpPr>
          <p:spPr bwMode="auto">
            <a:xfrm>
              <a:off x="2895600" y="2362200"/>
              <a:ext cx="2743200" cy="1219200"/>
            </a:xfrm>
            <a:prstGeom prst="rect">
              <a:avLst/>
            </a:prstGeom>
            <a:solidFill>
              <a:srgbClr val="DCE0EA"/>
            </a:solidFill>
            <a:ln w="3175">
              <a:solidFill>
                <a:srgbClr val="C0C0C0"/>
              </a:solidFill>
              <a:miter lim="800000"/>
              <a:headEnd/>
              <a:tailEnd/>
            </a:ln>
          </p:spPr>
          <p:txBody>
            <a:bodyPr wrap="none" anchor="ctr"/>
            <a:lstStyle/>
            <a:p>
              <a:endParaRPr lang="en-US">
                <a:solidFill>
                  <a:srgbClr val="000000"/>
                </a:solidFill>
                <a:latin typeface="Helvetica" charset="0"/>
              </a:endParaRPr>
            </a:p>
          </p:txBody>
        </p:sp>
        <p:sp>
          <p:nvSpPr>
            <p:cNvPr id="11296" name="Rectangle 13"/>
            <p:cNvSpPr>
              <a:spLocks noChangeArrowheads="1"/>
            </p:cNvSpPr>
            <p:nvPr/>
          </p:nvSpPr>
          <p:spPr bwMode="auto">
            <a:xfrm>
              <a:off x="5638800" y="2362200"/>
              <a:ext cx="3048000" cy="1219200"/>
            </a:xfrm>
            <a:prstGeom prst="rect">
              <a:avLst/>
            </a:prstGeom>
            <a:solidFill>
              <a:srgbClr val="DCE0EA"/>
            </a:solidFill>
            <a:ln w="3175">
              <a:solidFill>
                <a:srgbClr val="C0C0C0"/>
              </a:solidFill>
              <a:miter lim="800000"/>
              <a:headEnd/>
              <a:tailEnd/>
            </a:ln>
          </p:spPr>
          <p:txBody>
            <a:bodyPr wrap="none" anchor="ctr"/>
            <a:lstStyle/>
            <a:p>
              <a:endParaRPr lang="en-US">
                <a:solidFill>
                  <a:srgbClr val="000000"/>
                </a:solidFill>
                <a:latin typeface="Helvetica" charset="0"/>
              </a:endParaRPr>
            </a:p>
          </p:txBody>
        </p:sp>
        <p:sp>
          <p:nvSpPr>
            <p:cNvPr id="11297" name="Rectangle 14"/>
            <p:cNvSpPr>
              <a:spLocks noChangeArrowheads="1"/>
            </p:cNvSpPr>
            <p:nvPr/>
          </p:nvSpPr>
          <p:spPr bwMode="auto">
            <a:xfrm>
              <a:off x="533400" y="2057400"/>
              <a:ext cx="2438400" cy="1377950"/>
            </a:xfrm>
            <a:prstGeom prst="rect">
              <a:avLst/>
            </a:prstGeom>
            <a:noFill/>
            <a:ln w="9525">
              <a:noFill/>
              <a:miter lim="800000"/>
              <a:headEnd/>
              <a:tailEnd/>
            </a:ln>
          </p:spPr>
          <p:txBody>
            <a:bodyPr>
              <a:spAutoFit/>
            </a:bodyPr>
            <a:lstStyle/>
            <a:p>
              <a:pPr marL="285750" indent="-285750">
                <a:lnSpc>
                  <a:spcPct val="120000"/>
                </a:lnSpc>
                <a:buFont typeface="Arial" pitchFamily="34" charset="0"/>
                <a:buChar char="•"/>
              </a:pPr>
              <a:r>
                <a:rPr lang="en-US" sz="1400">
                  <a:solidFill>
                    <a:srgbClr val="000000"/>
                  </a:solidFill>
                  <a:latin typeface="Helvetica" charset="0"/>
                </a:rPr>
                <a:t>AMSR-E (Aqua) </a:t>
              </a:r>
            </a:p>
            <a:p>
              <a:pPr marL="285750" indent="-285750">
                <a:lnSpc>
                  <a:spcPct val="120000"/>
                </a:lnSpc>
                <a:buFont typeface="Arial" pitchFamily="34" charset="0"/>
                <a:buChar char="•"/>
              </a:pPr>
              <a:r>
                <a:rPr lang="en-US" sz="1400">
                  <a:solidFill>
                    <a:srgbClr val="000000"/>
                  </a:solidFill>
                  <a:latin typeface="Helvetica" charset="0"/>
                </a:rPr>
                <a:t>AMSR (ADEOS II)</a:t>
              </a:r>
            </a:p>
            <a:p>
              <a:pPr marL="285750" indent="-285750">
                <a:lnSpc>
                  <a:spcPct val="120000"/>
                </a:lnSpc>
                <a:buFont typeface="Arial" pitchFamily="34" charset="0"/>
                <a:buChar char="•"/>
              </a:pPr>
              <a:r>
                <a:rPr lang="en-US" sz="1400">
                  <a:solidFill>
                    <a:srgbClr val="000000"/>
                  </a:solidFill>
                  <a:latin typeface="Helvetica" charset="0"/>
                </a:rPr>
                <a:t>SMMR (Nimbus 7)</a:t>
              </a:r>
            </a:p>
            <a:p>
              <a:pPr marL="285750" indent="-285750">
                <a:lnSpc>
                  <a:spcPct val="120000"/>
                </a:lnSpc>
                <a:buFont typeface="Arial" pitchFamily="34" charset="0"/>
                <a:buChar char="•"/>
              </a:pPr>
              <a:r>
                <a:rPr lang="en-US" sz="1400">
                  <a:solidFill>
                    <a:srgbClr val="000000"/>
                  </a:solidFill>
                  <a:latin typeface="Helvetica" charset="0"/>
                </a:rPr>
                <a:t>SSM/I, SSMIS (DMSP series)</a:t>
              </a:r>
            </a:p>
          </p:txBody>
        </p:sp>
        <p:sp>
          <p:nvSpPr>
            <p:cNvPr id="11298" name="Rectangle 15"/>
            <p:cNvSpPr>
              <a:spLocks noChangeArrowheads="1"/>
            </p:cNvSpPr>
            <p:nvPr/>
          </p:nvSpPr>
          <p:spPr bwMode="auto">
            <a:xfrm>
              <a:off x="2971800" y="1676400"/>
              <a:ext cx="2590800" cy="701675"/>
            </a:xfrm>
            <a:prstGeom prst="rect">
              <a:avLst/>
            </a:prstGeom>
            <a:noFill/>
            <a:ln w="9525">
              <a:noFill/>
              <a:miter lim="800000"/>
              <a:headEnd/>
              <a:tailEnd/>
            </a:ln>
          </p:spPr>
          <p:txBody>
            <a:bodyPr>
              <a:spAutoFit/>
            </a:bodyPr>
            <a:lstStyle/>
            <a:p>
              <a:r>
                <a:rPr lang="en-US" sz="2000" b="1">
                  <a:solidFill>
                    <a:srgbClr val="000000"/>
                  </a:solidFill>
                  <a:latin typeface="Helvetica" charset="0"/>
                </a:rPr>
                <a:t>VIS/IR Moderate Resolution</a:t>
              </a:r>
            </a:p>
          </p:txBody>
        </p:sp>
        <p:sp>
          <p:nvSpPr>
            <p:cNvPr id="11299" name="Rectangle 16"/>
            <p:cNvSpPr>
              <a:spLocks noChangeArrowheads="1"/>
            </p:cNvSpPr>
            <p:nvPr/>
          </p:nvSpPr>
          <p:spPr bwMode="auto">
            <a:xfrm>
              <a:off x="3048000" y="2362200"/>
              <a:ext cx="2743200" cy="1119188"/>
            </a:xfrm>
            <a:prstGeom prst="rect">
              <a:avLst/>
            </a:prstGeom>
            <a:noFill/>
            <a:ln w="9525">
              <a:noFill/>
              <a:miter lim="800000"/>
              <a:headEnd/>
              <a:tailEnd/>
            </a:ln>
          </p:spPr>
          <p:txBody>
            <a:bodyPr>
              <a:spAutoFit/>
            </a:bodyPr>
            <a:lstStyle/>
            <a:p>
              <a:pPr marL="285750" indent="-285750">
                <a:lnSpc>
                  <a:spcPct val="120000"/>
                </a:lnSpc>
                <a:buFont typeface="Arial" pitchFamily="34" charset="0"/>
                <a:buChar char="•"/>
              </a:pPr>
              <a:r>
                <a:rPr lang="en-US" sz="1400">
                  <a:solidFill>
                    <a:srgbClr val="000000"/>
                  </a:solidFill>
                  <a:latin typeface="Helvetica" charset="0"/>
                </a:rPr>
                <a:t>MODIS (Terra/Aqua)</a:t>
              </a:r>
              <a:br>
                <a:rPr lang="en-US" sz="1400">
                  <a:solidFill>
                    <a:srgbClr val="000000"/>
                  </a:solidFill>
                  <a:latin typeface="Helvetica" charset="0"/>
                </a:rPr>
              </a:br>
              <a:r>
                <a:rPr lang="en-US" sz="1400">
                  <a:solidFill>
                    <a:srgbClr val="000000"/>
                  </a:solidFill>
                  <a:latin typeface="Helvetica" charset="0"/>
                </a:rPr>
                <a:t> snow and ice products</a:t>
              </a:r>
            </a:p>
            <a:p>
              <a:pPr marL="285750" indent="-285750">
                <a:lnSpc>
                  <a:spcPct val="120000"/>
                </a:lnSpc>
                <a:buFont typeface="Arial" pitchFamily="34" charset="0"/>
                <a:buChar char="•"/>
              </a:pPr>
              <a:r>
                <a:rPr lang="en-US" sz="1400">
                  <a:solidFill>
                    <a:srgbClr val="000000"/>
                  </a:solidFill>
                  <a:latin typeface="Helvetica" charset="0"/>
                </a:rPr>
                <a:t>AVHRR polar data </a:t>
              </a:r>
              <a:br>
                <a:rPr lang="en-US" sz="1400">
                  <a:solidFill>
                    <a:srgbClr val="000000"/>
                  </a:solidFill>
                  <a:latin typeface="Helvetica" charset="0"/>
                </a:rPr>
              </a:br>
              <a:r>
                <a:rPr lang="en-US" sz="1400">
                  <a:solidFill>
                    <a:srgbClr val="000000"/>
                  </a:solidFill>
                  <a:latin typeface="Helvetica" charset="0"/>
                </a:rPr>
                <a:t>(NOAA series)</a:t>
              </a:r>
            </a:p>
          </p:txBody>
        </p:sp>
        <p:sp>
          <p:nvSpPr>
            <p:cNvPr id="11300" name="Rectangle 17"/>
            <p:cNvSpPr>
              <a:spLocks noChangeArrowheads="1"/>
            </p:cNvSpPr>
            <p:nvPr/>
          </p:nvSpPr>
          <p:spPr bwMode="auto">
            <a:xfrm>
              <a:off x="5781675" y="1676400"/>
              <a:ext cx="2828925" cy="708025"/>
            </a:xfrm>
            <a:prstGeom prst="rect">
              <a:avLst/>
            </a:prstGeom>
            <a:noFill/>
            <a:ln w="9525">
              <a:noFill/>
              <a:miter lim="800000"/>
              <a:headEnd/>
              <a:tailEnd/>
            </a:ln>
          </p:spPr>
          <p:txBody>
            <a:bodyPr>
              <a:spAutoFit/>
            </a:bodyPr>
            <a:lstStyle/>
            <a:p>
              <a:r>
                <a:rPr lang="en-US" sz="2000" b="1">
                  <a:solidFill>
                    <a:srgbClr val="000000"/>
                  </a:solidFill>
                  <a:latin typeface="Helvetica" charset="0"/>
                </a:rPr>
                <a:t>Satellite &amp; Airborne Altimetry</a:t>
              </a:r>
            </a:p>
          </p:txBody>
        </p:sp>
        <p:sp>
          <p:nvSpPr>
            <p:cNvPr id="11301" name="Rectangle 18"/>
            <p:cNvSpPr>
              <a:spLocks noChangeArrowheads="1"/>
            </p:cNvSpPr>
            <p:nvPr/>
          </p:nvSpPr>
          <p:spPr bwMode="auto">
            <a:xfrm>
              <a:off x="5791200" y="2308225"/>
              <a:ext cx="2895600" cy="1273175"/>
            </a:xfrm>
            <a:prstGeom prst="rect">
              <a:avLst/>
            </a:prstGeom>
            <a:noFill/>
            <a:ln w="9525">
              <a:noFill/>
              <a:miter lim="800000"/>
              <a:headEnd/>
              <a:tailEnd/>
            </a:ln>
          </p:spPr>
          <p:txBody>
            <a:bodyPr>
              <a:spAutoFit/>
            </a:bodyPr>
            <a:lstStyle/>
            <a:p>
              <a:pPr marL="285750" indent="-285750">
                <a:lnSpc>
                  <a:spcPct val="110000"/>
                </a:lnSpc>
                <a:buFont typeface="Arial" pitchFamily="34" charset="0"/>
                <a:buChar char="•"/>
              </a:pPr>
              <a:r>
                <a:rPr lang="en-US" sz="1400">
                  <a:solidFill>
                    <a:srgbClr val="000000"/>
                  </a:solidFill>
                  <a:latin typeface="Helvetica" charset="0"/>
                </a:rPr>
                <a:t>ICESat I / GLAS altimetry </a:t>
              </a:r>
              <a:br>
                <a:rPr lang="en-US" sz="1400">
                  <a:solidFill>
                    <a:srgbClr val="000000"/>
                  </a:solidFill>
                  <a:latin typeface="Helvetica" charset="0"/>
                </a:rPr>
              </a:br>
              <a:r>
                <a:rPr lang="en-US" sz="1400">
                  <a:solidFill>
                    <a:srgbClr val="000000"/>
                  </a:solidFill>
                  <a:latin typeface="Helvetica" charset="0"/>
                </a:rPr>
                <a:t>and atmospheric lidar data</a:t>
              </a:r>
            </a:p>
            <a:p>
              <a:pPr marL="285750" indent="-285750">
                <a:lnSpc>
                  <a:spcPct val="110000"/>
                </a:lnSpc>
                <a:buFont typeface="Arial" pitchFamily="34" charset="0"/>
                <a:buChar char="•"/>
              </a:pPr>
              <a:r>
                <a:rPr lang="en-US" sz="1400">
                  <a:solidFill>
                    <a:srgbClr val="000000"/>
                  </a:solidFill>
                  <a:latin typeface="Helvetica" charset="0"/>
                </a:rPr>
                <a:t>Digital Elevation Models (DEMs)</a:t>
              </a:r>
            </a:p>
            <a:p>
              <a:pPr marL="285750" indent="-285750">
                <a:lnSpc>
                  <a:spcPct val="110000"/>
                </a:lnSpc>
                <a:buFont typeface="Arial" pitchFamily="34" charset="0"/>
                <a:buChar char="•"/>
              </a:pPr>
              <a:r>
                <a:rPr lang="en-US" sz="1400">
                  <a:solidFill>
                    <a:srgbClr val="000000"/>
                  </a:solidFill>
                  <a:latin typeface="Helvetica" charset="0"/>
                </a:rPr>
                <a:t>IceBridge</a:t>
              </a:r>
            </a:p>
          </p:txBody>
        </p:sp>
        <p:sp>
          <p:nvSpPr>
            <p:cNvPr id="11302" name="Rectangle 37"/>
            <p:cNvSpPr>
              <a:spLocks noChangeArrowheads="1"/>
            </p:cNvSpPr>
            <p:nvPr/>
          </p:nvSpPr>
          <p:spPr bwMode="auto">
            <a:xfrm>
              <a:off x="434975" y="1676400"/>
              <a:ext cx="2536825" cy="400050"/>
            </a:xfrm>
            <a:prstGeom prst="rect">
              <a:avLst/>
            </a:prstGeom>
            <a:noFill/>
            <a:ln w="9525">
              <a:noFill/>
              <a:miter lim="800000"/>
              <a:headEnd/>
              <a:tailEnd/>
            </a:ln>
          </p:spPr>
          <p:txBody>
            <a:bodyPr wrap="none">
              <a:spAutoFit/>
            </a:bodyPr>
            <a:lstStyle/>
            <a:p>
              <a:r>
                <a:rPr lang="en-US" sz="2000" b="1">
                  <a:solidFill>
                    <a:srgbClr val="000000"/>
                  </a:solidFill>
                  <a:latin typeface="Helvetica" charset="0"/>
                </a:rPr>
                <a:t>Passive microwave</a:t>
              </a:r>
            </a:p>
          </p:txBody>
        </p:sp>
      </p:grpSp>
      <p:sp>
        <p:nvSpPr>
          <p:cNvPr id="11289" name="Rectangle 38"/>
          <p:cNvSpPr>
            <a:spLocks noChangeArrowheads="1"/>
          </p:cNvSpPr>
          <p:nvPr/>
        </p:nvSpPr>
        <p:spPr bwMode="auto">
          <a:xfrm>
            <a:off x="6629400" y="5791200"/>
            <a:ext cx="2184400" cy="261938"/>
          </a:xfrm>
          <a:prstGeom prst="rect">
            <a:avLst/>
          </a:prstGeom>
          <a:noFill/>
          <a:ln w="9525">
            <a:noFill/>
            <a:miter lim="800000"/>
            <a:headEnd/>
            <a:tailEnd/>
          </a:ln>
        </p:spPr>
        <p:txBody>
          <a:bodyPr wrap="none">
            <a:spAutoFit/>
          </a:bodyPr>
          <a:lstStyle/>
          <a:p>
            <a:r>
              <a:rPr lang="en-US" sz="1100">
                <a:solidFill>
                  <a:srgbClr val="000000"/>
                </a:solidFill>
                <a:latin typeface="Helvetica" charset="0"/>
              </a:rPr>
              <a:t>* Metrics for 2010 calendar year</a:t>
            </a:r>
          </a:p>
        </p:txBody>
      </p:sp>
      <p:pic>
        <p:nvPicPr>
          <p:cNvPr id="11290" name="Picture 21" descr="EMC_RAIDv2.jpg"/>
          <p:cNvPicPr>
            <a:picLocks noChangeAspect="1"/>
          </p:cNvPicPr>
          <p:nvPr/>
        </p:nvPicPr>
        <p:blipFill>
          <a:blip r:embed="rId3" cstate="print"/>
          <a:srcRect t="45390"/>
          <a:stretch>
            <a:fillRect/>
          </a:stretch>
        </p:blipFill>
        <p:spPr bwMode="auto">
          <a:xfrm>
            <a:off x="438150" y="3851275"/>
            <a:ext cx="2681288" cy="218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1"/>
          <p:cNvSpPr>
            <a:spLocks noGrp="1"/>
          </p:cNvSpPr>
          <p:nvPr>
            <p:ph type="ftr" sz="quarter" idx="10"/>
          </p:nvPr>
        </p:nvSpPr>
        <p:spPr>
          <a:noFill/>
        </p:spPr>
        <p:txBody>
          <a:bodyPr/>
          <a:lstStyle/>
          <a:p>
            <a:endParaRPr lang="en-US" dirty="0" smtClean="0">
              <a:latin typeface="Helvetica" charset="0"/>
              <a:ea typeface="MS PGothic" pitchFamily="34" charset="-128"/>
            </a:endParaRPr>
          </a:p>
        </p:txBody>
      </p:sp>
      <p:sp>
        <p:nvSpPr>
          <p:cNvPr id="21507" name="Slide Number Placeholder 2"/>
          <p:cNvSpPr>
            <a:spLocks noGrp="1"/>
          </p:cNvSpPr>
          <p:nvPr>
            <p:ph type="sldNum" sz="quarter" idx="11"/>
          </p:nvPr>
        </p:nvSpPr>
        <p:spPr>
          <a:noFill/>
        </p:spPr>
        <p:txBody>
          <a:bodyPr/>
          <a:lstStyle/>
          <a:p>
            <a:endParaRPr lang="en-US" dirty="0">
              <a:ea typeface="MS PGothic" pitchFamily="34" charset="-128"/>
            </a:endParaRPr>
          </a:p>
        </p:txBody>
      </p:sp>
      <p:sp>
        <p:nvSpPr>
          <p:cNvPr id="21508" name="Rectangle 18"/>
          <p:cNvSpPr>
            <a:spLocks noChangeArrowheads="1"/>
          </p:cNvSpPr>
          <p:nvPr/>
        </p:nvSpPr>
        <p:spPr bwMode="auto">
          <a:xfrm>
            <a:off x="4572000" y="3810000"/>
            <a:ext cx="4572000" cy="1295400"/>
          </a:xfrm>
          <a:prstGeom prst="rect">
            <a:avLst/>
          </a:prstGeom>
          <a:solidFill>
            <a:srgbClr val="A3A3A3">
              <a:alpha val="3137"/>
            </a:srgbClr>
          </a:solidFill>
          <a:ln w="3175">
            <a:solidFill>
              <a:srgbClr val="C0C0C0"/>
            </a:solidFill>
            <a:miter lim="800000"/>
            <a:headEnd/>
            <a:tailEnd/>
          </a:ln>
        </p:spPr>
        <p:txBody>
          <a:bodyPr wrap="none" anchor="ctr"/>
          <a:lstStyle/>
          <a:p>
            <a:endParaRPr lang="en-US"/>
          </a:p>
        </p:txBody>
      </p:sp>
      <p:sp>
        <p:nvSpPr>
          <p:cNvPr id="21509" name="Rectangle 17"/>
          <p:cNvSpPr>
            <a:spLocks noChangeArrowheads="1"/>
          </p:cNvSpPr>
          <p:nvPr/>
        </p:nvSpPr>
        <p:spPr bwMode="auto">
          <a:xfrm>
            <a:off x="0" y="3810000"/>
            <a:ext cx="4572000" cy="1295400"/>
          </a:xfrm>
          <a:prstGeom prst="rect">
            <a:avLst/>
          </a:prstGeom>
          <a:solidFill>
            <a:srgbClr val="A3A3A3">
              <a:alpha val="3137"/>
            </a:srgbClr>
          </a:solidFill>
          <a:ln w="3175">
            <a:solidFill>
              <a:srgbClr val="C0C0C0"/>
            </a:solidFill>
            <a:miter lim="800000"/>
            <a:headEnd/>
            <a:tailEnd/>
          </a:ln>
        </p:spPr>
        <p:txBody>
          <a:bodyPr wrap="none" anchor="ctr"/>
          <a:lstStyle/>
          <a:p>
            <a:endParaRPr lang="en-US"/>
          </a:p>
        </p:txBody>
      </p:sp>
      <p:sp>
        <p:nvSpPr>
          <p:cNvPr id="21510" name="Rectangle 2"/>
          <p:cNvSpPr>
            <a:spLocks noChangeArrowheads="1"/>
          </p:cNvSpPr>
          <p:nvPr/>
        </p:nvSpPr>
        <p:spPr bwMode="auto">
          <a:xfrm>
            <a:off x="204788" y="17463"/>
            <a:ext cx="8229600" cy="584200"/>
          </a:xfrm>
          <a:prstGeom prst="rect">
            <a:avLst/>
          </a:prstGeom>
          <a:noFill/>
          <a:ln w="9525">
            <a:noFill/>
            <a:miter lim="800000"/>
            <a:headEnd/>
            <a:tailEnd/>
          </a:ln>
        </p:spPr>
        <p:txBody>
          <a:bodyPr>
            <a:spAutoFit/>
          </a:bodyPr>
          <a:lstStyle/>
          <a:p>
            <a:pPr eaLnBrk="1" hangingPunct="1"/>
            <a:r>
              <a:rPr lang="en-US" sz="3200" b="1">
                <a:solidFill>
                  <a:srgbClr val="000A68"/>
                </a:solidFill>
                <a:latin typeface="Helvetica" charset="0"/>
              </a:rPr>
              <a:t>NSIDC User Services Office  </a:t>
            </a:r>
          </a:p>
        </p:txBody>
      </p:sp>
      <p:sp>
        <p:nvSpPr>
          <p:cNvPr id="21511" name="Rectangle 3"/>
          <p:cNvSpPr>
            <a:spLocks noChangeArrowheads="1"/>
          </p:cNvSpPr>
          <p:nvPr/>
        </p:nvSpPr>
        <p:spPr bwMode="auto">
          <a:xfrm>
            <a:off x="304800" y="5375275"/>
            <a:ext cx="8305800" cy="990600"/>
          </a:xfrm>
          <a:prstGeom prst="rect">
            <a:avLst/>
          </a:prstGeom>
          <a:noFill/>
          <a:ln w="9525">
            <a:noFill/>
            <a:miter lim="800000"/>
            <a:headEnd/>
            <a:tailEnd/>
          </a:ln>
        </p:spPr>
        <p:txBody>
          <a:bodyPr/>
          <a:lstStyle/>
          <a:p>
            <a:pPr marL="115888">
              <a:lnSpc>
                <a:spcPct val="90000"/>
              </a:lnSpc>
            </a:pPr>
            <a:r>
              <a:rPr lang="en-US" sz="2000">
                <a:latin typeface="Helvetica" charset="0"/>
              </a:rPr>
              <a:t>Highest customer service satisfaction rating in the federal government </a:t>
            </a:r>
            <a:br>
              <a:rPr lang="en-US" sz="2000">
                <a:latin typeface="Helvetica" charset="0"/>
              </a:rPr>
            </a:br>
            <a:r>
              <a:rPr lang="en-US" sz="2000">
                <a:latin typeface="Helvetica" charset="0"/>
              </a:rPr>
              <a:t>(per external NASA reviews)</a:t>
            </a:r>
          </a:p>
        </p:txBody>
      </p:sp>
      <p:sp>
        <p:nvSpPr>
          <p:cNvPr id="21512" name="Text Box 4"/>
          <p:cNvSpPr txBox="1">
            <a:spLocks noChangeArrowheads="1"/>
          </p:cNvSpPr>
          <p:nvPr/>
        </p:nvSpPr>
        <p:spPr bwMode="auto">
          <a:xfrm>
            <a:off x="381000" y="1219200"/>
            <a:ext cx="7315200" cy="350838"/>
          </a:xfrm>
          <a:prstGeom prst="rect">
            <a:avLst/>
          </a:prstGeom>
          <a:noFill/>
          <a:ln w="9525">
            <a:noFill/>
            <a:miter lim="800000"/>
            <a:headEnd/>
            <a:tailEnd/>
          </a:ln>
        </p:spPr>
        <p:txBody>
          <a:bodyPr>
            <a:spAutoFit/>
          </a:bodyPr>
          <a:lstStyle/>
          <a:p>
            <a:pPr>
              <a:spcBef>
                <a:spcPct val="50000"/>
              </a:spcBef>
            </a:pPr>
            <a:r>
              <a:rPr lang="en-US" sz="1700">
                <a:solidFill>
                  <a:schemeClr val="bg1"/>
                </a:solidFill>
              </a:rPr>
              <a:t>David Korn, Amanda Leon, Molly McAllister, Donna Scott, Betsy Sheffield</a:t>
            </a:r>
          </a:p>
        </p:txBody>
      </p:sp>
      <p:sp>
        <p:nvSpPr>
          <p:cNvPr id="21513" name="Rectangle 9"/>
          <p:cNvSpPr>
            <a:spLocks noChangeArrowheads="1"/>
          </p:cNvSpPr>
          <p:nvPr/>
        </p:nvSpPr>
        <p:spPr bwMode="auto">
          <a:xfrm>
            <a:off x="5902325" y="892175"/>
            <a:ext cx="3046413" cy="1014413"/>
          </a:xfrm>
          <a:prstGeom prst="rect">
            <a:avLst/>
          </a:prstGeom>
          <a:noFill/>
          <a:ln w="9525">
            <a:noFill/>
            <a:miter lim="800000"/>
            <a:headEnd/>
            <a:tailEnd/>
          </a:ln>
        </p:spPr>
        <p:txBody>
          <a:bodyPr>
            <a:spAutoFit/>
          </a:bodyPr>
          <a:lstStyle/>
          <a:p>
            <a:pPr marL="115888"/>
            <a:r>
              <a:rPr lang="en-US" sz="2000">
                <a:latin typeface="Helvetica" charset="0"/>
              </a:rPr>
              <a:t>Expert and timely assistance in selecting and obtaining data</a:t>
            </a:r>
          </a:p>
        </p:txBody>
      </p:sp>
      <p:sp>
        <p:nvSpPr>
          <p:cNvPr id="21514" name="Rectangle 13"/>
          <p:cNvSpPr>
            <a:spLocks noChangeArrowheads="1"/>
          </p:cNvSpPr>
          <p:nvPr/>
        </p:nvSpPr>
        <p:spPr bwMode="auto">
          <a:xfrm>
            <a:off x="304800" y="3944938"/>
            <a:ext cx="4267200" cy="1016000"/>
          </a:xfrm>
          <a:prstGeom prst="rect">
            <a:avLst/>
          </a:prstGeom>
          <a:noFill/>
          <a:ln w="9525">
            <a:noFill/>
            <a:miter lim="800000"/>
            <a:headEnd/>
            <a:tailEnd/>
          </a:ln>
        </p:spPr>
        <p:txBody>
          <a:bodyPr>
            <a:spAutoFit/>
          </a:bodyPr>
          <a:lstStyle/>
          <a:p>
            <a:pPr marL="115888"/>
            <a:r>
              <a:rPr lang="en-US" sz="2000">
                <a:latin typeface="Helvetica" charset="0"/>
              </a:rPr>
              <a:t>Expertise in remote sensing, data manipulation and programming, outreach, and customer service</a:t>
            </a:r>
          </a:p>
        </p:txBody>
      </p:sp>
      <p:sp>
        <p:nvSpPr>
          <p:cNvPr id="21515" name="Rectangle 14"/>
          <p:cNvSpPr>
            <a:spLocks noChangeArrowheads="1"/>
          </p:cNvSpPr>
          <p:nvPr/>
        </p:nvSpPr>
        <p:spPr bwMode="auto">
          <a:xfrm>
            <a:off x="4572000" y="3944938"/>
            <a:ext cx="4267200" cy="1016000"/>
          </a:xfrm>
          <a:prstGeom prst="rect">
            <a:avLst/>
          </a:prstGeom>
          <a:noFill/>
          <a:ln w="9525">
            <a:noFill/>
            <a:miter lim="800000"/>
            <a:headEnd/>
            <a:tailEnd/>
          </a:ln>
        </p:spPr>
        <p:txBody>
          <a:bodyPr>
            <a:spAutoFit/>
          </a:bodyPr>
          <a:lstStyle/>
          <a:p>
            <a:pPr marL="115888"/>
            <a:r>
              <a:rPr lang="en-US" sz="2000">
                <a:latin typeface="Helvetica" charset="0"/>
              </a:rPr>
              <a:t>Support for data set documentation, data specific tools, and problem solving</a:t>
            </a:r>
          </a:p>
        </p:txBody>
      </p:sp>
      <p:sp>
        <p:nvSpPr>
          <p:cNvPr id="21516" name="Picture 2" descr="USO_0804201012.jpg"/>
          <p:cNvSpPr>
            <a:spLocks noChangeAspect="1"/>
          </p:cNvSpPr>
          <p:nvPr/>
        </p:nvSpPr>
        <p:spPr bwMode="auto">
          <a:xfrm>
            <a:off x="0" y="652463"/>
            <a:ext cx="6396038" cy="3157537"/>
          </a:xfrm>
          <a:prstGeom prst="rect">
            <a:avLst/>
          </a:prstGeom>
          <a:noFill/>
          <a:ln w="9525">
            <a:noFill/>
            <a:miter lim="800000"/>
            <a:headEnd/>
            <a:tailEnd/>
          </a:ln>
        </p:spPr>
        <p:txBody>
          <a:bodyPr/>
          <a:lstStyle/>
          <a:p>
            <a:endParaRPr lang="en-US"/>
          </a:p>
        </p:txBody>
      </p:sp>
      <p:pic>
        <p:nvPicPr>
          <p:cNvPr id="21517" name="Picture 1" descr="uso.jpg"/>
          <p:cNvPicPr>
            <a:picLocks noChangeAspect="1"/>
          </p:cNvPicPr>
          <p:nvPr/>
        </p:nvPicPr>
        <p:blipFill>
          <a:blip r:embed="rId3" cstate="print"/>
          <a:srcRect/>
          <a:stretch>
            <a:fillRect/>
          </a:stretch>
        </p:blipFill>
        <p:spPr bwMode="auto">
          <a:xfrm>
            <a:off x="500063" y="630238"/>
            <a:ext cx="5168900" cy="317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DSC_0039.JPG"/>
          <p:cNvPicPr>
            <a:picLocks noChangeAspect="1"/>
          </p:cNvPicPr>
          <p:nvPr/>
        </p:nvPicPr>
        <p:blipFill>
          <a:blip r:embed="rId2" cstate="print"/>
          <a:stretch>
            <a:fillRect/>
          </a:stretch>
        </p:blipFill>
        <p:spPr>
          <a:xfrm>
            <a:off x="2825958" y="2286000"/>
            <a:ext cx="6056784" cy="4027116"/>
          </a:xfrm>
          <a:prstGeom prst="rect">
            <a:avLst/>
          </a:prstGeom>
        </p:spPr>
      </p:pic>
      <p:sp>
        <p:nvSpPr>
          <p:cNvPr id="5" name="TextBox 4"/>
          <p:cNvSpPr txBox="1"/>
          <p:nvPr/>
        </p:nvSpPr>
        <p:spPr>
          <a:xfrm>
            <a:off x="177800" y="174171"/>
            <a:ext cx="8908144" cy="2431435"/>
          </a:xfrm>
          <a:prstGeom prst="rect">
            <a:avLst/>
          </a:prstGeom>
          <a:noFill/>
        </p:spPr>
        <p:txBody>
          <a:bodyPr wrap="square" rtlCol="0">
            <a:spAutoFit/>
          </a:bodyPr>
          <a:lstStyle/>
          <a:p>
            <a:pPr algn="ctr"/>
            <a:endParaRPr lang="en-US" sz="2800" dirty="0" smtClean="0">
              <a:latin typeface="Arial" pitchFamily="34" charset="0"/>
              <a:cs typeface="Arial" pitchFamily="34" charset="0"/>
            </a:endParaRPr>
          </a:p>
          <a:p>
            <a:pPr marL="342900" lvl="0" indent="-342900">
              <a:buFont typeface="Arial" pitchFamily="34" charset="0"/>
              <a:buChar char="•"/>
            </a:pPr>
            <a:r>
              <a:rPr lang="en-US" sz="2000" dirty="0">
                <a:solidFill>
                  <a:srgbClr val="000000"/>
                </a:solidFill>
                <a:latin typeface="Arial" pitchFamily="34" charset="0"/>
                <a:cs typeface="Arial" pitchFamily="34" charset="0"/>
              </a:rPr>
              <a:t>Largely funded by a $500,000 NSF </a:t>
            </a:r>
            <a:r>
              <a:rPr lang="en-US" sz="2000" dirty="0" smtClean="0">
                <a:solidFill>
                  <a:srgbClr val="000000"/>
                </a:solidFill>
                <a:latin typeface="Arial" pitchFamily="34" charset="0"/>
                <a:cs typeface="Arial" pitchFamily="34" charset="0"/>
              </a:rPr>
              <a:t>Grant</a:t>
            </a:r>
            <a:endParaRPr lang="en-US" sz="2800" dirty="0" smtClean="0">
              <a:latin typeface="Arial" pitchFamily="34" charset="0"/>
              <a:cs typeface="Arial" pitchFamily="34" charset="0"/>
            </a:endParaRPr>
          </a:p>
          <a:p>
            <a:pPr marL="342900" indent="-342900">
              <a:buFont typeface="Arial" pitchFamily="34" charset="0"/>
              <a:buChar char="•"/>
            </a:pPr>
            <a:r>
              <a:rPr lang="en-US" sz="2000" dirty="0" smtClean="0">
                <a:latin typeface="Arial" pitchFamily="34" charset="0"/>
                <a:cs typeface="Arial" pitchFamily="34" charset="0"/>
              </a:rPr>
              <a:t>Phase I complete: A 70% to 97% reduction in cooling energy while still meeting all hardware temperature and humidity specifications</a:t>
            </a:r>
          </a:p>
          <a:p>
            <a:pPr marL="342900" indent="-342900">
              <a:buFont typeface="Arial" pitchFamily="34" charset="0"/>
              <a:buChar char="•"/>
            </a:pPr>
            <a:r>
              <a:rPr lang="en-US" sz="2000" dirty="0" smtClean="0">
                <a:latin typeface="Arial" pitchFamily="34" charset="0"/>
                <a:cs typeface="Arial" pitchFamily="34" charset="0"/>
              </a:rPr>
              <a:t>Phase II underway:  Rooftop 50 KW solar array, expanded UPS</a:t>
            </a:r>
          </a:p>
          <a:p>
            <a:pPr marL="342900" indent="-342900">
              <a:buFont typeface="Arial" pitchFamily="34" charset="0"/>
              <a:buChar char="•"/>
            </a:pPr>
            <a:r>
              <a:rPr lang="en-US" sz="2000" dirty="0">
                <a:latin typeface="Arial" pitchFamily="34" charset="0"/>
                <a:cs typeface="Arial" pitchFamily="34" charset="0"/>
              </a:rPr>
              <a:t>R</a:t>
            </a:r>
            <a:r>
              <a:rPr lang="en-US" sz="2000" dirty="0" smtClean="0">
                <a:latin typeface="Arial" pitchFamily="34" charset="0"/>
                <a:cs typeface="Arial" pitchFamily="34" charset="0"/>
              </a:rPr>
              <a:t>ecipient of 2011 CO-LABS Governor’s Award for High Impact Research </a:t>
            </a:r>
          </a:p>
          <a:p>
            <a:endParaRPr lang="en-US" b="1" dirty="0" smtClean="0">
              <a:latin typeface="Arial" pitchFamily="34" charset="0"/>
              <a:cs typeface="Arial" pitchFamily="34" charset="0"/>
            </a:endParaRPr>
          </a:p>
        </p:txBody>
      </p:sp>
      <p:pic>
        <p:nvPicPr>
          <p:cNvPr id="6" name="Picture 2"/>
          <p:cNvPicPr>
            <a:picLocks noChangeAspect="1" noChangeArrowheads="1"/>
          </p:cNvPicPr>
          <p:nvPr/>
        </p:nvPicPr>
        <p:blipFill>
          <a:blip r:embed="rId3" cstate="print"/>
          <a:srcRect/>
          <a:stretch>
            <a:fillRect/>
          </a:stretch>
        </p:blipFill>
        <p:spPr bwMode="auto">
          <a:xfrm>
            <a:off x="195943" y="2286000"/>
            <a:ext cx="4343400" cy="3474720"/>
          </a:xfrm>
          <a:prstGeom prst="rect">
            <a:avLst/>
          </a:prstGeom>
          <a:noFill/>
          <a:ln w="9525">
            <a:noFill/>
            <a:miter lim="800000"/>
            <a:headEnd/>
            <a:tailEnd/>
          </a:ln>
          <a:effectLst/>
        </p:spPr>
      </p:pic>
      <p:sp>
        <p:nvSpPr>
          <p:cNvPr id="7" name="TextBox 6"/>
          <p:cNvSpPr txBox="1"/>
          <p:nvPr/>
        </p:nvSpPr>
        <p:spPr>
          <a:xfrm>
            <a:off x="2367643" y="76200"/>
            <a:ext cx="4414157" cy="523220"/>
          </a:xfrm>
          <a:prstGeom prst="rect">
            <a:avLst/>
          </a:prstGeom>
          <a:noFill/>
        </p:spPr>
        <p:txBody>
          <a:bodyPr wrap="square" rtlCol="0">
            <a:spAutoFit/>
          </a:bodyPr>
          <a:lstStyle/>
          <a:p>
            <a:r>
              <a:rPr lang="en-US" sz="2800" dirty="0" smtClean="0">
                <a:latin typeface="Arial" pitchFamily="34" charset="0"/>
                <a:cs typeface="Arial" pitchFamily="34" charset="0"/>
              </a:rPr>
              <a:t>Green data center project</a:t>
            </a:r>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oter Placeholder 4"/>
          <p:cNvSpPr>
            <a:spLocks noGrp="1"/>
          </p:cNvSpPr>
          <p:nvPr>
            <p:ph type="ftr" sz="quarter" idx="10"/>
          </p:nvPr>
        </p:nvSpPr>
        <p:spPr>
          <a:noFill/>
        </p:spPr>
        <p:txBody>
          <a:bodyPr/>
          <a:lstStyle/>
          <a:p>
            <a:endParaRPr lang="en-US" dirty="0" smtClean="0">
              <a:latin typeface="Garamond" pitchFamily="18" charset="0"/>
              <a:ea typeface="MS PGothic" pitchFamily="34" charset="-128"/>
            </a:endParaRPr>
          </a:p>
        </p:txBody>
      </p:sp>
      <p:sp>
        <p:nvSpPr>
          <p:cNvPr id="39938" name="Slide Number Placeholder 5"/>
          <p:cNvSpPr>
            <a:spLocks noGrp="1"/>
          </p:cNvSpPr>
          <p:nvPr>
            <p:ph type="sldNum" sz="quarter" idx="11"/>
          </p:nvPr>
        </p:nvSpPr>
        <p:spPr>
          <a:noFill/>
        </p:spPr>
        <p:txBody>
          <a:bodyPr/>
          <a:lstStyle/>
          <a:p>
            <a:endParaRPr lang="en-US" dirty="0"/>
          </a:p>
        </p:txBody>
      </p:sp>
      <p:sp>
        <p:nvSpPr>
          <p:cNvPr id="39939" name="Rectangle 7"/>
          <p:cNvSpPr>
            <a:spLocks noChangeArrowheads="1"/>
          </p:cNvSpPr>
          <p:nvPr/>
        </p:nvSpPr>
        <p:spPr bwMode="auto">
          <a:xfrm>
            <a:off x="0" y="679364"/>
            <a:ext cx="9144000" cy="5562600"/>
          </a:xfrm>
          <a:prstGeom prst="rect">
            <a:avLst/>
          </a:prstGeom>
          <a:solidFill>
            <a:srgbClr val="A1B8D8">
              <a:alpha val="98822"/>
            </a:srgbClr>
          </a:solidFill>
          <a:ln w="9525">
            <a:noFill/>
            <a:miter lim="800000"/>
            <a:headEnd/>
            <a:tailEnd/>
          </a:ln>
        </p:spPr>
        <p:txBody>
          <a:bodyPr wrap="none" anchor="ctr"/>
          <a:lstStyle/>
          <a:p>
            <a:endParaRPr lang="en-US" dirty="0"/>
          </a:p>
        </p:txBody>
      </p:sp>
      <p:sp>
        <p:nvSpPr>
          <p:cNvPr id="39940" name="Rectangle 2"/>
          <p:cNvSpPr>
            <a:spLocks noGrp="1" noChangeArrowheads="1"/>
          </p:cNvSpPr>
          <p:nvPr>
            <p:ph type="title"/>
          </p:nvPr>
        </p:nvSpPr>
        <p:spPr>
          <a:xfrm>
            <a:off x="2362200" y="0"/>
            <a:ext cx="4495800" cy="762000"/>
          </a:xfrm>
        </p:spPr>
        <p:txBody>
          <a:bodyPr/>
          <a:lstStyle/>
          <a:p>
            <a:pPr eaLnBrk="1" hangingPunct="1"/>
            <a:r>
              <a:rPr lang="en-US" sz="2800" b="0" dirty="0" smtClean="0">
                <a:latin typeface="Arial" pitchFamily="34" charset="0"/>
                <a:cs typeface="Arial" pitchFamily="34" charset="0"/>
              </a:rPr>
              <a:t>Evolving as a data </a:t>
            </a:r>
            <a:r>
              <a:rPr lang="en-US" sz="2800" b="0" dirty="0">
                <a:latin typeface="Arial" pitchFamily="34" charset="0"/>
                <a:cs typeface="Arial" pitchFamily="34" charset="0"/>
              </a:rPr>
              <a:t>c</a:t>
            </a:r>
            <a:r>
              <a:rPr lang="en-US" sz="2800" b="0" dirty="0" smtClean="0">
                <a:latin typeface="Arial" pitchFamily="34" charset="0"/>
                <a:cs typeface="Arial" pitchFamily="34" charset="0"/>
              </a:rPr>
              <a:t>enter</a:t>
            </a:r>
          </a:p>
        </p:txBody>
      </p:sp>
      <p:sp>
        <p:nvSpPr>
          <p:cNvPr id="39941" name="Rectangle 3"/>
          <p:cNvSpPr>
            <a:spLocks noGrp="1" noChangeArrowheads="1"/>
          </p:cNvSpPr>
          <p:nvPr>
            <p:ph type="body" sz="half" idx="1"/>
          </p:nvPr>
        </p:nvSpPr>
        <p:spPr>
          <a:xfrm>
            <a:off x="152400" y="712021"/>
            <a:ext cx="3733800" cy="5455967"/>
          </a:xfrm>
        </p:spPr>
        <p:txBody>
          <a:bodyPr/>
          <a:lstStyle/>
          <a:p>
            <a:pPr eaLnBrk="1" hangingPunct="1">
              <a:lnSpc>
                <a:spcPct val="90000"/>
              </a:lnSpc>
              <a:buFontTx/>
              <a:buNone/>
            </a:pPr>
            <a:r>
              <a:rPr lang="en-US" sz="2000" dirty="0" smtClean="0">
                <a:latin typeface="Arial" pitchFamily="34" charset="0"/>
                <a:cs typeface="Arial" pitchFamily="34" charset="0"/>
              </a:rPr>
              <a:t>Data search and services:  </a:t>
            </a:r>
            <a:r>
              <a:rPr lang="en-US" sz="2000" b="1" dirty="0" smtClean="0">
                <a:latin typeface="Arial" pitchFamily="34" charset="0"/>
                <a:cs typeface="Arial" pitchFamily="34" charset="0"/>
              </a:rPr>
              <a:t>EDB and Polaris</a:t>
            </a:r>
          </a:p>
          <a:p>
            <a:pPr eaLnBrk="1" hangingPunct="1">
              <a:lnSpc>
                <a:spcPct val="90000"/>
              </a:lnSpc>
              <a:buFontTx/>
              <a:buNone/>
            </a:pPr>
            <a:r>
              <a:rPr lang="en-US" sz="2000" dirty="0" smtClean="0">
                <a:latin typeface="Arial" pitchFamily="34" charset="0"/>
                <a:cs typeface="Arial" pitchFamily="34" charset="0"/>
              </a:rPr>
              <a:t>Data and service casting: </a:t>
            </a:r>
            <a:r>
              <a:rPr lang="en-US" sz="2000" b="1" dirty="0" err="1" smtClean="0">
                <a:latin typeface="Arial" pitchFamily="34" charset="0"/>
                <a:cs typeface="Arial" pitchFamily="34" charset="0"/>
              </a:rPr>
              <a:t>Libre</a:t>
            </a:r>
            <a:endParaRPr lang="en-US" sz="2000" b="1" dirty="0" smtClean="0">
              <a:latin typeface="Arial" pitchFamily="34" charset="0"/>
              <a:cs typeface="Arial" pitchFamily="34" charset="0"/>
            </a:endParaRPr>
          </a:p>
          <a:p>
            <a:pPr eaLnBrk="1" hangingPunct="1">
              <a:lnSpc>
                <a:spcPct val="90000"/>
              </a:lnSpc>
              <a:buFontTx/>
              <a:buNone/>
            </a:pPr>
            <a:r>
              <a:rPr lang="en-US" sz="2000" dirty="0" smtClean="0">
                <a:latin typeface="Arial" pitchFamily="34" charset="0"/>
                <a:cs typeface="Arial" pitchFamily="34" charset="0"/>
              </a:rPr>
              <a:t>Interoperability: </a:t>
            </a:r>
            <a:r>
              <a:rPr lang="en-US" sz="2000" b="1" dirty="0" smtClean="0">
                <a:latin typeface="Arial" pitchFamily="34" charset="0"/>
                <a:cs typeface="Arial" pitchFamily="34" charset="0"/>
              </a:rPr>
              <a:t>ACADIS</a:t>
            </a:r>
          </a:p>
          <a:p>
            <a:pPr eaLnBrk="1" hangingPunct="1">
              <a:lnSpc>
                <a:spcPct val="90000"/>
              </a:lnSpc>
              <a:buFontTx/>
              <a:buNone/>
            </a:pPr>
            <a:r>
              <a:rPr lang="en-US" sz="2000" i="1" dirty="0" smtClean="0">
                <a:latin typeface="Arial" pitchFamily="34" charset="0"/>
                <a:cs typeface="Arial" pitchFamily="34" charset="0"/>
              </a:rPr>
              <a:t>The above fall broadly under Informatics</a:t>
            </a:r>
            <a:r>
              <a:rPr lang="en-US" sz="2000" i="1" dirty="0">
                <a:latin typeface="Arial" pitchFamily="34" charset="0"/>
                <a:cs typeface="Arial" pitchFamily="34" charset="0"/>
              </a:rPr>
              <a:t>:  “Delivering the right information, to the right person in the right place and time, in the right </a:t>
            </a:r>
            <a:r>
              <a:rPr lang="en-US" sz="2000" i="1" dirty="0" smtClean="0">
                <a:latin typeface="Arial" pitchFamily="34" charset="0"/>
                <a:cs typeface="Arial" pitchFamily="34" charset="0"/>
              </a:rPr>
              <a:t>way”</a:t>
            </a:r>
          </a:p>
          <a:p>
            <a:pPr eaLnBrk="1" hangingPunct="1">
              <a:lnSpc>
                <a:spcPct val="90000"/>
              </a:lnSpc>
              <a:buFontTx/>
              <a:buNone/>
            </a:pPr>
            <a:endParaRPr lang="en-US" sz="2000" i="1" dirty="0">
              <a:latin typeface="Arial" pitchFamily="34" charset="0"/>
              <a:cs typeface="Arial" pitchFamily="34" charset="0"/>
            </a:endParaRPr>
          </a:p>
          <a:p>
            <a:pPr eaLnBrk="1" hangingPunct="1">
              <a:lnSpc>
                <a:spcPct val="90000"/>
              </a:lnSpc>
              <a:buFontTx/>
              <a:buNone/>
            </a:pPr>
            <a:endParaRPr lang="en-US" sz="2000" dirty="0" smtClean="0">
              <a:latin typeface="Arial" pitchFamily="34" charset="0"/>
              <a:cs typeface="Arial" pitchFamily="34" charset="0"/>
            </a:endParaRPr>
          </a:p>
          <a:p>
            <a:pPr eaLnBrk="1" hangingPunct="1">
              <a:lnSpc>
                <a:spcPct val="90000"/>
              </a:lnSpc>
              <a:buFontTx/>
              <a:buNone/>
            </a:pPr>
            <a:endParaRPr lang="en-US" sz="2000" dirty="0" smtClean="0">
              <a:latin typeface="Arial" pitchFamily="34" charset="0"/>
              <a:cs typeface="Arial" pitchFamily="34" charset="0"/>
            </a:endParaRPr>
          </a:p>
          <a:p>
            <a:pPr eaLnBrk="1" hangingPunct="1">
              <a:lnSpc>
                <a:spcPct val="90000"/>
              </a:lnSpc>
              <a:buFontTx/>
              <a:buNone/>
            </a:pPr>
            <a:r>
              <a:rPr lang="en-US" sz="2000" dirty="0" smtClean="0">
                <a:latin typeface="Arial" pitchFamily="34" charset="0"/>
                <a:cs typeface="Arial" pitchFamily="34" charset="0"/>
              </a:rPr>
              <a:t>Plotting our future:  </a:t>
            </a:r>
          </a:p>
          <a:p>
            <a:pPr eaLnBrk="1" hangingPunct="1">
              <a:lnSpc>
                <a:spcPct val="90000"/>
              </a:lnSpc>
              <a:buFontTx/>
              <a:buNone/>
            </a:pPr>
            <a:r>
              <a:rPr lang="en-US" sz="2000" b="1" dirty="0" smtClean="0">
                <a:latin typeface="Arial" pitchFamily="34" charset="0"/>
                <a:cs typeface="Arial" pitchFamily="34" charset="0"/>
              </a:rPr>
              <a:t>Software architect</a:t>
            </a:r>
          </a:p>
          <a:p>
            <a:pPr eaLnBrk="1" hangingPunct="1">
              <a:lnSpc>
                <a:spcPct val="90000"/>
              </a:lnSpc>
              <a:buFontTx/>
              <a:buNone/>
            </a:pPr>
            <a:r>
              <a:rPr lang="en-US" sz="2000" b="1" dirty="0">
                <a:latin typeface="Arial" pitchFamily="34" charset="0"/>
                <a:cs typeface="Arial" pitchFamily="34" charset="0"/>
              </a:rPr>
              <a:t>L</a:t>
            </a:r>
            <a:r>
              <a:rPr lang="en-US" sz="2000" b="1" dirty="0" smtClean="0">
                <a:latin typeface="Arial" pitchFamily="34" charset="0"/>
                <a:cs typeface="Arial" pitchFamily="34" charset="0"/>
              </a:rPr>
              <a:t>inking with CU library system (Data Conservancy)</a:t>
            </a:r>
          </a:p>
          <a:p>
            <a:pPr eaLnBrk="1" hangingPunct="1">
              <a:lnSpc>
                <a:spcPct val="90000"/>
              </a:lnSpc>
              <a:buFontTx/>
              <a:buNone/>
            </a:pPr>
            <a:endParaRPr lang="en-US" sz="2400" dirty="0" smtClean="0"/>
          </a:p>
        </p:txBody>
      </p:sp>
      <p:pic>
        <p:nvPicPr>
          <p:cNvPr id="39942" name="Picture 5"/>
          <p:cNvPicPr>
            <a:picLocks noChangeAspect="1" noChangeArrowheads="1"/>
          </p:cNvPicPr>
          <p:nvPr/>
        </p:nvPicPr>
        <p:blipFill>
          <a:blip r:embed="rId3" cstate="print"/>
          <a:srcRect/>
          <a:stretch>
            <a:fillRect/>
          </a:stretch>
        </p:blipFill>
        <p:spPr bwMode="auto">
          <a:xfrm>
            <a:off x="3886200" y="712021"/>
            <a:ext cx="4419600" cy="3259137"/>
          </a:xfrm>
          <a:prstGeom prst="rect">
            <a:avLst/>
          </a:prstGeom>
          <a:noFill/>
          <a:ln w="3175">
            <a:solidFill>
              <a:srgbClr val="808080"/>
            </a:solidFill>
            <a:miter lim="800000"/>
            <a:headEnd/>
            <a:tailEnd/>
          </a:ln>
        </p:spPr>
      </p:pic>
      <p:pic>
        <p:nvPicPr>
          <p:cNvPr id="39943" name="Picture 8" descr="nise"/>
          <p:cNvPicPr>
            <a:picLocks noChangeAspect="1" noChangeArrowheads="1"/>
          </p:cNvPicPr>
          <p:nvPr/>
        </p:nvPicPr>
        <p:blipFill>
          <a:blip r:embed="rId4" cstate="print"/>
          <a:srcRect/>
          <a:stretch>
            <a:fillRect/>
          </a:stretch>
        </p:blipFill>
        <p:spPr bwMode="auto">
          <a:xfrm>
            <a:off x="5257800" y="3482435"/>
            <a:ext cx="3733800" cy="2618328"/>
          </a:xfrm>
          <a:prstGeom prst="rect">
            <a:avLst/>
          </a:prstGeom>
          <a:noFill/>
          <a:ln w="9525">
            <a:noFill/>
            <a:miter lim="800000"/>
            <a:headEnd/>
            <a:tailEnd/>
          </a:ln>
        </p:spPr>
      </p:pic>
      <p:sp>
        <p:nvSpPr>
          <p:cNvPr id="9" name="TextBox 8"/>
          <p:cNvSpPr txBox="1"/>
          <p:nvPr/>
        </p:nvSpPr>
        <p:spPr>
          <a:xfrm>
            <a:off x="2514600" y="3886200"/>
            <a:ext cx="2258760" cy="461665"/>
          </a:xfrm>
          <a:prstGeom prst="rect">
            <a:avLst/>
          </a:prstGeom>
          <a:noFill/>
        </p:spPr>
        <p:txBody>
          <a:bodyPr wrap="none" rtlCol="0">
            <a:spAutoFit/>
          </a:bodyPr>
          <a:lstStyle/>
          <a:p>
            <a:r>
              <a:rPr lang="en-US" dirty="0" smtClean="0">
                <a:solidFill>
                  <a:srgbClr val="FFFF00"/>
                </a:solidFill>
              </a:rPr>
              <a:t>WMS map server</a:t>
            </a:r>
            <a:endParaRPr lang="en-US" dirty="0">
              <a:solidFill>
                <a:srgbClr val="FFFF00"/>
              </a:solidFill>
            </a:endParaRPr>
          </a:p>
        </p:txBody>
      </p:sp>
      <p:sp>
        <p:nvSpPr>
          <p:cNvPr id="10" name="TextBox 9"/>
          <p:cNvSpPr txBox="1"/>
          <p:nvPr/>
        </p:nvSpPr>
        <p:spPr>
          <a:xfrm>
            <a:off x="3429000" y="5638800"/>
            <a:ext cx="1832296" cy="461665"/>
          </a:xfrm>
          <a:prstGeom prst="rect">
            <a:avLst/>
          </a:prstGeom>
          <a:noFill/>
        </p:spPr>
        <p:txBody>
          <a:bodyPr wrap="none" rtlCol="0">
            <a:spAutoFit/>
          </a:bodyPr>
          <a:lstStyle/>
          <a:p>
            <a:r>
              <a:rPr lang="en-US" dirty="0" smtClean="0">
                <a:solidFill>
                  <a:srgbClr val="FFFF00"/>
                </a:solidFill>
              </a:rPr>
              <a:t>Google Earth</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6705600" cy="457201"/>
          </a:xfrm>
        </p:spPr>
        <p:txBody>
          <a:bodyPr/>
          <a:lstStyle/>
          <a:p>
            <a:r>
              <a:rPr lang="en-US" sz="2800" b="0" dirty="0" smtClean="0">
                <a:latin typeface="Arial" pitchFamily="34" charset="0"/>
                <a:cs typeface="Arial" pitchFamily="34" charset="0"/>
              </a:rPr>
              <a:t>Enterprise Database (EDB) and Polaris</a:t>
            </a:r>
            <a:endParaRPr lang="en-US" sz="2800" b="0" dirty="0">
              <a:latin typeface="Arial" pitchFamily="34" charset="0"/>
              <a:cs typeface="Arial" pitchFamily="34" charset="0"/>
            </a:endParaRPr>
          </a:p>
        </p:txBody>
      </p:sp>
      <p:sp>
        <p:nvSpPr>
          <p:cNvPr id="5" name="Footer Placeholder 4"/>
          <p:cNvSpPr>
            <a:spLocks noGrp="1"/>
          </p:cNvSpPr>
          <p:nvPr>
            <p:ph type="ftr" sz="quarter" idx="10"/>
          </p:nvPr>
        </p:nvSpPr>
        <p:spPr/>
        <p:txBody>
          <a:bodyPr/>
          <a:lstStyle/>
          <a:p>
            <a:pPr>
              <a:defRPr/>
            </a:pPr>
            <a:endParaRPr lang="en-US" dirty="0"/>
          </a:p>
        </p:txBody>
      </p:sp>
      <p:sp>
        <p:nvSpPr>
          <p:cNvPr id="6" name="Slide Number Placeholder 5"/>
          <p:cNvSpPr>
            <a:spLocks noGrp="1"/>
          </p:cNvSpPr>
          <p:nvPr>
            <p:ph type="sldNum" sz="quarter" idx="11"/>
          </p:nvPr>
        </p:nvSpPr>
        <p:spPr/>
        <p:txBody>
          <a:bodyPr/>
          <a:lstStyle/>
          <a:p>
            <a:endParaRPr lang="en-US" dirty="0"/>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7800" y="965198"/>
            <a:ext cx="3962400" cy="51278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4419599" y="838200"/>
            <a:ext cx="4742543" cy="4708981"/>
          </a:xfrm>
          <a:prstGeom prst="rect">
            <a:avLst/>
          </a:prstGeom>
          <a:noFill/>
        </p:spPr>
        <p:txBody>
          <a:bodyPr wrap="square" rtlCol="0">
            <a:spAutoFit/>
          </a:bodyPr>
          <a:lstStyle/>
          <a:p>
            <a:pPr marL="342900" indent="-342900">
              <a:buFont typeface="Arial" pitchFamily="34" charset="0"/>
              <a:buChar char="•"/>
            </a:pPr>
            <a:r>
              <a:rPr lang="en-US" sz="2000" dirty="0" smtClean="0">
                <a:latin typeface="Arial" pitchFamily="34" charset="0"/>
                <a:cs typeface="Arial" pitchFamily="34" charset="0"/>
              </a:rPr>
              <a:t>EDB is the current major data management infrastructure project at NSIDC.</a:t>
            </a:r>
          </a:p>
          <a:p>
            <a:pPr marL="342900" indent="-342900">
              <a:buFont typeface="Arial" pitchFamily="34" charset="0"/>
              <a:buChar char="•"/>
            </a:pPr>
            <a:r>
              <a:rPr lang="en-US" sz="2000" dirty="0" smtClean="0">
                <a:latin typeface="Arial" pitchFamily="34" charset="0"/>
                <a:cs typeface="Arial" pitchFamily="34" charset="0"/>
              </a:rPr>
              <a:t>EDB will </a:t>
            </a:r>
            <a:r>
              <a:rPr lang="en-US" sz="2000" dirty="0">
                <a:latin typeface="Arial" pitchFamily="34" charset="0"/>
                <a:cs typeface="Arial" pitchFamily="34" charset="0"/>
              </a:rPr>
              <a:t>serve as the authoritative, consistent, and extensible representation of NSIDC data holdings</a:t>
            </a:r>
            <a:r>
              <a:rPr lang="en-US" sz="2000" dirty="0" smtClean="0">
                <a:latin typeface="Arial" pitchFamily="34" charset="0"/>
                <a:cs typeface="Arial" pitchFamily="34" charset="0"/>
              </a:rPr>
              <a:t>.</a:t>
            </a:r>
          </a:p>
          <a:p>
            <a:pPr marL="342900" indent="-342900">
              <a:buFont typeface="Arial" pitchFamily="34" charset="0"/>
              <a:buChar char="•"/>
            </a:pPr>
            <a:r>
              <a:rPr lang="en-US" sz="2000" dirty="0" smtClean="0">
                <a:latin typeface="Arial" pitchFamily="34" charset="0"/>
                <a:cs typeface="Arial" pitchFamily="34" charset="0"/>
              </a:rPr>
              <a:t>Polaris leverages EDB’s file level metadata to provide </a:t>
            </a:r>
            <a:r>
              <a:rPr lang="en-US" sz="2000" dirty="0" err="1" smtClean="0">
                <a:latin typeface="Arial" pitchFamily="34" charset="0"/>
                <a:cs typeface="Arial" pitchFamily="34" charset="0"/>
              </a:rPr>
              <a:t>subsetting</a:t>
            </a:r>
            <a:r>
              <a:rPr lang="en-US" sz="2000" dirty="0" smtClean="0">
                <a:latin typeface="Arial" pitchFamily="34" charset="0"/>
                <a:cs typeface="Arial" pitchFamily="34" charset="0"/>
              </a:rPr>
              <a:t>, re-projection and other services. </a:t>
            </a:r>
            <a:endParaRPr lang="en-US" sz="2000" dirty="0">
              <a:latin typeface="Arial" pitchFamily="34" charset="0"/>
              <a:cs typeface="Arial" pitchFamily="34" charset="0"/>
            </a:endParaRPr>
          </a:p>
          <a:p>
            <a:pPr marL="342900" indent="-342900">
              <a:buFont typeface="Arial" pitchFamily="34" charset="0"/>
              <a:buChar char="•"/>
            </a:pPr>
            <a:r>
              <a:rPr lang="en-US" sz="2000" dirty="0" smtClean="0">
                <a:latin typeface="Arial" pitchFamily="34" charset="0"/>
                <a:cs typeface="Arial" pitchFamily="34" charset="0"/>
              </a:rPr>
              <a:t>EDB replaces a </a:t>
            </a:r>
            <a:r>
              <a:rPr lang="en-US" sz="2000" dirty="0">
                <a:latin typeface="Arial" pitchFamily="34" charset="0"/>
                <a:cs typeface="Arial" pitchFamily="34" charset="0"/>
              </a:rPr>
              <a:t>collection of historical </a:t>
            </a:r>
            <a:r>
              <a:rPr lang="en-US" sz="2000" dirty="0" smtClean="0">
                <a:latin typeface="Arial" pitchFamily="34" charset="0"/>
                <a:cs typeface="Arial" pitchFamily="34" charset="0"/>
              </a:rPr>
              <a:t>databases and utilizes </a:t>
            </a:r>
            <a:r>
              <a:rPr lang="en-US" sz="2000" dirty="0" err="1" smtClean="0">
                <a:latin typeface="Arial" pitchFamily="34" charset="0"/>
                <a:cs typeface="Arial" pitchFamily="34" charset="0"/>
              </a:rPr>
              <a:t>PostGIS</a:t>
            </a:r>
            <a:r>
              <a:rPr lang="en-US" sz="2000" dirty="0" smtClean="0">
                <a:latin typeface="Arial" pitchFamily="34" charset="0"/>
                <a:cs typeface="Arial" pitchFamily="34" charset="0"/>
              </a:rPr>
              <a:t> </a:t>
            </a:r>
            <a:r>
              <a:rPr lang="en-US" sz="2000" dirty="0">
                <a:latin typeface="Arial" pitchFamily="34" charset="0"/>
                <a:cs typeface="Arial" pitchFamily="34" charset="0"/>
              </a:rPr>
              <a:t>and the ISO 19115 metadata </a:t>
            </a:r>
            <a:r>
              <a:rPr lang="en-US" sz="2000" dirty="0" smtClean="0">
                <a:latin typeface="Arial" pitchFamily="34" charset="0"/>
                <a:cs typeface="Arial" pitchFamily="34" charset="0"/>
              </a:rPr>
              <a:t>standards.</a:t>
            </a:r>
          </a:p>
          <a:p>
            <a:endParaRPr lang="en-US" sz="2000" dirty="0">
              <a:latin typeface="Arial" pitchFamily="34" charset="0"/>
              <a:cs typeface="Arial" pitchFamily="34" charset="0"/>
            </a:endParaRPr>
          </a:p>
        </p:txBody>
      </p:sp>
      <p:sp>
        <p:nvSpPr>
          <p:cNvPr id="9" name="TextBox 8"/>
          <p:cNvSpPr txBox="1"/>
          <p:nvPr/>
        </p:nvSpPr>
        <p:spPr>
          <a:xfrm>
            <a:off x="4419600" y="5334000"/>
            <a:ext cx="4372864" cy="830997"/>
          </a:xfrm>
          <a:prstGeom prst="rect">
            <a:avLst/>
          </a:prstGeom>
          <a:noFill/>
        </p:spPr>
        <p:txBody>
          <a:bodyPr wrap="none" rtlCol="0">
            <a:spAutoFit/>
          </a:bodyPr>
          <a:lstStyle/>
          <a:p>
            <a:r>
              <a:rPr lang="en-US" dirty="0" smtClean="0">
                <a:solidFill>
                  <a:schemeClr val="accent2"/>
                </a:solidFill>
                <a:latin typeface="Arial Black" pitchFamily="34" charset="0"/>
              </a:rPr>
              <a:t>EDB is the infrastructure</a:t>
            </a:r>
          </a:p>
          <a:p>
            <a:r>
              <a:rPr lang="en-US" dirty="0" smtClean="0">
                <a:solidFill>
                  <a:schemeClr val="accent2"/>
                </a:solidFill>
                <a:latin typeface="Arial Black" pitchFamily="34" charset="0"/>
              </a:rPr>
              <a:t>Polaris is the interface</a:t>
            </a:r>
            <a:endParaRPr lang="en-US" dirty="0">
              <a:solidFill>
                <a:schemeClr val="accent2"/>
              </a:solidFill>
              <a:latin typeface="Arial Black" pitchFamily="34" charset="0"/>
            </a:endParaRPr>
          </a:p>
        </p:txBody>
      </p:sp>
    </p:spTree>
    <p:extLst>
      <p:ext uri="{BB962C8B-B14F-4D97-AF65-F5344CB8AC3E}">
        <p14:creationId xmlns="" xmlns:p14="http://schemas.microsoft.com/office/powerpoint/2010/main" val="1865052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nsidcPPT_whiteBckgrd">
  <a:themeElements>
    <a:clrScheme name="nsidcPPT_whiteBckg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sidcPPT_whiteBckgrd">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nsidcPPT_whiteBckg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sidcPPT_whiteBckg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sidcPPT_whiteBckg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sidcPPT_whiteBckg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sidcPPT_whiteBckg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sidcPPT_whiteBckg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sidcPPT_whiteBckgr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sidcPPT_whiteBckg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sidcPPT_whiteBckg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sidcPPT_whiteBckg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sidcPPT_whiteBckg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sidcPPT_whiteBckg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sidcPPT_whiteBckg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sidcPPT_whiteBckgrd">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sidcPPT_whiteBckg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sidcPPT_whiteBckgrd">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X:Templates:My Templates:nsidcPPT_whiteBckgrd.pot</Template>
  <TotalTime>3071</TotalTime>
  <Words>2254</Words>
  <Application>Microsoft Office PowerPoint</Application>
  <PresentationFormat>On-screen Show (4:3)</PresentationFormat>
  <Paragraphs>228</Paragraphs>
  <Slides>21</Slides>
  <Notes>16</Notes>
  <HiddenSlides>0</HiddenSlides>
  <MMClips>0</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nsidcPPT_whiteBckgrd</vt:lpstr>
      <vt:lpstr>Custom Design</vt:lpstr>
      <vt:lpstr>1_Custom Design</vt:lpstr>
      <vt:lpstr>National Snow and Ice Data Center A brief overview and  data management projects</vt:lpstr>
      <vt:lpstr>Slide 2</vt:lpstr>
      <vt:lpstr>Slide 3</vt:lpstr>
      <vt:lpstr>Slide 4</vt:lpstr>
      <vt:lpstr>Slide 5</vt:lpstr>
      <vt:lpstr>Slide 6</vt:lpstr>
      <vt:lpstr>Slide 7</vt:lpstr>
      <vt:lpstr>Evolving as a data center</vt:lpstr>
      <vt:lpstr>Enterprise Database (EDB) and Polaris</vt:lpstr>
      <vt:lpstr>Slide 10</vt:lpstr>
      <vt:lpstr>NSF: Exchange for Local Observations and  Knowledge in the Arctic (ELOKA)</vt:lpstr>
      <vt:lpstr>Slide 12</vt:lpstr>
      <vt:lpstr>Slide 13</vt:lpstr>
      <vt:lpstr>Slide 14</vt:lpstr>
      <vt:lpstr>Some Bazaar Technologies</vt:lpstr>
      <vt:lpstr>What if....</vt:lpstr>
      <vt:lpstr>What if....</vt:lpstr>
      <vt:lpstr>Libre - Aggregation Support</vt:lpstr>
      <vt:lpstr>Slide 19</vt:lpstr>
      <vt:lpstr>Slide 20</vt:lpstr>
      <vt:lpstr>Slide 21</vt:lpstr>
    </vt:vector>
  </TitlesOfParts>
  <Manager/>
  <Company>뿿쳀֨᱌뿿_</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Snow and Ice Data Center</dc:title>
  <dc:subject/>
  <dc:creator>Jane Beitler</dc:creator>
  <cp:keywords/>
  <dc:description/>
  <cp:lastModifiedBy>Walt Meier</cp:lastModifiedBy>
  <cp:revision>353</cp:revision>
  <cp:lastPrinted>2008-02-13T01:03:31Z</cp:lastPrinted>
  <dcterms:created xsi:type="dcterms:W3CDTF">2010-05-27T18:55:29Z</dcterms:created>
  <dcterms:modified xsi:type="dcterms:W3CDTF">2011-11-22T16:33:43Z</dcterms:modified>
  <cp:category/>
</cp:coreProperties>
</file>