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09" r:id="rId3"/>
    <p:sldId id="497" r:id="rId4"/>
    <p:sldId id="511" r:id="rId5"/>
    <p:sldId id="507" r:id="rId6"/>
    <p:sldId id="513" r:id="rId7"/>
    <p:sldId id="514" r:id="rId8"/>
    <p:sldId id="500" r:id="rId9"/>
    <p:sldId id="501" r:id="rId10"/>
    <p:sldId id="502" r:id="rId11"/>
    <p:sldId id="503" r:id="rId12"/>
    <p:sldId id="504" r:id="rId13"/>
    <p:sldId id="505" r:id="rId14"/>
    <p:sldId id="498" r:id="rId15"/>
    <p:sldId id="499" r:id="rId16"/>
    <p:sldId id="506" r:id="rId17"/>
    <p:sldId id="510" r:id="rId18"/>
    <p:sldId id="515" r:id="rId19"/>
    <p:sldId id="508" r:id="rId20"/>
    <p:sldId id="512" r:id="rId2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3333FF"/>
    <a:srgbClr val="33CC33"/>
    <a:srgbClr val="CCFFFF"/>
    <a:srgbClr val="66FFFF"/>
    <a:srgbClr val="FFCCCC"/>
    <a:srgbClr val="003366"/>
    <a:srgbClr val="00CC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40" autoAdjust="0"/>
    <p:restoredTop sz="94655" autoAdjust="0"/>
  </p:normalViewPr>
  <p:slideViewPr>
    <p:cSldViewPr snapToObjects="1">
      <p:cViewPr varScale="1">
        <p:scale>
          <a:sx n="84" d="100"/>
          <a:sy n="84" d="100"/>
        </p:scale>
        <p:origin x="-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D72171FD-0601-4905-BDE9-265723930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92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7FE096E-6224-4CE4-B40B-5BB212ECE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970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B1CE1-C9DC-4B5C-80ED-C4C60CCFD110}" type="slidenum">
              <a:rPr lang="en-US"/>
              <a:pPr/>
              <a:t>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35540-45A1-491A-8445-4071E96E3D62}" type="slidenum">
              <a:rPr lang="en-US"/>
              <a:pPr/>
              <a:t>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C4EC2-0E5C-4126-828C-20C77227DB83}" type="slidenum">
              <a:rPr lang="en-US"/>
              <a:pPr/>
              <a:t>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B4BF4-7144-4B55-B704-3177597D498F}" type="slidenum">
              <a:rPr lang="en-US"/>
              <a:pPr/>
              <a:t>10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66B61-8EF3-473A-8BFF-E7BD73B28A20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F1BE0-A7C8-4318-849D-068E1619B6FB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245A9-4BDE-4389-B6E0-46EB9ED8A8E8}" type="slidenum">
              <a:rPr lang="en-US"/>
              <a:pPr/>
              <a:t>15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86AFA-4587-4739-8ED6-3129B6BB900A}" type="slidenum">
              <a:rPr lang="en-US">
                <a:ea typeface="MS PGothic" pitchFamily="34" charset="-128"/>
              </a:rPr>
              <a:pPr/>
              <a:t>20</a:t>
            </a:fld>
            <a:endParaRPr lang="en-US"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Jorum Glacier, Antarctica.  Photo courtesy Ted </a:t>
            </a:r>
            <a:r>
              <a:rPr lang="en-US" dirty="0" err="1" smtClean="0"/>
              <a:t>Scambos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6F3BA-8EE1-40A7-BE5F-DB2FDD923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F5B77-3E8B-4CF7-A160-1FECE11D1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76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F4592E-1B35-45F5-A7A8-F83F7EA56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457950"/>
            <a:ext cx="1066800" cy="190500"/>
          </a:xfrm>
        </p:spPr>
        <p:txBody>
          <a:bodyPr/>
          <a:lstStyle>
            <a:lvl1pPr>
              <a:defRPr/>
            </a:lvl1pPr>
          </a:lstStyle>
          <a:p>
            <a:fld id="{11A89E77-DD40-439C-A3FD-FA9F7838B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57950"/>
            <a:ext cx="1066800" cy="190500"/>
          </a:xfrm>
        </p:spPr>
        <p:txBody>
          <a:bodyPr/>
          <a:lstStyle>
            <a:lvl1pPr>
              <a:defRPr/>
            </a:lvl1pPr>
          </a:lstStyle>
          <a:p>
            <a:fld id="{25BE34C2-3AA2-4728-A0C9-EE92ACA61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597D1-5BE1-4153-B701-76F1254B28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4A075-CE6E-4EDB-98A1-E5159900B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649C6-1943-48EA-8A4B-E35604EF6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16EE8-D0C1-44DA-9B8D-DC64FA819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CD188C-2892-44F7-8FBF-2B0F67941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96D981-1BDC-4E87-8B3C-A616D70B7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79F4A0-60EC-4DA4-B875-1F9059197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58F24-8315-4194-8F68-DCFDBB2C2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7D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457950"/>
            <a:ext cx="1066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A007E65-0EA7-4B4F-AEFC-8E01228B91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04800" y="685800"/>
            <a:ext cx="8458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08988" y="6242050"/>
            <a:ext cx="7493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cu_logo_thum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</p:spPr>
      </p:pic>
      <p:pic>
        <p:nvPicPr>
          <p:cNvPr id="1041" name="Picture 17" descr="cires_new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" y="6248400"/>
            <a:ext cx="1195388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1DBFF"/>
        </a:buClr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1DBFF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SzPct val="80000"/>
        <a:buChar char="o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SzPct val="70000"/>
        <a:buFont typeface="Wingdings" pitchFamily="2" charset="2"/>
        <a:buChar char="q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file:///C:\Documents%20and%20Settings\Walt%20Meier\Desktop\AGU_2008\CDR_talk\quality_10fps.avi" TargetMode="External"/><Relationship Id="rId7" Type="http://schemas.openxmlformats.org/officeDocument/2006/relationships/image" Target="../media/image11.png"/><Relationship Id="rId2" Type="http://schemas.openxmlformats.org/officeDocument/2006/relationships/video" Target="file:///C:\Documents%20and%20Settings\Walt%20Meier\Desktop\AGU_2008\CDR_talk\max-min_10fps.avi" TargetMode="External"/><Relationship Id="rId1" Type="http://schemas.openxmlformats.org/officeDocument/2006/relationships/video" Target="file:///C:\Documents%20and%20Settings\Walt%20Meier\Desktop\AGU_2008\CDR_talk\avg_conc_10fps.avi" TargetMode="Externa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2286000"/>
          </a:xfrm>
          <a:prstGeom prst="rect">
            <a:avLst/>
          </a:prstGeom>
          <a:solidFill>
            <a:srgbClr val="C7D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663950" cy="71120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773363"/>
            <a:ext cx="2835275" cy="2103437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048000" y="2667000"/>
            <a:ext cx="5943600" cy="2209800"/>
          </a:xfrm>
        </p:spPr>
        <p:txBody>
          <a:bodyPr/>
          <a:lstStyle/>
          <a:p>
            <a:r>
              <a:rPr lang="en-US" i="0" dirty="0" smtClean="0">
                <a:solidFill>
                  <a:srgbClr val="003366"/>
                </a:solidFill>
              </a:rPr>
              <a:t>Satellite Sea Ice Products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Times" pitchFamily="18" charset="0"/>
              </a:rPr>
              <a:t>Walt Meier, Mark Parsons, Mark </a:t>
            </a:r>
            <a:r>
              <a:rPr lang="en-US" sz="2400" i="1" dirty="0" err="1" smtClean="0">
                <a:solidFill>
                  <a:schemeClr val="bg1"/>
                </a:solidFill>
                <a:latin typeface="Times" pitchFamily="18" charset="0"/>
              </a:rPr>
              <a:t>Serreze</a:t>
            </a:r>
            <a:endParaRPr lang="en-US" sz="2400" i="1" dirty="0" smtClean="0">
              <a:solidFill>
                <a:schemeClr val="bg1"/>
              </a:solidFill>
              <a:latin typeface="Times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Times" pitchFamily="18" charset="0"/>
              </a:rPr>
              <a:t>National Snow and Ice Data Center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" pitchFamily="18" charset="0"/>
              </a:rPr>
              <a:t>Geneva, Switzerland		             		                  21-24 November 2011</a:t>
            </a:r>
            <a:endParaRPr lang="en-US" sz="2000" dirty="0">
              <a:latin typeface="Times" pitchFamily="18" charset="0"/>
            </a:endParaRPr>
          </a:p>
        </p:txBody>
      </p:sp>
      <p:pic>
        <p:nvPicPr>
          <p:cNvPr id="2070" name="Picture 22" descr="cires_new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25" y="595313"/>
            <a:ext cx="1371600" cy="700087"/>
          </a:xfrm>
          <a:prstGeom prst="rect">
            <a:avLst/>
          </a:prstGeom>
          <a:noFill/>
        </p:spPr>
      </p:pic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520825" y="549275"/>
            <a:ext cx="31273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rgbClr val="008000"/>
                </a:solidFill>
              </a:rPr>
              <a:t>Cooperative Institute for Research </a:t>
            </a:r>
          </a:p>
          <a:p>
            <a:pPr algn="l"/>
            <a:r>
              <a:rPr lang="en-US" sz="1400" b="1" dirty="0">
                <a:solidFill>
                  <a:srgbClr val="008000"/>
                </a:solidFill>
              </a:rPr>
              <a:t>in Environmental Sciences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4065818" y="1828800"/>
            <a:ext cx="14205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rgbClr val="CC9900"/>
                </a:solidFill>
                <a:latin typeface="Georgia" pitchFamily="18" charset="0"/>
              </a:rPr>
              <a:t>University of </a:t>
            </a:r>
          </a:p>
          <a:p>
            <a:pPr algn="l"/>
            <a:r>
              <a:rPr lang="en-US" sz="1400" b="1" dirty="0">
                <a:solidFill>
                  <a:srgbClr val="CC9900"/>
                </a:solidFill>
                <a:latin typeface="Georgia" pitchFamily="18" charset="0"/>
              </a:rPr>
              <a:t>Colorado</a:t>
            </a:r>
          </a:p>
        </p:txBody>
      </p:sp>
      <p:pic>
        <p:nvPicPr>
          <p:cNvPr id="2076" name="Picture 28" descr="cu_logo_thu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1793" y="1828800"/>
            <a:ext cx="517525" cy="5175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01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Times" pitchFamily="18" charset="0"/>
                <a:cs typeface="Times" pitchFamily="18" charset="0"/>
              </a:rPr>
              <a:t>GCW Workshop </a:t>
            </a:r>
            <a:endParaRPr lang="en-US" sz="2000" i="1" dirty="0">
              <a:solidFill>
                <a:srgbClr val="FFFF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March – September 2008 Sea Ice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69875" y="685800"/>
            <a:ext cx="277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Avg. Concentration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124200" y="685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Arial" charset="0"/>
              </a:rPr>
              <a:t>Conc. Range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501501" y="685800"/>
            <a:ext cx="22878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Melt/Extent Indicator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3129" name="Picture 9" descr="colorbar_con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30" r="5197" b="53053"/>
          <a:stretch>
            <a:fillRect/>
          </a:stretch>
        </p:blipFill>
        <p:spPr bwMode="auto">
          <a:xfrm>
            <a:off x="271463" y="5530850"/>
            <a:ext cx="2743200" cy="2047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0" name="Text Box 10"/>
          <p:cNvSpPr txBox="1">
            <a:spLocks noChangeAspect="1" noChangeArrowheads="1"/>
          </p:cNvSpPr>
          <p:nvPr/>
        </p:nvSpPr>
        <p:spPr bwMode="auto">
          <a:xfrm>
            <a:off x="119063" y="5715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3131" name="Text Box 11"/>
          <p:cNvSpPr txBox="1">
            <a:spLocks noChangeAspect="1" noChangeArrowheads="1"/>
          </p:cNvSpPr>
          <p:nvPr/>
        </p:nvSpPr>
        <p:spPr bwMode="auto">
          <a:xfrm>
            <a:off x="500063" y="571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133132" name="Text Box 12"/>
          <p:cNvSpPr txBox="1">
            <a:spLocks noChangeAspect="1" noChangeArrowheads="1"/>
          </p:cNvSpPr>
          <p:nvPr/>
        </p:nvSpPr>
        <p:spPr bwMode="auto">
          <a:xfrm>
            <a:off x="900113" y="571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133133" name="Text Box 13"/>
          <p:cNvSpPr txBox="1">
            <a:spLocks noChangeAspect="1" noChangeArrowheads="1"/>
          </p:cNvSpPr>
          <p:nvPr/>
        </p:nvSpPr>
        <p:spPr bwMode="auto">
          <a:xfrm>
            <a:off x="1357313" y="571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60</a:t>
            </a:r>
          </a:p>
        </p:txBody>
      </p:sp>
      <p:sp>
        <p:nvSpPr>
          <p:cNvPr id="133134" name="Text Box 14"/>
          <p:cNvSpPr txBox="1">
            <a:spLocks noChangeAspect="1" noChangeArrowheads="1"/>
          </p:cNvSpPr>
          <p:nvPr/>
        </p:nvSpPr>
        <p:spPr bwMode="auto">
          <a:xfrm>
            <a:off x="1795463" y="571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133135" name="Text Box 15"/>
          <p:cNvSpPr txBox="1">
            <a:spLocks noChangeAspect="1" noChangeArrowheads="1"/>
          </p:cNvSpPr>
          <p:nvPr/>
        </p:nvSpPr>
        <p:spPr bwMode="auto">
          <a:xfrm>
            <a:off x="2195513" y="571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133136" name="Text Box 16"/>
          <p:cNvSpPr txBox="1">
            <a:spLocks noChangeAspect="1" noChangeArrowheads="1"/>
          </p:cNvSpPr>
          <p:nvPr/>
        </p:nvSpPr>
        <p:spPr bwMode="auto">
          <a:xfrm>
            <a:off x="2576513" y="57150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133137" name="Text Box 17"/>
          <p:cNvSpPr txBox="1">
            <a:spLocks noChangeAspect="1" noChangeArrowheads="1"/>
          </p:cNvSpPr>
          <p:nvPr/>
        </p:nvSpPr>
        <p:spPr bwMode="auto">
          <a:xfrm>
            <a:off x="3021013" y="5486400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3733800" y="5486400"/>
            <a:ext cx="1752600" cy="22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Text Box 19"/>
          <p:cNvSpPr txBox="1">
            <a:spLocks noChangeAspect="1" noChangeArrowheads="1"/>
          </p:cNvSpPr>
          <p:nvPr/>
        </p:nvSpPr>
        <p:spPr bwMode="auto">
          <a:xfrm>
            <a:off x="5535613" y="5486400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133140" name="Text Box 20"/>
          <p:cNvSpPr txBox="1">
            <a:spLocks noChangeAspect="1" noChangeArrowheads="1"/>
          </p:cNvSpPr>
          <p:nvPr/>
        </p:nvSpPr>
        <p:spPr bwMode="auto">
          <a:xfrm>
            <a:off x="3600450" y="5715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3141" name="Text Box 21"/>
          <p:cNvSpPr txBox="1">
            <a:spLocks noChangeAspect="1" noChangeArrowheads="1"/>
          </p:cNvSpPr>
          <p:nvPr/>
        </p:nvSpPr>
        <p:spPr bwMode="auto">
          <a:xfrm>
            <a:off x="5276850" y="5715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6477000" y="5486400"/>
            <a:ext cx="1295400" cy="228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Text Box 23"/>
          <p:cNvSpPr txBox="1">
            <a:spLocks noChangeAspect="1" noChangeArrowheads="1"/>
          </p:cNvSpPr>
          <p:nvPr/>
        </p:nvSpPr>
        <p:spPr bwMode="auto">
          <a:xfrm>
            <a:off x="6356350" y="5715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33144" name="Text Box 24"/>
          <p:cNvSpPr txBox="1">
            <a:spLocks noChangeAspect="1" noChangeArrowheads="1"/>
          </p:cNvSpPr>
          <p:nvPr/>
        </p:nvSpPr>
        <p:spPr bwMode="auto">
          <a:xfrm>
            <a:off x="7620000" y="5715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33145" name="Text Box 25"/>
          <p:cNvSpPr txBox="1">
            <a:spLocks noChangeAspect="1" noChangeArrowheads="1"/>
          </p:cNvSpPr>
          <p:nvPr/>
        </p:nvSpPr>
        <p:spPr bwMode="auto">
          <a:xfrm>
            <a:off x="6376988" y="5943600"/>
            <a:ext cx="1547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# algorithms &gt;15%</a:t>
            </a:r>
          </a:p>
        </p:txBody>
      </p: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8305800" y="5486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Text Box 27"/>
          <p:cNvSpPr txBox="1">
            <a:spLocks noChangeAspect="1" noChangeArrowheads="1"/>
          </p:cNvSpPr>
          <p:nvPr/>
        </p:nvSpPr>
        <p:spPr bwMode="auto">
          <a:xfrm>
            <a:off x="8145463" y="5715000"/>
            <a:ext cx="588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likely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melt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2971800" y="6361113"/>
            <a:ext cx="334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Combined from all 8 algorithms</a:t>
            </a:r>
          </a:p>
        </p:txBody>
      </p:sp>
      <p:sp>
        <p:nvSpPr>
          <p:cNvPr id="133149" name="Text Box 29"/>
          <p:cNvSpPr txBox="1">
            <a:spLocks noChangeAspect="1" noChangeArrowheads="1"/>
          </p:cNvSpPr>
          <p:nvPr/>
        </p:nvSpPr>
        <p:spPr bwMode="auto">
          <a:xfrm>
            <a:off x="3657600" y="5943600"/>
            <a:ext cx="1998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Max – Min concentration</a:t>
            </a:r>
          </a:p>
        </p:txBody>
      </p:sp>
      <p:pic>
        <p:nvPicPr>
          <p:cNvPr id="133154" name="avg_conc_10fp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8956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5" name="max-min_10fps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8956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6" name="quality_10fps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8956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0" fill="hold"/>
                                        <p:tgtEl>
                                          <p:spTgt spid="133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500" fill="hold"/>
                                        <p:tgtEl>
                                          <p:spTgt spid="133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00" fill="hold"/>
                                        <p:tgtEl>
                                          <p:spTgt spid="133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5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3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3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4"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5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3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56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33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719138" y="762000"/>
          <a:ext cx="7705725" cy="5334000"/>
        </p:xfrm>
        <a:graphic>
          <a:graphicData uri="http://schemas.openxmlformats.org/presentationml/2006/ole">
            <p:oleObj spid="_x0000_s1039" name="Chart" r:id="rId4" imgW="7705725" imgH="5495925" progId="Excel.Sheet.8">
              <p:embed/>
            </p:oleObj>
          </a:graphicData>
        </a:graphic>
      </p:graphicFrame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sea ice area, 2007 and 2008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2260600" y="42672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6"/>
                </a:solidFill>
                <a:latin typeface="Arial" charset="0"/>
              </a:rPr>
              <a:t>2007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260600" y="46482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2008</a:t>
            </a:r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>
            <a:off x="1828800" y="4495800"/>
            <a:ext cx="4572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1828800" y="48768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4724400" y="1143000"/>
            <a:ext cx="2878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Avg. of 8 algorithms</a:t>
            </a:r>
          </a:p>
          <a:p>
            <a:r>
              <a:rPr lang="en-US">
                <a:latin typeface="Arial" charset="0"/>
                <a:cs typeface="Arial" charset="0"/>
              </a:rPr>
              <a:t>&amp; ±</a:t>
            </a:r>
            <a:r>
              <a:rPr lang="en-US">
                <a:latin typeface="Arial" charset="0"/>
              </a:rPr>
              <a:t>1 st. dev. range</a:t>
            </a:r>
          </a:p>
        </p:txBody>
      </p:sp>
      <p:sp>
        <p:nvSpPr>
          <p:cNvPr id="135180" name="Oval 12"/>
          <p:cNvSpPr>
            <a:spLocks noChangeArrowheads="1"/>
          </p:cNvSpPr>
          <p:nvPr/>
        </p:nvSpPr>
        <p:spPr bwMode="auto">
          <a:xfrm>
            <a:off x="5562600" y="4419600"/>
            <a:ext cx="914400" cy="914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50" name="Object 10"/>
          <p:cNvGraphicFramePr>
            <a:graphicFrameLocks noChangeAspect="1"/>
          </p:cNvGraphicFramePr>
          <p:nvPr/>
        </p:nvGraphicFramePr>
        <p:xfrm>
          <a:off x="719138" y="762000"/>
          <a:ext cx="7705725" cy="5334000"/>
        </p:xfrm>
        <a:graphic>
          <a:graphicData uri="http://schemas.openxmlformats.org/presentationml/2006/ole">
            <p:oleObj spid="_x0000_s2063" name="Chart" r:id="rId4" imgW="7705725" imgH="5495925" progId="Excel.Sheet.8">
              <p:embed/>
            </p:oleObj>
          </a:graphicData>
        </a:graphic>
      </p:graphicFrame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sea ice extent, 2007 and 2008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260600" y="42672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6"/>
                </a:solidFill>
                <a:latin typeface="Arial" charset="0"/>
              </a:rPr>
              <a:t>2007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60600" y="46482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2008</a:t>
            </a:r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>
            <a:off x="1828800" y="4495800"/>
            <a:ext cx="4572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1828800" y="48768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724400" y="1143000"/>
            <a:ext cx="2878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Avg. of 8 algorithms</a:t>
            </a:r>
          </a:p>
          <a:p>
            <a:r>
              <a:rPr lang="en-US">
                <a:latin typeface="Arial" charset="0"/>
                <a:cs typeface="Arial" charset="0"/>
              </a:rPr>
              <a:t>&amp; ±</a:t>
            </a:r>
            <a:r>
              <a:rPr lang="en-US">
                <a:latin typeface="Arial" charset="0"/>
              </a:rPr>
              <a:t>1 st. dev. range</a:t>
            </a:r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5715000" y="4191000"/>
            <a:ext cx="914400" cy="914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MASIE – a new operational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572000" cy="5410200"/>
          </a:xfrm>
        </p:spPr>
        <p:txBody>
          <a:bodyPr/>
          <a:lstStyle/>
          <a:p>
            <a:r>
              <a:rPr lang="en-US" sz="2000" dirty="0" smtClean="0"/>
              <a:t>http://nsidc.org/masie/</a:t>
            </a:r>
          </a:p>
          <a:p>
            <a:r>
              <a:rPr lang="en-US" sz="2000" dirty="0" smtClean="0"/>
              <a:t>Produced operationally at U.S. National Ice Center (NOAA IMS)</a:t>
            </a:r>
          </a:p>
          <a:p>
            <a:r>
              <a:rPr lang="en-US" sz="2000" dirty="0" smtClean="0"/>
              <a:t>Multiple data sources (PM and non-PM) interpreted by human analysts</a:t>
            </a:r>
          </a:p>
          <a:p>
            <a:r>
              <a:rPr lang="en-US" sz="2000" dirty="0" smtClean="0"/>
              <a:t>Operational, so best that can be done on a give day – i.e., not consistent over long term</a:t>
            </a:r>
          </a:p>
          <a:p>
            <a:r>
              <a:rPr lang="en-US" sz="2000" dirty="0" smtClean="0"/>
              <a:t>4 km resolution, ice extent only (ice/no-ice for each grid cell)</a:t>
            </a:r>
          </a:p>
          <a:p>
            <a:r>
              <a:rPr lang="en-US" sz="2000" dirty="0" smtClean="0"/>
              <a:t>Available as GeoTIFF, </a:t>
            </a:r>
            <a:r>
              <a:rPr lang="en-US" sz="2000" dirty="0" err="1" smtClean="0"/>
              <a:t>shapefile</a:t>
            </a:r>
            <a:r>
              <a:rPr lang="en-US" sz="2000" dirty="0" smtClean="0"/>
              <a:t>, KML, PNG browse; and comma-delimited text files of total extent</a:t>
            </a:r>
          </a:p>
          <a:p>
            <a:r>
              <a:rPr lang="en-US" sz="2000" dirty="0" smtClean="0"/>
              <a:t>Entire Arctic and individual regions</a:t>
            </a:r>
          </a:p>
          <a:p>
            <a:r>
              <a:rPr lang="en-US" sz="2000" dirty="0" smtClean="0"/>
              <a:t>Since 2006, but only last month publically available</a:t>
            </a:r>
          </a:p>
        </p:txBody>
      </p:sp>
      <p:pic>
        <p:nvPicPr>
          <p:cNvPr id="4" name="Picture 3" descr="masie_all_r10_v01_2011323_4k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663" y="762000"/>
            <a:ext cx="2730137" cy="3048000"/>
          </a:xfrm>
          <a:prstGeom prst="rect">
            <a:avLst/>
          </a:prstGeom>
        </p:spPr>
      </p:pic>
      <p:pic>
        <p:nvPicPr>
          <p:cNvPr id="5" name="Picture 4" descr="r10_Hudson_Bay_ts.png"/>
          <p:cNvPicPr>
            <a:picLocks noChangeAspect="1"/>
          </p:cNvPicPr>
          <p:nvPr/>
        </p:nvPicPr>
        <p:blipFill>
          <a:blip r:embed="rId3" cstate="print"/>
          <a:srcRect l="8360" t="3386" r="8307"/>
          <a:stretch>
            <a:fillRect/>
          </a:stretch>
        </p:blipFill>
        <p:spPr>
          <a:xfrm>
            <a:off x="4927910" y="3886200"/>
            <a:ext cx="3943521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71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ice extent, summer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3" t="9892" r="7570" b="11419"/>
          <a:stretch/>
        </p:blipFill>
        <p:spPr>
          <a:xfrm>
            <a:off x="993162" y="990600"/>
            <a:ext cx="7026231" cy="5023376"/>
          </a:xfrm>
        </p:spPr>
      </p:pic>
      <p:sp>
        <p:nvSpPr>
          <p:cNvPr id="5" name="TextBox 4"/>
          <p:cNvSpPr txBox="1"/>
          <p:nvPr/>
        </p:nvSpPr>
        <p:spPr>
          <a:xfrm>
            <a:off x="1676400" y="4724400"/>
            <a:ext cx="232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Only Bremen showed 2011 dipping below 2007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>
            <a:off x="3998556" y="4986010"/>
            <a:ext cx="2097444" cy="2616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045366" y="2710934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Total Extent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4872" y="4191000"/>
            <a:ext cx="174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Extent relative to 2007 record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en-US" dirty="0"/>
              <a:t>What is a Climate Data </a:t>
            </a:r>
            <a:r>
              <a:rPr lang="en-US" dirty="0" smtClean="0"/>
              <a:t>Record?</a:t>
            </a:r>
            <a:r>
              <a:rPr lang="en-US" dirty="0" smtClean="0">
                <a:solidFill>
                  <a:srgbClr val="00FF00"/>
                </a:solidFill>
              </a:rPr>
              <a:t>*</a:t>
            </a:r>
            <a:endParaRPr lang="en-US" dirty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i="1" dirty="0"/>
              <a:t>“A time series of measurements of sufficient length, consistency, and continuity to determine climate variability and change”</a:t>
            </a:r>
            <a:r>
              <a:rPr lang="en-US" sz="2800" dirty="0"/>
              <a:t> – </a:t>
            </a:r>
            <a:r>
              <a:rPr lang="en-US" sz="2800" dirty="0" smtClean="0"/>
              <a:t>U.S. NRC </a:t>
            </a:r>
            <a:r>
              <a:rPr lang="en-US" sz="2800" dirty="0"/>
              <a:t>Report on Climate Data Records from Environmental Satellites, 2004</a:t>
            </a:r>
          </a:p>
          <a:p>
            <a:pPr lvl="1"/>
            <a:r>
              <a:rPr lang="en-US" sz="2400" dirty="0"/>
              <a:t>At least 30+ years</a:t>
            </a:r>
          </a:p>
          <a:p>
            <a:pPr lvl="1"/>
            <a:r>
              <a:rPr lang="en-US" sz="2400" dirty="0"/>
              <a:t>Thorough </a:t>
            </a:r>
            <a:r>
              <a:rPr lang="en-US" sz="2400" dirty="0" smtClean="0"/>
              <a:t>inter-sensor </a:t>
            </a:r>
            <a:r>
              <a:rPr lang="en-US" sz="2400" dirty="0"/>
              <a:t>calibration </a:t>
            </a:r>
          </a:p>
          <a:p>
            <a:pPr lvl="1"/>
            <a:r>
              <a:rPr lang="en-US" sz="2400" dirty="0"/>
              <a:t>Detailed data quality information</a:t>
            </a:r>
          </a:p>
          <a:p>
            <a:pPr lvl="1"/>
            <a:r>
              <a:rPr lang="en-US" sz="2400" dirty="0"/>
              <a:t>Metadata for data preservation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21"/>
          <a:stretch>
            <a:fillRect/>
          </a:stretch>
        </p:blipFill>
        <p:spPr bwMode="auto">
          <a:xfrm>
            <a:off x="6934200" y="3048000"/>
            <a:ext cx="152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6211669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* In NASA-speak: “Earth Science Data Record” (ESDR)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</a:rPr>
              <a:t>  In ESA-speak: “Essential Climate Variable” (ECV)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925311" y="5879068"/>
            <a:ext cx="2633472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26115" y="3138840"/>
            <a:ext cx="2625769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NOAA/NSIDC sea ice CDR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4495800" cy="5334000"/>
          </a:xfrm>
        </p:spPr>
        <p:txBody>
          <a:bodyPr/>
          <a:lstStyle/>
          <a:p>
            <a:r>
              <a:rPr lang="en-US" sz="2400" dirty="0" smtClean="0"/>
              <a:t>NOAA Climate Data Record program</a:t>
            </a:r>
          </a:p>
          <a:p>
            <a:r>
              <a:rPr lang="en-US" sz="2400" dirty="0" smtClean="0"/>
              <a:t>Combined </a:t>
            </a:r>
            <a:r>
              <a:rPr lang="en-US" sz="2400" dirty="0" smtClean="0"/>
              <a:t>NTA, SBA</a:t>
            </a:r>
            <a:endParaRPr lang="en-US" sz="2400" dirty="0" smtClean="0"/>
          </a:p>
          <a:p>
            <a:pPr lvl="1"/>
            <a:r>
              <a:rPr lang="en-US" sz="2000" dirty="0" smtClean="0"/>
              <a:t>SBA</a:t>
            </a:r>
            <a:r>
              <a:rPr lang="en-US" sz="2000" dirty="0" smtClean="0"/>
              <a:t> </a:t>
            </a:r>
            <a:r>
              <a:rPr lang="en-US" sz="2000" dirty="0" smtClean="0"/>
              <a:t>ice edge</a:t>
            </a:r>
          </a:p>
          <a:p>
            <a:pPr lvl="1"/>
            <a:r>
              <a:rPr lang="en-US" sz="2000" dirty="0" smtClean="0"/>
              <a:t>Highest concentration from </a:t>
            </a:r>
            <a:r>
              <a:rPr lang="en-US" sz="2000" dirty="0" smtClean="0"/>
              <a:t>NTA </a:t>
            </a:r>
            <a:r>
              <a:rPr lang="en-US" sz="2000" dirty="0" smtClean="0"/>
              <a:t>and </a:t>
            </a:r>
            <a:r>
              <a:rPr lang="en-US" sz="2000" dirty="0" smtClean="0"/>
              <a:t>SBA</a:t>
            </a:r>
            <a:endParaRPr lang="en-US" sz="2000" dirty="0" smtClean="0"/>
          </a:p>
          <a:p>
            <a:pPr lvl="1"/>
            <a:r>
              <a:rPr lang="en-US" sz="2000" dirty="0" smtClean="0"/>
              <a:t>Standard deviation field</a:t>
            </a:r>
          </a:p>
          <a:p>
            <a:pPr lvl="1"/>
            <a:r>
              <a:rPr lang="en-US" sz="2000" dirty="0" smtClean="0"/>
              <a:t>Data quality flags (melt, land spillover)</a:t>
            </a:r>
          </a:p>
          <a:p>
            <a:r>
              <a:rPr lang="en-US" sz="2400" dirty="0" smtClean="0"/>
              <a:t>NetCDF4 with CF metadata</a:t>
            </a:r>
          </a:p>
          <a:p>
            <a:r>
              <a:rPr lang="en-US" sz="2400" dirty="0" smtClean="0"/>
              <a:t>Plan to transition Information Service products (Sea Ice Index and News and Analysis) to use CDR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1646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15 June 2007</a:t>
            </a:r>
            <a:endParaRPr lang="en-US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9" t="8844" r="24765" b="14966"/>
          <a:stretch/>
        </p:blipFill>
        <p:spPr>
          <a:xfrm>
            <a:off x="5926115" y="3428999"/>
            <a:ext cx="2625769" cy="2535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95" t="9524" r="25439" b="14286"/>
          <a:stretch/>
        </p:blipFill>
        <p:spPr>
          <a:xfrm>
            <a:off x="5926115" y="685800"/>
            <a:ext cx="2625769" cy="24678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91251" y="2931586"/>
            <a:ext cx="2247897" cy="497413"/>
            <a:chOff x="27851102" y="29565601"/>
            <a:chExt cx="5638800" cy="914400"/>
          </a:xfrm>
        </p:grpSpPr>
        <p:pic>
          <p:nvPicPr>
            <p:cNvPr id="14" name="Picture 13" descr="bt_conc_daily_sh_f13_20070715.png"/>
            <p:cNvPicPr>
              <a:picLocks noChangeAspect="1"/>
            </p:cNvPicPr>
            <p:nvPr/>
          </p:nvPicPr>
          <p:blipFill>
            <a:blip r:embed="rId4" cstate="print"/>
            <a:srcRect l="17515" t="85671" r="17571" b="3445"/>
            <a:stretch>
              <a:fillRect/>
            </a:stretch>
          </p:blipFill>
          <p:spPr>
            <a:xfrm>
              <a:off x="27851102" y="29565601"/>
              <a:ext cx="5638800" cy="6096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 rot="5400000">
              <a:off x="30480003" y="27622501"/>
              <a:ext cx="533400" cy="518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83505" y="29779606"/>
              <a:ext cx="64633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932354" y="29779606"/>
              <a:ext cx="595036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22049" y="29779606"/>
              <a:ext cx="49244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83513" y="29779606"/>
              <a:ext cx="49244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645714" y="29779606"/>
              <a:ext cx="49244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75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37284" y="5773724"/>
            <a:ext cx="2514600" cy="381001"/>
            <a:chOff x="30175200" y="30784800"/>
            <a:chExt cx="5943600" cy="990600"/>
          </a:xfrm>
        </p:grpSpPr>
        <p:pic>
          <p:nvPicPr>
            <p:cNvPr id="5" name="Picture 4" descr="seaice_stdev_daily_nh_f13_20070615.png"/>
            <p:cNvPicPr>
              <a:picLocks noChangeAspect="1"/>
            </p:cNvPicPr>
            <p:nvPr/>
          </p:nvPicPr>
          <p:blipFill>
            <a:blip r:embed="rId5" cstate="print"/>
            <a:srcRect l="14912" t="85714" r="16666" b="3402"/>
            <a:stretch>
              <a:fillRect/>
            </a:stretch>
          </p:blipFill>
          <p:spPr>
            <a:xfrm>
              <a:off x="30175200" y="30784800"/>
              <a:ext cx="5943600" cy="609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30403800" y="31165800"/>
              <a:ext cx="54864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73955" y="30962931"/>
              <a:ext cx="492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04904" y="31028357"/>
              <a:ext cx="595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84801" y="30962931"/>
              <a:ext cx="487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 rot="16200000">
            <a:off x="7395747" y="1912320"/>
            <a:ext cx="282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Concentration</a:t>
            </a:r>
            <a:endParaRPr lang="en-US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384080" y="4576347"/>
            <a:ext cx="282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St. Dev. Field</a:t>
            </a:r>
            <a:endParaRPr lang="en-US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CDRs and ESDRs at NSIDC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572000" cy="5257800"/>
          </a:xfrm>
        </p:spPr>
        <p:txBody>
          <a:bodyPr/>
          <a:lstStyle/>
          <a:p>
            <a:r>
              <a:rPr lang="en-US" sz="2800" dirty="0" smtClean="0"/>
              <a:t>NOAA CDRs for sea ice concentration, ice age, ice motion</a:t>
            </a:r>
          </a:p>
          <a:p>
            <a:r>
              <a:rPr lang="en-US" sz="2800" dirty="0" smtClean="0"/>
              <a:t>NASA ESDRs for sea ice melt, snow cover, ice sheet albedo and melt</a:t>
            </a:r>
          </a:p>
          <a:p>
            <a:pPr lvl="1"/>
            <a:r>
              <a:rPr lang="en-US" sz="2400" dirty="0" smtClean="0"/>
              <a:t>Ground freeze/thaw, ice sheet velocity ESDRs also coming to NSIDC</a:t>
            </a:r>
          </a:p>
          <a:p>
            <a:pPr lvl="1"/>
            <a:r>
              <a:rPr lang="en-US" sz="2000" dirty="0"/>
              <a:t>http://nsidc.org/data/measures/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24" r="15619"/>
          <a:stretch/>
        </p:blipFill>
        <p:spPr>
          <a:xfrm>
            <a:off x="5791200" y="1360692"/>
            <a:ext cx="2782615" cy="4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7390" y="3336869"/>
            <a:ext cx="4257675" cy="20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430742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Rutgers </a:t>
            </a:r>
            <a:r>
              <a:rPr lang="en-US" sz="1200" dirty="0"/>
              <a:t>University Global Snow Lab, http://climate.rutgers.edu/snowcover/</a:t>
            </a:r>
          </a:p>
        </p:txBody>
      </p:sp>
    </p:spTree>
    <p:extLst>
      <p:ext uri="{BB962C8B-B14F-4D97-AF65-F5344CB8AC3E}">
        <p14:creationId xmlns="" xmlns:p14="http://schemas.microsoft.com/office/powerpoint/2010/main" val="8564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sea </a:t>
            </a:r>
            <a:r>
              <a:rPr lang="en-US" dirty="0" smtClean="0"/>
              <a:t>ice CDR products being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r>
              <a:rPr lang="en-US" dirty="0" smtClean="0"/>
              <a:t>Ice motion</a:t>
            </a:r>
          </a:p>
          <a:p>
            <a:r>
              <a:rPr lang="en-US" dirty="0" smtClean="0"/>
              <a:t>Ice age</a:t>
            </a:r>
          </a:p>
          <a:p>
            <a:r>
              <a:rPr lang="en-US" dirty="0" smtClean="0"/>
              <a:t>Ice </a:t>
            </a:r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Vis/IR (Key et al.)</a:t>
            </a:r>
          </a:p>
          <a:p>
            <a:pPr lvl="1"/>
            <a:r>
              <a:rPr lang="en-US" dirty="0" err="1" smtClean="0"/>
              <a:t>CryoSat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20111004_Fig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924" y="3568349"/>
            <a:ext cx="4064876" cy="2603851"/>
          </a:xfrm>
          <a:prstGeom prst="rect">
            <a:avLst/>
          </a:prstGeom>
        </p:spPr>
      </p:pic>
      <p:pic>
        <p:nvPicPr>
          <p:cNvPr id="5" name="Picture 4" descr="20111004_Figure6.png"/>
          <p:cNvPicPr>
            <a:picLocks noChangeAspect="1"/>
          </p:cNvPicPr>
          <p:nvPr/>
        </p:nvPicPr>
        <p:blipFill>
          <a:blip r:embed="rId3" cstate="print"/>
          <a:srcRect b="2"/>
          <a:stretch>
            <a:fillRect/>
          </a:stretch>
        </p:blipFill>
        <p:spPr>
          <a:xfrm>
            <a:off x="4800600" y="762000"/>
            <a:ext cx="4167631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09600"/>
          </a:xfrm>
        </p:spPr>
        <p:txBody>
          <a:bodyPr/>
          <a:lstStyle/>
          <a:p>
            <a:r>
              <a:rPr lang="en-US" dirty="0" smtClean="0"/>
              <a:t>Should all sea ice products be considered equal?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762000"/>
            <a:ext cx="7772400" cy="5410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Requirements for climate products</a:t>
            </a:r>
          </a:p>
          <a:p>
            <a:pPr lvl="1"/>
            <a:r>
              <a:rPr lang="en-US" sz="2400" dirty="0" smtClean="0"/>
              <a:t>Use validated, peer-reviewed methods</a:t>
            </a:r>
          </a:p>
          <a:p>
            <a:pPr lvl="1"/>
            <a:r>
              <a:rPr lang="en-US" sz="2400" dirty="0" smtClean="0"/>
              <a:t>Demonstrate long-term consistency</a:t>
            </a:r>
          </a:p>
          <a:p>
            <a:pPr lvl="2"/>
            <a:r>
              <a:rPr lang="en-US" sz="2000" dirty="0" smtClean="0"/>
              <a:t>Operational products can provide targeted information for real-time users as well as validation for climate products</a:t>
            </a:r>
          </a:p>
          <a:p>
            <a:pPr lvl="1"/>
            <a:r>
              <a:rPr lang="en-US" sz="2400" dirty="0" smtClean="0"/>
              <a:t>Bear a reasonable resemblance to reality and a confidence level in that resemblance to reality (i.e., data quality/error information)</a:t>
            </a:r>
          </a:p>
          <a:p>
            <a:pPr lvl="1"/>
            <a:r>
              <a:rPr lang="en-US" sz="2400" dirty="0" smtClean="0"/>
              <a:t>Processing transparent and reproducible</a:t>
            </a:r>
          </a:p>
          <a:p>
            <a:pPr lvl="1"/>
            <a:r>
              <a:rPr lang="en-US" sz="2400" dirty="0" smtClean="0"/>
              <a:t>Archived in a self-describing format, but distributed in a variety of usable formats (e.g., GIS, KML, GeoTIFF, browse, etc</a:t>
            </a:r>
            <a:r>
              <a:rPr lang="en-US" sz="2400" dirty="0" smtClean="0"/>
              <a:t>.)</a:t>
            </a:r>
          </a:p>
          <a:p>
            <a:pPr>
              <a:buNone/>
            </a:pPr>
            <a:r>
              <a:rPr lang="en-US" sz="2800" dirty="0" smtClean="0"/>
              <a:t>Currently*: OSI-SAF, NOAA/NSIDC, MASIE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28800" y="6400800"/>
            <a:ext cx="66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In Walt’s humble opinion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3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NSIDC sea ice extent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16" r="5854"/>
          <a:stretch/>
        </p:blipFill>
        <p:spPr>
          <a:xfrm>
            <a:off x="1066800" y="835888"/>
            <a:ext cx="6705600" cy="5321071"/>
          </a:xfrm>
        </p:spPr>
      </p:pic>
      <p:pic>
        <p:nvPicPr>
          <p:cNvPr id="5" name="Picture 4" descr="N_stdev_timeseries.png"/>
          <p:cNvPicPr>
            <a:picLocks noChangeAspect="1"/>
          </p:cNvPicPr>
          <p:nvPr/>
        </p:nvPicPr>
        <p:blipFill>
          <a:blip r:embed="rId3" cstate="print"/>
          <a:srcRect t="6667" r="6444"/>
          <a:stretch>
            <a:fillRect/>
          </a:stretch>
        </p:blipFill>
        <p:spPr>
          <a:xfrm>
            <a:off x="988836" y="761999"/>
            <a:ext cx="6783564" cy="5413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34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248400"/>
          </a:xfrm>
        </p:spPr>
      </p:pic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223838" y="-11113"/>
            <a:ext cx="8412162" cy="622301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Helvetica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dirty="0" smtClean="0"/>
              <a:t>Passive microwave sea ice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06" y="685800"/>
            <a:ext cx="8019394" cy="5562600"/>
          </a:xfrm>
        </p:spPr>
        <p:txBody>
          <a:bodyPr/>
          <a:lstStyle/>
          <a:p>
            <a:r>
              <a:rPr lang="en-US" sz="2000" dirty="0" smtClean="0"/>
              <a:t>NSIDC</a:t>
            </a:r>
          </a:p>
          <a:p>
            <a:pPr lvl="1"/>
            <a:r>
              <a:rPr lang="en-US" sz="1800" dirty="0" smtClean="0"/>
              <a:t>NASA Team, Bootstrap </a:t>
            </a:r>
          </a:p>
          <a:p>
            <a:pPr lvl="1"/>
            <a:r>
              <a:rPr lang="en-US" sz="1800" dirty="0" smtClean="0"/>
              <a:t>NOAA/NSIDC CDR (combined NT, BT; </a:t>
            </a:r>
            <a:r>
              <a:rPr lang="en-US" sz="1800" dirty="0" err="1" smtClean="0"/>
              <a:t>NetCDF_CF</a:t>
            </a:r>
            <a:r>
              <a:rPr lang="en-US" sz="1800" dirty="0" smtClean="0"/>
              <a:t>; data quality)</a:t>
            </a:r>
          </a:p>
          <a:p>
            <a:pPr lvl="1"/>
            <a:r>
              <a:rPr lang="en-US" sz="1800" dirty="0" smtClean="0"/>
              <a:t>Sea Ice Index (images, extent/area stats)</a:t>
            </a:r>
          </a:p>
          <a:p>
            <a:pPr lvl="1"/>
            <a:r>
              <a:rPr lang="en-US" sz="1800" dirty="0" smtClean="0"/>
              <a:t>News and Analysis website (NRT science analysis)</a:t>
            </a:r>
          </a:p>
          <a:p>
            <a:pPr lvl="1"/>
            <a:r>
              <a:rPr lang="en-US" sz="1800" dirty="0" smtClean="0"/>
              <a:t>MASIE (Multi-sensor </a:t>
            </a:r>
            <a:r>
              <a:rPr lang="en-US" sz="1800" dirty="0"/>
              <a:t>A</a:t>
            </a:r>
            <a:r>
              <a:rPr lang="en-US" sz="1800" dirty="0" smtClean="0"/>
              <a:t>nalyzed Sea Ice Index)</a:t>
            </a:r>
          </a:p>
          <a:p>
            <a:r>
              <a:rPr lang="en-US" sz="2000" dirty="0" smtClean="0"/>
              <a:t>JAXA</a:t>
            </a:r>
          </a:p>
          <a:p>
            <a:pPr lvl="1"/>
            <a:r>
              <a:rPr lang="en-US" sz="1800" dirty="0" smtClean="0"/>
              <a:t>AMSR-E, AMSR2 (2012)</a:t>
            </a:r>
          </a:p>
          <a:p>
            <a:pPr lvl="1"/>
            <a:r>
              <a:rPr lang="en-US" sz="1800" dirty="0" smtClean="0"/>
              <a:t>Sea Ice Monitor (extent timeseries)</a:t>
            </a:r>
          </a:p>
          <a:p>
            <a:r>
              <a:rPr lang="en-US" sz="2000" dirty="0" smtClean="0"/>
              <a:t>NASA Goddard (most distributed through NSIDC)</a:t>
            </a:r>
          </a:p>
          <a:p>
            <a:r>
              <a:rPr lang="en-US" sz="2000" dirty="0" smtClean="0"/>
              <a:t>Cryosphere Today (Univ. Illinois) </a:t>
            </a:r>
          </a:p>
          <a:p>
            <a:pPr lvl="1"/>
            <a:r>
              <a:rPr lang="en-US" sz="1800" dirty="0" smtClean="0"/>
              <a:t>ice area timeseries, browse images</a:t>
            </a:r>
          </a:p>
          <a:p>
            <a:r>
              <a:rPr lang="en-US" sz="2000" dirty="0" err="1" smtClean="0"/>
              <a:t>ArcticROOS</a:t>
            </a:r>
            <a:r>
              <a:rPr lang="en-US" sz="2000" dirty="0" smtClean="0"/>
              <a:t> (Nansen Environmental </a:t>
            </a:r>
            <a:r>
              <a:rPr lang="en-US" sz="2000" dirty="0"/>
              <a:t>a</a:t>
            </a:r>
            <a:r>
              <a:rPr lang="en-US" sz="2000" dirty="0" smtClean="0"/>
              <a:t>nd Remote Sensing Center)</a:t>
            </a:r>
          </a:p>
          <a:p>
            <a:r>
              <a:rPr lang="en-US" sz="2000" dirty="0" err="1" smtClean="0"/>
              <a:t>PolarView</a:t>
            </a:r>
            <a:r>
              <a:rPr lang="en-US" sz="2000" dirty="0" smtClean="0"/>
              <a:t> (Danish </a:t>
            </a:r>
            <a:r>
              <a:rPr lang="en-US" sz="2000" dirty="0" err="1" smtClean="0"/>
              <a:t>Meteorol</a:t>
            </a:r>
            <a:r>
              <a:rPr lang="en-US" sz="2000" dirty="0" smtClean="0"/>
              <a:t>. Institute)</a:t>
            </a:r>
          </a:p>
          <a:p>
            <a:r>
              <a:rPr lang="en-US" sz="2000" dirty="0" smtClean="0"/>
              <a:t>EUMETSAT Ocean and Sea Ice Satellite Application Facility</a:t>
            </a:r>
          </a:p>
          <a:p>
            <a:pPr lvl="1"/>
            <a:r>
              <a:rPr lang="en-US" sz="1800" dirty="0" err="1" smtClean="0"/>
              <a:t>NetCDF_CF</a:t>
            </a:r>
            <a:r>
              <a:rPr lang="en-US" sz="1800" dirty="0" smtClean="0"/>
              <a:t>, error estimates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dirty="0" smtClean="0"/>
              <a:t>Operational sea ice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06" y="685800"/>
            <a:ext cx="8019394" cy="5562600"/>
          </a:xfrm>
        </p:spPr>
        <p:txBody>
          <a:bodyPr/>
          <a:lstStyle/>
          <a:p>
            <a:r>
              <a:rPr lang="en-US" sz="2000" dirty="0" smtClean="0"/>
              <a:t>International Ice Chart Working Group members</a:t>
            </a:r>
          </a:p>
          <a:p>
            <a:pPr lvl="1"/>
            <a:r>
              <a:rPr lang="en-US" sz="2000" dirty="0" smtClean="0"/>
              <a:t>Canadian Ice Service</a:t>
            </a:r>
          </a:p>
          <a:p>
            <a:pPr lvl="1"/>
            <a:r>
              <a:rPr lang="en-US" sz="2000" dirty="0" smtClean="0"/>
              <a:t>U.S. National Ice Center</a:t>
            </a:r>
          </a:p>
          <a:p>
            <a:pPr lvl="1"/>
            <a:r>
              <a:rPr lang="en-US" sz="2000" dirty="0" smtClean="0"/>
              <a:t>Danish Meteorological Institute (</a:t>
            </a:r>
            <a:r>
              <a:rPr lang="en-US" sz="2000" dirty="0" err="1" smtClean="0"/>
              <a:t>PolarView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Norwegian Meteorological Institute</a:t>
            </a:r>
          </a:p>
          <a:p>
            <a:pPr lvl="1"/>
            <a:r>
              <a:rPr lang="en-US" sz="2000" dirty="0" smtClean="0"/>
              <a:t>Federal Maritime and Hydrographic Agency of Germany</a:t>
            </a:r>
          </a:p>
          <a:p>
            <a:pPr lvl="1"/>
            <a:r>
              <a:rPr lang="en-US" sz="2000" dirty="0" smtClean="0"/>
              <a:t>Arctic and Antarctic Research Institute</a:t>
            </a:r>
          </a:p>
          <a:p>
            <a:pPr lvl="1"/>
            <a:r>
              <a:rPr lang="en-US" sz="2000" dirty="0" smtClean="0"/>
              <a:t>Swedish Meteorological and Hydrological Institute</a:t>
            </a:r>
          </a:p>
          <a:p>
            <a:pPr lvl="1"/>
            <a:r>
              <a:rPr lang="en-US" sz="2000" dirty="0" smtClean="0"/>
              <a:t>British Antarctic Survey</a:t>
            </a:r>
          </a:p>
          <a:p>
            <a:r>
              <a:rPr lang="en-US" sz="2000" dirty="0" smtClean="0"/>
              <a:t>Finnish Meteorological Institute</a:t>
            </a:r>
          </a:p>
          <a:p>
            <a:r>
              <a:rPr lang="en-US" sz="2000" dirty="0" smtClean="0"/>
              <a:t>NSIDC/NIC</a:t>
            </a:r>
            <a:r>
              <a:rPr lang="en-US" sz="1800" dirty="0" smtClean="0"/>
              <a:t> </a:t>
            </a:r>
            <a:r>
              <a:rPr lang="en-US" sz="2000" dirty="0" smtClean="0"/>
              <a:t>MASIE (Multi-sensor Analyzed Sea Ice Extent)</a:t>
            </a:r>
          </a:p>
          <a:p>
            <a:r>
              <a:rPr lang="en-US" sz="2000" dirty="0" smtClean="0"/>
              <a:t>EUMETSAT Ocean and Sea Ice Satellite Application Facility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5858377"/>
              </p:ext>
            </p:extLst>
          </p:nvPr>
        </p:nvGraphicFramePr>
        <p:xfrm>
          <a:off x="304800" y="176348"/>
          <a:ext cx="8534400" cy="6529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479800"/>
                <a:gridCol w="2844800"/>
              </a:tblGrid>
              <a:tr h="33092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Sea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ice concentration/extent websites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04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Source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Web site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Type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of product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NSIDC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NASA Team, Bootstrap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http://nsidc.org/data/seaice/pm.html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Gridded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concentration data files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31568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NOAA/NSIDC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CDR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http://nsidc.org/data/g02202.html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Gridded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concentration data files</a:t>
                      </a:r>
                      <a:endParaRPr lang="en-US" sz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NSIDC Sea Ice Index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http:/nsidc.org/data/</a:t>
                      </a:r>
                      <a:r>
                        <a:rPr lang="en-US" sz="1200" dirty="0" err="1" smtClean="0">
                          <a:solidFill>
                            <a:srgbClr val="006600"/>
                          </a:solidFill>
                        </a:rPr>
                        <a:t>seaice_index</a:t>
                      </a:r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Value-added data (browse, timeseries)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NSIDC News and Analysis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http://nsidc.org/arcticseaicenews/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Value-added data and analysis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NSIDC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MASIE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http://nsidc.org/data/masie/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Operational,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multi-sensor data, browse, timeseries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University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of </a:t>
                      </a:r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Bremen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http://www.iup.uni-bremen.de/seaice/amsr/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Browse,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data, timeseries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JAXA Sea Ice Monitor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http://www.ijis.iarc.uaf.edu/cgi-bin/seaice-monitor.cgi?lang=e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Browse,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timeseries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NASA Goddard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http://neptune.gsfc.nasa.gov/csb/index.php?section=234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Browse,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t</a:t>
                      </a:r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imeseries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Cryosphere Today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http://arctic.atmos.uiuc.edu/cryosphere/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Browse, timeseries (ice area)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6600"/>
                          </a:solidFill>
                        </a:rPr>
                        <a:t>ArcticROOS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http://www.arctic-roos.org/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Timeseries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EUMETSAT OSI-SAF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http://www.osi-saf.org/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Gridd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ed data files, browse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Danish </a:t>
                      </a:r>
                      <a:r>
                        <a:rPr lang="en-US" sz="1200" dirty="0" err="1" smtClean="0">
                          <a:solidFill>
                            <a:srgbClr val="006600"/>
                          </a:solidFill>
                        </a:rPr>
                        <a:t>Meteorol</a:t>
                      </a:r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. Institute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(EUMETSAT OSI-SAF)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http://ocean.dmi.dk/arctic/icecover.uk.php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Timeseries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6600"/>
                          </a:solidFill>
                        </a:rPr>
                        <a:t>PolarView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http://www.polarview.org/services/simf.htm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Browse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Canadian Ice Service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http://ice-glaces.ec.gc.ca/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Operational ice charts, </a:t>
                      </a:r>
                      <a:r>
                        <a:rPr lang="en-US" sz="1200" dirty="0" err="1" smtClean="0">
                          <a:solidFill>
                            <a:srgbClr val="006600"/>
                          </a:solidFill>
                        </a:rPr>
                        <a:t>climatologies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U.S.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National Ice Center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http://www.natice.noaa.gov/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Operational</a:t>
                      </a:r>
                      <a:r>
                        <a:rPr lang="en-US" sz="1200" baseline="0" dirty="0" smtClean="0">
                          <a:solidFill>
                            <a:srgbClr val="006600"/>
                          </a:solidFill>
                        </a:rPr>
                        <a:t> ice charts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Google Arctic Sea Ice graphs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https://sites.google.com/site/arcticseaicegraphs/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Browse, timeseries (aggregate)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Watt’s Up With That blog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http://wattsupwiththat.com/reference-pages/sea-ice-page/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6600"/>
                          </a:solidFill>
                        </a:rPr>
                        <a:t>Browse, timeseries (aggregate)</a:t>
                      </a:r>
                      <a:endParaRPr lang="en-US" sz="1200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08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Satellite-derived Sea Ice Products Community Workshop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43600" y="4724400"/>
            <a:ext cx="3124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1DBFF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15-16 March 2011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1DBFF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 Goddard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P1030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76300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838200"/>
            <a:ext cx="4343400" cy="29177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26 total attendees from 8 countries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Ten attendees’ travel partially or fully funded by WCRP </a:t>
            </a:r>
            <a:r>
              <a:rPr lang="en-US" dirty="0" err="1" smtClean="0">
                <a:solidFill>
                  <a:srgbClr val="FFFF00"/>
                </a:solidFill>
              </a:rPr>
              <a:t>CliC</a:t>
            </a:r>
            <a:endParaRPr lang="en-US" dirty="0" smtClean="0">
              <a:solidFill>
                <a:srgbClr val="FFFF00"/>
              </a:solidFill>
            </a:endParaRP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Algorithm developers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Product distributors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Operational community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Users (models, remote sensing)</a:t>
            </a:r>
          </a:p>
          <a:p>
            <a:pPr lvl="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Input solicited from invitees who could not attend</a:t>
            </a:r>
            <a:endParaRPr lang="en-US" sz="400" dirty="0" smtClean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962400"/>
            <a:ext cx="5562600" cy="2057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Focused mostly on discussion of major issues</a:t>
            </a:r>
          </a:p>
          <a:p>
            <a:pPr marL="688975" marR="0" lvl="1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Uncertainties</a:t>
            </a:r>
          </a:p>
          <a:p>
            <a:pPr marL="688975" marR="0" lvl="1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Documentation</a:t>
            </a:r>
          </a:p>
          <a:p>
            <a:pPr marL="688975" marR="0" lvl="1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Conventions and methods</a:t>
            </a:r>
          </a:p>
          <a:p>
            <a:pPr marL="688975" marR="0" lvl="1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formats</a:t>
            </a:r>
          </a:p>
          <a:p>
            <a:pPr marL="688975" marR="0" lvl="1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Future p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collaboration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6400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Workshop sponsored by WCRP </a:t>
            </a:r>
            <a:r>
              <a:rPr lang="en-US" dirty="0" err="1" smtClean="0"/>
              <a:t>CliC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09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Satellite-derived Sea Ice Products Community Workshop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762000"/>
            <a:ext cx="8153400" cy="52578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sng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Uncertainty estimates at grid-cell level need to be further developed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Validation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uncertainty estimates</a:t>
            </a:r>
            <a:r>
              <a:rPr lang="en-US" sz="2000" baseline="0" dirty="0" smtClean="0">
                <a:solidFill>
                  <a:schemeClr val="bg1"/>
                </a:solidFill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bg1"/>
                </a:solidFill>
              </a:rPr>
              <a:t> Work</a:t>
            </a:r>
            <a:r>
              <a:rPr lang="en-US" sz="2000" dirty="0" smtClean="0">
                <a:solidFill>
                  <a:schemeClr val="bg1"/>
                </a:solidFill>
              </a:rPr>
              <a:t> towards consistent ancillary information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masks (Antarctic ice shelves)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baseline="0" dirty="0" smtClean="0">
                <a:solidFill>
                  <a:schemeClr val="bg1"/>
                </a:solidFill>
              </a:rPr>
              <a:t> regional</a:t>
            </a:r>
            <a:r>
              <a:rPr lang="en-US" sz="2000" dirty="0" smtClean="0">
                <a:solidFill>
                  <a:schemeClr val="bg1"/>
                </a:solidFill>
              </a:rPr>
              <a:t> masks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climatology period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Potential consideration of feasibility for ensemble estimate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Collaborate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community endeavors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aseline="0" dirty="0" smtClean="0">
                <a:solidFill>
                  <a:schemeClr val="bg1"/>
                </a:solidFill>
              </a:rPr>
              <a:t>Sea Ice Outlook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assessments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Describing daily/monthly minimum extent</a:t>
            </a:r>
          </a:p>
          <a:p>
            <a:pPr lvl="1" algn="l" eaLnBrk="1" fontAlgn="auto" hangingPunct="1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Review journal article of algorithm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formats –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NetCDF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and/or other self-describing fields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sea </a:t>
            </a:r>
            <a:r>
              <a:rPr lang="en-US" dirty="0"/>
              <a:t>ice concentration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2672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Archived at NSIDC</a:t>
            </a:r>
          </a:p>
          <a:p>
            <a:pPr lvl="1"/>
            <a:r>
              <a:rPr lang="en-US" dirty="0"/>
              <a:t>SMMR-SSM/I</a:t>
            </a:r>
          </a:p>
          <a:p>
            <a:pPr lvl="2"/>
            <a:r>
              <a:rPr lang="en-US" dirty="0"/>
              <a:t>NASA Team (</a:t>
            </a:r>
            <a:r>
              <a:rPr lang="en-US" dirty="0" smtClean="0"/>
              <a:t>NTA)</a:t>
            </a:r>
            <a:endParaRPr lang="en-US" dirty="0"/>
          </a:p>
          <a:p>
            <a:pPr lvl="2"/>
            <a:r>
              <a:rPr lang="en-US" dirty="0"/>
              <a:t>Bootstrap 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BA)</a:t>
            </a:r>
          </a:p>
          <a:p>
            <a:pPr lvl="1"/>
            <a:r>
              <a:rPr lang="en-US" dirty="0" smtClean="0"/>
              <a:t>AMSR-E</a:t>
            </a:r>
            <a:endParaRPr lang="en-US" dirty="0"/>
          </a:p>
          <a:p>
            <a:pPr lvl="2"/>
            <a:r>
              <a:rPr lang="en-US" dirty="0"/>
              <a:t>NASA Team 2 (NT2)</a:t>
            </a:r>
          </a:p>
          <a:p>
            <a:pPr lvl="2"/>
            <a:r>
              <a:rPr lang="en-US" dirty="0"/>
              <a:t>AMSR Bootstrap </a:t>
            </a:r>
            <a:r>
              <a:rPr lang="en-US" dirty="0" smtClean="0"/>
              <a:t>(ABA</a:t>
            </a:r>
            <a:r>
              <a:rPr lang="en-US" dirty="0"/>
              <a:t>)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648200" y="1143000"/>
            <a:ext cx="426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rgbClr val="B1DBFF"/>
              </a:buClr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Other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algorithms</a:t>
            </a:r>
          </a:p>
          <a:p>
            <a:pPr marL="685800" lvl="1" indent="-228600" algn="l" eaLnBrk="1" hangingPunct="1">
              <a:spcBef>
                <a:spcPct val="20000"/>
              </a:spcBef>
              <a:buClr>
                <a:srgbClr val="B1DBFF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ASI (AMSR) – Univ. of Bremen</a:t>
            </a:r>
          </a:p>
          <a:p>
            <a:pPr marL="685800" lvl="1" indent="-228600" algn="l" eaLnBrk="1" hangingPunct="1">
              <a:spcBef>
                <a:spcPct val="20000"/>
              </a:spcBef>
              <a:buClr>
                <a:srgbClr val="B1DBFF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Bristol (BRI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) – EUMETSAT OSI-SAF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pPr marL="685800" lvl="1" indent="-228600" algn="l" eaLnBrk="1" hangingPunct="1">
              <a:spcBef>
                <a:spcPct val="20000"/>
              </a:spcBef>
              <a:buClr>
                <a:srgbClr val="B1DBFF"/>
              </a:buClr>
              <a:buSzPct val="80000"/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Norsex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(NOR) – Norwegian Polar Institute</a:t>
            </a:r>
          </a:p>
          <a:p>
            <a:pPr marL="685800" lvl="1" indent="-228600" algn="l" eaLnBrk="1" hangingPunct="1">
              <a:spcBef>
                <a:spcPct val="20000"/>
              </a:spcBef>
              <a:buClr>
                <a:srgbClr val="B1DBFF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Cal/Val (CAL), aka AES-York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762000"/>
          </a:xfrm>
        </p:spPr>
        <p:txBody>
          <a:bodyPr/>
          <a:lstStyle/>
          <a:p>
            <a:r>
              <a:rPr lang="en-US" dirty="0" smtClean="0"/>
              <a:t>Sea ice algorithm comparison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876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NTA – NSIDC SSM/I standard product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NT2 – AMSR-E standard product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ABA – derived from AMSR-E standard product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/>
              <a:t>ASI – produced at Univ. Bremen from AMSR-E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dirty="0"/>
              <a:t>Run in-house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dirty="0"/>
              <a:t>from SSM/I: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dirty="0" smtClean="0"/>
              <a:t>SBA – SSM/I Bootstrap</a:t>
            </a:r>
            <a:endParaRPr lang="en-US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dirty="0" smtClean="0"/>
              <a:t>BRI – Bristol algorithm</a:t>
            </a:r>
            <a:endParaRPr lang="en-US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dirty="0" smtClean="0"/>
              <a:t>NOR – </a:t>
            </a:r>
            <a:r>
              <a:rPr lang="en-US" dirty="0" err="1" smtClean="0"/>
              <a:t>Norsex</a:t>
            </a:r>
            <a:r>
              <a:rPr lang="en-US" dirty="0" smtClean="0"/>
              <a:t> algorithm</a:t>
            </a:r>
            <a:endParaRPr lang="en-US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dirty="0" smtClean="0"/>
              <a:t>CAL – Cal/Val algorithm</a:t>
            </a:r>
            <a:endParaRPr lang="en-US" dirty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089525" y="3581400"/>
            <a:ext cx="3749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Common (expanded) land mask and weather filters</a:t>
            </a:r>
          </a:p>
          <a:p>
            <a:endParaRPr lang="en-US" i="1">
              <a:solidFill>
                <a:srgbClr val="FFFF00"/>
              </a:solidFill>
            </a:endParaRPr>
          </a:p>
          <a:p>
            <a:r>
              <a:rPr lang="en-US" i="1">
                <a:solidFill>
                  <a:srgbClr val="FFFF00"/>
                </a:solidFill>
              </a:rPr>
              <a:t>All gridded to 25 km polar stereographic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1214</Words>
  <Application>Microsoft Office PowerPoint</Application>
  <PresentationFormat>On-screen Show (4:3)</PresentationFormat>
  <Paragraphs>263</Paragraphs>
  <Slides>20</Slides>
  <Notes>8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Chart</vt:lpstr>
      <vt:lpstr>Satellite Sea Ice Products</vt:lpstr>
      <vt:lpstr>Current NSIDC sea ice extent</vt:lpstr>
      <vt:lpstr>Passive microwave sea ice products</vt:lpstr>
      <vt:lpstr>Operational sea ice products</vt:lpstr>
      <vt:lpstr>Slide 5</vt:lpstr>
      <vt:lpstr>Satellite-derived Sea Ice Products Community Workshop</vt:lpstr>
      <vt:lpstr>Satellite-derived Sea Ice Products Community Workshop</vt:lpstr>
      <vt:lpstr>Primary sea ice concentration algorithms</vt:lpstr>
      <vt:lpstr>Sea ice algorithm comparison</vt:lpstr>
      <vt:lpstr>March – September 2008 Sea Ice</vt:lpstr>
      <vt:lpstr>Total sea ice area, 2007 and 2008</vt:lpstr>
      <vt:lpstr>Total sea ice extent, 2007 and 2008</vt:lpstr>
      <vt:lpstr>MASIE – a new operational product</vt:lpstr>
      <vt:lpstr>Sea ice extent, summer 2011</vt:lpstr>
      <vt:lpstr>What is a Climate Data Record?*</vt:lpstr>
      <vt:lpstr>NOAA/NSIDC sea ice CDR</vt:lpstr>
      <vt:lpstr>CDRs and ESDRs at NSIDC </vt:lpstr>
      <vt:lpstr>Other sea ice CDR products being developed</vt:lpstr>
      <vt:lpstr>Should all sea ice products be considered equal?</vt:lpstr>
      <vt:lpstr>Thank you!</vt:lpstr>
    </vt:vector>
  </TitlesOfParts>
  <Company>NSIDC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Geiger Wooten</dc:creator>
  <cp:lastModifiedBy>Walt Meier</cp:lastModifiedBy>
  <cp:revision>714</cp:revision>
  <cp:lastPrinted>2002-10-01T17:30:54Z</cp:lastPrinted>
  <dcterms:created xsi:type="dcterms:W3CDTF">2002-10-01T14:57:53Z</dcterms:created>
  <dcterms:modified xsi:type="dcterms:W3CDTF">2011-11-23T09:46:15Z</dcterms:modified>
</cp:coreProperties>
</file>