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3" r:id="rId6"/>
    <p:sldId id="262"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418D9B71-1EC8-4BE3-8BCA-F401EF605B1A}" type="datetimeFigureOut">
              <a:rPr lang="en-NZ" smtClean="0"/>
              <a:t>24/11/2011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220113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18D9B71-1EC8-4BE3-8BCA-F401EF605B1A}" type="datetimeFigureOut">
              <a:rPr lang="en-NZ" smtClean="0"/>
              <a:t>24/11/2011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1670655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18D9B71-1EC8-4BE3-8BCA-F401EF605B1A}" type="datetimeFigureOut">
              <a:rPr lang="en-NZ" smtClean="0"/>
              <a:t>24/11/2011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28449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418D9B71-1EC8-4BE3-8BCA-F401EF605B1A}" type="datetimeFigureOut">
              <a:rPr lang="en-NZ" smtClean="0"/>
              <a:t>24/11/2011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11538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D9B71-1EC8-4BE3-8BCA-F401EF605B1A}" type="datetimeFigureOut">
              <a:rPr lang="en-NZ" smtClean="0"/>
              <a:t>24/11/2011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86981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418D9B71-1EC8-4BE3-8BCA-F401EF605B1A}" type="datetimeFigureOut">
              <a:rPr lang="en-NZ" smtClean="0"/>
              <a:t>24/11/2011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343771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418D9B71-1EC8-4BE3-8BCA-F401EF605B1A}" type="datetimeFigureOut">
              <a:rPr lang="en-NZ" smtClean="0"/>
              <a:t>24/11/2011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320530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418D9B71-1EC8-4BE3-8BCA-F401EF605B1A}" type="datetimeFigureOut">
              <a:rPr lang="en-NZ" smtClean="0"/>
              <a:t>24/11/2011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76946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D9B71-1EC8-4BE3-8BCA-F401EF605B1A}" type="datetimeFigureOut">
              <a:rPr lang="en-NZ" smtClean="0"/>
              <a:t>24/11/2011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1606495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D9B71-1EC8-4BE3-8BCA-F401EF605B1A}" type="datetimeFigureOut">
              <a:rPr lang="en-NZ" smtClean="0"/>
              <a:t>24/11/2011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69355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D9B71-1EC8-4BE3-8BCA-F401EF605B1A}" type="datetimeFigureOut">
              <a:rPr lang="en-NZ" smtClean="0"/>
              <a:t>24/11/2011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B4C7717-4442-42AF-9FAB-24E0B3A095A8}" type="slidenum">
              <a:rPr lang="en-NZ" smtClean="0"/>
              <a:t>‹#›</a:t>
            </a:fld>
            <a:endParaRPr lang="en-NZ"/>
          </a:p>
        </p:txBody>
      </p:sp>
    </p:spTree>
    <p:extLst>
      <p:ext uri="{BB962C8B-B14F-4D97-AF65-F5344CB8AC3E}">
        <p14:creationId xmlns:p14="http://schemas.microsoft.com/office/powerpoint/2010/main" val="360773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D9B71-1EC8-4BE3-8BCA-F401EF605B1A}" type="datetimeFigureOut">
              <a:rPr lang="en-NZ" smtClean="0"/>
              <a:t>24/11/2011</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C7717-4442-42AF-9FAB-24E0B3A095A8}" type="slidenum">
              <a:rPr lang="en-NZ" smtClean="0"/>
              <a:t>‹#›</a:t>
            </a:fld>
            <a:endParaRPr lang="en-NZ"/>
          </a:p>
        </p:txBody>
      </p:sp>
    </p:spTree>
    <p:extLst>
      <p:ext uri="{BB962C8B-B14F-4D97-AF65-F5344CB8AC3E}">
        <p14:creationId xmlns:p14="http://schemas.microsoft.com/office/powerpoint/2010/main" val="2496126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i="1" dirty="0"/>
              <a:t>Pilot and Demonstration Projects</a:t>
            </a:r>
            <a:endParaRPr lang="en-NZ" dirty="0"/>
          </a:p>
        </p:txBody>
      </p:sp>
      <p:sp>
        <p:nvSpPr>
          <p:cNvPr id="3" name="Subtitle 2"/>
          <p:cNvSpPr>
            <a:spLocks noGrp="1"/>
          </p:cNvSpPr>
          <p:nvPr>
            <p:ph type="subTitle" idx="1"/>
          </p:nvPr>
        </p:nvSpPr>
        <p:spPr/>
        <p:txBody>
          <a:bodyPr/>
          <a:lstStyle/>
          <a:p>
            <a:r>
              <a:rPr lang="en-NZ" dirty="0" smtClean="0"/>
              <a:t>Break out session</a:t>
            </a:r>
          </a:p>
          <a:p>
            <a:r>
              <a:rPr lang="en-NZ" dirty="0" smtClean="0"/>
              <a:t>Quick wins – Low </a:t>
            </a:r>
            <a:r>
              <a:rPr lang="en-NZ" dirty="0"/>
              <a:t>h</a:t>
            </a:r>
            <a:r>
              <a:rPr lang="en-NZ" dirty="0" smtClean="0"/>
              <a:t>anging fruits</a:t>
            </a:r>
            <a:endParaRPr lang="en-NZ" dirty="0"/>
          </a:p>
        </p:txBody>
      </p:sp>
    </p:spTree>
    <p:extLst>
      <p:ext uri="{BB962C8B-B14F-4D97-AF65-F5344CB8AC3E}">
        <p14:creationId xmlns:p14="http://schemas.microsoft.com/office/powerpoint/2010/main" val="1882983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Aim of Pilot project- Quick wins – Low hanging fruits</a:t>
            </a:r>
            <a:endParaRPr lang="en-NZ" dirty="0"/>
          </a:p>
        </p:txBody>
      </p:sp>
      <p:sp>
        <p:nvSpPr>
          <p:cNvPr id="3" name="Content Placeholder 2"/>
          <p:cNvSpPr>
            <a:spLocks noGrp="1"/>
          </p:cNvSpPr>
          <p:nvPr>
            <p:ph idx="1"/>
          </p:nvPr>
        </p:nvSpPr>
        <p:spPr/>
        <p:txBody>
          <a:bodyPr/>
          <a:lstStyle/>
          <a:p>
            <a:r>
              <a:rPr lang="en-NZ" dirty="0" smtClean="0"/>
              <a:t>Outline </a:t>
            </a:r>
          </a:p>
          <a:p>
            <a:pPr lvl="2"/>
            <a:r>
              <a:rPr lang="en-NZ" dirty="0" smtClean="0"/>
              <a:t>Actions</a:t>
            </a:r>
          </a:p>
          <a:p>
            <a:pPr lvl="2"/>
            <a:r>
              <a:rPr lang="en-NZ" dirty="0" smtClean="0"/>
              <a:t>Activities</a:t>
            </a:r>
          </a:p>
          <a:p>
            <a:pPr lvl="2"/>
            <a:r>
              <a:rPr lang="en-NZ" dirty="0" smtClean="0"/>
              <a:t>Deliverables</a:t>
            </a:r>
          </a:p>
          <a:p>
            <a:pPr lvl="2"/>
            <a:endParaRPr lang="en-NZ" dirty="0" smtClean="0"/>
          </a:p>
          <a:p>
            <a:r>
              <a:rPr lang="en-NZ" dirty="0" smtClean="0"/>
              <a:t>Contribution and leadership</a:t>
            </a:r>
            <a:endParaRPr lang="en-NZ" dirty="0"/>
          </a:p>
          <a:p>
            <a:pPr lvl="2"/>
            <a:endParaRPr lang="en-NZ" dirty="0" smtClean="0"/>
          </a:p>
          <a:p>
            <a:endParaRPr lang="en-NZ" dirty="0" smtClean="0"/>
          </a:p>
          <a:p>
            <a:pPr marL="1371600" lvl="3" indent="0">
              <a:buNone/>
            </a:pPr>
            <a:r>
              <a:rPr lang="en-NZ" dirty="0"/>
              <a:t>	</a:t>
            </a:r>
            <a:endParaRPr lang="en-NZ" dirty="0" smtClean="0"/>
          </a:p>
        </p:txBody>
      </p:sp>
    </p:spTree>
    <p:extLst>
      <p:ext uri="{BB962C8B-B14F-4D97-AF65-F5344CB8AC3E}">
        <p14:creationId xmlns:p14="http://schemas.microsoft.com/office/powerpoint/2010/main" val="4010854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NZ" dirty="0" smtClean="0"/>
              <a:t>Aim of Pilot project- </a:t>
            </a:r>
            <a:r>
              <a:rPr lang="en-NZ" dirty="0" smtClean="0"/>
              <a:t>Quick wins – Low hanging fruits</a:t>
            </a:r>
            <a:endParaRPr lang="en-NZ" dirty="0"/>
          </a:p>
        </p:txBody>
      </p:sp>
      <p:sp>
        <p:nvSpPr>
          <p:cNvPr id="3" name="Content Placeholder 2"/>
          <p:cNvSpPr>
            <a:spLocks noGrp="1"/>
          </p:cNvSpPr>
          <p:nvPr>
            <p:ph idx="1"/>
          </p:nvPr>
        </p:nvSpPr>
        <p:spPr>
          <a:xfrm>
            <a:off x="457200" y="1600200"/>
            <a:ext cx="8435280" cy="4997152"/>
          </a:xfrm>
        </p:spPr>
        <p:txBody>
          <a:bodyPr>
            <a:normAutofit fontScale="55000" lnSpcReduction="20000"/>
          </a:bodyPr>
          <a:lstStyle/>
          <a:p>
            <a:r>
              <a:rPr lang="en-NZ" dirty="0" smtClean="0"/>
              <a:t> (a) the types of data and information that GCW could provide for </a:t>
            </a:r>
            <a:r>
              <a:rPr lang="en-NZ" dirty="0" err="1" smtClean="0"/>
              <a:t>cryosphere</a:t>
            </a:r>
            <a:r>
              <a:rPr lang="en-NZ" dirty="0" smtClean="0"/>
              <a:t> components globally, regionally and nationally;</a:t>
            </a:r>
          </a:p>
          <a:p>
            <a:r>
              <a:rPr lang="en-NZ" dirty="0" smtClean="0"/>
              <a:t> (b) how GCW could build on existing efforts by the </a:t>
            </a:r>
            <a:r>
              <a:rPr lang="en-NZ" dirty="0" err="1" smtClean="0"/>
              <a:t>cryospheric</a:t>
            </a:r>
            <a:r>
              <a:rPr lang="en-NZ" dirty="0" smtClean="0"/>
              <a:t> community; </a:t>
            </a:r>
          </a:p>
          <a:p>
            <a:r>
              <a:rPr lang="en-NZ" dirty="0" smtClean="0"/>
              <a:t>(c) the time and resources required </a:t>
            </a:r>
            <a:r>
              <a:rPr lang="en-NZ" dirty="0" err="1" smtClean="0"/>
              <a:t>tocreate</a:t>
            </a:r>
            <a:r>
              <a:rPr lang="en-NZ" dirty="0" smtClean="0"/>
              <a:t> a fully functional integrated </a:t>
            </a:r>
            <a:r>
              <a:rPr lang="en-NZ" dirty="0" err="1" smtClean="0"/>
              <a:t>cryosphere</a:t>
            </a:r>
            <a:r>
              <a:rPr lang="en-NZ" dirty="0" smtClean="0"/>
              <a:t> information system; </a:t>
            </a:r>
          </a:p>
          <a:p>
            <a:r>
              <a:rPr lang="en-NZ" dirty="0" smtClean="0"/>
              <a:t>(d) how to document standards and best practices for observing and product development; and </a:t>
            </a:r>
          </a:p>
          <a:p>
            <a:r>
              <a:rPr lang="en-NZ" dirty="0" smtClean="0"/>
              <a:t>(e) challenges/gaps/needs that GCW could address. </a:t>
            </a:r>
          </a:p>
          <a:p>
            <a:endParaRPr lang="en-NZ" dirty="0" smtClean="0"/>
          </a:p>
          <a:p>
            <a:endParaRPr lang="en-NZ" dirty="0"/>
          </a:p>
          <a:p>
            <a:pPr marL="0" indent="0">
              <a:buNone/>
            </a:pPr>
            <a:r>
              <a:rPr lang="en-NZ" dirty="0" smtClean="0"/>
              <a:t>Demonstration projects would focus on regional or national contributions to standardization, integration and interoperability. Projects will involve contributions of WMO Members, Programmes and TCs, and contributing partners</a:t>
            </a:r>
          </a:p>
          <a:p>
            <a:pPr marL="0" indent="0">
              <a:buNone/>
            </a:pPr>
            <a:endParaRPr lang="en-NZ" dirty="0"/>
          </a:p>
          <a:p>
            <a:pPr marL="0" indent="0">
              <a:buNone/>
            </a:pPr>
            <a:r>
              <a:rPr lang="en-NZ" dirty="0" smtClean="0"/>
              <a:t>GCW will build on existing programmes and projects, but other pilot and demonstration projects need to be established in different regions, including alpine areas, central Asia (notably the “Third Pole”), the tropics, and Antarctica.</a:t>
            </a:r>
          </a:p>
          <a:p>
            <a:pPr marL="0" indent="0">
              <a:buNone/>
            </a:pPr>
            <a:endParaRPr lang="en-NZ" dirty="0" smtClean="0"/>
          </a:p>
          <a:p>
            <a:endParaRPr lang="en-NZ" dirty="0"/>
          </a:p>
        </p:txBody>
      </p:sp>
    </p:spTree>
    <p:extLst>
      <p:ext uri="{BB962C8B-B14F-4D97-AF65-F5344CB8AC3E}">
        <p14:creationId xmlns:p14="http://schemas.microsoft.com/office/powerpoint/2010/main" val="2071733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marL="0" indent="0">
              <a:buNone/>
            </a:pPr>
            <a:r>
              <a:rPr lang="en-NZ" dirty="0" smtClean="0"/>
              <a:t> (a) the types of data and information that GCW could provide for </a:t>
            </a:r>
            <a:r>
              <a:rPr lang="en-NZ" dirty="0" err="1" smtClean="0"/>
              <a:t>cryosphere</a:t>
            </a:r>
            <a:r>
              <a:rPr lang="en-NZ" dirty="0" smtClean="0"/>
              <a:t> components globally, regionally and nationally;</a:t>
            </a:r>
          </a:p>
          <a:p>
            <a:pPr lvl="1"/>
            <a:r>
              <a:rPr lang="en-NZ" dirty="0" smtClean="0"/>
              <a:t>Reanalysis tools to describe state of </a:t>
            </a:r>
            <a:r>
              <a:rPr lang="en-NZ" dirty="0" err="1" smtClean="0"/>
              <a:t>Cryosphere</a:t>
            </a:r>
            <a:r>
              <a:rPr lang="en-NZ" dirty="0" smtClean="0"/>
              <a:t> in the past (</a:t>
            </a:r>
            <a:r>
              <a:rPr lang="en-NZ" dirty="0" err="1" smtClean="0"/>
              <a:t>inc</a:t>
            </a:r>
            <a:r>
              <a:rPr lang="en-NZ" dirty="0" smtClean="0"/>
              <a:t> data rescue) (G Balsamo, T </a:t>
            </a:r>
            <a:r>
              <a:rPr lang="en-NZ" dirty="0" err="1" smtClean="0"/>
              <a:t>Ohata</a:t>
            </a:r>
            <a:r>
              <a:rPr lang="en-NZ" dirty="0" smtClean="0"/>
              <a:t>)</a:t>
            </a:r>
          </a:p>
          <a:p>
            <a:pPr lvl="1"/>
            <a:r>
              <a:rPr lang="en-NZ" dirty="0" smtClean="0"/>
              <a:t>GTN-P and GTN-C data to be integrated by GCW for scientific use and dissemination (IACS)</a:t>
            </a:r>
          </a:p>
          <a:p>
            <a:pPr lvl="1"/>
            <a:r>
              <a:rPr lang="en-NZ" dirty="0" smtClean="0"/>
              <a:t>Involvement and integration </a:t>
            </a:r>
            <a:r>
              <a:rPr lang="en-NZ" dirty="0" err="1" smtClean="0"/>
              <a:t>eg</a:t>
            </a:r>
            <a:r>
              <a:rPr lang="en-NZ" dirty="0" smtClean="0"/>
              <a:t> IPA, IACS, IASC of Artic council (GCW)</a:t>
            </a:r>
            <a:endParaRPr lang="en-NZ" dirty="0" smtClean="0"/>
          </a:p>
        </p:txBody>
      </p:sp>
    </p:spTree>
    <p:extLst>
      <p:ext uri="{BB962C8B-B14F-4D97-AF65-F5344CB8AC3E}">
        <p14:creationId xmlns:p14="http://schemas.microsoft.com/office/powerpoint/2010/main" val="664343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a:xfrm>
            <a:off x="457200" y="1600200"/>
            <a:ext cx="8579296" cy="4997152"/>
          </a:xfrm>
        </p:spPr>
        <p:txBody>
          <a:bodyPr>
            <a:normAutofit fontScale="92500" lnSpcReduction="20000"/>
          </a:bodyPr>
          <a:lstStyle/>
          <a:p>
            <a:pPr marL="0" indent="0">
              <a:buNone/>
            </a:pPr>
            <a:r>
              <a:rPr lang="en-NZ" dirty="0" smtClean="0"/>
              <a:t> (b) how GCW could build on existing efforts by the </a:t>
            </a:r>
            <a:r>
              <a:rPr lang="en-NZ" dirty="0" err="1" smtClean="0"/>
              <a:t>cryospheric</a:t>
            </a:r>
            <a:r>
              <a:rPr lang="en-NZ" dirty="0" smtClean="0"/>
              <a:t> community; </a:t>
            </a:r>
            <a:r>
              <a:rPr lang="en-NZ" dirty="0" smtClean="0"/>
              <a:t> </a:t>
            </a:r>
          </a:p>
          <a:p>
            <a:pPr lvl="2"/>
            <a:r>
              <a:rPr lang="en-NZ" sz="2600" dirty="0" err="1" smtClean="0"/>
              <a:t>Svali</a:t>
            </a:r>
            <a:r>
              <a:rPr lang="en-NZ" sz="2600" dirty="0" smtClean="0"/>
              <a:t> (standard, regional/national)  (J-O Hagen)</a:t>
            </a:r>
          </a:p>
          <a:p>
            <a:pPr lvl="2"/>
            <a:r>
              <a:rPr lang="en-NZ" sz="2600" dirty="0" smtClean="0"/>
              <a:t>GTN-</a:t>
            </a:r>
            <a:r>
              <a:rPr lang="en-NZ" sz="2600" dirty="0" smtClean="0"/>
              <a:t>P (IPY output with permafrost outputs), GTN-C, GTN-G, GTN-H (IPA/H-W </a:t>
            </a:r>
            <a:r>
              <a:rPr lang="en-NZ" sz="2600" dirty="0" err="1" smtClean="0"/>
              <a:t>Hubberten</a:t>
            </a:r>
            <a:r>
              <a:rPr lang="en-NZ" sz="2600" dirty="0" smtClean="0"/>
              <a:t>)</a:t>
            </a:r>
          </a:p>
          <a:p>
            <a:pPr lvl="2"/>
            <a:r>
              <a:rPr lang="en-NZ" sz="2600" dirty="0" err="1" smtClean="0"/>
              <a:t>Crysophere</a:t>
            </a:r>
            <a:r>
              <a:rPr lang="en-NZ" sz="2600" dirty="0" smtClean="0"/>
              <a:t> product integrated in existing project (</a:t>
            </a:r>
            <a:r>
              <a:rPr lang="en-NZ" sz="2600" dirty="0" err="1" smtClean="0"/>
              <a:t>eg</a:t>
            </a:r>
            <a:r>
              <a:rPr lang="en-NZ" sz="2600" dirty="0" smtClean="0"/>
              <a:t> WHYCOS) (J Abraham, A </a:t>
            </a:r>
            <a:r>
              <a:rPr lang="en-NZ" sz="2600" dirty="0" err="1" smtClean="0"/>
              <a:t>Snorrason</a:t>
            </a:r>
            <a:r>
              <a:rPr lang="en-NZ" sz="2600" dirty="0" smtClean="0"/>
              <a:t>)</a:t>
            </a:r>
          </a:p>
          <a:p>
            <a:pPr lvl="2"/>
            <a:r>
              <a:rPr lang="en-NZ" sz="2600" dirty="0" smtClean="0"/>
              <a:t>Linking </a:t>
            </a:r>
            <a:r>
              <a:rPr lang="en-NZ" sz="2600" dirty="0" smtClean="0"/>
              <a:t>of community (</a:t>
            </a:r>
            <a:r>
              <a:rPr lang="en-NZ" sz="2600" dirty="0" err="1" smtClean="0"/>
              <a:t>eg</a:t>
            </a:r>
            <a:r>
              <a:rPr lang="en-NZ" sz="2600" dirty="0" smtClean="0"/>
              <a:t> hydrological, artic, glacial,…), Operational and Research (C </a:t>
            </a:r>
            <a:r>
              <a:rPr lang="en-NZ" sz="2600" dirty="0" err="1" smtClean="0"/>
              <a:t>Fierz</a:t>
            </a:r>
            <a:r>
              <a:rPr lang="en-NZ" sz="2600" dirty="0" smtClean="0"/>
              <a:t>, B Goodison)</a:t>
            </a:r>
            <a:endParaRPr lang="en-NZ" sz="2600" dirty="0" smtClean="0"/>
          </a:p>
          <a:p>
            <a:pPr lvl="2"/>
            <a:r>
              <a:rPr lang="en-NZ" sz="2600" dirty="0" smtClean="0"/>
              <a:t>Link Research and </a:t>
            </a:r>
            <a:r>
              <a:rPr lang="en-NZ" sz="2600" dirty="0" smtClean="0"/>
              <a:t>Operational </a:t>
            </a:r>
            <a:r>
              <a:rPr lang="en-NZ" sz="2600" dirty="0" smtClean="0"/>
              <a:t>sites , network design and optimisation and associated issues (</a:t>
            </a:r>
            <a:r>
              <a:rPr lang="en-NZ" sz="2600" dirty="0" err="1" smtClean="0"/>
              <a:t>eg</a:t>
            </a:r>
            <a:r>
              <a:rPr lang="en-NZ" sz="2600" dirty="0" smtClean="0"/>
              <a:t> maintenance, data download, sharing services,…) (G Balsamo)</a:t>
            </a:r>
            <a:endParaRPr lang="en-NZ" sz="2600" dirty="0" smtClean="0"/>
          </a:p>
          <a:p>
            <a:pPr lvl="2"/>
            <a:r>
              <a:rPr lang="en-NZ" sz="2600" dirty="0" smtClean="0"/>
              <a:t>WMO telecom system handling diff type of data (GTS  integrated with WIS) (IPA, H-W </a:t>
            </a:r>
            <a:r>
              <a:rPr lang="en-NZ" sz="2600" dirty="0" err="1" smtClean="0"/>
              <a:t>Hubberten</a:t>
            </a:r>
            <a:r>
              <a:rPr lang="en-NZ" sz="2600" dirty="0" smtClean="0"/>
              <a:t>, B </a:t>
            </a:r>
            <a:r>
              <a:rPr lang="en-NZ" sz="2600" dirty="0"/>
              <a:t>G</a:t>
            </a:r>
            <a:r>
              <a:rPr lang="en-NZ" sz="2600" dirty="0" smtClean="0"/>
              <a:t>oodison)</a:t>
            </a:r>
            <a:endParaRPr lang="en-NZ" sz="2600" dirty="0" smtClean="0"/>
          </a:p>
          <a:p>
            <a:pPr marL="0" indent="0">
              <a:buNone/>
            </a:pPr>
            <a:endParaRPr lang="en-NZ" dirty="0" smtClean="0"/>
          </a:p>
        </p:txBody>
      </p:sp>
    </p:spTree>
    <p:extLst>
      <p:ext uri="{BB962C8B-B14F-4D97-AF65-F5344CB8AC3E}">
        <p14:creationId xmlns:p14="http://schemas.microsoft.com/office/powerpoint/2010/main" val="3224480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pPr marL="0" indent="0">
              <a:buNone/>
            </a:pPr>
            <a:r>
              <a:rPr lang="en-NZ" dirty="0" smtClean="0"/>
              <a:t>(c) the time and resources required to create a fully functional integrated </a:t>
            </a:r>
            <a:r>
              <a:rPr lang="en-NZ" dirty="0" err="1" smtClean="0"/>
              <a:t>cryosphere</a:t>
            </a:r>
            <a:r>
              <a:rPr lang="en-NZ" dirty="0" smtClean="0"/>
              <a:t> information system; </a:t>
            </a:r>
          </a:p>
          <a:p>
            <a:pPr lvl="1"/>
            <a:r>
              <a:rPr lang="en-NZ" dirty="0" smtClean="0"/>
              <a:t>Overview provided by O Godoy</a:t>
            </a:r>
            <a:endParaRPr lang="en-NZ" dirty="0" smtClean="0"/>
          </a:p>
          <a:p>
            <a:endParaRPr lang="en-NZ" dirty="0" smtClean="0"/>
          </a:p>
        </p:txBody>
      </p:sp>
    </p:spTree>
    <p:extLst>
      <p:ext uri="{BB962C8B-B14F-4D97-AF65-F5344CB8AC3E}">
        <p14:creationId xmlns:p14="http://schemas.microsoft.com/office/powerpoint/2010/main" val="3210554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lnSpcReduction="10000"/>
          </a:bodyPr>
          <a:lstStyle/>
          <a:p>
            <a:pPr marL="0" indent="0">
              <a:buNone/>
            </a:pPr>
            <a:r>
              <a:rPr lang="en-NZ" dirty="0" smtClean="0"/>
              <a:t>(d) how to document standards and best practices for observing and product development;</a:t>
            </a:r>
          </a:p>
          <a:p>
            <a:pPr lvl="2"/>
            <a:r>
              <a:rPr lang="en-NZ" dirty="0" smtClean="0"/>
              <a:t>Sharing information between countries (GCW)</a:t>
            </a:r>
          </a:p>
          <a:p>
            <a:pPr lvl="2"/>
            <a:r>
              <a:rPr lang="en-NZ" dirty="0" smtClean="0"/>
              <a:t>Integrate Best Practice from Research community (IACS, GCW)</a:t>
            </a:r>
          </a:p>
          <a:p>
            <a:pPr lvl="2"/>
            <a:r>
              <a:rPr lang="en-NZ" dirty="0" smtClean="0"/>
              <a:t>Use existing work done by other working groups (</a:t>
            </a:r>
            <a:r>
              <a:rPr lang="en-NZ" dirty="0" err="1" smtClean="0"/>
              <a:t>eg</a:t>
            </a:r>
            <a:r>
              <a:rPr lang="en-NZ" dirty="0" smtClean="0"/>
              <a:t> IACS, snow and ice glacier glossary, </a:t>
            </a:r>
            <a:r>
              <a:rPr lang="en-NZ" dirty="0" err="1" smtClean="0"/>
              <a:t>Unesco</a:t>
            </a:r>
            <a:r>
              <a:rPr lang="en-NZ" dirty="0" smtClean="0"/>
              <a:t>) (IACS, GCW)</a:t>
            </a:r>
          </a:p>
          <a:p>
            <a:pPr lvl="2"/>
            <a:r>
              <a:rPr lang="en-NZ" dirty="0" smtClean="0"/>
              <a:t>common activities for further cooperation and development (</a:t>
            </a:r>
            <a:r>
              <a:rPr lang="en-NZ" dirty="0" err="1" smtClean="0"/>
              <a:t>eg</a:t>
            </a:r>
            <a:r>
              <a:rPr lang="en-NZ" dirty="0" smtClean="0"/>
              <a:t> </a:t>
            </a:r>
            <a:r>
              <a:rPr lang="en-NZ" dirty="0" err="1" smtClean="0"/>
              <a:t>dictionnary</a:t>
            </a:r>
            <a:r>
              <a:rPr lang="en-NZ" dirty="0" smtClean="0"/>
              <a:t>, standards,.. ) (IACS, GCW)</a:t>
            </a:r>
          </a:p>
          <a:p>
            <a:endParaRPr lang="en-NZ" dirty="0" smtClean="0"/>
          </a:p>
        </p:txBody>
      </p:sp>
    </p:spTree>
    <p:extLst>
      <p:ext uri="{BB962C8B-B14F-4D97-AF65-F5344CB8AC3E}">
        <p14:creationId xmlns:p14="http://schemas.microsoft.com/office/powerpoint/2010/main" val="2928119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fontScale="77500" lnSpcReduction="20000"/>
          </a:bodyPr>
          <a:lstStyle/>
          <a:p>
            <a:pPr marL="0" indent="0">
              <a:buNone/>
            </a:pPr>
            <a:r>
              <a:rPr lang="en-NZ" dirty="0" smtClean="0"/>
              <a:t>(e) challenges/gaps/needs that GCW could address. </a:t>
            </a:r>
          </a:p>
          <a:p>
            <a:pPr lvl="1">
              <a:buFont typeface="Arial" pitchFamily="34" charset="0"/>
              <a:buChar char="•"/>
            </a:pPr>
            <a:r>
              <a:rPr lang="en-NZ" dirty="0" smtClean="0"/>
              <a:t>Global </a:t>
            </a:r>
            <a:r>
              <a:rPr lang="en-NZ" dirty="0" err="1" smtClean="0"/>
              <a:t>vs</a:t>
            </a:r>
            <a:r>
              <a:rPr lang="en-NZ" dirty="0" smtClean="0"/>
              <a:t> regional (</a:t>
            </a:r>
            <a:r>
              <a:rPr lang="en-NZ" dirty="0" err="1" smtClean="0"/>
              <a:t>Svali</a:t>
            </a:r>
            <a:r>
              <a:rPr lang="en-NZ" dirty="0" smtClean="0"/>
              <a:t>)</a:t>
            </a:r>
          </a:p>
          <a:p>
            <a:pPr lvl="1">
              <a:buFont typeface="Arial" pitchFamily="34" charset="0"/>
              <a:buChar char="•"/>
            </a:pPr>
            <a:r>
              <a:rPr lang="en-NZ" dirty="0" smtClean="0"/>
              <a:t>Sharing of activity between countries (linking sites that have been developed for different purpose) (O </a:t>
            </a:r>
            <a:r>
              <a:rPr lang="en-NZ" dirty="0" err="1" smtClean="0"/>
              <a:t>Anisimov</a:t>
            </a:r>
            <a:r>
              <a:rPr lang="en-NZ" dirty="0" smtClean="0"/>
              <a:t> )</a:t>
            </a:r>
          </a:p>
          <a:p>
            <a:pPr lvl="1">
              <a:buFont typeface="Arial" pitchFamily="34" charset="0"/>
              <a:buChar char="•"/>
            </a:pPr>
            <a:r>
              <a:rPr lang="en-NZ" dirty="0" err="1" smtClean="0"/>
              <a:t>Himalya</a:t>
            </a:r>
            <a:r>
              <a:rPr lang="en-NZ" dirty="0" smtClean="0"/>
              <a:t> </a:t>
            </a:r>
            <a:r>
              <a:rPr lang="en-NZ" dirty="0" err="1" smtClean="0"/>
              <a:t>Cryosphere</a:t>
            </a:r>
            <a:r>
              <a:rPr lang="en-NZ" dirty="0" smtClean="0"/>
              <a:t> – Lot of data available for further study – International collaboration with neighbour countries (C Xiao) </a:t>
            </a:r>
          </a:p>
          <a:p>
            <a:pPr lvl="1">
              <a:buFont typeface="Arial" pitchFamily="34" charset="0"/>
              <a:buChar char="•"/>
            </a:pPr>
            <a:r>
              <a:rPr lang="en-NZ" dirty="0" smtClean="0"/>
              <a:t>Involvement of modellers for pilot studies (GCW and GIPS) for data assimilation, network analysis , network optimisation, model validity for forecast (G Balsamo- T </a:t>
            </a:r>
            <a:r>
              <a:rPr lang="en-NZ" dirty="0" err="1" smtClean="0"/>
              <a:t>Ohata</a:t>
            </a:r>
            <a:r>
              <a:rPr lang="en-NZ" dirty="0" smtClean="0"/>
              <a:t>)</a:t>
            </a:r>
          </a:p>
          <a:p>
            <a:pPr lvl="1">
              <a:buFont typeface="Arial" pitchFamily="34" charset="0"/>
              <a:buChar char="•"/>
            </a:pPr>
            <a:r>
              <a:rPr lang="en-NZ" dirty="0" smtClean="0"/>
              <a:t>Reference sites </a:t>
            </a:r>
            <a:r>
              <a:rPr lang="en-NZ" dirty="0" err="1" smtClean="0"/>
              <a:t>vs</a:t>
            </a:r>
            <a:r>
              <a:rPr lang="en-NZ" dirty="0" smtClean="0"/>
              <a:t> super sites (W </a:t>
            </a:r>
            <a:r>
              <a:rPr lang="en-NZ" dirty="0" err="1" smtClean="0"/>
              <a:t>Schoener</a:t>
            </a:r>
            <a:r>
              <a:rPr lang="en-NZ" dirty="0" smtClean="0"/>
              <a:t>)</a:t>
            </a:r>
          </a:p>
          <a:p>
            <a:pPr lvl="1">
              <a:buFont typeface="Arial" pitchFamily="34" charset="0"/>
              <a:buChar char="•"/>
            </a:pPr>
            <a:r>
              <a:rPr lang="en-NZ" dirty="0" smtClean="0"/>
              <a:t>Communication between community (operational/research), internal/external groups, national/international (C </a:t>
            </a:r>
            <a:r>
              <a:rPr lang="en-NZ" dirty="0" err="1" smtClean="0"/>
              <a:t>Fierz</a:t>
            </a:r>
            <a:r>
              <a:rPr lang="en-NZ" dirty="0" smtClean="0"/>
              <a:t>)</a:t>
            </a:r>
          </a:p>
          <a:p>
            <a:pPr lvl="1">
              <a:buFont typeface="Arial" pitchFamily="34" charset="0"/>
              <a:buChar char="•"/>
            </a:pPr>
            <a:r>
              <a:rPr lang="en-NZ" dirty="0" smtClean="0"/>
              <a:t>Long term goal: joint GCW and modeller for </a:t>
            </a:r>
            <a:r>
              <a:rPr lang="en-NZ" dirty="0" err="1" smtClean="0"/>
              <a:t>cryospheric</a:t>
            </a:r>
            <a:r>
              <a:rPr lang="en-NZ" dirty="0" smtClean="0"/>
              <a:t> re-analysis</a:t>
            </a:r>
          </a:p>
          <a:p>
            <a:pPr lvl="1">
              <a:buFont typeface="Arial" pitchFamily="34" charset="0"/>
              <a:buChar char="•"/>
            </a:pPr>
            <a:endParaRPr lang="en-NZ" dirty="0" smtClean="0"/>
          </a:p>
        </p:txBody>
      </p:sp>
    </p:spTree>
    <p:extLst>
      <p:ext uri="{BB962C8B-B14F-4D97-AF65-F5344CB8AC3E}">
        <p14:creationId xmlns:p14="http://schemas.microsoft.com/office/powerpoint/2010/main" val="3636782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a:xfrm>
            <a:off x="467544" y="1628800"/>
            <a:ext cx="8229600" cy="4525963"/>
          </a:xfrm>
        </p:spPr>
        <p:txBody>
          <a:bodyPr>
            <a:normAutofit fontScale="85000" lnSpcReduction="20000"/>
          </a:bodyPr>
          <a:lstStyle/>
          <a:p>
            <a:r>
              <a:rPr lang="en-NZ" dirty="0" smtClean="0"/>
              <a:t>Location/Projects: </a:t>
            </a:r>
          </a:p>
          <a:p>
            <a:pPr lvl="2"/>
            <a:r>
              <a:rPr lang="en-NZ" dirty="0" err="1" smtClean="0"/>
              <a:t>Svali</a:t>
            </a:r>
            <a:r>
              <a:rPr lang="en-NZ" dirty="0" smtClean="0"/>
              <a:t> (Iceland,….)</a:t>
            </a:r>
          </a:p>
          <a:p>
            <a:pPr lvl="2"/>
            <a:r>
              <a:rPr lang="en-NZ" dirty="0" smtClean="0"/>
              <a:t>National level collaboration : Permafrost in Russia (</a:t>
            </a:r>
            <a:r>
              <a:rPr lang="en-NZ" dirty="0"/>
              <a:t>R</a:t>
            </a:r>
            <a:r>
              <a:rPr lang="en-NZ" dirty="0" smtClean="0"/>
              <a:t>ussia other country collaboration) (Oleg)</a:t>
            </a:r>
          </a:p>
          <a:p>
            <a:pPr lvl="2"/>
            <a:r>
              <a:rPr lang="en-NZ" dirty="0" smtClean="0"/>
              <a:t>Organisation of work in South America (Argentina- Juan Manual)</a:t>
            </a:r>
          </a:p>
          <a:p>
            <a:pPr lvl="2"/>
            <a:r>
              <a:rPr lang="en-NZ" dirty="0" smtClean="0"/>
              <a:t>WTPS integration with WIS to handle permafrost data</a:t>
            </a:r>
          </a:p>
          <a:p>
            <a:pPr lvl="2"/>
            <a:r>
              <a:rPr lang="en-NZ" dirty="0" smtClean="0"/>
              <a:t>Best practices demonstration site in Ice pilot (Norway)</a:t>
            </a:r>
          </a:p>
          <a:p>
            <a:pPr lvl="2"/>
            <a:r>
              <a:rPr lang="en-NZ" dirty="0" smtClean="0"/>
              <a:t>Data assimilation (</a:t>
            </a:r>
            <a:r>
              <a:rPr lang="en-NZ" dirty="0" err="1" smtClean="0"/>
              <a:t>eg</a:t>
            </a:r>
            <a:r>
              <a:rPr lang="en-NZ" dirty="0" smtClean="0"/>
              <a:t> snow cover) – Develop basin assimilation techniques for surface condition (</a:t>
            </a:r>
            <a:r>
              <a:rPr lang="en-NZ" dirty="0" err="1" smtClean="0"/>
              <a:t>eg</a:t>
            </a:r>
            <a:r>
              <a:rPr lang="en-NZ" dirty="0" smtClean="0"/>
              <a:t> Japan)</a:t>
            </a:r>
          </a:p>
          <a:p>
            <a:pPr lvl="2"/>
            <a:r>
              <a:rPr lang="en-NZ" dirty="0" smtClean="0"/>
              <a:t>Community interaction through workshop for national/regional/global </a:t>
            </a:r>
          </a:p>
          <a:p>
            <a:pPr lvl="2"/>
            <a:r>
              <a:rPr lang="en-NZ" dirty="0" smtClean="0"/>
              <a:t>Contribution of different organisations/initiatives </a:t>
            </a:r>
          </a:p>
          <a:p>
            <a:pPr lvl="2"/>
            <a:r>
              <a:rPr lang="en-NZ" dirty="0" smtClean="0"/>
              <a:t>Synergy and communication of different working group (</a:t>
            </a:r>
            <a:r>
              <a:rPr lang="en-NZ" dirty="0" err="1" smtClean="0"/>
              <a:t>eg</a:t>
            </a:r>
            <a:r>
              <a:rPr lang="en-NZ" dirty="0" smtClean="0"/>
              <a:t> IACS, Permafrost,….), sharing of knowledge/resource</a:t>
            </a:r>
          </a:p>
          <a:p>
            <a:pPr lvl="2"/>
            <a:endParaRPr lang="en-NZ" dirty="0" smtClean="0"/>
          </a:p>
          <a:p>
            <a:endParaRPr lang="en-NZ" dirty="0"/>
          </a:p>
        </p:txBody>
      </p:sp>
    </p:spTree>
    <p:extLst>
      <p:ext uri="{BB962C8B-B14F-4D97-AF65-F5344CB8AC3E}">
        <p14:creationId xmlns:p14="http://schemas.microsoft.com/office/powerpoint/2010/main" val="1227929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720</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Pilot and Demonstration Projects</vt:lpstr>
      <vt:lpstr>Aim of Pilot project- Quick wins – Low hanging fruits</vt:lpstr>
      <vt:lpstr>Aim of Pilot project- Quick wins – Low hanging fruits</vt:lpstr>
      <vt:lpstr>PowerPoint Presentation</vt:lpstr>
      <vt:lpstr>PowerPoint Presentation</vt:lpstr>
      <vt:lpstr>PowerPoint Presentation</vt:lpstr>
      <vt:lpstr>PowerPoint Presentation</vt:lpstr>
      <vt:lpstr>PowerPoint Presentation</vt:lpstr>
      <vt:lpstr>PowerPoint Presentation</vt:lpstr>
    </vt:vector>
  </TitlesOfParts>
  <Company>NIWA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and Demonstration Projects</dc:title>
  <dc:creator>Christian Zammit</dc:creator>
  <cp:lastModifiedBy>Christian Zammit</cp:lastModifiedBy>
  <cp:revision>14</cp:revision>
  <dcterms:created xsi:type="dcterms:W3CDTF">2011-11-23T12:52:03Z</dcterms:created>
  <dcterms:modified xsi:type="dcterms:W3CDTF">2011-11-23T15:54:02Z</dcterms:modified>
</cp:coreProperties>
</file>