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s/comment4.xml" ContentType="application/vnd.openxmlformats-officedocument.presentationml.comment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comments/comment7.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3" r:id="rId14"/>
    <p:sldId id="279" r:id="rId15"/>
    <p:sldId id="280" r:id="rId16"/>
    <p:sldId id="292" r:id="rId17"/>
    <p:sldId id="282" r:id="rId18"/>
    <p:sldId id="284" r:id="rId19"/>
    <p:sldId id="285" r:id="rId20"/>
    <p:sldId id="302" r:id="rId21"/>
    <p:sldId id="303" r:id="rId22"/>
    <p:sldId id="304" r:id="rId23"/>
    <p:sldId id="293" r:id="rId24"/>
    <p:sldId id="294" r:id="rId25"/>
    <p:sldId id="306" r:id="rId26"/>
    <p:sldId id="305" r:id="rId27"/>
    <p:sldId id="295" r:id="rId28"/>
    <p:sldId id="296" r:id="rId29"/>
    <p:sldId id="297" r:id="rId30"/>
    <p:sldId id="298" r:id="rId31"/>
    <p:sldId id="299" r:id="rId32"/>
    <p:sldId id="300" r:id="rId33"/>
    <p:sldId id="301" r:id="rId34"/>
  </p:sldIdLst>
  <p:sldSz cx="9144000" cy="6858000" type="screen4x3"/>
  <p:notesSz cx="6997700" cy="9269413"/>
  <p:defaultTextStyle>
    <a:defPPr>
      <a:defRPr lang="en-GB"/>
    </a:defPPr>
    <a:lvl1pPr algn="l" defTabSz="449263" rtl="0" fontAlgn="base">
      <a:spcBef>
        <a:spcPct val="0"/>
      </a:spcBef>
      <a:spcAft>
        <a:spcPct val="0"/>
      </a:spcAft>
      <a:defRPr kern="1200">
        <a:solidFill>
          <a:schemeClr val="bg1"/>
        </a:solidFill>
        <a:latin typeface="Arial" charset="0"/>
        <a:ea typeface="MS Gothic" pitchFamily="49" charset="-128"/>
        <a:cs typeface="Arial" charset="0"/>
      </a:defRPr>
    </a:lvl1pPr>
    <a:lvl2pPr marL="457200" algn="l" defTabSz="449263" rtl="0" fontAlgn="base">
      <a:spcBef>
        <a:spcPct val="0"/>
      </a:spcBef>
      <a:spcAft>
        <a:spcPct val="0"/>
      </a:spcAft>
      <a:defRPr kern="1200">
        <a:solidFill>
          <a:schemeClr val="bg1"/>
        </a:solidFill>
        <a:latin typeface="Arial" charset="0"/>
        <a:ea typeface="MS Gothic" pitchFamily="49" charset="-128"/>
        <a:cs typeface="Arial" charset="0"/>
      </a:defRPr>
    </a:lvl2pPr>
    <a:lvl3pPr marL="914400" algn="l" defTabSz="449263" rtl="0" fontAlgn="base">
      <a:spcBef>
        <a:spcPct val="0"/>
      </a:spcBef>
      <a:spcAft>
        <a:spcPct val="0"/>
      </a:spcAft>
      <a:defRPr kern="1200">
        <a:solidFill>
          <a:schemeClr val="bg1"/>
        </a:solidFill>
        <a:latin typeface="Arial" charset="0"/>
        <a:ea typeface="MS Gothic" pitchFamily="49" charset="-128"/>
        <a:cs typeface="Arial" charset="0"/>
      </a:defRPr>
    </a:lvl3pPr>
    <a:lvl4pPr marL="1371600" algn="l" defTabSz="449263" rtl="0" fontAlgn="base">
      <a:spcBef>
        <a:spcPct val="0"/>
      </a:spcBef>
      <a:spcAft>
        <a:spcPct val="0"/>
      </a:spcAft>
      <a:defRPr kern="1200">
        <a:solidFill>
          <a:schemeClr val="bg1"/>
        </a:solidFill>
        <a:latin typeface="Arial" charset="0"/>
        <a:ea typeface="MS Gothic" pitchFamily="49" charset="-128"/>
        <a:cs typeface="Arial" charset="0"/>
      </a:defRPr>
    </a:lvl4pPr>
    <a:lvl5pPr marL="1828800" algn="l" defTabSz="449263" rtl="0" fontAlgn="base">
      <a:spcBef>
        <a:spcPct val="0"/>
      </a:spcBef>
      <a:spcAft>
        <a:spcPct val="0"/>
      </a:spcAft>
      <a:defRPr kern="1200">
        <a:solidFill>
          <a:schemeClr val="bg1"/>
        </a:solidFill>
        <a:latin typeface="Arial" charset="0"/>
        <a:ea typeface="MS Gothic" pitchFamily="49" charset="-128"/>
        <a:cs typeface="Arial" charset="0"/>
      </a:defRPr>
    </a:lvl5pPr>
    <a:lvl6pPr marL="2286000" algn="l" defTabSz="914400" rtl="0" eaLnBrk="1" latinLnBrk="0" hangingPunct="1">
      <a:defRPr kern="1200">
        <a:solidFill>
          <a:schemeClr val="bg1"/>
        </a:solidFill>
        <a:latin typeface="Arial" charset="0"/>
        <a:ea typeface="MS Gothic" pitchFamily="49" charset="-128"/>
        <a:cs typeface="Arial" charset="0"/>
      </a:defRPr>
    </a:lvl6pPr>
    <a:lvl7pPr marL="2743200" algn="l" defTabSz="914400" rtl="0" eaLnBrk="1" latinLnBrk="0" hangingPunct="1">
      <a:defRPr kern="1200">
        <a:solidFill>
          <a:schemeClr val="bg1"/>
        </a:solidFill>
        <a:latin typeface="Arial" charset="0"/>
        <a:ea typeface="MS Gothic" pitchFamily="49" charset="-128"/>
        <a:cs typeface="Arial" charset="0"/>
      </a:defRPr>
    </a:lvl7pPr>
    <a:lvl8pPr marL="3200400" algn="l" defTabSz="914400" rtl="0" eaLnBrk="1" latinLnBrk="0" hangingPunct="1">
      <a:defRPr kern="1200">
        <a:solidFill>
          <a:schemeClr val="bg1"/>
        </a:solidFill>
        <a:latin typeface="Arial" charset="0"/>
        <a:ea typeface="MS Gothic" pitchFamily="49" charset="-128"/>
        <a:cs typeface="Arial" charset="0"/>
      </a:defRPr>
    </a:lvl8pPr>
    <a:lvl9pPr marL="3657600" algn="l" defTabSz="914400" rtl="0" eaLnBrk="1" latinLnBrk="0" hangingPunct="1">
      <a:defRPr kern="1200">
        <a:solidFill>
          <a:schemeClr val="bg1"/>
        </a:solidFill>
        <a:latin typeface="Arial" charset="0"/>
        <a:ea typeface="MS Gothic" pitchFamily="49"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ram Lee" initials="B.Le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42" autoAdjust="0"/>
  </p:normalViewPr>
  <p:slideViewPr>
    <p:cSldViewPr>
      <p:cViewPr>
        <p:scale>
          <a:sx n="70" d="100"/>
          <a:sy n="70" d="100"/>
        </p:scale>
        <p:origin x="-7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9-24T20:43:26.593"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8-09-24T20:43:26.593"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8-09-24T20:43:26.593" idx="3">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8-09-24T20:43:26.593" idx="4">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8-09-24T20:43:26.593" idx="5">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8-09-24T20:43:26.593" idx="6">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8-09-24T20:43:26.593" idx="7">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997700" cy="9269413"/>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Arial" pitchFamily="34" charset="0"/>
              <a:buNone/>
              <a:defRPr/>
            </a:pPr>
            <a:endParaRPr lang="ru-RU">
              <a:latin typeface="Arial" pitchFamily="34" charset="0"/>
              <a:cs typeface="+mn-cs"/>
            </a:endParaRPr>
          </a:p>
        </p:txBody>
      </p:sp>
      <p:sp>
        <p:nvSpPr>
          <p:cNvPr id="3074" name="Rectangle 2"/>
          <p:cNvSpPr>
            <a:spLocks noGrp="1" noChangeArrowheads="1"/>
          </p:cNvSpPr>
          <p:nvPr>
            <p:ph type="hdr"/>
          </p:nvPr>
        </p:nvSpPr>
        <p:spPr bwMode="auto">
          <a:xfrm>
            <a:off x="0" y="0"/>
            <a:ext cx="3030538" cy="461963"/>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lvl1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itchFamily="34" charset="0"/>
                <a:cs typeface="Lucida Sans Unicode" pitchFamily="34" charset="0"/>
              </a:defRPr>
            </a:lvl1pPr>
          </a:lstStyle>
          <a:p>
            <a:pPr>
              <a:defRPr/>
            </a:pPr>
            <a:endParaRPr lang="en-CA"/>
          </a:p>
        </p:txBody>
      </p:sp>
      <p:sp>
        <p:nvSpPr>
          <p:cNvPr id="3075" name="Rectangle 3"/>
          <p:cNvSpPr>
            <a:spLocks noGrp="1" noChangeArrowheads="1"/>
          </p:cNvSpPr>
          <p:nvPr>
            <p:ph type="dt"/>
          </p:nvPr>
        </p:nvSpPr>
        <p:spPr bwMode="auto">
          <a:xfrm>
            <a:off x="3963988" y="0"/>
            <a:ext cx="3030537" cy="461963"/>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lvl1pPr algn="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itchFamily="34" charset="0"/>
                <a:cs typeface="Lucida Sans Unicode" pitchFamily="34" charset="0"/>
              </a:defRPr>
            </a:lvl1pPr>
          </a:lstStyle>
          <a:p>
            <a:pPr>
              <a:defRPr/>
            </a:pPr>
            <a:endParaRPr lang="en-CA"/>
          </a:p>
        </p:txBody>
      </p:sp>
      <p:sp>
        <p:nvSpPr>
          <p:cNvPr id="13317" name="Rectangle 4"/>
          <p:cNvSpPr>
            <a:spLocks noGrp="1" noRot="1" noChangeArrowheads="1"/>
          </p:cNvSpPr>
          <p:nvPr>
            <p:ph type="sldImg"/>
          </p:nvPr>
        </p:nvSpPr>
        <p:spPr bwMode="auto">
          <a:xfrm>
            <a:off x="1181100" y="695325"/>
            <a:ext cx="4633913" cy="3475038"/>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700088" y="4403725"/>
            <a:ext cx="5595937" cy="4170363"/>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ru-RU" noProof="0" smtClean="0"/>
          </a:p>
        </p:txBody>
      </p:sp>
      <p:sp>
        <p:nvSpPr>
          <p:cNvPr id="3078" name="Rectangle 6"/>
          <p:cNvSpPr>
            <a:spLocks noGrp="1" noChangeArrowheads="1"/>
          </p:cNvSpPr>
          <p:nvPr>
            <p:ph type="ftr"/>
          </p:nvPr>
        </p:nvSpPr>
        <p:spPr bwMode="auto">
          <a:xfrm>
            <a:off x="0" y="8805863"/>
            <a:ext cx="3030538" cy="461962"/>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itchFamily="34" charset="0"/>
                <a:cs typeface="Lucida Sans Unicode" pitchFamily="34" charset="0"/>
              </a:defRPr>
            </a:lvl1pPr>
          </a:lstStyle>
          <a:p>
            <a:pPr>
              <a:defRPr/>
            </a:pPr>
            <a:endParaRPr lang="en-CA"/>
          </a:p>
        </p:txBody>
      </p:sp>
      <p:sp>
        <p:nvSpPr>
          <p:cNvPr id="3079" name="Rectangle 7"/>
          <p:cNvSpPr>
            <a:spLocks noGrp="1" noChangeArrowheads="1"/>
          </p:cNvSpPr>
          <p:nvPr>
            <p:ph type="sldNum"/>
          </p:nvPr>
        </p:nvSpPr>
        <p:spPr bwMode="auto">
          <a:xfrm>
            <a:off x="3963988" y="8805863"/>
            <a:ext cx="3030537" cy="461962"/>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itchFamily="34" charset="0"/>
                <a:cs typeface="Lucida Sans Unicode" pitchFamily="34" charset="0"/>
              </a:defRPr>
            </a:lvl1pPr>
          </a:lstStyle>
          <a:p>
            <a:pPr>
              <a:defRPr/>
            </a:pPr>
            <a:fld id="{7311AD77-04BB-4B56-9859-9FD15ACF96EE}"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Arial" charset="0"/>
              <a:buNone/>
            </a:pPr>
            <a:fld id="{7528F471-9361-4C58-B6F3-4B6BF5EE0252}" type="slidenum">
              <a:rPr lang="en-CA" smtClean="0">
                <a:latin typeface="Arial" charset="0"/>
              </a:rPr>
              <a:pPr>
                <a:buFont typeface="Arial" charset="0"/>
                <a:buNone/>
              </a:pPr>
              <a:t>1</a:t>
            </a:fld>
            <a:endParaRPr lang="en-CA" smtClean="0">
              <a:latin typeface="Arial" charset="0"/>
            </a:endParaRPr>
          </a:p>
        </p:txBody>
      </p:sp>
      <p:sp>
        <p:nvSpPr>
          <p:cNvPr id="16387" name="Rectangle 1"/>
          <p:cNvSpPr>
            <a:spLocks noGrp="1" noRot="1" noChangeArrowheads="1" noTextEdit="1"/>
          </p:cNvSpPr>
          <p:nvPr>
            <p:ph type="sldImg"/>
          </p:nvPr>
        </p:nvSpPr>
        <p:spPr>
          <a:xfrm>
            <a:off x="1181100" y="695325"/>
            <a:ext cx="4635500" cy="3476625"/>
          </a:xfrm>
          <a:ln/>
        </p:spPr>
      </p:sp>
      <p:sp>
        <p:nvSpPr>
          <p:cNvPr id="16388"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pPr>
              <a:buFont typeface="Arial" charset="0"/>
              <a:buNone/>
            </a:pPr>
            <a:fld id="{7A6F8424-98D0-4DC9-B010-AA0043DFB1D1}" type="slidenum">
              <a:rPr lang="en-CA" smtClean="0">
                <a:latin typeface="Arial" charset="0"/>
              </a:rPr>
              <a:pPr>
                <a:buFont typeface="Arial" charset="0"/>
                <a:buNone/>
              </a:pPr>
              <a:t>10</a:t>
            </a:fld>
            <a:endParaRPr lang="en-CA" smtClean="0">
              <a:latin typeface="Arial" charset="0"/>
            </a:endParaRPr>
          </a:p>
        </p:txBody>
      </p:sp>
      <p:sp>
        <p:nvSpPr>
          <p:cNvPr id="34819" name="Rectangle 1"/>
          <p:cNvSpPr>
            <a:spLocks noGrp="1" noRot="1" noChangeArrowheads="1" noTextEdit="1"/>
          </p:cNvSpPr>
          <p:nvPr>
            <p:ph type="sldImg"/>
          </p:nvPr>
        </p:nvSpPr>
        <p:spPr>
          <a:xfrm>
            <a:off x="1181100" y="695325"/>
            <a:ext cx="4635500" cy="3476625"/>
          </a:xfrm>
          <a:ln/>
        </p:spPr>
      </p:sp>
      <p:sp>
        <p:nvSpPr>
          <p:cNvPr id="34820"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pPr>
              <a:buFont typeface="Arial" charset="0"/>
              <a:buNone/>
            </a:pPr>
            <a:fld id="{922B6919-F5E8-4D7B-8785-595AA7FEF9BE}" type="slidenum">
              <a:rPr lang="en-CA" smtClean="0">
                <a:latin typeface="Arial" charset="0"/>
              </a:rPr>
              <a:pPr>
                <a:buFont typeface="Arial" charset="0"/>
                <a:buNone/>
              </a:pPr>
              <a:t>11</a:t>
            </a:fld>
            <a:endParaRPr lang="en-CA" smtClean="0">
              <a:latin typeface="Arial" charset="0"/>
            </a:endParaRPr>
          </a:p>
        </p:txBody>
      </p:sp>
      <p:sp>
        <p:nvSpPr>
          <p:cNvPr id="36867" name="Rectangle 1"/>
          <p:cNvSpPr>
            <a:spLocks noGrp="1" noRot="1" noChangeArrowheads="1" noTextEdit="1"/>
          </p:cNvSpPr>
          <p:nvPr>
            <p:ph type="sldImg"/>
          </p:nvPr>
        </p:nvSpPr>
        <p:spPr>
          <a:xfrm>
            <a:off x="1181100" y="695325"/>
            <a:ext cx="4635500" cy="3476625"/>
          </a:xfrm>
          <a:ln/>
        </p:spPr>
      </p:sp>
      <p:sp>
        <p:nvSpPr>
          <p:cNvPr id="36868"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pPr>
              <a:buFont typeface="Arial" charset="0"/>
              <a:buNone/>
            </a:pPr>
            <a:fld id="{2482FA02-4387-44D2-B015-2B6E636272EF}" type="slidenum">
              <a:rPr lang="en-CA" smtClean="0">
                <a:latin typeface="Arial" charset="0"/>
              </a:rPr>
              <a:pPr>
                <a:buFont typeface="Arial" charset="0"/>
                <a:buNone/>
              </a:pPr>
              <a:t>12</a:t>
            </a:fld>
            <a:endParaRPr lang="en-CA" smtClean="0">
              <a:latin typeface="Arial" charset="0"/>
            </a:endParaRPr>
          </a:p>
        </p:txBody>
      </p:sp>
      <p:sp>
        <p:nvSpPr>
          <p:cNvPr id="38915" name="Rectangle 1"/>
          <p:cNvSpPr>
            <a:spLocks noGrp="1" noRot="1" noChangeArrowheads="1" noTextEdit="1"/>
          </p:cNvSpPr>
          <p:nvPr>
            <p:ph type="sldImg"/>
          </p:nvPr>
        </p:nvSpPr>
        <p:spPr>
          <a:xfrm>
            <a:off x="1181100" y="695325"/>
            <a:ext cx="4635500" cy="3476625"/>
          </a:xfrm>
          <a:ln/>
        </p:spPr>
      </p:sp>
      <p:sp>
        <p:nvSpPr>
          <p:cNvPr id="38916" name="Rectangle 2"/>
          <p:cNvSpPr>
            <a:spLocks noGrp="1" noChangeArrowheads="1"/>
          </p:cNvSpPr>
          <p:nvPr>
            <p:ph type="body" idx="1"/>
          </p:nvPr>
        </p:nvSpPr>
        <p:spPr>
          <a:xfrm>
            <a:off x="700088" y="4403725"/>
            <a:ext cx="5597525" cy="4081463"/>
          </a:xfrm>
          <a:noFill/>
          <a:ln/>
        </p:spPr>
        <p:txBody>
          <a:bodyPr wrap="none" anchor="ct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pPr>
              <a:buFont typeface="Arial" charset="0"/>
              <a:buNone/>
            </a:pPr>
            <a:fld id="{09222565-53E4-4F02-924A-19F820E94507}" type="slidenum">
              <a:rPr lang="en-CA" smtClean="0">
                <a:latin typeface="Arial" charset="0"/>
              </a:rPr>
              <a:pPr>
                <a:buFont typeface="Arial" charset="0"/>
                <a:buNone/>
              </a:pPr>
              <a:t>13</a:t>
            </a:fld>
            <a:endParaRPr lang="en-CA" smtClean="0">
              <a:latin typeface="Arial" charset="0"/>
            </a:endParaRPr>
          </a:p>
        </p:txBody>
      </p:sp>
      <p:sp>
        <p:nvSpPr>
          <p:cNvPr id="40963" name="Rectangle 1"/>
          <p:cNvSpPr>
            <a:spLocks noGrp="1" noRot="1" noChangeArrowheads="1" noTextEdit="1"/>
          </p:cNvSpPr>
          <p:nvPr>
            <p:ph type="sldImg"/>
          </p:nvPr>
        </p:nvSpPr>
        <p:spPr>
          <a:xfrm>
            <a:off x="1181100" y="695325"/>
            <a:ext cx="4635500" cy="3476625"/>
          </a:xfrm>
          <a:ln/>
        </p:spPr>
      </p:sp>
      <p:sp>
        <p:nvSpPr>
          <p:cNvPr id="40964" name="Rectangle 2"/>
          <p:cNvSpPr>
            <a:spLocks noGrp="1" noChangeArrowheads="1"/>
          </p:cNvSpPr>
          <p:nvPr>
            <p:ph type="body" idx="1"/>
          </p:nvPr>
        </p:nvSpPr>
        <p:spPr>
          <a:xfrm>
            <a:off x="700088" y="4403725"/>
            <a:ext cx="5597525" cy="4081463"/>
          </a:xfrm>
          <a:noFill/>
          <a:ln/>
        </p:spPr>
        <p:txBody>
          <a:bodyPr wrap="none" anchor="ct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pPr>
              <a:buFont typeface="Arial" charset="0"/>
              <a:buNone/>
            </a:pPr>
            <a:fld id="{32E9476F-B946-4D6D-9DC8-ACFB87515B25}" type="slidenum">
              <a:rPr lang="en-CA" smtClean="0">
                <a:latin typeface="Arial" charset="0"/>
              </a:rPr>
              <a:pPr>
                <a:buFont typeface="Arial" charset="0"/>
                <a:buNone/>
              </a:pPr>
              <a:t>14</a:t>
            </a:fld>
            <a:endParaRPr lang="en-CA" smtClean="0">
              <a:latin typeface="Arial" charset="0"/>
            </a:endParaRPr>
          </a:p>
        </p:txBody>
      </p:sp>
      <p:sp>
        <p:nvSpPr>
          <p:cNvPr id="43011" name="Rectangle 1"/>
          <p:cNvSpPr>
            <a:spLocks noGrp="1" noRot="1" noChangeArrowheads="1" noTextEdit="1"/>
          </p:cNvSpPr>
          <p:nvPr>
            <p:ph type="sldImg"/>
          </p:nvPr>
        </p:nvSpPr>
        <p:spPr>
          <a:xfrm>
            <a:off x="1181100" y="695325"/>
            <a:ext cx="4635500" cy="3476625"/>
          </a:xfrm>
          <a:ln/>
        </p:spPr>
      </p:sp>
      <p:sp>
        <p:nvSpPr>
          <p:cNvPr id="43012"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pPr>
              <a:buFont typeface="Arial" charset="0"/>
              <a:buNone/>
            </a:pPr>
            <a:fld id="{B5823461-23CA-4FF6-93DA-02701F822344}" type="slidenum">
              <a:rPr lang="en-CA" smtClean="0">
                <a:latin typeface="Arial" charset="0"/>
              </a:rPr>
              <a:pPr>
                <a:buFont typeface="Arial" charset="0"/>
                <a:buNone/>
              </a:pPr>
              <a:t>15</a:t>
            </a:fld>
            <a:endParaRPr lang="en-CA" smtClean="0">
              <a:latin typeface="Arial" charset="0"/>
            </a:endParaRPr>
          </a:p>
        </p:txBody>
      </p:sp>
      <p:sp>
        <p:nvSpPr>
          <p:cNvPr id="45059" name="Rectangle 1"/>
          <p:cNvSpPr>
            <a:spLocks noGrp="1" noRot="1" noChangeArrowheads="1" noTextEdit="1"/>
          </p:cNvSpPr>
          <p:nvPr>
            <p:ph type="sldImg"/>
          </p:nvPr>
        </p:nvSpPr>
        <p:spPr>
          <a:xfrm>
            <a:off x="1181100" y="695325"/>
            <a:ext cx="4635500" cy="3476625"/>
          </a:xfrm>
          <a:ln/>
        </p:spPr>
      </p:sp>
      <p:sp>
        <p:nvSpPr>
          <p:cNvPr id="45060" name="Rectangle 2"/>
          <p:cNvSpPr>
            <a:spLocks noGrp="1" noChangeArrowheads="1"/>
          </p:cNvSpPr>
          <p:nvPr>
            <p:ph type="body" idx="1"/>
          </p:nvPr>
        </p:nvSpPr>
        <p:spPr>
          <a:xfrm>
            <a:off x="700088" y="4403725"/>
            <a:ext cx="5597525" cy="4081463"/>
          </a:xfrm>
          <a:noFill/>
          <a:ln/>
        </p:spPr>
        <p:txBody>
          <a:bodyPr wrap="none" anchor="ct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pPr>
              <a:buFont typeface="Arial" charset="0"/>
              <a:buNone/>
            </a:pPr>
            <a:fld id="{197A8254-3336-4C17-B6A2-0A12A8473EEB}" type="slidenum">
              <a:rPr lang="en-CA" smtClean="0">
                <a:latin typeface="Arial" charset="0"/>
              </a:rPr>
              <a:pPr>
                <a:buFont typeface="Arial" charset="0"/>
                <a:buNone/>
              </a:pPr>
              <a:t>16</a:t>
            </a:fld>
            <a:endParaRPr lang="en-CA" smtClean="0">
              <a:latin typeface="Arial" charset="0"/>
            </a:endParaRPr>
          </a:p>
        </p:txBody>
      </p:sp>
      <p:sp>
        <p:nvSpPr>
          <p:cNvPr id="47107" name="Rectangle 1"/>
          <p:cNvSpPr>
            <a:spLocks noGrp="1" noRot="1" noChangeArrowheads="1" noTextEdit="1"/>
          </p:cNvSpPr>
          <p:nvPr>
            <p:ph type="sldImg"/>
          </p:nvPr>
        </p:nvSpPr>
        <p:spPr>
          <a:xfrm>
            <a:off x="1181100" y="695325"/>
            <a:ext cx="4635500" cy="3476625"/>
          </a:xfrm>
          <a:ln/>
        </p:spPr>
      </p:sp>
      <p:sp>
        <p:nvSpPr>
          <p:cNvPr id="47108" name="Rectangle 2"/>
          <p:cNvSpPr>
            <a:spLocks noGrp="1" noChangeArrowheads="1"/>
          </p:cNvSpPr>
          <p:nvPr>
            <p:ph type="body" idx="1"/>
          </p:nvPr>
        </p:nvSpPr>
        <p:spPr>
          <a:xfrm>
            <a:off x="700088" y="4403725"/>
            <a:ext cx="5597525" cy="4081463"/>
          </a:xfrm>
          <a:noFill/>
          <a:ln/>
        </p:spPr>
        <p:txBody>
          <a:bodyPr wrap="none" anchor="ct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p>
            <a:pPr>
              <a:buFont typeface="Arial" charset="0"/>
              <a:buNone/>
            </a:pPr>
            <a:fld id="{D07D1A72-A9FF-420B-8274-DF0410B65B4C}" type="slidenum">
              <a:rPr lang="en-CA" smtClean="0">
                <a:latin typeface="Arial" charset="0"/>
              </a:rPr>
              <a:pPr>
                <a:buFont typeface="Arial" charset="0"/>
                <a:buNone/>
              </a:pPr>
              <a:t>17</a:t>
            </a:fld>
            <a:endParaRPr lang="en-CA" smtClean="0">
              <a:latin typeface="Arial" charset="0"/>
            </a:endParaRPr>
          </a:p>
        </p:txBody>
      </p:sp>
      <p:sp>
        <p:nvSpPr>
          <p:cNvPr id="49155" name="Rectangle 1"/>
          <p:cNvSpPr>
            <a:spLocks noGrp="1" noRot="1" noChangeArrowheads="1" noTextEdit="1"/>
          </p:cNvSpPr>
          <p:nvPr>
            <p:ph type="sldImg"/>
          </p:nvPr>
        </p:nvSpPr>
        <p:spPr>
          <a:xfrm>
            <a:off x="1181100" y="695325"/>
            <a:ext cx="4635500" cy="3476625"/>
          </a:xfrm>
          <a:ln/>
        </p:spPr>
      </p:sp>
      <p:sp>
        <p:nvSpPr>
          <p:cNvPr id="49156" name="Rectangle 2"/>
          <p:cNvSpPr>
            <a:spLocks noGrp="1" noChangeArrowheads="1"/>
          </p:cNvSpPr>
          <p:nvPr>
            <p:ph type="body" idx="1"/>
          </p:nvPr>
        </p:nvSpPr>
        <p:spPr>
          <a:xfrm>
            <a:off x="700088" y="4403725"/>
            <a:ext cx="5597525" cy="4081463"/>
          </a:xfrm>
          <a:noFill/>
          <a:ln/>
        </p:spPr>
        <p:txBody>
          <a:bodyPr wrap="none" anchor="ct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pPr>
              <a:buFont typeface="Arial" charset="0"/>
              <a:buNone/>
            </a:pPr>
            <a:fld id="{92E8F22B-2B34-456C-BFFB-BA14B5B61DF3}" type="slidenum">
              <a:rPr lang="en-CA" smtClean="0">
                <a:latin typeface="Arial" charset="0"/>
              </a:rPr>
              <a:pPr>
                <a:buFont typeface="Arial" charset="0"/>
                <a:buNone/>
              </a:pPr>
              <a:t>18</a:t>
            </a:fld>
            <a:endParaRPr lang="en-CA" smtClean="0">
              <a:latin typeface="Arial" charset="0"/>
            </a:endParaRPr>
          </a:p>
        </p:txBody>
      </p:sp>
      <p:sp>
        <p:nvSpPr>
          <p:cNvPr id="51203" name="Text Box 1"/>
          <p:cNvSpPr txBox="1">
            <a:spLocks noChangeArrowheads="1"/>
          </p:cNvSpPr>
          <p:nvPr/>
        </p:nvSpPr>
        <p:spPr bwMode="auto">
          <a:xfrm>
            <a:off x="1181100" y="695325"/>
            <a:ext cx="4635500" cy="3476625"/>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Arial" charset="0"/>
              <a:buNone/>
            </a:pPr>
            <a:endParaRPr lang="ru-RU"/>
          </a:p>
        </p:txBody>
      </p:sp>
      <p:sp>
        <p:nvSpPr>
          <p:cNvPr id="51204" name="Text Box 2"/>
          <p:cNvSpPr>
            <a:spLocks noGrp="1" noChangeArrowheads="1"/>
          </p:cNvSpPr>
          <p:nvPr>
            <p:ph type="body"/>
          </p:nvPr>
        </p:nvSpPr>
        <p:spPr>
          <a:xfrm>
            <a:off x="700088" y="4403725"/>
            <a:ext cx="5597525" cy="4171950"/>
          </a:xfrm>
          <a:noFill/>
          <a:ln/>
        </p:spPr>
        <p:txBody>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ea typeface="MS Gothic" pitchFamily="49" charset="-128"/>
              </a:rPr>
              <a:t>I was asked to review the state of ocean data, products and services in the Arctic.</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ea typeface="MS Gothic" pitchFamily="49" charset="-128"/>
              </a:rPr>
              <a:t>I hope to do that in this fashion.</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ea typeface="MS Gothic" pitchFamily="49" charset="-128"/>
              </a:rPr>
              <a:t>The view through the porthole will give you a hint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charset="0"/>
              <a:ea typeface="MS Gothic" pitchFamily="4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pPr>
              <a:buFont typeface="Arial" charset="0"/>
              <a:buNone/>
            </a:pPr>
            <a:fld id="{767490BB-33CF-40A5-9352-3676CBC041F0}" type="slidenum">
              <a:rPr lang="en-CA" smtClean="0">
                <a:latin typeface="Arial" charset="0"/>
              </a:rPr>
              <a:pPr>
                <a:buFont typeface="Arial" charset="0"/>
                <a:buNone/>
              </a:pPr>
              <a:t>19</a:t>
            </a:fld>
            <a:endParaRPr lang="en-CA" smtClean="0">
              <a:latin typeface="Arial" charset="0"/>
            </a:endParaRPr>
          </a:p>
        </p:txBody>
      </p:sp>
      <p:sp>
        <p:nvSpPr>
          <p:cNvPr id="53251" name="Text Box 1"/>
          <p:cNvSpPr txBox="1">
            <a:spLocks noChangeArrowheads="1"/>
          </p:cNvSpPr>
          <p:nvPr/>
        </p:nvSpPr>
        <p:spPr bwMode="auto">
          <a:xfrm>
            <a:off x="1181100" y="695325"/>
            <a:ext cx="4635500" cy="3476625"/>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Arial" charset="0"/>
              <a:buNone/>
            </a:pPr>
            <a:endParaRPr lang="ru-RU"/>
          </a:p>
        </p:txBody>
      </p:sp>
      <p:sp>
        <p:nvSpPr>
          <p:cNvPr id="53252" name="Text Box 2"/>
          <p:cNvSpPr>
            <a:spLocks noGrp="1" noChangeArrowheads="1"/>
          </p:cNvSpPr>
          <p:nvPr>
            <p:ph type="body"/>
          </p:nvPr>
        </p:nvSpPr>
        <p:spPr>
          <a:xfrm>
            <a:off x="700088" y="4403725"/>
            <a:ext cx="5597525" cy="4171950"/>
          </a:xfrm>
          <a:noFill/>
          <a:ln/>
        </p:spPr>
        <p:txBody>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ea typeface="MS Gothic" pitchFamily="49" charset="-128"/>
              </a:rPr>
              <a:t>I was asked to review the state of ocean data, products and services in the Arctic.</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ea typeface="MS Gothic" pitchFamily="49" charset="-128"/>
              </a:rPr>
              <a:t>I hope to do that in this fashion.</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ea typeface="MS Gothic" pitchFamily="49" charset="-128"/>
              </a:rPr>
              <a:t>The view through the porthole will give you a hint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charset="0"/>
              <a:ea typeface="MS Gothic" pitchFamily="4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p>
            <a:pPr>
              <a:buFont typeface="Arial" charset="0"/>
              <a:buNone/>
            </a:pPr>
            <a:fld id="{10F76B16-3001-4FE3-AE36-BFFCC0C630AF}" type="slidenum">
              <a:rPr lang="en-CA" smtClean="0">
                <a:latin typeface="Arial" charset="0"/>
              </a:rPr>
              <a:pPr>
                <a:buFont typeface="Arial" charset="0"/>
                <a:buNone/>
              </a:pPr>
              <a:t>2</a:t>
            </a:fld>
            <a:endParaRPr lang="en-CA" smtClean="0">
              <a:latin typeface="Arial" charset="0"/>
            </a:endParaRPr>
          </a:p>
        </p:txBody>
      </p:sp>
      <p:sp>
        <p:nvSpPr>
          <p:cNvPr id="18435" name="Rectangle 1"/>
          <p:cNvSpPr>
            <a:spLocks noGrp="1" noRot="1" noChangeArrowheads="1" noTextEdit="1"/>
          </p:cNvSpPr>
          <p:nvPr>
            <p:ph type="sldImg"/>
          </p:nvPr>
        </p:nvSpPr>
        <p:spPr>
          <a:xfrm>
            <a:off x="1181100" y="695325"/>
            <a:ext cx="4635500" cy="3476625"/>
          </a:xfrm>
          <a:ln/>
        </p:spPr>
      </p:sp>
      <p:sp>
        <p:nvSpPr>
          <p:cNvPr id="18436"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p:nvPr>
        </p:nvSpPr>
        <p:spPr>
          <a:noFill/>
        </p:spPr>
        <p:txBody>
          <a:bodyPr/>
          <a:lstStyle/>
          <a:p>
            <a:pPr>
              <a:buFont typeface="Arial" charset="0"/>
              <a:buNone/>
            </a:pPr>
            <a:fld id="{A6658462-CB34-4B08-9438-B07A8165BF3A}" type="slidenum">
              <a:rPr lang="ko-KR" altLang="en-US" smtClean="0">
                <a:latin typeface="Arial" charset="0"/>
              </a:rPr>
              <a:pPr>
                <a:buFont typeface="Arial" charset="0"/>
                <a:buNone/>
              </a:pPr>
              <a:t>27</a:t>
            </a:fld>
            <a:endParaRPr lang="en-US" altLang="ko-KR" smtClean="0">
              <a:latin typeface="Arial" charset="0"/>
            </a:endParaRPr>
          </a:p>
        </p:txBody>
      </p:sp>
      <p:sp>
        <p:nvSpPr>
          <p:cNvPr id="61442" name="Rectangle 2"/>
          <p:cNvSpPr>
            <a:spLocks noGrp="1" noRot="1" noChangeArrowheads="1" noTextEdit="1"/>
          </p:cNvSpPr>
          <p:nvPr>
            <p:ph type="sldImg"/>
          </p:nvPr>
        </p:nvSpPr>
        <p:spPr>
          <a:ln/>
        </p:spPr>
      </p:sp>
      <p:sp>
        <p:nvSpPr>
          <p:cNvPr id="61443" name="Rectangle 3"/>
          <p:cNvSpPr>
            <a:spLocks noGrp="1" noChangeArrowheads="1"/>
          </p:cNvSpPr>
          <p:nvPr>
            <p:ph type="body" idx="1"/>
          </p:nvPr>
        </p:nvSpPr>
        <p:spPr>
          <a:xfrm>
            <a:off x="933450" y="4403725"/>
            <a:ext cx="5130800" cy="4170363"/>
          </a:xfrm>
          <a:noFill/>
          <a:ln/>
        </p:spPr>
        <p:txBody>
          <a:bodyPr/>
          <a:lstStyle/>
          <a:p>
            <a:pPr eaLnBrk="1" hangingPunct="1"/>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p:nvPr>
        </p:nvSpPr>
        <p:spPr>
          <a:noFill/>
        </p:spPr>
        <p:txBody>
          <a:bodyPr/>
          <a:lstStyle/>
          <a:p>
            <a:pPr>
              <a:buFont typeface="Arial" charset="0"/>
              <a:buNone/>
            </a:pPr>
            <a:fld id="{B858A3F4-A365-4E60-AE6E-DD3733859796}" type="slidenum">
              <a:rPr lang="ko-KR" altLang="en-US" smtClean="0">
                <a:latin typeface="Arial" charset="0"/>
              </a:rPr>
              <a:pPr>
                <a:buFont typeface="Arial" charset="0"/>
                <a:buNone/>
              </a:pPr>
              <a:t>28</a:t>
            </a:fld>
            <a:endParaRPr lang="en-US" altLang="ko-KR" smtClean="0">
              <a:latin typeface="Arial" charset="0"/>
            </a:endParaRPr>
          </a:p>
        </p:txBody>
      </p:sp>
      <p:sp>
        <p:nvSpPr>
          <p:cNvPr id="63490" name="Rectangle 2"/>
          <p:cNvSpPr>
            <a:spLocks noGrp="1" noRot="1" noChangeArrowheads="1" noTextEdit="1"/>
          </p:cNvSpPr>
          <p:nvPr>
            <p:ph type="sldImg"/>
          </p:nvPr>
        </p:nvSpPr>
        <p:spPr>
          <a:ln/>
        </p:spPr>
      </p:sp>
      <p:sp>
        <p:nvSpPr>
          <p:cNvPr id="63491" name="Rectangle 3"/>
          <p:cNvSpPr>
            <a:spLocks noGrp="1" noChangeArrowheads="1"/>
          </p:cNvSpPr>
          <p:nvPr>
            <p:ph type="body" idx="1"/>
          </p:nvPr>
        </p:nvSpPr>
        <p:spPr>
          <a:xfrm>
            <a:off x="933450" y="4403725"/>
            <a:ext cx="5130800" cy="4170363"/>
          </a:xfrm>
          <a:noFill/>
          <a:ln/>
        </p:spPr>
        <p:txBody>
          <a:bodyP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p:nvPr>
        </p:nvSpPr>
        <p:spPr>
          <a:noFill/>
        </p:spPr>
        <p:txBody>
          <a:bodyPr/>
          <a:lstStyle/>
          <a:p>
            <a:pPr>
              <a:buFont typeface="Arial" charset="0"/>
              <a:buNone/>
            </a:pPr>
            <a:fld id="{68BCED1C-5461-4FF4-A5A7-A0A1EA08A65F}" type="slidenum">
              <a:rPr lang="ko-KR" altLang="en-US" smtClean="0">
                <a:latin typeface="Arial" charset="0"/>
              </a:rPr>
              <a:pPr>
                <a:buFont typeface="Arial" charset="0"/>
                <a:buNone/>
              </a:pPr>
              <a:t>29</a:t>
            </a:fld>
            <a:endParaRPr lang="en-US" altLang="ko-KR" smtClean="0">
              <a:latin typeface="Arial" charset="0"/>
            </a:endParaRPr>
          </a:p>
        </p:txBody>
      </p:sp>
      <p:sp>
        <p:nvSpPr>
          <p:cNvPr id="65538" name="Rectangle 2"/>
          <p:cNvSpPr>
            <a:spLocks noGrp="1" noRot="1" noChangeArrowheads="1" noTextEdit="1"/>
          </p:cNvSpPr>
          <p:nvPr>
            <p:ph type="sldImg"/>
          </p:nvPr>
        </p:nvSpPr>
        <p:spPr>
          <a:ln/>
        </p:spPr>
      </p:sp>
      <p:sp>
        <p:nvSpPr>
          <p:cNvPr id="65539" name="Rectangle 3"/>
          <p:cNvSpPr>
            <a:spLocks noGrp="1" noChangeArrowheads="1"/>
          </p:cNvSpPr>
          <p:nvPr>
            <p:ph type="body" idx="1"/>
          </p:nvPr>
        </p:nvSpPr>
        <p:spPr>
          <a:xfrm>
            <a:off x="933450" y="4403725"/>
            <a:ext cx="5130800" cy="4170363"/>
          </a:xfrm>
          <a:noFill/>
          <a:ln/>
        </p:spPr>
        <p:txBody>
          <a:bodyPr/>
          <a:lstStyle/>
          <a:p>
            <a:pPr eaLnBrk="1" hangingPunct="1"/>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p:nvPr>
        </p:nvSpPr>
        <p:spPr>
          <a:noFill/>
        </p:spPr>
        <p:txBody>
          <a:bodyPr/>
          <a:lstStyle/>
          <a:p>
            <a:pPr>
              <a:buFont typeface="Arial" charset="0"/>
              <a:buNone/>
            </a:pPr>
            <a:fld id="{6C45686E-D511-4F52-8388-B985715CD93F}" type="slidenum">
              <a:rPr lang="ko-KR" altLang="en-US" smtClean="0">
                <a:latin typeface="Arial" charset="0"/>
              </a:rPr>
              <a:pPr>
                <a:buFont typeface="Arial" charset="0"/>
                <a:buNone/>
              </a:pPr>
              <a:t>30</a:t>
            </a:fld>
            <a:endParaRPr lang="en-US" altLang="ko-KR" smtClean="0">
              <a:latin typeface="Arial" charset="0"/>
            </a:endParaRPr>
          </a:p>
        </p:txBody>
      </p:sp>
      <p:sp>
        <p:nvSpPr>
          <p:cNvPr id="67586" name="Rectangle 2"/>
          <p:cNvSpPr>
            <a:spLocks noGrp="1" noRot="1" noChangeArrowheads="1" noTextEdit="1"/>
          </p:cNvSpPr>
          <p:nvPr>
            <p:ph type="sldImg"/>
          </p:nvPr>
        </p:nvSpPr>
        <p:spPr>
          <a:ln/>
        </p:spPr>
      </p:sp>
      <p:sp>
        <p:nvSpPr>
          <p:cNvPr id="67587" name="Rectangle 3"/>
          <p:cNvSpPr>
            <a:spLocks noGrp="1" noChangeArrowheads="1"/>
          </p:cNvSpPr>
          <p:nvPr>
            <p:ph type="body" idx="1"/>
          </p:nvPr>
        </p:nvSpPr>
        <p:spPr>
          <a:xfrm>
            <a:off x="933450" y="4403725"/>
            <a:ext cx="5130800" cy="4170363"/>
          </a:xfrm>
          <a:noFill/>
          <a:ln/>
        </p:spPr>
        <p:txBody>
          <a:bodyPr/>
          <a:lstStyle/>
          <a:p>
            <a:pPr eaLnBrk="1" hangingPunct="1"/>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p:nvPr>
        </p:nvSpPr>
        <p:spPr>
          <a:noFill/>
        </p:spPr>
        <p:txBody>
          <a:bodyPr/>
          <a:lstStyle/>
          <a:p>
            <a:pPr>
              <a:buFont typeface="Arial" charset="0"/>
              <a:buNone/>
            </a:pPr>
            <a:fld id="{2A63EBA0-74B8-416B-AB7D-75E582F5EC8E}" type="slidenum">
              <a:rPr lang="ko-KR" altLang="en-US" smtClean="0">
                <a:latin typeface="Arial" charset="0"/>
              </a:rPr>
              <a:pPr>
                <a:buFont typeface="Arial" charset="0"/>
                <a:buNone/>
              </a:pPr>
              <a:t>31</a:t>
            </a:fld>
            <a:endParaRPr lang="en-US" altLang="ko-KR" smtClean="0">
              <a:latin typeface="Arial" charset="0"/>
            </a:endParaRPr>
          </a:p>
        </p:txBody>
      </p:sp>
      <p:sp>
        <p:nvSpPr>
          <p:cNvPr id="69634" name="Rectangle 2"/>
          <p:cNvSpPr>
            <a:spLocks noGrp="1" noRot="1" noChangeArrowheads="1" noTextEdit="1"/>
          </p:cNvSpPr>
          <p:nvPr>
            <p:ph type="sldImg"/>
          </p:nvPr>
        </p:nvSpPr>
        <p:spPr>
          <a:ln/>
        </p:spPr>
      </p:sp>
      <p:sp>
        <p:nvSpPr>
          <p:cNvPr id="69635" name="Rectangle 3"/>
          <p:cNvSpPr>
            <a:spLocks noGrp="1" noChangeArrowheads="1"/>
          </p:cNvSpPr>
          <p:nvPr>
            <p:ph type="body" idx="1"/>
          </p:nvPr>
        </p:nvSpPr>
        <p:spPr>
          <a:xfrm>
            <a:off x="933450" y="4403725"/>
            <a:ext cx="5130800" cy="4170363"/>
          </a:xfrm>
          <a:noFill/>
          <a:ln/>
        </p:spPr>
        <p:txBody>
          <a:bodyPr/>
          <a:lstStyle/>
          <a:p>
            <a:pPr eaLnBrk="1" hangingPunct="1"/>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p:nvPr>
        </p:nvSpPr>
        <p:spPr>
          <a:noFill/>
        </p:spPr>
        <p:txBody>
          <a:bodyPr/>
          <a:lstStyle/>
          <a:p>
            <a:pPr>
              <a:buFont typeface="Arial" charset="0"/>
              <a:buNone/>
            </a:pPr>
            <a:fld id="{DD2B3AAA-02F4-4116-8FA2-4D44B7B1963C}" type="slidenum">
              <a:rPr lang="ko-KR" altLang="en-US" smtClean="0">
                <a:latin typeface="Arial" charset="0"/>
              </a:rPr>
              <a:pPr>
                <a:buFont typeface="Arial" charset="0"/>
                <a:buNone/>
              </a:pPr>
              <a:t>32</a:t>
            </a:fld>
            <a:endParaRPr lang="en-US" altLang="ko-KR" smtClean="0">
              <a:latin typeface="Arial" charset="0"/>
            </a:endParaRPr>
          </a:p>
        </p:txBody>
      </p:sp>
      <p:sp>
        <p:nvSpPr>
          <p:cNvPr id="71682" name="Rectangle 2"/>
          <p:cNvSpPr>
            <a:spLocks noGrp="1" noRot="1" noChangeArrowheads="1" noTextEdit="1"/>
          </p:cNvSpPr>
          <p:nvPr>
            <p:ph type="sldImg"/>
          </p:nvPr>
        </p:nvSpPr>
        <p:spPr>
          <a:ln/>
        </p:spPr>
      </p:sp>
      <p:sp>
        <p:nvSpPr>
          <p:cNvPr id="71683" name="Rectangle 3"/>
          <p:cNvSpPr>
            <a:spLocks noGrp="1" noChangeArrowheads="1"/>
          </p:cNvSpPr>
          <p:nvPr>
            <p:ph type="body" idx="1"/>
          </p:nvPr>
        </p:nvSpPr>
        <p:spPr>
          <a:xfrm>
            <a:off x="933450" y="4403725"/>
            <a:ext cx="5130800" cy="4170363"/>
          </a:xfrm>
          <a:noFill/>
          <a:ln/>
        </p:spPr>
        <p:txBody>
          <a:bodyPr/>
          <a:lstStyle/>
          <a:p>
            <a:pPr eaLnBrk="1" hangingPunct="1"/>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p:nvPr>
        </p:nvSpPr>
        <p:spPr>
          <a:noFill/>
        </p:spPr>
        <p:txBody>
          <a:bodyPr/>
          <a:lstStyle/>
          <a:p>
            <a:pPr>
              <a:buFont typeface="Arial" charset="0"/>
              <a:buNone/>
            </a:pPr>
            <a:fld id="{7AC415D0-FF80-439C-B112-5E51CF84EE80}" type="slidenum">
              <a:rPr lang="ko-KR" altLang="en-US" smtClean="0">
                <a:latin typeface="Arial" charset="0"/>
              </a:rPr>
              <a:pPr>
                <a:buFont typeface="Arial" charset="0"/>
                <a:buNone/>
              </a:pPr>
              <a:t>33</a:t>
            </a:fld>
            <a:endParaRPr lang="en-US" altLang="ko-KR" smtClean="0">
              <a:latin typeface="Arial" charset="0"/>
            </a:endParaRPr>
          </a:p>
        </p:txBody>
      </p:sp>
      <p:sp>
        <p:nvSpPr>
          <p:cNvPr id="73730" name="Rectangle 2"/>
          <p:cNvSpPr>
            <a:spLocks noGrp="1" noRot="1" noChangeArrowheads="1" noTextEdit="1"/>
          </p:cNvSpPr>
          <p:nvPr>
            <p:ph type="sldImg"/>
          </p:nvPr>
        </p:nvSpPr>
        <p:spPr>
          <a:ln/>
        </p:spPr>
      </p:sp>
      <p:sp>
        <p:nvSpPr>
          <p:cNvPr id="73731" name="Rectangle 3"/>
          <p:cNvSpPr>
            <a:spLocks noGrp="1" noChangeArrowheads="1"/>
          </p:cNvSpPr>
          <p:nvPr>
            <p:ph type="body" idx="1"/>
          </p:nvPr>
        </p:nvSpPr>
        <p:spPr>
          <a:xfrm>
            <a:off x="933450" y="4403725"/>
            <a:ext cx="5130800" cy="4170363"/>
          </a:xfrm>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pPr>
              <a:buFont typeface="Arial" charset="0"/>
              <a:buNone/>
            </a:pPr>
            <a:fld id="{E87BEFA0-2D9A-4191-8791-45D9C3EA7763}" type="slidenum">
              <a:rPr lang="en-CA" smtClean="0">
                <a:latin typeface="Arial" charset="0"/>
              </a:rPr>
              <a:pPr>
                <a:buFont typeface="Arial" charset="0"/>
                <a:buNone/>
              </a:pPr>
              <a:t>3</a:t>
            </a:fld>
            <a:endParaRPr lang="en-CA" smtClean="0">
              <a:latin typeface="Arial" charset="0"/>
            </a:endParaRPr>
          </a:p>
        </p:txBody>
      </p:sp>
      <p:sp>
        <p:nvSpPr>
          <p:cNvPr id="20483" name="Rectangle 1"/>
          <p:cNvSpPr>
            <a:spLocks noGrp="1" noRot="1" noChangeArrowheads="1" noTextEdit="1"/>
          </p:cNvSpPr>
          <p:nvPr>
            <p:ph type="sldImg"/>
          </p:nvPr>
        </p:nvSpPr>
        <p:spPr>
          <a:xfrm>
            <a:off x="1181100" y="695325"/>
            <a:ext cx="4635500" cy="3476625"/>
          </a:xfrm>
          <a:ln/>
        </p:spPr>
      </p:sp>
      <p:sp>
        <p:nvSpPr>
          <p:cNvPr id="20484"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pPr>
              <a:buFont typeface="Arial" charset="0"/>
              <a:buNone/>
            </a:pPr>
            <a:fld id="{8439925B-293A-41D3-8623-906625D15510}" type="slidenum">
              <a:rPr lang="en-CA" smtClean="0">
                <a:latin typeface="Arial" charset="0"/>
              </a:rPr>
              <a:pPr>
                <a:buFont typeface="Arial" charset="0"/>
                <a:buNone/>
              </a:pPr>
              <a:t>4</a:t>
            </a:fld>
            <a:endParaRPr lang="en-CA" smtClean="0">
              <a:latin typeface="Arial" charset="0"/>
            </a:endParaRPr>
          </a:p>
        </p:txBody>
      </p:sp>
      <p:sp>
        <p:nvSpPr>
          <p:cNvPr id="22531" name="Rectangle 1"/>
          <p:cNvSpPr>
            <a:spLocks noGrp="1" noRot="1" noChangeArrowheads="1" noTextEdit="1"/>
          </p:cNvSpPr>
          <p:nvPr>
            <p:ph type="sldImg"/>
          </p:nvPr>
        </p:nvSpPr>
        <p:spPr>
          <a:xfrm>
            <a:off x="1181100" y="695325"/>
            <a:ext cx="4635500" cy="3476625"/>
          </a:xfrm>
          <a:ln/>
        </p:spPr>
      </p:sp>
      <p:sp>
        <p:nvSpPr>
          <p:cNvPr id="22532"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pPr>
              <a:buFont typeface="Arial" charset="0"/>
              <a:buNone/>
            </a:pPr>
            <a:fld id="{EF54972B-B8E9-4274-9BFB-A483EC561EE2}" type="slidenum">
              <a:rPr lang="en-CA" smtClean="0">
                <a:latin typeface="Arial" charset="0"/>
              </a:rPr>
              <a:pPr>
                <a:buFont typeface="Arial" charset="0"/>
                <a:buNone/>
              </a:pPr>
              <a:t>5</a:t>
            </a:fld>
            <a:endParaRPr lang="en-CA" smtClean="0">
              <a:latin typeface="Arial" charset="0"/>
            </a:endParaRPr>
          </a:p>
        </p:txBody>
      </p:sp>
      <p:sp>
        <p:nvSpPr>
          <p:cNvPr id="24579" name="Rectangle 1"/>
          <p:cNvSpPr>
            <a:spLocks noGrp="1" noRot="1" noChangeArrowheads="1" noTextEdit="1"/>
          </p:cNvSpPr>
          <p:nvPr>
            <p:ph type="sldImg"/>
          </p:nvPr>
        </p:nvSpPr>
        <p:spPr>
          <a:xfrm>
            <a:off x="1181100" y="695325"/>
            <a:ext cx="4635500" cy="3476625"/>
          </a:xfrm>
          <a:ln/>
        </p:spPr>
      </p:sp>
      <p:sp>
        <p:nvSpPr>
          <p:cNvPr id="24580"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p>
            <a:pPr>
              <a:buFont typeface="Arial" charset="0"/>
              <a:buNone/>
            </a:pPr>
            <a:fld id="{6AAA37FA-ABA3-44CF-BD8C-5D323AF7CC62}" type="slidenum">
              <a:rPr lang="en-CA" smtClean="0">
                <a:latin typeface="Arial" charset="0"/>
              </a:rPr>
              <a:pPr>
                <a:buFont typeface="Arial" charset="0"/>
                <a:buNone/>
              </a:pPr>
              <a:t>6</a:t>
            </a:fld>
            <a:endParaRPr lang="en-CA" smtClean="0">
              <a:latin typeface="Arial" charset="0"/>
            </a:endParaRPr>
          </a:p>
        </p:txBody>
      </p:sp>
      <p:sp>
        <p:nvSpPr>
          <p:cNvPr id="26627" name="Rectangle 1"/>
          <p:cNvSpPr>
            <a:spLocks noGrp="1" noRot="1" noChangeArrowheads="1" noTextEdit="1"/>
          </p:cNvSpPr>
          <p:nvPr>
            <p:ph type="sldImg"/>
          </p:nvPr>
        </p:nvSpPr>
        <p:spPr>
          <a:xfrm>
            <a:off x="1181100" y="695325"/>
            <a:ext cx="4635500" cy="3476625"/>
          </a:xfrm>
          <a:ln/>
        </p:spPr>
      </p:sp>
      <p:sp>
        <p:nvSpPr>
          <p:cNvPr id="26628"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pPr>
              <a:buFont typeface="Arial" charset="0"/>
              <a:buNone/>
            </a:pPr>
            <a:fld id="{CF449065-4E4D-40D4-88C5-9BF86CAB8BE1}" type="slidenum">
              <a:rPr lang="en-CA" smtClean="0">
                <a:latin typeface="Arial" charset="0"/>
              </a:rPr>
              <a:pPr>
                <a:buFont typeface="Arial" charset="0"/>
                <a:buNone/>
              </a:pPr>
              <a:t>7</a:t>
            </a:fld>
            <a:endParaRPr lang="en-CA" smtClean="0">
              <a:latin typeface="Arial" charset="0"/>
            </a:endParaRPr>
          </a:p>
        </p:txBody>
      </p:sp>
      <p:sp>
        <p:nvSpPr>
          <p:cNvPr id="28675" name="Rectangle 1"/>
          <p:cNvSpPr>
            <a:spLocks noGrp="1" noRot="1" noChangeArrowheads="1" noTextEdit="1"/>
          </p:cNvSpPr>
          <p:nvPr>
            <p:ph type="sldImg"/>
          </p:nvPr>
        </p:nvSpPr>
        <p:spPr>
          <a:xfrm>
            <a:off x="1181100" y="695325"/>
            <a:ext cx="4635500" cy="3476625"/>
          </a:xfrm>
          <a:ln/>
        </p:spPr>
      </p:sp>
      <p:sp>
        <p:nvSpPr>
          <p:cNvPr id="28676"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pPr>
              <a:buFont typeface="Arial" charset="0"/>
              <a:buNone/>
            </a:pPr>
            <a:fld id="{7277BDFD-B51C-4F7E-8611-AE6B7E56361D}" type="slidenum">
              <a:rPr lang="en-CA" smtClean="0">
                <a:latin typeface="Arial" charset="0"/>
              </a:rPr>
              <a:pPr>
                <a:buFont typeface="Arial" charset="0"/>
                <a:buNone/>
              </a:pPr>
              <a:t>8</a:t>
            </a:fld>
            <a:endParaRPr lang="en-CA" smtClean="0">
              <a:latin typeface="Arial" charset="0"/>
            </a:endParaRPr>
          </a:p>
        </p:txBody>
      </p:sp>
      <p:sp>
        <p:nvSpPr>
          <p:cNvPr id="30723" name="Rectangle 1"/>
          <p:cNvSpPr>
            <a:spLocks noGrp="1" noRot="1" noChangeArrowheads="1" noTextEdit="1"/>
          </p:cNvSpPr>
          <p:nvPr>
            <p:ph type="sldImg"/>
          </p:nvPr>
        </p:nvSpPr>
        <p:spPr>
          <a:xfrm>
            <a:off x="1181100" y="695325"/>
            <a:ext cx="4635500" cy="3476625"/>
          </a:xfrm>
          <a:ln/>
        </p:spPr>
      </p:sp>
      <p:sp>
        <p:nvSpPr>
          <p:cNvPr id="30724"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pPr>
              <a:buFont typeface="Arial" charset="0"/>
              <a:buNone/>
            </a:pPr>
            <a:fld id="{0DD6F53D-7CE3-47D6-9282-0E8BF7A61210}" type="slidenum">
              <a:rPr lang="en-CA" smtClean="0">
                <a:latin typeface="Arial" charset="0"/>
              </a:rPr>
              <a:pPr>
                <a:buFont typeface="Arial" charset="0"/>
                <a:buNone/>
              </a:pPr>
              <a:t>9</a:t>
            </a:fld>
            <a:endParaRPr lang="en-CA" smtClean="0">
              <a:latin typeface="Arial" charset="0"/>
            </a:endParaRPr>
          </a:p>
        </p:txBody>
      </p:sp>
      <p:sp>
        <p:nvSpPr>
          <p:cNvPr id="32771" name="Rectangle 1"/>
          <p:cNvSpPr>
            <a:spLocks noGrp="1" noRot="1" noChangeArrowheads="1" noTextEdit="1"/>
          </p:cNvSpPr>
          <p:nvPr>
            <p:ph type="sldImg"/>
          </p:nvPr>
        </p:nvSpPr>
        <p:spPr>
          <a:xfrm>
            <a:off x="1181100" y="695325"/>
            <a:ext cx="4635500" cy="3476625"/>
          </a:xfrm>
          <a:ln/>
        </p:spPr>
      </p:sp>
      <p:sp>
        <p:nvSpPr>
          <p:cNvPr id="32772" name="Rectangle 2"/>
          <p:cNvSpPr>
            <a:spLocks noGrp="1" noChangeArrowheads="1"/>
          </p:cNvSpPr>
          <p:nvPr>
            <p:ph type="body" idx="1"/>
          </p:nvPr>
        </p:nvSpPr>
        <p:spPr>
          <a:xfrm>
            <a:off x="700088" y="4403725"/>
            <a:ext cx="5597525" cy="4171950"/>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E90E8A0C-F456-49D2-99BF-06D04BDCF5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2822AA93-D52D-4FFA-9A03-BCDDD3F652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46050"/>
            <a:ext cx="2074863" cy="62706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46050"/>
            <a:ext cx="6076950"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39FCABD9-391A-47B6-B118-0873FA09F0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3C8AC767-A638-4042-8833-94EF010893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ftr" idx="11"/>
          </p:nvPr>
        </p:nvSpPr>
        <p:spPr>
          <a:ln/>
        </p:spPr>
        <p:txBody>
          <a:bodyPr/>
          <a:lstStyle>
            <a:lvl1pPr>
              <a:defRPr/>
            </a:lvl1pPr>
          </a:lstStyle>
          <a:p>
            <a:pPr>
              <a:defRPr/>
            </a:pPr>
            <a:endParaRPr lang="en-US"/>
          </a:p>
        </p:txBody>
      </p:sp>
      <p:sp>
        <p:nvSpPr>
          <p:cNvPr id="6" name="Rectangle 8"/>
          <p:cNvSpPr>
            <a:spLocks noGrp="1" noChangeArrowheads="1"/>
          </p:cNvSpPr>
          <p:nvPr>
            <p:ph type="sldNum" idx="12"/>
          </p:nvPr>
        </p:nvSpPr>
        <p:spPr>
          <a:ln/>
        </p:spPr>
        <p:txBody>
          <a:bodyPr/>
          <a:lstStyle>
            <a:lvl1pPr>
              <a:defRPr/>
            </a:lvl1pPr>
          </a:lstStyle>
          <a:p>
            <a:pPr>
              <a:defRPr/>
            </a:pPr>
            <a:fld id="{1ECFD229-3F39-4B2A-B219-5AC824A1E3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ftr" idx="11"/>
          </p:nvPr>
        </p:nvSpPr>
        <p:spPr>
          <a:ln/>
        </p:spPr>
        <p:txBody>
          <a:bodyPr/>
          <a:lstStyle>
            <a:lvl1pPr>
              <a:defRPr/>
            </a:lvl1pPr>
          </a:lstStyle>
          <a:p>
            <a:pPr>
              <a:defRPr/>
            </a:pPr>
            <a:endParaRPr lang="en-US"/>
          </a:p>
        </p:txBody>
      </p:sp>
      <p:sp>
        <p:nvSpPr>
          <p:cNvPr id="7" name="Rectangle 8"/>
          <p:cNvSpPr>
            <a:spLocks noGrp="1" noChangeArrowheads="1"/>
          </p:cNvSpPr>
          <p:nvPr>
            <p:ph type="sldNum" idx="12"/>
          </p:nvPr>
        </p:nvSpPr>
        <p:spPr>
          <a:ln/>
        </p:spPr>
        <p:txBody>
          <a:bodyPr/>
          <a:lstStyle>
            <a:lvl1pPr>
              <a:defRPr/>
            </a:lvl1pPr>
          </a:lstStyle>
          <a:p>
            <a:pPr>
              <a:defRPr/>
            </a:pPr>
            <a:fld id="{42F124CD-FB33-4E39-AE12-39E2658698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ftr" idx="11"/>
          </p:nvPr>
        </p:nvSpPr>
        <p:spPr>
          <a:ln/>
        </p:spPr>
        <p:txBody>
          <a:bodyPr/>
          <a:lstStyle>
            <a:lvl1pPr>
              <a:defRPr/>
            </a:lvl1pPr>
          </a:lstStyle>
          <a:p>
            <a:pPr>
              <a:defRPr/>
            </a:pPr>
            <a:endParaRPr lang="en-US"/>
          </a:p>
        </p:txBody>
      </p:sp>
      <p:sp>
        <p:nvSpPr>
          <p:cNvPr id="9" name="Rectangle 8"/>
          <p:cNvSpPr>
            <a:spLocks noGrp="1" noChangeArrowheads="1"/>
          </p:cNvSpPr>
          <p:nvPr>
            <p:ph type="sldNum" idx="12"/>
          </p:nvPr>
        </p:nvSpPr>
        <p:spPr>
          <a:ln/>
        </p:spPr>
        <p:txBody>
          <a:bodyPr/>
          <a:lstStyle>
            <a:lvl1pPr>
              <a:defRPr/>
            </a:lvl1pPr>
          </a:lstStyle>
          <a:p>
            <a:pPr>
              <a:defRPr/>
            </a:pPr>
            <a:fld id="{2DFF834D-6215-408A-B145-1C1A2B5380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ftr" idx="11"/>
          </p:nvPr>
        </p:nvSpPr>
        <p:spPr>
          <a:ln/>
        </p:spPr>
        <p:txBody>
          <a:bodyPr/>
          <a:lstStyle>
            <a:lvl1pPr>
              <a:defRPr/>
            </a:lvl1pPr>
          </a:lstStyle>
          <a:p>
            <a:pPr>
              <a:defRPr/>
            </a:pPr>
            <a:endParaRPr lang="en-US"/>
          </a:p>
        </p:txBody>
      </p:sp>
      <p:sp>
        <p:nvSpPr>
          <p:cNvPr id="5" name="Rectangle 8"/>
          <p:cNvSpPr>
            <a:spLocks noGrp="1" noChangeArrowheads="1"/>
          </p:cNvSpPr>
          <p:nvPr>
            <p:ph type="sldNum" idx="12"/>
          </p:nvPr>
        </p:nvSpPr>
        <p:spPr>
          <a:ln/>
        </p:spPr>
        <p:txBody>
          <a:bodyPr/>
          <a:lstStyle>
            <a:lvl1pPr>
              <a:defRPr/>
            </a:lvl1pPr>
          </a:lstStyle>
          <a:p>
            <a:pPr>
              <a:defRPr/>
            </a:pPr>
            <a:fld id="{B05ED035-4814-45B4-A1FC-7FED3EC0E6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ftr" idx="11"/>
          </p:nvPr>
        </p:nvSpPr>
        <p:spPr>
          <a:ln/>
        </p:spPr>
        <p:txBody>
          <a:bodyPr/>
          <a:lstStyle>
            <a:lvl1pPr>
              <a:defRPr/>
            </a:lvl1pPr>
          </a:lstStyle>
          <a:p>
            <a:pPr>
              <a:defRPr/>
            </a:pPr>
            <a:endParaRPr lang="en-US"/>
          </a:p>
        </p:txBody>
      </p:sp>
      <p:sp>
        <p:nvSpPr>
          <p:cNvPr id="4" name="Rectangle 8"/>
          <p:cNvSpPr>
            <a:spLocks noGrp="1" noChangeArrowheads="1"/>
          </p:cNvSpPr>
          <p:nvPr>
            <p:ph type="sldNum" idx="12"/>
          </p:nvPr>
        </p:nvSpPr>
        <p:spPr>
          <a:ln/>
        </p:spPr>
        <p:txBody>
          <a:bodyPr/>
          <a:lstStyle>
            <a:lvl1pPr>
              <a:defRPr/>
            </a:lvl1pPr>
          </a:lstStyle>
          <a:p>
            <a:pPr>
              <a:defRPr/>
            </a:pPr>
            <a:fld id="{8D4C1CF3-2745-45C5-B701-1CC2C7D58B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ftr" idx="11"/>
          </p:nvPr>
        </p:nvSpPr>
        <p:spPr>
          <a:ln/>
        </p:spPr>
        <p:txBody>
          <a:bodyPr/>
          <a:lstStyle>
            <a:lvl1pPr>
              <a:defRPr/>
            </a:lvl1pPr>
          </a:lstStyle>
          <a:p>
            <a:pPr>
              <a:defRPr/>
            </a:pPr>
            <a:endParaRPr lang="en-US"/>
          </a:p>
        </p:txBody>
      </p:sp>
      <p:sp>
        <p:nvSpPr>
          <p:cNvPr id="7" name="Rectangle 8"/>
          <p:cNvSpPr>
            <a:spLocks noGrp="1" noChangeArrowheads="1"/>
          </p:cNvSpPr>
          <p:nvPr>
            <p:ph type="sldNum" idx="12"/>
          </p:nvPr>
        </p:nvSpPr>
        <p:spPr>
          <a:ln/>
        </p:spPr>
        <p:txBody>
          <a:bodyPr/>
          <a:lstStyle>
            <a:lvl1pPr>
              <a:defRPr/>
            </a:lvl1pPr>
          </a:lstStyle>
          <a:p>
            <a:pPr>
              <a:defRPr/>
            </a:pPr>
            <a:fld id="{AD82A14F-22AB-42EE-B577-EDBA6CC9F0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ftr" idx="11"/>
          </p:nvPr>
        </p:nvSpPr>
        <p:spPr>
          <a:ln/>
        </p:spPr>
        <p:txBody>
          <a:bodyPr/>
          <a:lstStyle>
            <a:lvl1pPr>
              <a:defRPr/>
            </a:lvl1pPr>
          </a:lstStyle>
          <a:p>
            <a:pPr>
              <a:defRPr/>
            </a:pPr>
            <a:endParaRPr lang="en-US"/>
          </a:p>
        </p:txBody>
      </p:sp>
      <p:sp>
        <p:nvSpPr>
          <p:cNvPr id="7" name="Rectangle 8"/>
          <p:cNvSpPr>
            <a:spLocks noGrp="1" noChangeArrowheads="1"/>
          </p:cNvSpPr>
          <p:nvPr>
            <p:ph type="sldNum" idx="12"/>
          </p:nvPr>
        </p:nvSpPr>
        <p:spPr>
          <a:ln/>
        </p:spPr>
        <p:txBody>
          <a:bodyPr/>
          <a:lstStyle>
            <a:lvl1pPr>
              <a:defRPr/>
            </a:lvl1pPr>
          </a:lstStyle>
          <a:p>
            <a:pPr>
              <a:defRPr/>
            </a:pPr>
            <a:fld id="{98A8351A-81A0-471A-818A-65E06EC26A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13"/>
          <a:srcRect/>
          <a:stretch>
            <a:fillRect/>
          </a:stretch>
        </p:blipFill>
        <p:spPr bwMode="auto">
          <a:xfrm>
            <a:off x="2438400" y="1087438"/>
            <a:ext cx="6705600" cy="5770562"/>
          </a:xfrm>
          <a:prstGeom prst="rect">
            <a:avLst/>
          </a:prstGeom>
          <a:noFill/>
          <a:ln w="9525">
            <a:noFill/>
            <a:round/>
            <a:headEnd/>
            <a:tailEnd/>
          </a:ln>
        </p:spPr>
      </p:pic>
      <p:sp>
        <p:nvSpPr>
          <p:cNvPr id="1026" name="Freeform 2"/>
          <p:cNvSpPr>
            <a:spLocks noChangeArrowheads="1"/>
          </p:cNvSpPr>
          <p:nvPr/>
        </p:nvSpPr>
        <p:spPr bwMode="auto">
          <a:xfrm>
            <a:off x="0" y="0"/>
            <a:ext cx="9153525" cy="6243638"/>
          </a:xfrm>
          <a:custGeom>
            <a:avLst/>
            <a:gdLst/>
            <a:ahLst/>
            <a:cxnLst>
              <a:cxn ang="0">
                <a:pos x="5766" y="1001"/>
              </a:cxn>
              <a:cxn ang="0">
                <a:pos x="5661" y="1001"/>
              </a:cxn>
              <a:cxn ang="0">
                <a:pos x="5521" y="1001"/>
              </a:cxn>
              <a:cxn ang="0">
                <a:pos x="5405" y="1012"/>
              </a:cxn>
              <a:cxn ang="0">
                <a:pos x="5295" y="1024"/>
              </a:cxn>
              <a:cxn ang="0">
                <a:pos x="5178" y="1047"/>
              </a:cxn>
              <a:cxn ang="0">
                <a:pos x="5050" y="1076"/>
              </a:cxn>
              <a:cxn ang="0">
                <a:pos x="4911" y="1111"/>
              </a:cxn>
              <a:cxn ang="0">
                <a:pos x="4771" y="1146"/>
              </a:cxn>
              <a:cxn ang="0">
                <a:pos x="4596" y="1204"/>
              </a:cxn>
              <a:cxn ang="0">
                <a:pos x="4445" y="1263"/>
              </a:cxn>
              <a:cxn ang="0">
                <a:pos x="4311" y="1327"/>
              </a:cxn>
              <a:cxn ang="0">
                <a:pos x="4177" y="1396"/>
              </a:cxn>
              <a:cxn ang="0">
                <a:pos x="4049" y="1472"/>
              </a:cxn>
              <a:cxn ang="0">
                <a:pos x="3904" y="1565"/>
              </a:cxn>
              <a:cxn ang="0">
                <a:pos x="3776" y="1652"/>
              </a:cxn>
              <a:cxn ang="0">
                <a:pos x="3640" y="1745"/>
              </a:cxn>
              <a:cxn ang="0">
                <a:pos x="0" y="3933"/>
              </a:cxn>
              <a:cxn ang="0">
                <a:pos x="0" y="0"/>
              </a:cxn>
              <a:cxn ang="0">
                <a:pos x="5766" y="0"/>
              </a:cxn>
              <a:cxn ang="0">
                <a:pos x="5766" y="1001"/>
              </a:cxn>
            </a:cxnLst>
            <a:rect l="0" t="0" r="r" b="b"/>
            <a:pathLst>
              <a:path w="5766" h="3933">
                <a:moveTo>
                  <a:pt x="5766" y="1001"/>
                </a:moveTo>
                <a:lnTo>
                  <a:pt x="5661" y="1001"/>
                </a:lnTo>
                <a:lnTo>
                  <a:pt x="5521" y="1001"/>
                </a:lnTo>
                <a:lnTo>
                  <a:pt x="5405" y="1012"/>
                </a:lnTo>
                <a:lnTo>
                  <a:pt x="5295" y="1024"/>
                </a:lnTo>
                <a:lnTo>
                  <a:pt x="5178" y="1047"/>
                </a:lnTo>
                <a:lnTo>
                  <a:pt x="5050" y="1076"/>
                </a:lnTo>
                <a:lnTo>
                  <a:pt x="4911" y="1111"/>
                </a:lnTo>
                <a:lnTo>
                  <a:pt x="4771" y="1146"/>
                </a:lnTo>
                <a:lnTo>
                  <a:pt x="4596" y="1204"/>
                </a:lnTo>
                <a:lnTo>
                  <a:pt x="4445" y="1263"/>
                </a:lnTo>
                <a:lnTo>
                  <a:pt x="4311" y="1327"/>
                </a:lnTo>
                <a:lnTo>
                  <a:pt x="4177" y="1396"/>
                </a:lnTo>
                <a:lnTo>
                  <a:pt x="4049" y="1472"/>
                </a:lnTo>
                <a:lnTo>
                  <a:pt x="3904" y="1565"/>
                </a:lnTo>
                <a:lnTo>
                  <a:pt x="3776" y="1652"/>
                </a:lnTo>
                <a:lnTo>
                  <a:pt x="3640" y="1745"/>
                </a:lnTo>
                <a:lnTo>
                  <a:pt x="0" y="3933"/>
                </a:lnTo>
                <a:lnTo>
                  <a:pt x="0" y="0"/>
                </a:lnTo>
                <a:lnTo>
                  <a:pt x="5766" y="0"/>
                </a:lnTo>
                <a:lnTo>
                  <a:pt x="5766" y="1001"/>
                </a:lnTo>
                <a:close/>
              </a:path>
            </a:pathLst>
          </a:custGeom>
          <a:gradFill rotWithShape="0">
            <a:gsLst>
              <a:gs pos="0">
                <a:srgbClr val="808080"/>
              </a:gs>
              <a:gs pos="100000">
                <a:srgbClr val="FFFFFF"/>
              </a:gs>
            </a:gsLst>
            <a:lin ang="10800000" scaled="1"/>
          </a:gradFill>
          <a:ln w="9525">
            <a:noFill/>
            <a:round/>
            <a:headEnd/>
            <a:tailEnd/>
          </a:ln>
          <a:effectLst/>
        </p:spPr>
        <p:txBody>
          <a:bodyPr wrap="none" anchor="ctr"/>
          <a:lstStyle/>
          <a:p>
            <a:pPr>
              <a:buClr>
                <a:srgbClr val="000000"/>
              </a:buClr>
              <a:buSzPct val="100000"/>
              <a:buFont typeface="Arial" pitchFamily="34" charset="0"/>
              <a:buNone/>
              <a:defRPr/>
            </a:pPr>
            <a:endParaRPr lang="ru-RU">
              <a:latin typeface="Arial" pitchFamily="34" charset="0"/>
              <a:cs typeface="+mn-cs"/>
            </a:endParaRPr>
          </a:p>
        </p:txBody>
      </p:sp>
      <p:sp>
        <p:nvSpPr>
          <p:cNvPr id="1027" name="Freeform 3"/>
          <p:cNvSpPr>
            <a:spLocks noChangeArrowheads="1"/>
          </p:cNvSpPr>
          <p:nvPr/>
        </p:nvSpPr>
        <p:spPr bwMode="auto">
          <a:xfrm>
            <a:off x="1588" y="2205038"/>
            <a:ext cx="6627812" cy="4652962"/>
          </a:xfrm>
          <a:custGeom>
            <a:avLst/>
            <a:gdLst/>
            <a:ahLst/>
            <a:cxnLst>
              <a:cxn ang="0">
                <a:pos x="2448" y="2925"/>
              </a:cxn>
              <a:cxn ang="0">
                <a:pos x="5" y="2931"/>
              </a:cxn>
              <a:cxn ang="0">
                <a:pos x="0" y="2497"/>
              </a:cxn>
              <a:cxn ang="0">
                <a:pos x="4175" y="0"/>
              </a:cxn>
              <a:cxn ang="0">
                <a:pos x="3984" y="109"/>
              </a:cxn>
              <a:cxn ang="0">
                <a:pos x="3833" y="220"/>
              </a:cxn>
              <a:cxn ang="0">
                <a:pos x="3664" y="348"/>
              </a:cxn>
              <a:cxn ang="0">
                <a:pos x="3490" y="499"/>
              </a:cxn>
              <a:cxn ang="0">
                <a:pos x="3234" y="767"/>
              </a:cxn>
              <a:cxn ang="0">
                <a:pos x="3042" y="1023"/>
              </a:cxn>
              <a:cxn ang="0">
                <a:pos x="2896" y="1238"/>
              </a:cxn>
              <a:cxn ang="0">
                <a:pos x="2751" y="1535"/>
              </a:cxn>
              <a:cxn ang="0">
                <a:pos x="2640" y="1779"/>
              </a:cxn>
              <a:cxn ang="0">
                <a:pos x="2565" y="2017"/>
              </a:cxn>
              <a:cxn ang="0">
                <a:pos x="2524" y="2215"/>
              </a:cxn>
              <a:cxn ang="0">
                <a:pos x="2478" y="2436"/>
              </a:cxn>
              <a:cxn ang="0">
                <a:pos x="2460" y="2657"/>
              </a:cxn>
              <a:cxn ang="0">
                <a:pos x="2456" y="2926"/>
              </a:cxn>
            </a:cxnLst>
            <a:rect l="0" t="0" r="r" b="b"/>
            <a:pathLst/>
          </a:custGeom>
          <a:gradFill rotWithShape="0">
            <a:gsLst>
              <a:gs pos="0">
                <a:srgbClr val="808080"/>
              </a:gs>
              <a:gs pos="100000">
                <a:srgbClr val="FFFFFF"/>
              </a:gs>
            </a:gsLst>
            <a:lin ang="10800000" scaled="1"/>
          </a:gradFill>
          <a:ln w="9525">
            <a:noFill/>
            <a:round/>
            <a:headEnd/>
            <a:tailEnd/>
          </a:ln>
          <a:effectLst/>
        </p:spPr>
        <p:txBody>
          <a:bodyPr wrap="none" anchor="ctr"/>
          <a:lstStyle/>
          <a:p>
            <a:pPr>
              <a:buClr>
                <a:srgbClr val="000000"/>
              </a:buClr>
              <a:buSzPct val="100000"/>
              <a:buFont typeface="Arial" pitchFamily="34" charset="0"/>
              <a:buNone/>
              <a:defRPr/>
            </a:pPr>
            <a:endParaRPr lang="ru-RU">
              <a:latin typeface="Arial" pitchFamily="34" charset="0"/>
              <a:cs typeface="+mn-cs"/>
            </a:endParaRPr>
          </a:p>
        </p:txBody>
      </p:sp>
      <p:sp>
        <p:nvSpPr>
          <p:cNvPr id="15365" name="Rectangle 4"/>
          <p:cNvSpPr>
            <a:spLocks noGrp="1" noChangeArrowheads="1"/>
          </p:cNvSpPr>
          <p:nvPr>
            <p:ph type="title"/>
          </p:nvPr>
        </p:nvSpPr>
        <p:spPr bwMode="auto">
          <a:xfrm>
            <a:off x="533400" y="-146050"/>
            <a:ext cx="8228013" cy="13112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5366" name="Rectangle 5"/>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30" name="Rectangle 6"/>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cs typeface="Lucida Sans Unicode" pitchFamily="34" charset="0"/>
              </a:defRPr>
            </a:lvl1pPr>
          </a:lstStyle>
          <a:p>
            <a:pPr>
              <a:defRPr/>
            </a:pPr>
            <a:endParaRPr lang="en-US"/>
          </a:p>
        </p:txBody>
      </p:sp>
      <p:sp>
        <p:nvSpPr>
          <p:cNvPr id="1031" name="Rectangle 7"/>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cs typeface="Lucida Sans Unicode" pitchFamily="34" charset="0"/>
              </a:defRPr>
            </a:lvl1pPr>
          </a:lstStyle>
          <a:p>
            <a:pPr>
              <a:defRPr/>
            </a:pPr>
            <a:endParaRPr lang="en-US"/>
          </a:p>
        </p:txBody>
      </p:sp>
      <p:sp>
        <p:nvSpPr>
          <p:cNvPr id="1032" name="Rectangle 8"/>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cs typeface="Lucida Sans Unicode" pitchFamily="34" charset="0"/>
              </a:defRPr>
            </a:lvl1pPr>
          </a:lstStyle>
          <a:p>
            <a:pPr>
              <a:defRPr/>
            </a:pPr>
            <a:fld id="{361DFB24-8C65-4840-A08A-257AD9708782}" type="slidenum">
              <a:rPr lang="en-US"/>
              <a:pPr>
                <a:defRPr/>
              </a:pPr>
              <a:t>‹#›</a:t>
            </a:fld>
            <a:endParaRPr lang="en-US"/>
          </a:p>
        </p:txBody>
      </p:sp>
      <p:sp>
        <p:nvSpPr>
          <p:cNvPr id="1033" name="Line 9"/>
          <p:cNvSpPr>
            <a:spLocks noChangeShapeType="1"/>
          </p:cNvSpPr>
          <p:nvPr/>
        </p:nvSpPr>
        <p:spPr bwMode="auto">
          <a:xfrm>
            <a:off x="533400" y="838200"/>
            <a:ext cx="8229600" cy="1588"/>
          </a:xfrm>
          <a:prstGeom prst="line">
            <a:avLst/>
          </a:prstGeom>
          <a:noFill/>
          <a:ln w="57240">
            <a:solidFill>
              <a:srgbClr val="00CCFF"/>
            </a:solidFill>
            <a:miter lim="800000"/>
            <a:headEnd/>
            <a:tailEnd/>
          </a:ln>
          <a:effectLst/>
        </p:spPr>
        <p:txBody>
          <a:bodyPr/>
          <a:lstStyle/>
          <a:p>
            <a:pPr>
              <a:buClr>
                <a:srgbClr val="000000"/>
              </a:buClr>
              <a:buSzPct val="100000"/>
              <a:buFont typeface="Arial" pitchFamily="34" charset="0"/>
              <a:buNone/>
              <a:defRPr/>
            </a:pPr>
            <a:endParaRPr lang="ru-RU">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eaLnBrk="0" fontAlgn="base" hangingPunct="0">
        <a:spcBef>
          <a:spcPct val="0"/>
        </a:spcBef>
        <a:spcAft>
          <a:spcPct val="0"/>
        </a:spcAft>
        <a:buClr>
          <a:srgbClr val="000000"/>
        </a:buClr>
        <a:buSzPct val="100000"/>
        <a:buFont typeface="Arial" charset="0"/>
        <a:defRPr sz="40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Arial" charset="0"/>
        <a:defRPr sz="4000" b="1">
          <a:solidFill>
            <a:srgbClr val="000000"/>
          </a:solidFill>
          <a:latin typeface="Arial" pitchFamily="34" charset="0"/>
          <a:ea typeface="MS Gothic" pitchFamily="49" charset="-128"/>
        </a:defRPr>
      </a:lvl2pPr>
      <a:lvl3pPr algn="l" defTabSz="449263" rtl="0" eaLnBrk="0" fontAlgn="base" hangingPunct="0">
        <a:spcBef>
          <a:spcPct val="0"/>
        </a:spcBef>
        <a:spcAft>
          <a:spcPct val="0"/>
        </a:spcAft>
        <a:buClr>
          <a:srgbClr val="000000"/>
        </a:buClr>
        <a:buSzPct val="100000"/>
        <a:buFont typeface="Arial" charset="0"/>
        <a:defRPr sz="4000" b="1">
          <a:solidFill>
            <a:srgbClr val="000000"/>
          </a:solidFill>
          <a:latin typeface="Arial" pitchFamily="34" charset="0"/>
          <a:ea typeface="MS Gothic" pitchFamily="49" charset="-128"/>
        </a:defRPr>
      </a:lvl3pPr>
      <a:lvl4pPr algn="l" defTabSz="449263" rtl="0" eaLnBrk="0" fontAlgn="base" hangingPunct="0">
        <a:spcBef>
          <a:spcPct val="0"/>
        </a:spcBef>
        <a:spcAft>
          <a:spcPct val="0"/>
        </a:spcAft>
        <a:buClr>
          <a:srgbClr val="000000"/>
        </a:buClr>
        <a:buSzPct val="100000"/>
        <a:buFont typeface="Arial" charset="0"/>
        <a:defRPr sz="4000" b="1">
          <a:solidFill>
            <a:srgbClr val="000000"/>
          </a:solidFill>
          <a:latin typeface="Arial" pitchFamily="34" charset="0"/>
          <a:ea typeface="MS Gothic" pitchFamily="49" charset="-128"/>
        </a:defRPr>
      </a:lvl4pPr>
      <a:lvl5pPr algn="l" defTabSz="449263" rtl="0" eaLnBrk="0" fontAlgn="base" hangingPunct="0">
        <a:spcBef>
          <a:spcPct val="0"/>
        </a:spcBef>
        <a:spcAft>
          <a:spcPct val="0"/>
        </a:spcAft>
        <a:buClr>
          <a:srgbClr val="000000"/>
        </a:buClr>
        <a:buSzPct val="100000"/>
        <a:buFont typeface="Arial" charset="0"/>
        <a:defRPr sz="4000" b="1">
          <a:solidFill>
            <a:srgbClr val="000000"/>
          </a:solidFill>
          <a:latin typeface="Arial" pitchFamily="34" charset="0"/>
          <a:ea typeface="MS Gothic" pitchFamily="49" charset="-128"/>
        </a:defRPr>
      </a:lvl5pPr>
      <a:lvl6pPr marL="457200" algn="l" defTabSz="449263" rtl="0" fontAlgn="base">
        <a:spcBef>
          <a:spcPct val="0"/>
        </a:spcBef>
        <a:spcAft>
          <a:spcPct val="0"/>
        </a:spcAft>
        <a:buClr>
          <a:srgbClr val="000000"/>
        </a:buClr>
        <a:buSzPct val="100000"/>
        <a:buFont typeface="Arial" pitchFamily="34" charset="0"/>
        <a:defRPr sz="4000" b="1">
          <a:solidFill>
            <a:srgbClr val="000000"/>
          </a:solidFill>
          <a:latin typeface="Arial" pitchFamily="34" charset="0"/>
          <a:ea typeface="MS Gothic" pitchFamily="49" charset="-128"/>
        </a:defRPr>
      </a:lvl6pPr>
      <a:lvl7pPr marL="914400" algn="l" defTabSz="449263" rtl="0" fontAlgn="base">
        <a:spcBef>
          <a:spcPct val="0"/>
        </a:spcBef>
        <a:spcAft>
          <a:spcPct val="0"/>
        </a:spcAft>
        <a:buClr>
          <a:srgbClr val="000000"/>
        </a:buClr>
        <a:buSzPct val="100000"/>
        <a:buFont typeface="Arial" pitchFamily="34" charset="0"/>
        <a:defRPr sz="4000" b="1">
          <a:solidFill>
            <a:srgbClr val="000000"/>
          </a:solidFill>
          <a:latin typeface="Arial" pitchFamily="34" charset="0"/>
          <a:ea typeface="MS Gothic" pitchFamily="49" charset="-128"/>
        </a:defRPr>
      </a:lvl7pPr>
      <a:lvl8pPr marL="1371600" algn="l" defTabSz="449263" rtl="0" fontAlgn="base">
        <a:spcBef>
          <a:spcPct val="0"/>
        </a:spcBef>
        <a:spcAft>
          <a:spcPct val="0"/>
        </a:spcAft>
        <a:buClr>
          <a:srgbClr val="000000"/>
        </a:buClr>
        <a:buSzPct val="100000"/>
        <a:buFont typeface="Arial" pitchFamily="34" charset="0"/>
        <a:defRPr sz="4000" b="1">
          <a:solidFill>
            <a:srgbClr val="000000"/>
          </a:solidFill>
          <a:latin typeface="Arial" pitchFamily="34" charset="0"/>
          <a:ea typeface="MS Gothic" pitchFamily="49" charset="-128"/>
        </a:defRPr>
      </a:lvl8pPr>
      <a:lvl9pPr marL="1828800" algn="l" defTabSz="449263" rtl="0" fontAlgn="base">
        <a:spcBef>
          <a:spcPct val="0"/>
        </a:spcBef>
        <a:spcAft>
          <a:spcPct val="0"/>
        </a:spcAft>
        <a:buClr>
          <a:srgbClr val="000000"/>
        </a:buClr>
        <a:buSzPct val="100000"/>
        <a:buFont typeface="Arial" pitchFamily="34" charset="0"/>
        <a:defRPr sz="4000" b="1">
          <a:solidFill>
            <a:srgbClr val="000000"/>
          </a:solidFill>
          <a:latin typeface="Arial" pitchFamily="34" charset="0"/>
          <a:ea typeface="MS Gothic" pitchFamily="49" charset="-128"/>
        </a:defRPr>
      </a:lvl9pPr>
    </p:titleStyle>
    <p:bodyStyle>
      <a:lvl1pPr marL="341313" indent="-341313" algn="l" defTabSz="449263"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49263" rtl="0" eaLnBrk="0" fontAlgn="base" hangingPunct="0">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wdc.aari.ru/wmo/docs/WMO_574/wmo_574_2010.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ETSI-IV_GDSIDB-XII_Meeting_Record_Final_rev3.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3484563" y="1574800"/>
          <a:ext cx="5668962" cy="5283200"/>
        </p:xfrm>
        <a:graphic>
          <a:graphicData uri="http://schemas.openxmlformats.org/presentationml/2006/ole">
            <p:oleObj spid="_x0000_s1026" r:id="rId4" imgW="5676190" imgH="5282540" progId="">
              <p:embed/>
            </p:oleObj>
          </a:graphicData>
        </a:graphic>
      </p:graphicFrame>
      <p:sp>
        <p:nvSpPr>
          <p:cNvPr id="1027" name="Freeform 2"/>
          <p:cNvSpPr>
            <a:spLocks noChangeArrowheads="1"/>
          </p:cNvSpPr>
          <p:nvPr/>
        </p:nvSpPr>
        <p:spPr bwMode="auto">
          <a:xfrm>
            <a:off x="0" y="-71438"/>
            <a:ext cx="9153525" cy="6243638"/>
          </a:xfrm>
          <a:custGeom>
            <a:avLst/>
            <a:gdLst>
              <a:gd name="T0" fmla="*/ 2147483647 w 5766"/>
              <a:gd name="T1" fmla="*/ 2147483647 h 3933"/>
              <a:gd name="T2" fmla="*/ 2147483647 w 5766"/>
              <a:gd name="T3" fmla="*/ 2147483647 h 3933"/>
              <a:gd name="T4" fmla="*/ 2147483647 w 5766"/>
              <a:gd name="T5" fmla="*/ 2147483647 h 3933"/>
              <a:gd name="T6" fmla="*/ 2147483647 w 5766"/>
              <a:gd name="T7" fmla="*/ 2147483647 h 3933"/>
              <a:gd name="T8" fmla="*/ 2147483647 w 5766"/>
              <a:gd name="T9" fmla="*/ 2147483647 h 3933"/>
              <a:gd name="T10" fmla="*/ 2147483647 w 5766"/>
              <a:gd name="T11" fmla="*/ 2147483647 h 3933"/>
              <a:gd name="T12" fmla="*/ 2147483647 w 5766"/>
              <a:gd name="T13" fmla="*/ 2147483647 h 3933"/>
              <a:gd name="T14" fmla="*/ 2147483647 w 5766"/>
              <a:gd name="T15" fmla="*/ 2147483647 h 3933"/>
              <a:gd name="T16" fmla="*/ 2147483647 w 5766"/>
              <a:gd name="T17" fmla="*/ 2147483647 h 3933"/>
              <a:gd name="T18" fmla="*/ 2147483647 w 5766"/>
              <a:gd name="T19" fmla="*/ 2147483647 h 3933"/>
              <a:gd name="T20" fmla="*/ 2147483647 w 5766"/>
              <a:gd name="T21" fmla="*/ 2147483647 h 3933"/>
              <a:gd name="T22" fmla="*/ 2147483647 w 5766"/>
              <a:gd name="T23" fmla="*/ 2147483647 h 3933"/>
              <a:gd name="T24" fmla="*/ 2147483647 w 5766"/>
              <a:gd name="T25" fmla="*/ 2147483647 h 3933"/>
              <a:gd name="T26" fmla="*/ 2147483647 w 5766"/>
              <a:gd name="T27" fmla="*/ 2147483647 h 3933"/>
              <a:gd name="T28" fmla="*/ 2147483647 w 5766"/>
              <a:gd name="T29" fmla="*/ 2147483647 h 3933"/>
              <a:gd name="T30" fmla="*/ 2147483647 w 5766"/>
              <a:gd name="T31" fmla="*/ 2147483647 h 3933"/>
              <a:gd name="T32" fmla="*/ 2147483647 w 5766"/>
              <a:gd name="T33" fmla="*/ 2147483647 h 3933"/>
              <a:gd name="T34" fmla="*/ 0 w 5766"/>
              <a:gd name="T35" fmla="*/ 2147483647 h 3933"/>
              <a:gd name="T36" fmla="*/ 0 w 5766"/>
              <a:gd name="T37" fmla="*/ 0 h 3933"/>
              <a:gd name="T38" fmla="*/ 2147483647 w 5766"/>
              <a:gd name="T39" fmla="*/ 0 h 3933"/>
              <a:gd name="T40" fmla="*/ 2147483647 w 5766"/>
              <a:gd name="T41" fmla="*/ 2147483647 h 39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6"/>
              <a:gd name="T64" fmla="*/ 0 h 3933"/>
              <a:gd name="T65" fmla="*/ 5766 w 5766"/>
              <a:gd name="T66" fmla="*/ 3933 h 39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6" h="3933">
                <a:moveTo>
                  <a:pt x="5766" y="1001"/>
                </a:moveTo>
                <a:lnTo>
                  <a:pt x="5661" y="1001"/>
                </a:lnTo>
                <a:lnTo>
                  <a:pt x="5521" y="1001"/>
                </a:lnTo>
                <a:lnTo>
                  <a:pt x="5405" y="1012"/>
                </a:lnTo>
                <a:lnTo>
                  <a:pt x="5295" y="1024"/>
                </a:lnTo>
                <a:lnTo>
                  <a:pt x="5178" y="1047"/>
                </a:lnTo>
                <a:lnTo>
                  <a:pt x="5050" y="1076"/>
                </a:lnTo>
                <a:lnTo>
                  <a:pt x="4911" y="1111"/>
                </a:lnTo>
                <a:lnTo>
                  <a:pt x="4771" y="1146"/>
                </a:lnTo>
                <a:lnTo>
                  <a:pt x="4596" y="1204"/>
                </a:lnTo>
                <a:lnTo>
                  <a:pt x="4445" y="1263"/>
                </a:lnTo>
                <a:lnTo>
                  <a:pt x="4311" y="1327"/>
                </a:lnTo>
                <a:lnTo>
                  <a:pt x="4177" y="1396"/>
                </a:lnTo>
                <a:lnTo>
                  <a:pt x="4049" y="1472"/>
                </a:lnTo>
                <a:lnTo>
                  <a:pt x="3904" y="1565"/>
                </a:lnTo>
                <a:lnTo>
                  <a:pt x="3776" y="1652"/>
                </a:lnTo>
                <a:lnTo>
                  <a:pt x="3640" y="1745"/>
                </a:lnTo>
                <a:lnTo>
                  <a:pt x="0" y="3933"/>
                </a:lnTo>
                <a:lnTo>
                  <a:pt x="0" y="0"/>
                </a:lnTo>
                <a:lnTo>
                  <a:pt x="5766" y="0"/>
                </a:lnTo>
                <a:lnTo>
                  <a:pt x="5766" y="1001"/>
                </a:lnTo>
                <a:close/>
              </a:path>
            </a:pathLst>
          </a:custGeom>
          <a:gradFill rotWithShape="0">
            <a:gsLst>
              <a:gs pos="0">
                <a:srgbClr val="808080"/>
              </a:gs>
              <a:gs pos="100000">
                <a:srgbClr val="FFFFFF"/>
              </a:gs>
            </a:gsLst>
            <a:lin ang="10800000" scaled="1"/>
          </a:gradFill>
          <a:ln w="9525">
            <a:noFill/>
            <a:round/>
            <a:headEnd/>
            <a:tailEnd/>
          </a:ln>
        </p:spPr>
        <p:txBody>
          <a:bodyPr wrap="none" anchor="ctr"/>
          <a:lstStyle/>
          <a:p>
            <a:endParaRPr lang="ru-RU"/>
          </a:p>
        </p:txBody>
      </p:sp>
      <p:sp>
        <p:nvSpPr>
          <p:cNvPr id="1028" name="AutoShape 4"/>
          <p:cNvSpPr>
            <a:spLocks noChangeArrowheads="1"/>
          </p:cNvSpPr>
          <p:nvPr/>
        </p:nvSpPr>
        <p:spPr bwMode="auto">
          <a:xfrm flipH="1">
            <a:off x="3886200" y="1574800"/>
            <a:ext cx="10515600" cy="106108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29" y="0"/>
                </a:moveTo>
                <a:cubicBezTo>
                  <a:pt x="10752" y="0"/>
                  <a:pt x="10776" y="-1"/>
                  <a:pt x="10800" y="0"/>
                </a:cubicBezTo>
                <a:cubicBezTo>
                  <a:pt x="16764" y="0"/>
                  <a:pt x="21600" y="4835"/>
                  <a:pt x="21600" y="10800"/>
                </a:cubicBezTo>
                <a:cubicBezTo>
                  <a:pt x="21600" y="10824"/>
                  <a:pt x="21599" y="10849"/>
                  <a:pt x="21599" y="10874"/>
                </a:cubicBezTo>
                <a:lnTo>
                  <a:pt x="10800" y="10800"/>
                </a:lnTo>
                <a:close/>
              </a:path>
              <a:path w="21600" h="21600" fill="none">
                <a:moveTo>
                  <a:pt x="10729" y="0"/>
                </a:moveTo>
                <a:cubicBezTo>
                  <a:pt x="10752" y="0"/>
                  <a:pt x="10776" y="-1"/>
                  <a:pt x="10800" y="0"/>
                </a:cubicBezTo>
                <a:cubicBezTo>
                  <a:pt x="16764" y="0"/>
                  <a:pt x="21600" y="4835"/>
                  <a:pt x="21600" y="10800"/>
                </a:cubicBezTo>
                <a:cubicBezTo>
                  <a:pt x="21600" y="10824"/>
                  <a:pt x="21599" y="10849"/>
                  <a:pt x="21599" y="10874"/>
                </a:cubicBezTo>
              </a:path>
            </a:pathLst>
          </a:custGeom>
          <a:noFill/>
          <a:ln w="38160">
            <a:solidFill>
              <a:srgbClr val="FFFFFF"/>
            </a:solidFill>
            <a:miter lim="800000"/>
            <a:headEnd/>
            <a:tailEnd/>
          </a:ln>
        </p:spPr>
        <p:txBody>
          <a:bodyPr wrap="none" anchor="ctr"/>
          <a:lstStyle/>
          <a:p>
            <a:endParaRPr lang="ru-RU"/>
          </a:p>
        </p:txBody>
      </p:sp>
      <p:sp>
        <p:nvSpPr>
          <p:cNvPr id="1029" name="Rectangle 5"/>
          <p:cNvSpPr>
            <a:spLocks noChangeArrowheads="1"/>
          </p:cNvSpPr>
          <p:nvPr/>
        </p:nvSpPr>
        <p:spPr bwMode="auto">
          <a:xfrm>
            <a:off x="304800" y="228600"/>
            <a:ext cx="8839200" cy="4451350"/>
          </a:xfrm>
          <a:prstGeom prst="rect">
            <a:avLst/>
          </a:prstGeom>
          <a:noFill/>
          <a:ln w="9525">
            <a:noFill/>
            <a:round/>
            <a:headEnd/>
            <a:tailEnd/>
          </a:ln>
        </p:spPr>
        <p:txBody>
          <a:bodyPr lIns="90000" tIns="46800" rIns="90000" bIns="4680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World-wide NMS sea ice services</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ETSI-IV outcomes</a:t>
            </a:r>
          </a:p>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600">
              <a:solidFill>
                <a:srgbClr val="000000"/>
              </a:solidFill>
            </a:endParaRPr>
          </a:p>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a:solidFill>
                  <a:srgbClr val="000000"/>
                </a:solidFill>
              </a:rPr>
              <a:t>(based on ETSI-IV report and report for JCOMM-II by C-CORE, CIS &amp; ETSI by Vasily Smolyanitsky (ETSI/AARI), John Falkingham (CIS), Thomas Puestow (C-CORE) et al)</a:t>
            </a:r>
            <a:r>
              <a:rPr lang="ar-SA" sz="2600">
                <a:solidFill>
                  <a:srgbClr val="000000"/>
                </a:solidFill>
              </a:rPr>
              <a:t>‏</a:t>
            </a:r>
            <a:endParaRPr lang="en-US" sz="2600">
              <a:solidFill>
                <a:srgbClr val="000000"/>
              </a:solidFill>
            </a:endParaRPr>
          </a:p>
        </p:txBody>
      </p:sp>
      <p:sp>
        <p:nvSpPr>
          <p:cNvPr id="1030" name="Rectangle 6"/>
          <p:cNvSpPr>
            <a:spLocks noChangeArrowheads="1"/>
          </p:cNvSpPr>
          <p:nvPr/>
        </p:nvSpPr>
        <p:spPr bwMode="auto">
          <a:xfrm>
            <a:off x="228600" y="2667000"/>
            <a:ext cx="4876800" cy="3505200"/>
          </a:xfrm>
          <a:prstGeom prst="rect">
            <a:avLst/>
          </a:prstGeom>
          <a:noFill/>
          <a:ln w="9525">
            <a:noFill/>
            <a:round/>
            <a:headEnd/>
            <a:tailEnd/>
          </a:ln>
        </p:spPr>
        <p:txBody>
          <a:bodyPr wrap="none" anchor="ctr"/>
          <a:lstStyle/>
          <a:p>
            <a:pPr>
              <a:buClr>
                <a:srgbClr val="000000"/>
              </a:buClr>
              <a:buSzPct val="100000"/>
              <a:buFont typeface="Arial" charset="0"/>
              <a:buNone/>
            </a:pPr>
            <a:endParaRPr lang="ru-R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33794" name="Rectangle 2"/>
          <p:cNvSpPr>
            <a:spLocks noGrp="1" noChangeArrowheads="1"/>
          </p:cNvSpPr>
          <p:nvPr>
            <p:ph type="body" idx="4294967295"/>
          </p:nvPr>
        </p:nvSpPr>
        <p:spPr>
          <a:xfrm>
            <a:off x="152400" y="1752600"/>
            <a:ext cx="3276600" cy="3890963"/>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Low resolution products</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Hemispheric analysis: USA</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Regional analysis: Russia</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Sectoral analysis: Argentina, Australia</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p:txBody>
      </p:sp>
      <p:pic>
        <p:nvPicPr>
          <p:cNvPr id="15363" name="Picture 3"/>
          <p:cNvPicPr>
            <a:picLocks noChangeAspect="1" noChangeArrowheads="1"/>
          </p:cNvPicPr>
          <p:nvPr/>
        </p:nvPicPr>
        <p:blipFill>
          <a:blip r:embed="rId3"/>
          <a:srcRect/>
          <a:stretch>
            <a:fillRect/>
          </a:stretch>
        </p:blipFill>
        <p:spPr bwMode="auto">
          <a:xfrm>
            <a:off x="3124200" y="2090738"/>
            <a:ext cx="5638800" cy="4248150"/>
          </a:xfrm>
          <a:prstGeom prst="rect">
            <a:avLst/>
          </a:prstGeom>
          <a:noFill/>
          <a:ln w="9525">
            <a:noFill/>
            <a:round/>
            <a:headEnd/>
            <a:tailEnd/>
          </a:ln>
        </p:spPr>
      </p:pic>
      <p:pic>
        <p:nvPicPr>
          <p:cNvPr id="15364" name="Picture 4"/>
          <p:cNvPicPr>
            <a:picLocks noChangeAspect="1" noChangeArrowheads="1"/>
          </p:cNvPicPr>
          <p:nvPr/>
        </p:nvPicPr>
        <p:blipFill>
          <a:blip r:embed="rId4"/>
          <a:srcRect/>
          <a:stretch>
            <a:fillRect/>
          </a:stretch>
        </p:blipFill>
        <p:spPr bwMode="auto">
          <a:xfrm>
            <a:off x="4724400" y="1066800"/>
            <a:ext cx="4202113" cy="5562600"/>
          </a:xfrm>
          <a:prstGeom prst="rect">
            <a:avLst/>
          </a:prstGeom>
          <a:noFill/>
          <a:ln w="9525">
            <a:noFill/>
            <a:round/>
            <a:headEnd/>
            <a:tailEnd/>
          </a:ln>
        </p:spPr>
      </p:pic>
      <p:pic>
        <p:nvPicPr>
          <p:cNvPr id="15365" name="Picture 5"/>
          <p:cNvPicPr>
            <a:picLocks noChangeAspect="1" noChangeArrowheads="1"/>
          </p:cNvPicPr>
          <p:nvPr/>
        </p:nvPicPr>
        <p:blipFill>
          <a:blip r:embed="rId5"/>
          <a:srcRect/>
          <a:stretch>
            <a:fillRect/>
          </a:stretch>
        </p:blipFill>
        <p:spPr bwMode="auto">
          <a:xfrm>
            <a:off x="3200400" y="2667000"/>
            <a:ext cx="5943600" cy="3940175"/>
          </a:xfrm>
          <a:prstGeom prst="rect">
            <a:avLst/>
          </a:prstGeom>
          <a:noFill/>
          <a:ln w="9525">
            <a:noFill/>
            <a:round/>
            <a:headEnd/>
            <a:tailEnd/>
          </a:ln>
        </p:spPr>
      </p:pic>
      <p:sp>
        <p:nvSpPr>
          <p:cNvPr id="33798" name="Rectangle 6"/>
          <p:cNvSpPr>
            <a:spLocks noChangeArrowheads="1"/>
          </p:cNvSpPr>
          <p:nvPr/>
        </p:nvSpPr>
        <p:spPr bwMode="auto">
          <a:xfrm>
            <a:off x="76200" y="838200"/>
            <a:ext cx="8229600" cy="715963"/>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i="1">
                <a:solidFill>
                  <a:srgbClr val="000000"/>
                </a:solidFill>
              </a:rPr>
              <a:t>Antarctic sea ice products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15363"/>
                                        </p:tgtEl>
                                        <p:attrNameLst>
                                          <p:attrName>style.visibility</p:attrName>
                                        </p:attrNameLst>
                                      </p:cBhvr>
                                      <p:to>
                                        <p:strVal val="visible"/>
                                      </p:to>
                                    </p:set>
                                    <p:animEffect transition="in" filter="wipe(left)">
                                      <p:cBhvr additive="repl">
                                        <p:cTn id="7" dur="500"/>
                                        <p:tgtEl>
                                          <p:spTgt spid="153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15364"/>
                                        </p:tgtEl>
                                        <p:attrNameLst>
                                          <p:attrName>style.visibility</p:attrName>
                                        </p:attrNameLst>
                                      </p:cBhvr>
                                      <p:to>
                                        <p:strVal val="visible"/>
                                      </p:to>
                                    </p:set>
                                    <p:animEffect transition="in" filter="wipe(left)">
                                      <p:cBhvr additive="repl">
                                        <p:cTn id="11" dur="500"/>
                                        <p:tgtEl>
                                          <p:spTgt spid="1536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additive="repl">
                                        <p:cTn id="14" dur="1" fill="hold">
                                          <p:stCondLst>
                                            <p:cond delay="0"/>
                                          </p:stCondLst>
                                        </p:cTn>
                                        <p:tgtEl>
                                          <p:spTgt spid="15365"/>
                                        </p:tgtEl>
                                        <p:attrNameLst>
                                          <p:attrName>style.visibility</p:attrName>
                                        </p:attrNameLst>
                                      </p:cBhvr>
                                      <p:to>
                                        <p:strVal val="visible"/>
                                      </p:to>
                                    </p:set>
                                    <p:animEffect transition="in" filter="wipe(left)">
                                      <p:cBhvr additive="repl">
                                        <p:cTn id="15"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35842" name="Rectangle 2"/>
          <p:cNvSpPr>
            <a:spLocks noGrp="1" noChangeArrowheads="1"/>
          </p:cNvSpPr>
          <p:nvPr>
            <p:ph type="body" idx="4294967295"/>
          </p:nvPr>
        </p:nvSpPr>
        <p:spPr>
          <a:xfrm>
            <a:off x="304800" y="1981200"/>
            <a:ext cx="2743200" cy="243840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Meteorological information</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Ocean currents</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In-situ observations</a:t>
            </a:r>
          </a:p>
        </p:txBody>
      </p:sp>
      <p:grpSp>
        <p:nvGrpSpPr>
          <p:cNvPr id="2" name="Group 3"/>
          <p:cNvGrpSpPr>
            <a:grpSpLocks/>
          </p:cNvGrpSpPr>
          <p:nvPr/>
        </p:nvGrpSpPr>
        <p:grpSpPr bwMode="auto">
          <a:xfrm>
            <a:off x="3338513" y="1622425"/>
            <a:ext cx="4737100" cy="4884738"/>
            <a:chOff x="2103" y="1022"/>
            <a:chExt cx="2984" cy="3077"/>
          </a:xfrm>
        </p:grpSpPr>
        <p:pic>
          <p:nvPicPr>
            <p:cNvPr id="35855" name="Picture 4"/>
            <p:cNvPicPr>
              <a:picLocks noChangeAspect="1" noChangeArrowheads="1"/>
            </p:cNvPicPr>
            <p:nvPr/>
          </p:nvPicPr>
          <p:blipFill>
            <a:blip r:embed="rId3"/>
            <a:srcRect l="4019" t="4784"/>
            <a:stretch>
              <a:fillRect/>
            </a:stretch>
          </p:blipFill>
          <p:spPr bwMode="auto">
            <a:xfrm>
              <a:off x="2103" y="1233"/>
              <a:ext cx="2985" cy="2867"/>
            </a:xfrm>
            <a:prstGeom prst="rect">
              <a:avLst/>
            </a:prstGeom>
            <a:noFill/>
            <a:ln w="9525">
              <a:noFill/>
              <a:round/>
              <a:headEnd/>
              <a:tailEnd/>
            </a:ln>
          </p:spPr>
        </p:pic>
        <p:sp>
          <p:nvSpPr>
            <p:cNvPr id="35856" name="Text Box 5"/>
            <p:cNvSpPr txBox="1">
              <a:spLocks noChangeArrowheads="1"/>
            </p:cNvSpPr>
            <p:nvPr/>
          </p:nvSpPr>
          <p:spPr bwMode="auto">
            <a:xfrm>
              <a:off x="2322" y="1022"/>
              <a:ext cx="547" cy="232"/>
            </a:xfrm>
            <a:prstGeom prst="rect">
              <a:avLst/>
            </a:prstGeom>
            <a:noFill/>
            <a:ln w="9525">
              <a:noFill/>
              <a:round/>
              <a:headEnd/>
              <a:tailEnd/>
            </a:ln>
          </p:spPr>
          <p:txBody>
            <a:bodyPr wrap="none" lIns="90000" tIns="46800" rIns="90000" bIns="46800">
              <a:spAutoFit/>
            </a:bodyPr>
            <a:lstStyle/>
            <a:p>
              <a:pPr>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Winds</a:t>
              </a:r>
            </a:p>
          </p:txBody>
        </p:sp>
      </p:grpSp>
      <p:grpSp>
        <p:nvGrpSpPr>
          <p:cNvPr id="3" name="Group 6"/>
          <p:cNvGrpSpPr>
            <a:grpSpLocks/>
          </p:cNvGrpSpPr>
          <p:nvPr/>
        </p:nvGrpSpPr>
        <p:grpSpPr bwMode="auto">
          <a:xfrm>
            <a:off x="4267200" y="1379538"/>
            <a:ext cx="4875213" cy="4943475"/>
            <a:chOff x="2688" y="869"/>
            <a:chExt cx="3071" cy="3114"/>
          </a:xfrm>
        </p:grpSpPr>
        <p:grpSp>
          <p:nvGrpSpPr>
            <p:cNvPr id="35851" name="Group 7"/>
            <p:cNvGrpSpPr>
              <a:grpSpLocks/>
            </p:cNvGrpSpPr>
            <p:nvPr/>
          </p:nvGrpSpPr>
          <p:grpSpPr bwMode="auto">
            <a:xfrm>
              <a:off x="2688" y="1037"/>
              <a:ext cx="3071" cy="2945"/>
              <a:chOff x="2688" y="1037"/>
              <a:chExt cx="3071" cy="2945"/>
            </a:xfrm>
          </p:grpSpPr>
          <p:pic>
            <p:nvPicPr>
              <p:cNvPr id="35853" name="Picture 8"/>
              <p:cNvPicPr>
                <a:picLocks noChangeAspect="1" noChangeArrowheads="1"/>
              </p:cNvPicPr>
              <p:nvPr/>
            </p:nvPicPr>
            <p:blipFill>
              <a:blip r:embed="rId4"/>
              <a:srcRect l="4544" t="5411"/>
              <a:stretch>
                <a:fillRect/>
              </a:stretch>
            </p:blipFill>
            <p:spPr bwMode="auto">
              <a:xfrm>
                <a:off x="2688" y="1037"/>
                <a:ext cx="3072" cy="2946"/>
              </a:xfrm>
              <a:prstGeom prst="rect">
                <a:avLst/>
              </a:prstGeom>
              <a:noFill/>
              <a:ln w="9525">
                <a:noFill/>
                <a:round/>
                <a:headEnd/>
                <a:tailEnd/>
              </a:ln>
            </p:spPr>
          </p:pic>
          <p:sp>
            <p:nvSpPr>
              <p:cNvPr id="35854" name="Text Box 9"/>
              <p:cNvSpPr txBox="1">
                <a:spLocks noChangeArrowheads="1"/>
              </p:cNvSpPr>
              <p:nvPr/>
            </p:nvSpPr>
            <p:spPr bwMode="auto">
              <a:xfrm>
                <a:off x="2688" y="1037"/>
                <a:ext cx="3072" cy="2946"/>
              </a:xfrm>
              <a:prstGeom prst="rect">
                <a:avLst/>
              </a:prstGeom>
              <a:noFill/>
              <a:ln w="9525">
                <a:noFill/>
                <a:round/>
                <a:headEnd/>
                <a:tailEnd/>
              </a:ln>
            </p:spPr>
            <p:txBody>
              <a:bodyPr wrap="none" anchor="ctr"/>
              <a:lstStyle/>
              <a:p>
                <a:pPr>
                  <a:buClr>
                    <a:srgbClr val="000000"/>
                  </a:buClr>
                  <a:buSzPct val="100000"/>
                  <a:buFont typeface="Arial" charset="0"/>
                  <a:buNone/>
                </a:pPr>
                <a:endParaRPr lang="ru-RU"/>
              </a:p>
            </p:txBody>
          </p:sp>
        </p:grpSp>
        <p:sp>
          <p:nvSpPr>
            <p:cNvPr id="35852" name="Text Box 10"/>
            <p:cNvSpPr txBox="1">
              <a:spLocks noChangeArrowheads="1"/>
            </p:cNvSpPr>
            <p:nvPr/>
          </p:nvSpPr>
          <p:spPr bwMode="auto">
            <a:xfrm>
              <a:off x="2729" y="869"/>
              <a:ext cx="1644" cy="232"/>
            </a:xfrm>
            <a:prstGeom prst="rect">
              <a:avLst/>
            </a:prstGeom>
            <a:noFill/>
            <a:ln w="9525">
              <a:noFill/>
              <a:round/>
              <a:headEnd/>
              <a:tailEnd/>
            </a:ln>
          </p:spPr>
          <p:txBody>
            <a:bodyPr wrap="none" lIns="90000" tIns="46800" rIns="90000" bIns="46800">
              <a:spAutoFit/>
            </a:bodyPr>
            <a:lstStyle/>
            <a:p>
              <a:pPr>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Atmospheric Pressure</a:t>
              </a:r>
            </a:p>
          </p:txBody>
        </p:sp>
      </p:grpSp>
      <p:grpSp>
        <p:nvGrpSpPr>
          <p:cNvPr id="5" name="Group 11"/>
          <p:cNvGrpSpPr>
            <a:grpSpLocks/>
          </p:cNvGrpSpPr>
          <p:nvPr/>
        </p:nvGrpSpPr>
        <p:grpSpPr bwMode="auto">
          <a:xfrm>
            <a:off x="3567113" y="2030413"/>
            <a:ext cx="4584700" cy="4749800"/>
            <a:chOff x="2247" y="1279"/>
            <a:chExt cx="2888" cy="2992"/>
          </a:xfrm>
        </p:grpSpPr>
        <p:pic>
          <p:nvPicPr>
            <p:cNvPr id="35849" name="Picture 12"/>
            <p:cNvPicPr>
              <a:picLocks noChangeAspect="1" noChangeArrowheads="1"/>
            </p:cNvPicPr>
            <p:nvPr/>
          </p:nvPicPr>
          <p:blipFill>
            <a:blip r:embed="rId5"/>
            <a:srcRect l="5020" t="5531"/>
            <a:stretch>
              <a:fillRect/>
            </a:stretch>
          </p:blipFill>
          <p:spPr bwMode="auto">
            <a:xfrm>
              <a:off x="2247" y="1490"/>
              <a:ext cx="2889" cy="2782"/>
            </a:xfrm>
            <a:prstGeom prst="rect">
              <a:avLst/>
            </a:prstGeom>
            <a:noFill/>
            <a:ln w="9525">
              <a:noFill/>
              <a:round/>
              <a:headEnd/>
              <a:tailEnd/>
            </a:ln>
          </p:spPr>
        </p:pic>
        <p:sp>
          <p:nvSpPr>
            <p:cNvPr id="35850" name="Text Box 13"/>
            <p:cNvSpPr txBox="1">
              <a:spLocks noChangeArrowheads="1"/>
            </p:cNvSpPr>
            <p:nvPr/>
          </p:nvSpPr>
          <p:spPr bwMode="auto">
            <a:xfrm>
              <a:off x="2285" y="1279"/>
              <a:ext cx="1193" cy="232"/>
            </a:xfrm>
            <a:prstGeom prst="rect">
              <a:avLst/>
            </a:prstGeom>
            <a:noFill/>
            <a:ln w="9525">
              <a:noFill/>
              <a:round/>
              <a:headEnd/>
              <a:tailEnd/>
            </a:ln>
          </p:spPr>
          <p:txBody>
            <a:bodyPr wrap="none" lIns="90000" tIns="46800" rIns="90000" bIns="46800">
              <a:spAutoFit/>
            </a:bodyPr>
            <a:lstStyle/>
            <a:p>
              <a:pPr>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Ocean Currents</a:t>
              </a:r>
            </a:p>
          </p:txBody>
        </p:sp>
      </p:grpSp>
      <p:pic>
        <p:nvPicPr>
          <p:cNvPr id="16398" name="Picture 14"/>
          <p:cNvPicPr>
            <a:picLocks noChangeAspect="1" noChangeArrowheads="1"/>
          </p:cNvPicPr>
          <p:nvPr/>
        </p:nvPicPr>
        <p:blipFill>
          <a:blip r:embed="rId6"/>
          <a:srcRect/>
          <a:stretch>
            <a:fillRect/>
          </a:stretch>
        </p:blipFill>
        <p:spPr bwMode="auto">
          <a:xfrm>
            <a:off x="3352800" y="1782763"/>
            <a:ext cx="5716588" cy="4770437"/>
          </a:xfrm>
          <a:prstGeom prst="rect">
            <a:avLst/>
          </a:prstGeom>
          <a:noFill/>
          <a:ln w="9525">
            <a:noFill/>
            <a:round/>
            <a:headEnd/>
            <a:tailEnd/>
          </a:ln>
        </p:spPr>
      </p:pic>
      <p:sp>
        <p:nvSpPr>
          <p:cNvPr id="35847" name="Rectangle 15"/>
          <p:cNvSpPr>
            <a:spLocks noChangeArrowheads="1"/>
          </p:cNvSpPr>
          <p:nvPr/>
        </p:nvSpPr>
        <p:spPr bwMode="auto">
          <a:xfrm>
            <a:off x="76200" y="838200"/>
            <a:ext cx="8229600" cy="715963"/>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i="1">
                <a:solidFill>
                  <a:srgbClr val="000000"/>
                </a:solidFill>
              </a:rPr>
              <a:t>Supporting products</a:t>
            </a:r>
          </a:p>
        </p:txBody>
      </p:sp>
      <p:pic>
        <p:nvPicPr>
          <p:cNvPr id="16400" name="Picture 16"/>
          <p:cNvPicPr>
            <a:picLocks noChangeAspect="1" noChangeArrowheads="1"/>
          </p:cNvPicPr>
          <p:nvPr/>
        </p:nvPicPr>
        <p:blipFill>
          <a:blip r:embed="rId7"/>
          <a:srcRect/>
          <a:stretch>
            <a:fillRect/>
          </a:stretch>
        </p:blipFill>
        <p:spPr bwMode="auto">
          <a:xfrm>
            <a:off x="3581400" y="1600200"/>
            <a:ext cx="5257800" cy="44465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wipe(left)">
                                      <p:cBhvr additive="repl">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2"/>
                                        </p:tgtEl>
                                        <p:attrNameLst>
                                          <p:attrName>style.visibility</p:attrName>
                                        </p:attrNameLst>
                                      </p:cBhvr>
                                      <p:to>
                                        <p:strVal val="visible"/>
                                      </p:to>
                                    </p:set>
                                    <p:animEffect transition="in" filter="wipe(left)">
                                      <p:cBhvr additive="repl">
                                        <p:cTn id="11" dur="500"/>
                                        <p:tgtEl>
                                          <p:spTgt spid="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additive="repl">
                                        <p:cTn id="14" dur="1" fill="hold">
                                          <p:stCondLst>
                                            <p:cond delay="0"/>
                                          </p:stCondLst>
                                        </p:cTn>
                                        <p:tgtEl>
                                          <p:spTgt spid="5"/>
                                        </p:tgtEl>
                                        <p:attrNameLst>
                                          <p:attrName>style.visibility</p:attrName>
                                        </p:attrNameLst>
                                      </p:cBhvr>
                                      <p:to>
                                        <p:strVal val="visible"/>
                                      </p:to>
                                    </p:set>
                                    <p:animEffect transition="in" filter="wipe(left)">
                                      <p:cBhvr additive="repl">
                                        <p:cTn id="15" dur="500"/>
                                        <p:tgtEl>
                                          <p:spTgt spid="5"/>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additive="repl">
                                        <p:cTn id="18" dur="1" fill="hold">
                                          <p:stCondLst>
                                            <p:cond delay="0"/>
                                          </p:stCondLst>
                                        </p:cTn>
                                        <p:tgtEl>
                                          <p:spTgt spid="16398"/>
                                        </p:tgtEl>
                                        <p:attrNameLst>
                                          <p:attrName>style.visibility</p:attrName>
                                        </p:attrNameLst>
                                      </p:cBhvr>
                                      <p:to>
                                        <p:strVal val="visible"/>
                                      </p:to>
                                    </p:set>
                                    <p:animEffect transition="in" filter="wipe(left)">
                                      <p:cBhvr additive="repl">
                                        <p:cTn id="19" dur="500"/>
                                        <p:tgtEl>
                                          <p:spTgt spid="16398"/>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additive="repl">
                                        <p:cTn id="22" dur="1" fill="hold">
                                          <p:stCondLst>
                                            <p:cond delay="0"/>
                                          </p:stCondLst>
                                        </p:cTn>
                                        <p:tgtEl>
                                          <p:spTgt spid="16400"/>
                                        </p:tgtEl>
                                        <p:attrNameLst>
                                          <p:attrName>style.visibility</p:attrName>
                                        </p:attrNameLst>
                                      </p:cBhvr>
                                      <p:to>
                                        <p:strVal val="visible"/>
                                      </p:to>
                                    </p:set>
                                    <p:animEffect transition="in" filter="wipe(left)">
                                      <p:cBhvr additive="repl">
                                        <p:cTn id="23"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533400" y="-101600"/>
            <a:ext cx="8229600" cy="1222375"/>
          </a:xfrm>
        </p:spPr>
        <p:txBody>
          <a:bodyPr lIns="0" tIns="0" rIns="0" bIns="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Sea ice services integration</a:t>
            </a:r>
          </a:p>
        </p:txBody>
      </p:sp>
      <p:sp>
        <p:nvSpPr>
          <p:cNvPr id="14339" name="Rectangle 2"/>
          <p:cNvSpPr>
            <a:spLocks noGrp="1" noChangeArrowheads="1"/>
          </p:cNvSpPr>
          <p:nvPr>
            <p:ph type="body" idx="4294967295"/>
          </p:nvPr>
        </p:nvSpPr>
        <p:spPr>
          <a:xfrm>
            <a:off x="357188" y="1000125"/>
            <a:ext cx="8229600" cy="5643563"/>
          </a:xfrm>
        </p:spPr>
        <p:txBody>
          <a:bodyPr lIns="0" tIns="0" rIns="0" bIns="0"/>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Regional</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North American Ice Service (CIS-NIC)</a:t>
            </a:r>
            <a:r>
              <a:rPr lang="ar-SA" sz="2000" dirty="0" smtClean="0">
                <a:cs typeface="Arial" charset="0"/>
              </a:rPr>
              <a:t>‏</a:t>
            </a:r>
            <a:endParaRPr lang="en-US" sz="2000" dirty="0" smtClean="0"/>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Baltic Ice Service (11 Baltic countries)</a:t>
            </a:r>
            <a:r>
              <a:rPr lang="ar-SA" sz="2000" dirty="0" smtClean="0">
                <a:cs typeface="Arial" charset="0"/>
              </a:rPr>
              <a:t>‏</a:t>
            </a:r>
            <a:endParaRPr lang="en-US" sz="2000" dirty="0" smtClean="0"/>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European Ice Service (DMI-FMI-met.no-SMHI)</a:t>
            </a:r>
            <a:r>
              <a:rPr lang="ar-SA" sz="2000" dirty="0" smtClean="0">
                <a:cs typeface="Arial" charset="0"/>
              </a:rPr>
              <a:t>‏</a:t>
            </a:r>
            <a:endParaRPr lang="en-US" sz="2000" dirty="0" smtClean="0"/>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Global</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err="1" smtClean="0"/>
              <a:t>Polarview</a:t>
            </a:r>
            <a:r>
              <a:rPr lang="en-US" sz="2000" dirty="0" smtClean="0"/>
              <a:t> (GMES) </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err="1" smtClean="0"/>
              <a:t>MyOcean</a:t>
            </a:r>
            <a:r>
              <a:rPr lang="en-US" sz="2000" dirty="0" smtClean="0"/>
              <a:t> (GMES)</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Ice logistics portal (ETSI/IICWG/IPY)</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http://www.bsis-ice.de/IcePortal/</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http://www.ipy-ice-portal.org/</a:t>
            </a:r>
          </a:p>
          <a:p>
            <a:pPr lvl="2"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marL="0" eaLnBrk="1" hangingPunct="1">
              <a:spcBef>
                <a:spcPts val="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dirty="0" smtClean="0"/>
              <a:t>* GMES - Global Monitoring for Environment and Security (GMES) is a joint initiative of the European Commission (EC) and the European Space Agency (ESA) </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533400" y="-101600"/>
            <a:ext cx="8229600" cy="1222375"/>
          </a:xfrm>
        </p:spPr>
        <p:txBody>
          <a:bodyPr lIns="0" tIns="0" rIns="0" bIns="0"/>
          <a:lstStyle/>
          <a:p>
            <a:pPr eaLnBrk="1" hangingPunct="1"/>
            <a:endParaRPr lang="ru-RU" smtClean="0"/>
          </a:p>
        </p:txBody>
      </p:sp>
      <p:sp>
        <p:nvSpPr>
          <p:cNvPr id="39938" name="Rectangle 2"/>
          <p:cNvSpPr>
            <a:spLocks noGrp="1" noChangeArrowheads="1"/>
          </p:cNvSpPr>
          <p:nvPr>
            <p:ph type="body" idx="4294967295"/>
          </p:nvPr>
        </p:nvSpPr>
        <p:spPr>
          <a:xfrm>
            <a:off x="457200" y="1600200"/>
            <a:ext cx="8229600" cy="4437063"/>
          </a:xfrm>
        </p:spPr>
        <p:txBody>
          <a:bodyPr lIns="0" tIns="0" rIns="0" bIns="0"/>
          <a:lstStyle/>
          <a:p>
            <a:pPr eaLnBrk="1" hangingPunct="1"/>
            <a:endParaRPr lang="ru-RU" smtClean="0"/>
          </a:p>
        </p:txBody>
      </p:sp>
      <p:pic>
        <p:nvPicPr>
          <p:cNvPr id="39939" name="Picture 3"/>
          <p:cNvPicPr>
            <a:picLocks noChangeAspect="1" noChangeArrowheads="1"/>
          </p:cNvPicPr>
          <p:nvPr/>
        </p:nvPicPr>
        <p:blipFill>
          <a:blip r:embed="rId3"/>
          <a:srcRect/>
          <a:stretch>
            <a:fillRect/>
          </a:stretch>
        </p:blipFill>
        <p:spPr bwMode="auto">
          <a:xfrm>
            <a:off x="0" y="0"/>
            <a:ext cx="9144000" cy="6527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3"/>
          <a:srcRect/>
          <a:stretch>
            <a:fillRect/>
          </a:stretch>
        </p:blipFill>
        <p:spPr bwMode="auto">
          <a:xfrm>
            <a:off x="0" y="981075"/>
            <a:ext cx="9144000" cy="4902200"/>
          </a:xfrm>
          <a:prstGeom prst="rect">
            <a:avLst/>
          </a:prstGeom>
          <a:noFill/>
          <a:ln w="9525">
            <a:noFill/>
            <a:miter lim="800000"/>
            <a:headEnd/>
            <a:tailEnd/>
          </a:ln>
        </p:spPr>
      </p:pic>
      <p:sp>
        <p:nvSpPr>
          <p:cNvPr id="41986" name="Oval 4"/>
          <p:cNvSpPr>
            <a:spLocks noChangeArrowheads="1"/>
          </p:cNvSpPr>
          <p:nvPr/>
        </p:nvSpPr>
        <p:spPr bwMode="auto">
          <a:xfrm>
            <a:off x="1619250" y="4581525"/>
            <a:ext cx="1081088" cy="431800"/>
          </a:xfrm>
          <a:prstGeom prst="ellipse">
            <a:avLst/>
          </a:prstGeom>
          <a:noFill/>
          <a:ln w="25400">
            <a:solidFill>
              <a:srgbClr val="FF0000"/>
            </a:solidFill>
            <a:round/>
            <a:headEnd/>
            <a:tailEnd/>
          </a:ln>
        </p:spPr>
        <p:txBody>
          <a:bodyPr wrap="none" anchor="ctr"/>
          <a:lstStyle/>
          <a:p>
            <a:endParaRPr lang="ru-RU"/>
          </a:p>
        </p:txBody>
      </p:sp>
      <p:sp>
        <p:nvSpPr>
          <p:cNvPr id="41987" name="Oval 7"/>
          <p:cNvSpPr>
            <a:spLocks noChangeArrowheads="1"/>
          </p:cNvSpPr>
          <p:nvPr/>
        </p:nvSpPr>
        <p:spPr bwMode="auto">
          <a:xfrm>
            <a:off x="3203575" y="4868863"/>
            <a:ext cx="1873250" cy="431800"/>
          </a:xfrm>
          <a:prstGeom prst="ellipse">
            <a:avLst/>
          </a:prstGeom>
          <a:noFill/>
          <a:ln w="25400">
            <a:solidFill>
              <a:srgbClr val="FF0000"/>
            </a:solidFill>
            <a:round/>
            <a:headEnd/>
            <a:tailEnd/>
          </a:ln>
        </p:spPr>
        <p:txBody>
          <a:bodyPr wrap="none" anchor="ctr"/>
          <a:lstStyle/>
          <a:p>
            <a:endParaRPr lang="ru-RU"/>
          </a:p>
        </p:txBody>
      </p:sp>
      <p:sp>
        <p:nvSpPr>
          <p:cNvPr id="41988" name="Oval 8"/>
          <p:cNvSpPr>
            <a:spLocks noChangeArrowheads="1"/>
          </p:cNvSpPr>
          <p:nvPr/>
        </p:nvSpPr>
        <p:spPr bwMode="auto">
          <a:xfrm>
            <a:off x="5508625" y="4868863"/>
            <a:ext cx="1800225" cy="431800"/>
          </a:xfrm>
          <a:prstGeom prst="ellipse">
            <a:avLst/>
          </a:prstGeom>
          <a:noFill/>
          <a:ln w="25400">
            <a:solidFill>
              <a:srgbClr val="FF0000"/>
            </a:solidFill>
            <a:round/>
            <a:headEnd/>
            <a:tailEnd/>
          </a:ln>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7"/>
          <p:cNvPicPr>
            <a:picLocks noChangeAspect="1" noChangeArrowheads="1"/>
          </p:cNvPicPr>
          <p:nvPr/>
        </p:nvPicPr>
        <p:blipFill>
          <a:blip r:embed="rId3"/>
          <a:srcRect/>
          <a:stretch>
            <a:fillRect/>
          </a:stretch>
        </p:blipFill>
        <p:spPr bwMode="auto">
          <a:xfrm>
            <a:off x="0" y="0"/>
            <a:ext cx="6227763" cy="4360863"/>
          </a:xfrm>
          <a:prstGeom prst="rect">
            <a:avLst/>
          </a:prstGeom>
          <a:noFill/>
          <a:ln w="9525">
            <a:noFill/>
            <a:miter lim="800000"/>
            <a:headEnd/>
            <a:tailEnd/>
          </a:ln>
        </p:spPr>
      </p:pic>
      <p:sp>
        <p:nvSpPr>
          <p:cNvPr id="44034" name="Oval 8"/>
          <p:cNvSpPr>
            <a:spLocks noChangeArrowheads="1"/>
          </p:cNvSpPr>
          <p:nvPr/>
        </p:nvSpPr>
        <p:spPr bwMode="auto">
          <a:xfrm>
            <a:off x="1042988" y="2492375"/>
            <a:ext cx="719137" cy="214313"/>
          </a:xfrm>
          <a:prstGeom prst="ellipse">
            <a:avLst/>
          </a:prstGeom>
          <a:noFill/>
          <a:ln w="25400">
            <a:solidFill>
              <a:srgbClr val="FF0000"/>
            </a:solidFill>
            <a:round/>
            <a:headEnd/>
            <a:tailEnd/>
          </a:ln>
        </p:spPr>
        <p:txBody>
          <a:bodyPr wrap="none" anchor="ctr"/>
          <a:lstStyle/>
          <a:p>
            <a:endParaRPr lang="ru-RU"/>
          </a:p>
        </p:txBody>
      </p:sp>
      <p:pic>
        <p:nvPicPr>
          <p:cNvPr id="44035" name="Picture 9"/>
          <p:cNvPicPr>
            <a:picLocks noChangeAspect="1" noChangeArrowheads="1"/>
          </p:cNvPicPr>
          <p:nvPr/>
        </p:nvPicPr>
        <p:blipFill>
          <a:blip r:embed="rId4"/>
          <a:srcRect/>
          <a:stretch>
            <a:fillRect/>
          </a:stretch>
        </p:blipFill>
        <p:spPr bwMode="auto">
          <a:xfrm>
            <a:off x="4859338" y="2349500"/>
            <a:ext cx="4070350" cy="41544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720725" y="1836738"/>
            <a:ext cx="8229600" cy="3735387"/>
          </a:xfrm>
          <a:solidFill>
            <a:schemeClr val="bg1"/>
          </a:solidFill>
        </p:spPr>
        <p:txBody>
          <a:bodyPr lIns="0" tIns="0" rIns="0" bIns="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Complete information on ice services is maintained (by JCOMM ETSI) in the WMO publication No. 574 “</a:t>
            </a:r>
            <a:r>
              <a:rPr lang="en-US" b="0" smtClean="0">
                <a:cs typeface="Arial" charset="0"/>
                <a:hlinkClick r:id="rId3"/>
              </a:rPr>
              <a:t>Sea Ice Services in the World</a:t>
            </a:r>
            <a:r>
              <a:rPr lang="en-US" smtClean="0"/>
              <a:t>”, updated annually.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533400" y="-101600"/>
            <a:ext cx="8229600" cy="1222375"/>
          </a:xfrm>
        </p:spPr>
        <p:txBody>
          <a:bodyPr lIns="0" tIns="0" rIns="0" bIns="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Ice services coordination</a:t>
            </a:r>
          </a:p>
        </p:txBody>
      </p:sp>
      <p:sp>
        <p:nvSpPr>
          <p:cNvPr id="48130" name="Rectangle 2"/>
          <p:cNvSpPr>
            <a:spLocks noGrp="1" noChangeArrowheads="1"/>
          </p:cNvSpPr>
          <p:nvPr>
            <p:ph type="body" idx="4294967295"/>
          </p:nvPr>
        </p:nvSpPr>
        <p:spPr>
          <a:xfrm>
            <a:off x="457200" y="1600200"/>
            <a:ext cx="8229600" cy="4437063"/>
          </a:xfrm>
        </p:spPr>
        <p:txBody>
          <a:bodyPr lIns="0" tIns="0" rIns="0" bIns="0"/>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Formal</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JCOMM Expert Team on Sea Ice</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Forum</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International Ice Charting Working Group</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Baltic Sea Ice Meeting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28625" y="1428750"/>
            <a:ext cx="8429625" cy="4760913"/>
          </a:xfrm>
          <a:prstGeom prst="rect">
            <a:avLst/>
          </a:prstGeom>
          <a:solidFill>
            <a:schemeClr val="bg1">
              <a:alpha val="47842"/>
            </a:schemeClr>
          </a:solidFill>
          <a:ln w="9525">
            <a:noFill/>
            <a:round/>
            <a:headEnd/>
            <a:tailEnd/>
          </a:ln>
        </p:spPr>
        <p:txBody>
          <a:bodyPr lIns="90000" tIns="46800" rIns="90000" bIns="46800">
            <a:spAutoFit/>
          </a:bodyPr>
          <a:lstStyle/>
          <a:p>
            <a:pPr marL="338138" indent="-338138">
              <a:lnSpc>
                <a:spcPct val="80000"/>
              </a:lnSpc>
              <a:spcBef>
                <a:spcPts val="450"/>
              </a:spcBef>
              <a:buClr>
                <a:srgbClr val="808080"/>
              </a:buClr>
              <a:buSzPct val="100000"/>
              <a:buFont typeface="Wingdings" pitchFamily="2" charset="2"/>
              <a:buNone/>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endParaRPr lang="en-GB">
              <a:solidFill>
                <a:schemeClr val="tx1"/>
              </a:solidFill>
            </a:endParaRPr>
          </a:p>
          <a:p>
            <a:pPr marL="338138" indent="-338138">
              <a:lnSpc>
                <a:spcPct val="80000"/>
              </a:lnSpc>
              <a:spcBef>
                <a:spcPts val="600"/>
              </a:spcBef>
              <a:buClr>
                <a:srgbClr val="808080"/>
              </a:buClr>
              <a:buSzPct val="100000"/>
              <a:buFont typeface="Wingdings" pitchFamily="2" charset="2"/>
              <a:buChar cha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r>
              <a:rPr lang="en-GB" sz="2800">
                <a:solidFill>
                  <a:schemeClr val="tx1"/>
                </a:solidFill>
              </a:rPr>
              <a:t>8 core-members, including the chair, representing Northern and Southern ice services, presently:  Argentina, Canada, China, Finland, Germany, Norway, Russian Federation (chair), United Kingdom</a:t>
            </a:r>
          </a:p>
          <a:p>
            <a:pPr marL="338138" indent="-338138">
              <a:lnSpc>
                <a:spcPct val="80000"/>
              </a:lnSpc>
              <a:spcBef>
                <a:spcPts val="600"/>
              </a:spcBef>
              <a:buClr>
                <a:srgbClr val="808080"/>
              </a:buClr>
              <a:buSzPct val="100000"/>
              <a:buFont typeface="Wingdings" pitchFamily="2" charset="2"/>
              <a:buChar cha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r>
              <a:rPr lang="en-CA" sz="2800">
                <a:solidFill>
                  <a:schemeClr val="tx1"/>
                </a:solidFill>
              </a:rPr>
              <a:t>Representatives of regional and international sea ice bodies in particular the Baltic Sea Ice Meeting, European Ice Service, International Ice Charting Working Group and North American Ice Service</a:t>
            </a:r>
          </a:p>
          <a:p>
            <a:pPr marL="338138" indent="-338138">
              <a:lnSpc>
                <a:spcPct val="80000"/>
              </a:lnSpc>
              <a:spcBef>
                <a:spcPts val="600"/>
              </a:spcBef>
              <a:buClr>
                <a:srgbClr val="808080"/>
              </a:buClr>
              <a:buSzPct val="100000"/>
              <a:buFont typeface="Wingdings" pitchFamily="2" charset="2"/>
              <a:buChar cha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r>
              <a:rPr lang="en-CA" sz="2800">
                <a:solidFill>
                  <a:schemeClr val="tx1"/>
                </a:solidFill>
              </a:rPr>
              <a:t> Additional experts as appropriate, representing the range of activities related to sea ice.</a:t>
            </a:r>
            <a:endParaRPr lang="ru-RU" sz="2800">
              <a:solidFill>
                <a:schemeClr val="tx1"/>
              </a:solidFill>
            </a:endParaRPr>
          </a:p>
          <a:p>
            <a:pPr marL="338138" indent="-338138">
              <a:lnSpc>
                <a:spcPct val="80000"/>
              </a:lnSpc>
              <a:spcBef>
                <a:spcPts val="600"/>
              </a:spcBef>
              <a:buClr>
                <a:srgbClr val="808080"/>
              </a:buClr>
              <a:buSzPct val="100000"/>
              <a:buFont typeface="Wingdings" pitchFamily="2" charset="2"/>
              <a:buChar cha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endParaRPr lang="en-GB" sz="2800">
              <a:solidFill>
                <a:schemeClr val="tx1"/>
              </a:solidFill>
            </a:endParaRPr>
          </a:p>
        </p:txBody>
      </p:sp>
      <p:sp>
        <p:nvSpPr>
          <p:cNvPr id="32770" name="Rectangle 2"/>
          <p:cNvSpPr>
            <a:spLocks noChangeArrowheads="1"/>
          </p:cNvSpPr>
          <p:nvPr/>
        </p:nvSpPr>
        <p:spPr bwMode="auto">
          <a:xfrm>
            <a:off x="1143000" y="304800"/>
            <a:ext cx="7696200" cy="609600"/>
          </a:xfrm>
          <a:prstGeom prst="rect">
            <a:avLst/>
          </a:prstGeom>
          <a:noFill/>
          <a:ln w="9525">
            <a:noFill/>
            <a:round/>
            <a:headEnd/>
            <a:tailEnd/>
          </a:ln>
          <a:effectLst/>
        </p:spPr>
        <p:txBody>
          <a:bodyPr lIns="90000" tIns="46800" rIns="90000" bIns="46800" anchor="b"/>
          <a:lstStyle/>
          <a:p>
            <a:pPr>
              <a:buClr>
                <a:srgbClr val="142D2E"/>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solidFill>
                  <a:srgbClr val="000080"/>
                </a:solidFill>
                <a:effectLst>
                  <a:outerShdw blurRad="38100" dist="38100" dir="2700000" algn="tl">
                    <a:srgbClr val="C0C0C0"/>
                  </a:outerShdw>
                </a:effectLst>
              </a:rPr>
              <a:t>ETSI composition (2009-...)</a:t>
            </a:r>
            <a:r>
              <a:rPr lang="ar-SA" sz="4000">
                <a:solidFill>
                  <a:srgbClr val="000080"/>
                </a:solidFill>
                <a:effectLst>
                  <a:outerShdw blurRad="38100" dist="38100" dir="2700000" algn="tl">
                    <a:srgbClr val="C0C0C0"/>
                  </a:outerShdw>
                </a:effectLst>
              </a:rPr>
              <a:t>‏</a:t>
            </a:r>
            <a:endParaRPr lang="en-GB" sz="4000">
              <a:solidFill>
                <a:srgbClr val="000080"/>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928688" y="214313"/>
            <a:ext cx="7696200" cy="609600"/>
          </a:xfrm>
          <a:prstGeom prst="rect">
            <a:avLst/>
          </a:prstGeom>
          <a:noFill/>
          <a:ln w="9525">
            <a:noFill/>
            <a:round/>
            <a:headEnd/>
            <a:tailEnd/>
          </a:ln>
        </p:spPr>
        <p:txBody>
          <a:bodyPr lIns="90000" tIns="46800" rIns="90000" bIns="46800" anchor="b"/>
          <a:lstStyle/>
          <a:p>
            <a:pPr marL="338138" indent="-338138">
              <a:lnSpc>
                <a:spcPct val="80000"/>
              </a:lnSpc>
              <a:spcBef>
                <a:spcPts val="500"/>
              </a:spcBef>
              <a:buClr>
                <a:srgbClr val="808080"/>
              </a:buClr>
              <a:buSzPct val="100000"/>
              <a:buFont typeface="Wingdings" pitchFamily="2" charset="2"/>
              <a:buNone/>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r>
              <a:rPr lang="en-GB" sz="2800" b="1">
                <a:solidFill>
                  <a:schemeClr val="tx1"/>
                </a:solidFill>
              </a:rPr>
              <a:t>ETSI-IV &amp; GDSIDB-XII – 1-5 March 2010</a:t>
            </a:r>
          </a:p>
        </p:txBody>
      </p:sp>
      <p:sp>
        <p:nvSpPr>
          <p:cNvPr id="52226" name="Text Box 3"/>
          <p:cNvSpPr txBox="1">
            <a:spLocks noChangeArrowheads="1"/>
          </p:cNvSpPr>
          <p:nvPr/>
        </p:nvSpPr>
        <p:spPr bwMode="auto">
          <a:xfrm>
            <a:off x="214313" y="1071563"/>
            <a:ext cx="8929687" cy="857250"/>
          </a:xfrm>
          <a:prstGeom prst="rect">
            <a:avLst/>
          </a:prstGeom>
          <a:noFill/>
          <a:ln w="9525">
            <a:noFill/>
            <a:round/>
            <a:headEnd/>
            <a:tailEnd/>
          </a:ln>
        </p:spPr>
        <p:txBody>
          <a:bodyPr lIns="90000" tIns="45000" rIns="90000" bIns="45000"/>
          <a:lstStyle/>
          <a:p>
            <a:pPr>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rPr>
              <a:t>The ETSI-IV &amp; GDSIDB-XII sessions took place in St.Petersburg, Russian Federation, in March 2010. </a:t>
            </a:r>
          </a:p>
          <a:p>
            <a:pPr>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rPr>
              <a:t>The final report is </a:t>
            </a:r>
            <a:r>
              <a:rPr lang="en-GB" sz="2400">
                <a:solidFill>
                  <a:srgbClr val="000000"/>
                </a:solidFill>
                <a:hlinkClick r:id="rId3" action="ppaction://hlinkfile"/>
              </a:rPr>
              <a:t>JCOMM Meeting Repot #74</a:t>
            </a:r>
            <a:endParaRPr lang="en-GB" sz="2400" b="1">
              <a:solidFill>
                <a:srgbClr val="000000"/>
              </a:solidFill>
            </a:endParaRPr>
          </a:p>
        </p:txBody>
      </p:sp>
      <p:pic>
        <p:nvPicPr>
          <p:cNvPr id="52227" name="Picture 5" descr="PICT2951"/>
          <p:cNvPicPr>
            <a:picLocks noChangeAspect="1" noChangeArrowheads="1"/>
          </p:cNvPicPr>
          <p:nvPr/>
        </p:nvPicPr>
        <p:blipFill>
          <a:blip r:embed="rId4"/>
          <a:srcRect/>
          <a:stretch>
            <a:fillRect/>
          </a:stretch>
        </p:blipFill>
        <p:spPr bwMode="auto">
          <a:xfrm>
            <a:off x="1928813" y="2286000"/>
            <a:ext cx="5435600" cy="43576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Mandate</a:t>
            </a:r>
          </a:p>
        </p:txBody>
      </p:sp>
      <p:sp>
        <p:nvSpPr>
          <p:cNvPr id="17410" name="Rectangle 2"/>
          <p:cNvSpPr>
            <a:spLocks noGrp="1" noChangeArrowheads="1"/>
          </p:cNvSpPr>
          <p:nvPr>
            <p:ph type="body" idx="4294967295"/>
          </p:nvPr>
        </p:nvSpPr>
        <p:spPr>
          <a:xfrm>
            <a:off x="533400" y="1219200"/>
            <a:ext cx="8153400" cy="457200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Ensure the safety of marine activities in the ice-infested waters and protect the environment</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Provide knowledge of the ice environment sufficient to support environmental sciences and the development of informed policies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063" y="2143125"/>
            <a:ext cx="8228012" cy="2786063"/>
          </a:xfrm>
          <a:prstGeom prst="rect">
            <a:avLst/>
          </a:prstGeom>
        </p:spPr>
        <p:txBody>
          <a:bodyPr/>
          <a:lstStyle/>
          <a:p>
            <a:pPr>
              <a:buClr>
                <a:srgbClr val="000000"/>
              </a:buClr>
              <a:buSzPct val="100000"/>
              <a:buFont typeface="Arial" charset="0"/>
              <a:buNone/>
              <a:defRPr/>
            </a:pPr>
            <a:r>
              <a:rPr lang="en-CA" sz="4400" b="1" kern="0" dirty="0">
                <a:solidFill>
                  <a:srgbClr val="000000"/>
                </a:solidFill>
                <a:latin typeface="+mj-lt"/>
                <a:ea typeface="+mj-ea"/>
                <a:cs typeface="+mj-cs"/>
              </a:rPr>
              <a:t>JCOMM ETSI-IV outcomes in relative to GMDSS (definitions updates to documents, actions, projects)…</a:t>
            </a:r>
            <a:endParaRPr lang="ru-RU" sz="44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50" y="1071563"/>
            <a:ext cx="8572500" cy="5429250"/>
          </a:xfrm>
          <a:prstGeom prst="rect">
            <a:avLst/>
          </a:prstGeom>
          <a:solidFill>
            <a:schemeClr val="bg1">
              <a:alpha val="47842"/>
            </a:schemeClr>
          </a:solidFill>
        </p:spPr>
        <p:txBody>
          <a:bodyPr/>
          <a:lstStyle/>
          <a:p>
            <a:pPr indent="-341313">
              <a:spcBef>
                <a:spcPts val="0"/>
              </a:spcBef>
              <a:buClr>
                <a:srgbClr val="000000"/>
              </a:buClr>
              <a:buSzPct val="100000"/>
              <a:buFont typeface="Arial" pitchFamily="34" charset="0"/>
              <a:buChar char="•"/>
              <a:defRPr/>
            </a:pPr>
            <a:r>
              <a:rPr lang="en-CA" sz="2400" dirty="0">
                <a:solidFill>
                  <a:schemeClr val="tx1"/>
                </a:solidFill>
                <a:cs typeface="+mn-cs"/>
              </a:rPr>
              <a:t>It was agreed by the Expert Team that the </a:t>
            </a:r>
            <a:r>
              <a:rPr lang="en-CA" sz="2400" b="1" i="1" dirty="0">
                <a:solidFill>
                  <a:schemeClr val="tx1"/>
                </a:solidFill>
                <a:cs typeface="+mn-cs"/>
              </a:rPr>
              <a:t>“ice edge” is the primary warning information and is the only information that the ice services will consider mandatory</a:t>
            </a:r>
            <a:r>
              <a:rPr lang="en-CA" sz="2400" dirty="0">
                <a:solidFill>
                  <a:schemeClr val="tx1"/>
                </a:solidFill>
                <a:cs typeface="+mn-cs"/>
              </a:rPr>
              <a:t> to provide in the context of GMDSS.  Beyond this level of information, each individual ice service can decide what to provide depending on its own unique circumstances.</a:t>
            </a:r>
          </a:p>
          <a:p>
            <a:pPr indent="-341313">
              <a:spcBef>
                <a:spcPts val="0"/>
              </a:spcBef>
              <a:buClr>
                <a:srgbClr val="000000"/>
              </a:buClr>
              <a:buSzPct val="100000"/>
              <a:buFont typeface="Arial" charset="0"/>
              <a:buNone/>
              <a:defRPr/>
            </a:pPr>
            <a:endParaRPr lang="en-CA" sz="2400" dirty="0">
              <a:solidFill>
                <a:schemeClr val="tx1"/>
              </a:solidFill>
              <a:cs typeface="+mn-cs"/>
            </a:endParaRPr>
          </a:p>
          <a:p>
            <a:pPr indent="-341313">
              <a:spcBef>
                <a:spcPts val="0"/>
              </a:spcBef>
              <a:buClr>
                <a:srgbClr val="000000"/>
              </a:buClr>
              <a:buSzPct val="100000"/>
              <a:buFont typeface="Arial" pitchFamily="34" charset="0"/>
              <a:buChar char="•"/>
              <a:defRPr/>
            </a:pPr>
            <a:r>
              <a:rPr lang="en-CA" sz="2400" dirty="0">
                <a:solidFill>
                  <a:schemeClr val="tx1"/>
                </a:solidFill>
                <a:cs typeface="+mn-cs"/>
              </a:rPr>
              <a:t>The level of detail, i.e. the spatial resolution that must be provided on the ice edge, was discussed by the Team.  It was noted that there is a restriction on GMDSS bandwidth and so the ET agreed to </a:t>
            </a:r>
            <a:r>
              <a:rPr lang="en-CA" sz="2400" b="1" i="1" dirty="0">
                <a:solidFill>
                  <a:schemeClr val="tx1"/>
                </a:solidFill>
                <a:cs typeface="+mn-cs"/>
              </a:rPr>
              <a:t>limit the delineation of the ice edge to a </a:t>
            </a:r>
            <a:r>
              <a:rPr lang="en-CA" sz="2400" b="1" i="1" dirty="0" err="1">
                <a:solidFill>
                  <a:schemeClr val="tx1"/>
                </a:solidFill>
                <a:cs typeface="+mn-cs"/>
              </a:rPr>
              <a:t>maximm</a:t>
            </a:r>
            <a:r>
              <a:rPr lang="en-CA" sz="2400" b="1" i="1" dirty="0">
                <a:solidFill>
                  <a:schemeClr val="tx1"/>
                </a:solidFill>
                <a:cs typeface="+mn-cs"/>
              </a:rPr>
              <a:t> of 10 points per sub-area.</a:t>
            </a:r>
            <a:endParaRPr lang="ru-RU" sz="2400" kern="0" dirty="0">
              <a:solidFill>
                <a:schemeClr val="tx1"/>
              </a:solidFill>
              <a:latin typeface="+mn-lt"/>
              <a:ea typeface="+mn-ea"/>
              <a:cs typeface="+mn-cs"/>
            </a:endParaRPr>
          </a:p>
        </p:txBody>
      </p:sp>
      <p:sp>
        <p:nvSpPr>
          <p:cNvPr id="4" name="Title 1"/>
          <p:cNvSpPr txBox="1">
            <a:spLocks/>
          </p:cNvSpPr>
          <p:nvPr/>
        </p:nvSpPr>
        <p:spPr>
          <a:xfrm>
            <a:off x="500063" y="0"/>
            <a:ext cx="8228012" cy="928688"/>
          </a:xfrm>
          <a:prstGeom prst="rect">
            <a:avLst/>
          </a:prstGeom>
        </p:spPr>
        <p:txBody>
          <a:bodyPr/>
          <a:lstStyle/>
          <a:p>
            <a:pPr>
              <a:buClr>
                <a:srgbClr val="000000"/>
              </a:buClr>
              <a:buSzPct val="100000"/>
              <a:buFont typeface="Arial" charset="0"/>
              <a:buNone/>
              <a:defRPr/>
            </a:pPr>
            <a:r>
              <a:rPr lang="en-CA" sz="3600" b="1" kern="0" dirty="0">
                <a:solidFill>
                  <a:srgbClr val="000000"/>
                </a:solidFill>
                <a:latin typeface="+mj-lt"/>
                <a:ea typeface="+mj-ea"/>
                <a:cs typeface="+mj-cs"/>
              </a:rPr>
              <a:t>Sea ice information in GMDSS</a:t>
            </a:r>
            <a:endParaRPr lang="ru-RU" sz="4000" b="1" kern="0" dirty="0">
              <a:solidFill>
                <a:srgbClr val="000000"/>
              </a:solidFill>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txBox="1">
            <a:spLocks/>
          </p:cNvSpPr>
          <p:nvPr/>
        </p:nvSpPr>
        <p:spPr bwMode="auto">
          <a:xfrm>
            <a:off x="285750" y="857250"/>
            <a:ext cx="8572500" cy="5715000"/>
          </a:xfrm>
          <a:prstGeom prst="rect">
            <a:avLst/>
          </a:prstGeom>
          <a:solidFill>
            <a:schemeClr val="bg1">
              <a:alpha val="47842"/>
            </a:schemeClr>
          </a:solidFill>
          <a:ln w="9525">
            <a:noFill/>
            <a:miter lim="800000"/>
            <a:headEnd/>
            <a:tailEnd/>
          </a:ln>
        </p:spPr>
        <p:txBody>
          <a:bodyPr/>
          <a:lstStyle/>
          <a:p>
            <a:pPr indent="-341313">
              <a:buClr>
                <a:srgbClr val="000000"/>
              </a:buClr>
              <a:buSzPct val="100000"/>
              <a:buFont typeface="Arial" charset="0"/>
              <a:buNone/>
            </a:pPr>
            <a:r>
              <a:rPr lang="en-CA" sz="2000">
                <a:solidFill>
                  <a:schemeClr val="tx1"/>
                </a:solidFill>
              </a:rPr>
              <a:t>Details of what may be available to users as part of additional (recommended) services to GMDSS if transmission is not restricted to HF fax should be included in WMO No.9 Volume D and comprise:</a:t>
            </a:r>
            <a:endParaRPr lang="ru-RU" sz="2000">
              <a:solidFill>
                <a:schemeClr val="tx1"/>
              </a:solidFill>
            </a:endParaRPr>
          </a:p>
          <a:p>
            <a:pPr marL="914400" lvl="1" indent="-457200">
              <a:buClr>
                <a:srgbClr val="000000"/>
              </a:buClr>
              <a:buSzPct val="100000"/>
              <a:buFont typeface="Arial" charset="0"/>
              <a:buAutoNum type="alphaLcParenR"/>
            </a:pPr>
            <a:r>
              <a:rPr lang="en-CA" sz="2000">
                <a:solidFill>
                  <a:schemeClr val="tx1"/>
                </a:solidFill>
              </a:rPr>
              <a:t>routine ice charts with daily – weekly periodicity, providing regional recommendations (graphic HFax product);</a:t>
            </a:r>
            <a:endParaRPr lang="ru-RU" sz="2000">
              <a:solidFill>
                <a:schemeClr val="tx1"/>
              </a:solidFill>
            </a:endParaRPr>
          </a:p>
          <a:p>
            <a:pPr marL="914400" lvl="1" indent="-457200">
              <a:buClr>
                <a:srgbClr val="000000"/>
              </a:buClr>
              <a:buSzPct val="100000"/>
              <a:buFont typeface="Arial" charset="0"/>
              <a:buAutoNum type="alphaLcParenR"/>
            </a:pPr>
            <a:r>
              <a:rPr lang="en-CA" sz="2000">
                <a:solidFill>
                  <a:schemeClr val="tx1"/>
                </a:solidFill>
              </a:rPr>
              <a:t>routine and customized ice charts with various complexity, scale and periodicity (hours - 7 days), providing tactical and regional recommendations (binary SIGRID-3/JPEG/S-57/etc product);</a:t>
            </a:r>
            <a:endParaRPr lang="ru-RU" sz="2000">
              <a:solidFill>
                <a:schemeClr val="tx1"/>
              </a:solidFill>
            </a:endParaRPr>
          </a:p>
          <a:p>
            <a:pPr marL="914400" lvl="1" indent="-457200">
              <a:buClr>
                <a:srgbClr val="000000"/>
              </a:buClr>
              <a:buSzPct val="100000"/>
              <a:buFont typeface="Arial" charset="0"/>
              <a:buAutoNum type="alphaLcParenR"/>
            </a:pPr>
            <a:r>
              <a:rPr lang="en-CA" sz="2000">
                <a:solidFill>
                  <a:schemeClr val="tx1"/>
                </a:solidFill>
              </a:rPr>
              <a:t>high-resolution annotated satellite imagery, commonly providing tactical recommendations to the masters (1 hour – 1 day) (binary product);</a:t>
            </a:r>
            <a:endParaRPr lang="ru-RU" sz="2000">
              <a:solidFill>
                <a:schemeClr val="tx1"/>
              </a:solidFill>
            </a:endParaRPr>
          </a:p>
          <a:p>
            <a:pPr marL="914400" lvl="1" indent="-457200">
              <a:buClr>
                <a:srgbClr val="000000"/>
              </a:buClr>
              <a:buSzPct val="100000"/>
              <a:buFont typeface="Arial" charset="0"/>
              <a:buAutoNum type="alphaLcParenR"/>
            </a:pPr>
            <a:r>
              <a:rPr lang="en-CA" sz="2000">
                <a:solidFill>
                  <a:schemeClr val="tx1"/>
                </a:solidFill>
              </a:rPr>
              <a:t>prognostic (hours - 7 days) ice charts for ice parameters critical for safety and success of navigation (binary product);</a:t>
            </a:r>
            <a:endParaRPr lang="ru-RU" sz="2000">
              <a:solidFill>
                <a:schemeClr val="tx1"/>
              </a:solidFill>
            </a:endParaRPr>
          </a:p>
          <a:p>
            <a:pPr marL="914400" lvl="1" indent="-457200">
              <a:buClr>
                <a:srgbClr val="000000"/>
              </a:buClr>
              <a:buSzPct val="100000"/>
              <a:buFont typeface="Arial" charset="0"/>
              <a:buAutoNum type="alphaLcParenR"/>
            </a:pPr>
            <a:r>
              <a:rPr lang="en-CA" sz="2000">
                <a:solidFill>
                  <a:schemeClr val="tx1"/>
                </a:solidFill>
              </a:rPr>
              <a:t>supplementary synoptic and prognostic (hours - 7 days) meteorological charts or grids (binary or textual products);</a:t>
            </a:r>
            <a:endParaRPr lang="ru-RU" sz="2000">
              <a:solidFill>
                <a:schemeClr val="tx1"/>
              </a:solidFill>
            </a:endParaRPr>
          </a:p>
          <a:p>
            <a:pPr marL="914400" lvl="1" indent="-457200">
              <a:buClr>
                <a:srgbClr val="000000"/>
              </a:buClr>
              <a:buSzPct val="100000"/>
              <a:buFont typeface="Arial" charset="0"/>
              <a:buAutoNum type="alphaLcParenR"/>
            </a:pPr>
            <a:r>
              <a:rPr lang="en-CA" sz="2000">
                <a:solidFill>
                  <a:schemeClr val="tx1"/>
                </a:solidFill>
              </a:rPr>
              <a:t>medium to long-term ice and meteorological phenomena forecasts with a lead-time of more than 7 days (commonly based on empirical models) (mostly textual products).</a:t>
            </a:r>
            <a:endParaRPr lang="ru-RU" sz="2000">
              <a:solidFill>
                <a:schemeClr val="tx1"/>
              </a:solidFill>
            </a:endParaRPr>
          </a:p>
        </p:txBody>
      </p:sp>
      <p:sp>
        <p:nvSpPr>
          <p:cNvPr id="4" name="Title 1"/>
          <p:cNvSpPr txBox="1">
            <a:spLocks/>
          </p:cNvSpPr>
          <p:nvPr/>
        </p:nvSpPr>
        <p:spPr>
          <a:xfrm>
            <a:off x="500063" y="0"/>
            <a:ext cx="8228012" cy="928688"/>
          </a:xfrm>
          <a:prstGeom prst="rect">
            <a:avLst/>
          </a:prstGeom>
        </p:spPr>
        <p:txBody>
          <a:bodyPr/>
          <a:lstStyle/>
          <a:p>
            <a:pPr>
              <a:buClr>
                <a:srgbClr val="000000"/>
              </a:buClr>
              <a:buSzPct val="100000"/>
              <a:buFont typeface="Arial" charset="0"/>
              <a:buNone/>
              <a:defRPr/>
            </a:pPr>
            <a:r>
              <a:rPr lang="en-CA" sz="3200" b="1" kern="0" dirty="0">
                <a:solidFill>
                  <a:srgbClr val="000000"/>
                </a:solidFill>
                <a:latin typeface="+mj-lt"/>
                <a:ea typeface="+mj-ea"/>
                <a:cs typeface="+mj-cs"/>
              </a:rPr>
              <a:t>Sea ice information in addition to GMDSS</a:t>
            </a:r>
            <a:endParaRPr lang="ru-RU" sz="3200" b="1" kern="0" dirty="0">
              <a:solidFill>
                <a:srgbClr val="000000"/>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533400" y="0"/>
            <a:ext cx="8228013" cy="1071563"/>
          </a:xfrm>
        </p:spPr>
        <p:txBody>
          <a:bodyPr/>
          <a:lstStyle/>
          <a:p>
            <a:pPr eaLnBrk="1" hangingPunct="1"/>
            <a:r>
              <a:rPr lang="en-CA" sz="3600" smtClean="0"/>
              <a:t>Arctic and sub-arctic METAREAS</a:t>
            </a:r>
            <a:endParaRPr lang="ru-RU" smtClean="0"/>
          </a:p>
        </p:txBody>
      </p:sp>
      <p:sp>
        <p:nvSpPr>
          <p:cNvPr id="57346" name="Content Placeholder 2"/>
          <p:cNvSpPr>
            <a:spLocks noGrp="1"/>
          </p:cNvSpPr>
          <p:nvPr>
            <p:ph idx="1"/>
          </p:nvPr>
        </p:nvSpPr>
        <p:spPr>
          <a:xfrm>
            <a:off x="285750" y="857250"/>
            <a:ext cx="8572500" cy="6000750"/>
          </a:xfrm>
          <a:solidFill>
            <a:schemeClr val="bg1">
              <a:alpha val="47842"/>
            </a:schemeClr>
          </a:solidFill>
        </p:spPr>
        <p:txBody>
          <a:bodyPr/>
          <a:lstStyle/>
          <a:p>
            <a:pPr eaLnBrk="1" hangingPunct="1"/>
            <a:r>
              <a:rPr lang="en-CA" sz="2400" smtClean="0">
                <a:solidFill>
                  <a:schemeClr val="tx1"/>
                </a:solidFill>
              </a:rPr>
              <a:t>Formal issues to be resolved during the transition period include </a:t>
            </a:r>
            <a:r>
              <a:rPr lang="en-GB" sz="2400" smtClean="0">
                <a:solidFill>
                  <a:schemeClr val="tx1"/>
                </a:solidFill>
              </a:rPr>
              <a:t>implementation of several outcomes throughout the METAREAs XVII-XXI and relevant parts of METAREAs I and IV, including:</a:t>
            </a:r>
            <a:endParaRPr lang="ru-RU" sz="2400" smtClean="0">
              <a:solidFill>
                <a:schemeClr val="tx1"/>
              </a:solidFill>
            </a:endParaRPr>
          </a:p>
          <a:p>
            <a:pPr lvl="1" eaLnBrk="1" hangingPunct="1"/>
            <a:r>
              <a:rPr lang="en-CA" sz="2000" u="sng" smtClean="0">
                <a:solidFill>
                  <a:schemeClr val="tx1"/>
                </a:solidFill>
              </a:rPr>
              <a:t>Development of a consistent definition of ice edge</a:t>
            </a:r>
            <a:r>
              <a:rPr lang="en-CA" sz="2000" smtClean="0">
                <a:solidFill>
                  <a:schemeClr val="tx1"/>
                </a:solidFill>
              </a:rPr>
              <a:t> throughout the issuing ice services (e.g. Canadian practice  for the METNAV bulletins is 10% ice concentration as the ice edge with a disclaimer that there may be trace ice and bergs outside the ice edge, however, this is inconsistent with current Russian practice).</a:t>
            </a:r>
            <a:r>
              <a:rPr lang="en-CA" sz="2000" b="1" smtClean="0">
                <a:solidFill>
                  <a:schemeClr val="tx1"/>
                </a:solidFill>
              </a:rPr>
              <a:t> </a:t>
            </a:r>
          </a:p>
          <a:p>
            <a:pPr lvl="1" eaLnBrk="1" hangingPunct="1"/>
            <a:r>
              <a:rPr lang="en-CA" sz="2000" u="sng" smtClean="0">
                <a:solidFill>
                  <a:schemeClr val="tx1"/>
                </a:solidFill>
              </a:rPr>
              <a:t>Reconciliation of the ice edge</a:t>
            </a:r>
            <a:r>
              <a:rPr lang="en-CA" sz="2000" smtClean="0">
                <a:solidFill>
                  <a:schemeClr val="tx1"/>
                </a:solidFill>
              </a:rPr>
              <a:t> as there must be continuity of the ice edge from one METAREA to the adjacent METAREA in addition to consistency of information in the agreed 300 nm overlap area; to that effect it is proposed to develop procedures for that information exchange between the METAREAs with one hour in advance before it is transmitted to users to allow for this coordination.</a:t>
            </a:r>
            <a:endParaRPr lang="ru-RU" sz="2400" smtClean="0">
              <a:solidFill>
                <a:schemeClr val="tx1"/>
              </a:solidFill>
            </a:endParaRPr>
          </a:p>
          <a:p>
            <a:pPr eaLnBrk="1" hangingPunct="1"/>
            <a:endParaRPr lang="ru-RU"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CA" sz="3600" smtClean="0"/>
              <a:t>Arctic and sub-arctic METAREAS</a:t>
            </a:r>
            <a:endParaRPr lang="ru-RU" sz="3600" smtClean="0"/>
          </a:p>
        </p:txBody>
      </p:sp>
      <p:sp>
        <p:nvSpPr>
          <p:cNvPr id="58370" name="Content Placeholder 2"/>
          <p:cNvSpPr>
            <a:spLocks noGrp="1"/>
          </p:cNvSpPr>
          <p:nvPr>
            <p:ph idx="1"/>
          </p:nvPr>
        </p:nvSpPr>
        <p:spPr>
          <a:xfrm>
            <a:off x="214313" y="1071563"/>
            <a:ext cx="8467725" cy="5500687"/>
          </a:xfrm>
          <a:solidFill>
            <a:schemeClr val="bg1">
              <a:alpha val="49019"/>
            </a:schemeClr>
          </a:solidFill>
        </p:spPr>
        <p:txBody>
          <a:bodyPr/>
          <a:lstStyle/>
          <a:p>
            <a:pPr eaLnBrk="1" hangingPunct="1"/>
            <a:r>
              <a:rPr lang="en-CA" sz="2000" u="sng" smtClean="0">
                <a:solidFill>
                  <a:schemeClr val="tx1"/>
                </a:solidFill>
              </a:rPr>
              <a:t>Disclaimer</a:t>
            </a:r>
            <a:r>
              <a:rPr lang="en-CA" sz="2000" smtClean="0">
                <a:solidFill>
                  <a:schemeClr val="tx1"/>
                </a:solidFill>
              </a:rPr>
              <a:t> as concern was expressed that the more detailed local ice information may be missed or ignored in favour of the METNAV bulletin; to that effect  it is proposed that all the METNAV area bulletins take a common approach to providing a Disclaimer such as "For detailed local ice information go to….".</a:t>
            </a:r>
            <a:endParaRPr lang="ru-RU" sz="2000" smtClean="0">
              <a:solidFill>
                <a:schemeClr val="tx1"/>
              </a:solidFill>
            </a:endParaRPr>
          </a:p>
          <a:p>
            <a:pPr eaLnBrk="1" hangingPunct="1"/>
            <a:r>
              <a:rPr lang="en-GB" sz="2000" u="sng" smtClean="0">
                <a:solidFill>
                  <a:schemeClr val="tx1"/>
                </a:solidFill>
              </a:rPr>
              <a:t>C</a:t>
            </a:r>
            <a:r>
              <a:rPr lang="en-CA" sz="2000" u="sng" smtClean="0">
                <a:solidFill>
                  <a:schemeClr val="tx1"/>
                </a:solidFill>
              </a:rPr>
              <a:t>ross-area coordination and consistency</a:t>
            </a:r>
            <a:r>
              <a:rPr lang="en-CA" sz="2000" smtClean="0">
                <a:solidFill>
                  <a:schemeClr val="tx1"/>
                </a:solidFill>
              </a:rPr>
              <a:t> must be established among the coordinators as soon as possible.</a:t>
            </a:r>
            <a:r>
              <a:rPr lang="en-CA" sz="2000" b="1" smtClean="0">
                <a:solidFill>
                  <a:schemeClr val="tx1"/>
                </a:solidFill>
              </a:rPr>
              <a:t> </a:t>
            </a:r>
          </a:p>
          <a:p>
            <a:pPr lvl="1" eaLnBrk="1" hangingPunct="1"/>
            <a:r>
              <a:rPr lang="en-CA" sz="1800" smtClean="0">
                <a:solidFill>
                  <a:schemeClr val="tx1"/>
                </a:solidFill>
              </a:rPr>
              <a:t>To this effect it proposed that Canada, Denmark, Norway and Russia collaborate in preparation and exchange of sample bulletins for a single day as a means of verifying the formats and coordination of information at the boundaries. </a:t>
            </a:r>
          </a:p>
          <a:p>
            <a:pPr lvl="1" eaLnBrk="1" hangingPunct="1"/>
            <a:r>
              <a:rPr lang="en-CA" sz="1800" smtClean="0">
                <a:solidFill>
                  <a:schemeClr val="tx1"/>
                </a:solidFill>
              </a:rPr>
              <a:t>The broadcast times for MSI in the Arctic METAREAs must be clarified and staggered so each Issuing Service can properly follow the previous. </a:t>
            </a:r>
          </a:p>
          <a:p>
            <a:pPr lvl="1" eaLnBrk="1" hangingPunct="1"/>
            <a:r>
              <a:rPr lang="en-CA" sz="1800" smtClean="0">
                <a:solidFill>
                  <a:schemeClr val="tx1"/>
                </a:solidFill>
              </a:rPr>
              <a:t>It recommended that the 3 Issuing Services meet together for joint training / back-up plan discussion at the UK Met office.  UK Met Office has offered to provide some expertise based on their experience with METAREA I</a:t>
            </a:r>
            <a:r>
              <a:rPr lang="en-CA" sz="1800" smtClean="0"/>
              <a:t>.  </a:t>
            </a:r>
            <a:endParaRPr lang="ru-RU" sz="1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8" descr="ecimo_aari.png"/>
          <p:cNvPicPr>
            <a:picLocks noChangeAspect="1"/>
          </p:cNvPicPr>
          <p:nvPr/>
        </p:nvPicPr>
        <p:blipFill>
          <a:blip r:embed="rId2"/>
          <a:srcRect/>
          <a:stretch>
            <a:fillRect/>
          </a:stretch>
        </p:blipFill>
        <p:spPr bwMode="auto">
          <a:xfrm>
            <a:off x="827088" y="188913"/>
            <a:ext cx="7488237" cy="5786437"/>
          </a:xfrm>
          <a:prstGeom prst="rect">
            <a:avLst/>
          </a:prstGeom>
          <a:noFill/>
          <a:ln w="9525">
            <a:noFill/>
            <a:miter lim="800000"/>
            <a:headEnd/>
            <a:tailEnd/>
          </a:ln>
        </p:spPr>
      </p:pic>
      <p:sp>
        <p:nvSpPr>
          <p:cNvPr id="74757" name="Rectangle 2"/>
          <p:cNvSpPr>
            <a:spLocks noChangeArrowheads="1"/>
          </p:cNvSpPr>
          <p:nvPr/>
        </p:nvSpPr>
        <p:spPr bwMode="auto">
          <a:xfrm>
            <a:off x="323850" y="6021388"/>
            <a:ext cx="8229600" cy="571500"/>
          </a:xfrm>
          <a:prstGeom prst="rect">
            <a:avLst/>
          </a:prstGeom>
          <a:noFill/>
          <a:ln w="9525">
            <a:noFill/>
            <a:round/>
            <a:headEnd/>
            <a:tailEnd/>
          </a:ln>
        </p:spPr>
        <p:txBody>
          <a:bodyPr lIns="90000" tIns="46800" rIns="90000" bIns="46800" anchor="ctr"/>
          <a:lstStyle/>
          <a:p>
            <a:pPr algn="ctr">
              <a:buClr>
                <a:srgbClr val="000000"/>
              </a:buClr>
              <a:buSzPct val="100000"/>
              <a:buFont typeface="Arial" charset="0"/>
              <a:buNone/>
            </a:pPr>
            <a:r>
              <a:rPr lang="en-US" altLang="ko-KR" sz="2000">
                <a:solidFill>
                  <a:schemeClr val="tx1"/>
                </a:solidFill>
                <a:ea typeface="굴림" pitchFamily="34" charset="-127"/>
              </a:rPr>
              <a:t>AARI (7.09.2010) and CIS (6.09.2010) ice charts for the Arctic Ocean</a:t>
            </a:r>
            <a:endParaRPr lang="en-GB" sz="2000" i="1">
              <a:solidFill>
                <a:schemeClr val="tx1"/>
              </a:solidFill>
            </a:endParaRPr>
          </a:p>
        </p:txBody>
      </p:sp>
      <p:sp>
        <p:nvSpPr>
          <p:cNvPr id="74758" name="Oval 17"/>
          <p:cNvSpPr>
            <a:spLocks noChangeArrowheads="1"/>
          </p:cNvSpPr>
          <p:nvPr/>
        </p:nvSpPr>
        <p:spPr bwMode="auto">
          <a:xfrm>
            <a:off x="5724525" y="2708275"/>
            <a:ext cx="865188" cy="504825"/>
          </a:xfrm>
          <a:prstGeom prst="ellipse">
            <a:avLst/>
          </a:prstGeom>
          <a:noFill/>
          <a:ln w="31750">
            <a:solidFill>
              <a:srgbClr val="FF3300"/>
            </a:solidFill>
            <a:round/>
            <a:headEnd/>
            <a:tailEnd/>
          </a:ln>
        </p:spPr>
        <p:txBody>
          <a:bodyPr wrap="none" anchor="ctr"/>
          <a:lstStyle/>
          <a:p>
            <a:pPr>
              <a:buClr>
                <a:srgbClr val="000000"/>
              </a:buClr>
              <a:buSzPct val="100000"/>
              <a:buFont typeface="Arial" charset="0"/>
              <a:buNone/>
            </a:pP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5"/>
          <p:cNvPicPr>
            <a:picLocks noChangeAspect="1" noChangeArrowheads="1"/>
          </p:cNvPicPr>
          <p:nvPr/>
        </p:nvPicPr>
        <p:blipFill>
          <a:blip r:embed="rId2"/>
          <a:srcRect/>
          <a:stretch>
            <a:fillRect/>
          </a:stretch>
        </p:blipFill>
        <p:spPr bwMode="auto">
          <a:xfrm>
            <a:off x="1357313" y="2071688"/>
            <a:ext cx="6808787" cy="3629025"/>
          </a:xfrm>
          <a:prstGeom prst="rect">
            <a:avLst/>
          </a:prstGeom>
          <a:noFill/>
          <a:ln w="9525">
            <a:noFill/>
            <a:miter lim="800000"/>
            <a:headEnd/>
            <a:tailEnd/>
          </a:ln>
        </p:spPr>
      </p:pic>
      <p:sp>
        <p:nvSpPr>
          <p:cNvPr id="59394" name="Oval 5"/>
          <p:cNvSpPr>
            <a:spLocks noChangeArrowheads="1"/>
          </p:cNvSpPr>
          <p:nvPr/>
        </p:nvSpPr>
        <p:spPr bwMode="auto">
          <a:xfrm>
            <a:off x="4167188" y="2287588"/>
            <a:ext cx="1223962" cy="503237"/>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395" name="Oval 6"/>
          <p:cNvSpPr>
            <a:spLocks noChangeArrowheads="1"/>
          </p:cNvSpPr>
          <p:nvPr/>
        </p:nvSpPr>
        <p:spPr bwMode="auto">
          <a:xfrm>
            <a:off x="5319713" y="3008313"/>
            <a:ext cx="503237" cy="215900"/>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396" name="Oval 8"/>
          <p:cNvSpPr>
            <a:spLocks noChangeArrowheads="1"/>
          </p:cNvSpPr>
          <p:nvPr/>
        </p:nvSpPr>
        <p:spPr bwMode="auto">
          <a:xfrm>
            <a:off x="1574800" y="2287588"/>
            <a:ext cx="2519363" cy="433387"/>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397" name="Oval 9"/>
          <p:cNvSpPr>
            <a:spLocks noChangeArrowheads="1"/>
          </p:cNvSpPr>
          <p:nvPr/>
        </p:nvSpPr>
        <p:spPr bwMode="auto">
          <a:xfrm>
            <a:off x="5391150" y="2287588"/>
            <a:ext cx="1584325" cy="433387"/>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398" name="Oval 10"/>
          <p:cNvSpPr>
            <a:spLocks noChangeArrowheads="1"/>
          </p:cNvSpPr>
          <p:nvPr/>
        </p:nvSpPr>
        <p:spPr bwMode="auto">
          <a:xfrm>
            <a:off x="7046913" y="2863850"/>
            <a:ext cx="1008062" cy="577850"/>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399" name="Oval 11"/>
          <p:cNvSpPr>
            <a:spLocks noChangeArrowheads="1"/>
          </p:cNvSpPr>
          <p:nvPr/>
        </p:nvSpPr>
        <p:spPr bwMode="auto">
          <a:xfrm>
            <a:off x="6975475" y="2216150"/>
            <a:ext cx="1152525" cy="577850"/>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400" name="Oval 14"/>
          <p:cNvSpPr>
            <a:spLocks noChangeArrowheads="1"/>
          </p:cNvSpPr>
          <p:nvPr/>
        </p:nvSpPr>
        <p:spPr bwMode="auto">
          <a:xfrm>
            <a:off x="1574800" y="4805363"/>
            <a:ext cx="6408738" cy="577850"/>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401" name="Oval 15"/>
          <p:cNvSpPr>
            <a:spLocks noChangeArrowheads="1"/>
          </p:cNvSpPr>
          <p:nvPr/>
        </p:nvSpPr>
        <p:spPr bwMode="auto">
          <a:xfrm>
            <a:off x="4959350" y="2719388"/>
            <a:ext cx="360363" cy="433387"/>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402" name="Oval 16"/>
          <p:cNvSpPr>
            <a:spLocks noChangeArrowheads="1"/>
          </p:cNvSpPr>
          <p:nvPr/>
        </p:nvSpPr>
        <p:spPr bwMode="auto">
          <a:xfrm>
            <a:off x="3159125" y="2647950"/>
            <a:ext cx="719138" cy="649288"/>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403" name="Oval 17"/>
          <p:cNvSpPr>
            <a:spLocks noChangeArrowheads="1"/>
          </p:cNvSpPr>
          <p:nvPr/>
        </p:nvSpPr>
        <p:spPr bwMode="auto">
          <a:xfrm>
            <a:off x="1357313" y="2574925"/>
            <a:ext cx="865187" cy="504825"/>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404" name="Oval 18"/>
          <p:cNvSpPr>
            <a:spLocks noChangeArrowheads="1"/>
          </p:cNvSpPr>
          <p:nvPr/>
        </p:nvSpPr>
        <p:spPr bwMode="auto">
          <a:xfrm>
            <a:off x="3662363" y="2574925"/>
            <a:ext cx="792162" cy="360363"/>
          </a:xfrm>
          <a:prstGeom prst="ellipse">
            <a:avLst/>
          </a:prstGeom>
          <a:noFill/>
          <a:ln w="9525">
            <a:solidFill>
              <a:srgbClr val="FF3300"/>
            </a:solidFill>
            <a:round/>
            <a:headEnd/>
            <a:tailEnd/>
          </a:ln>
        </p:spPr>
        <p:txBody>
          <a:bodyPr wrap="none" anchor="ctr"/>
          <a:lstStyle/>
          <a:p>
            <a:pPr>
              <a:buClr>
                <a:srgbClr val="000000"/>
              </a:buClr>
              <a:buSzPct val="100000"/>
              <a:buFont typeface="Arial" charset="0"/>
              <a:buNone/>
            </a:pPr>
            <a:endParaRPr lang="ru-RU"/>
          </a:p>
        </p:txBody>
      </p:sp>
      <p:sp>
        <p:nvSpPr>
          <p:cNvPr id="59405" name="Title 1"/>
          <p:cNvSpPr>
            <a:spLocks noGrp="1"/>
          </p:cNvSpPr>
          <p:nvPr>
            <p:ph type="title"/>
          </p:nvPr>
        </p:nvSpPr>
        <p:spPr/>
        <p:txBody>
          <a:bodyPr/>
          <a:lstStyle/>
          <a:p>
            <a:pPr eaLnBrk="1" hangingPunct="1"/>
            <a:r>
              <a:rPr lang="en-CA" sz="3600" smtClean="0"/>
              <a:t>METAREAS with sea ice</a:t>
            </a:r>
            <a:endParaRPr lang="ru-RU" sz="36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500063" y="928688"/>
            <a:ext cx="8229600" cy="571500"/>
          </a:xfrm>
        </p:spPr>
        <p:txBody>
          <a:bodyPr/>
          <a:lstStyle/>
          <a:p>
            <a:pPr eaLnBrk="1" hangingPunct="1"/>
            <a:r>
              <a:rPr lang="en-US" altLang="ko-KR" sz="2800" smtClean="0">
                <a:solidFill>
                  <a:srgbClr val="FF0000"/>
                </a:solidFill>
                <a:ea typeface="굴림" pitchFamily="34" charset="-127"/>
              </a:rPr>
              <a:t>(#32) Sea Ice Analysis Training </a:t>
            </a:r>
            <a:endParaRPr lang="en-GB" sz="2800" b="0" i="1" smtClean="0"/>
          </a:p>
        </p:txBody>
      </p:sp>
      <p:sp>
        <p:nvSpPr>
          <p:cNvPr id="60418" name="Rectangle 3"/>
          <p:cNvSpPr>
            <a:spLocks noGrp="1" noChangeArrowheads="1"/>
          </p:cNvSpPr>
          <p:nvPr>
            <p:ph type="body" idx="1"/>
          </p:nvPr>
        </p:nvSpPr>
        <p:spPr>
          <a:xfrm>
            <a:off x="428625" y="1514475"/>
            <a:ext cx="8458200" cy="5129213"/>
          </a:xfrm>
        </p:spPr>
        <p:txBody>
          <a:bodyPr/>
          <a:lstStyle/>
          <a:p>
            <a:pPr eaLnBrk="1" fontAlgn="t" hangingPunct="1">
              <a:lnSpc>
                <a:spcPct val="90000"/>
              </a:lnSpc>
            </a:pPr>
            <a:r>
              <a:rPr lang="en-US" altLang="ko-KR" sz="2000" b="1" smtClean="0">
                <a:solidFill>
                  <a:schemeClr val="tx1"/>
                </a:solidFill>
                <a:ea typeface="굴림" pitchFamily="34" charset="-127"/>
              </a:rPr>
              <a:t>Expected Outcomes:</a:t>
            </a:r>
          </a:p>
          <a:p>
            <a:pPr lvl="1" eaLnBrk="1" fontAlgn="t" hangingPunct="1">
              <a:lnSpc>
                <a:spcPct val="90000"/>
              </a:lnSpc>
            </a:pPr>
            <a:r>
              <a:rPr lang="en-US" altLang="ko-KR" sz="2000" smtClean="0">
                <a:solidFill>
                  <a:schemeClr val="tx1"/>
                </a:solidFill>
                <a:ea typeface="굴림" pitchFamily="34" charset="-127"/>
              </a:rPr>
              <a:t>COMET training modules, Workshop and Manuals</a:t>
            </a:r>
          </a:p>
          <a:p>
            <a:pPr eaLnBrk="1" fontAlgn="t" hangingPunct="1">
              <a:lnSpc>
                <a:spcPct val="90000"/>
              </a:lnSpc>
            </a:pPr>
            <a:r>
              <a:rPr lang="en-US" altLang="ko-KR" sz="2000" b="1" smtClean="0">
                <a:solidFill>
                  <a:schemeClr val="tx1"/>
                </a:solidFill>
                <a:ea typeface="굴림" pitchFamily="34" charset="-127"/>
              </a:rPr>
              <a:t>Key Activities:</a:t>
            </a:r>
          </a:p>
          <a:p>
            <a:pPr lvl="1" eaLnBrk="1" fontAlgn="t" hangingPunct="1">
              <a:lnSpc>
                <a:spcPct val="90000"/>
              </a:lnSpc>
            </a:pPr>
            <a:r>
              <a:rPr lang="en-US" altLang="ko-KR" sz="2000" smtClean="0">
                <a:solidFill>
                  <a:schemeClr val="tx1"/>
                </a:solidFill>
                <a:ea typeface="굴림" pitchFamily="34" charset="-127"/>
              </a:rPr>
              <a:t>1</a:t>
            </a:r>
            <a:r>
              <a:rPr lang="en-US" altLang="ko-KR" sz="2000" baseline="30000" smtClean="0">
                <a:solidFill>
                  <a:schemeClr val="tx1"/>
                </a:solidFill>
                <a:ea typeface="굴림" pitchFamily="34" charset="-127"/>
              </a:rPr>
              <a:t>st</a:t>
            </a:r>
            <a:r>
              <a:rPr lang="en-US" altLang="ko-KR" sz="2000" smtClean="0">
                <a:solidFill>
                  <a:schemeClr val="tx1"/>
                </a:solidFill>
                <a:ea typeface="굴림" pitchFamily="34" charset="-127"/>
              </a:rPr>
              <a:t> two COMET sea ice modules developed</a:t>
            </a:r>
          </a:p>
          <a:p>
            <a:pPr lvl="1" eaLnBrk="1" fontAlgn="t" hangingPunct="1">
              <a:lnSpc>
                <a:spcPct val="90000"/>
              </a:lnSpc>
            </a:pPr>
            <a:r>
              <a:rPr lang="en-US" altLang="ko-KR" sz="2000" smtClean="0">
                <a:solidFill>
                  <a:schemeClr val="tx1"/>
                </a:solidFill>
                <a:ea typeface="굴림" pitchFamily="34" charset="-127"/>
              </a:rPr>
              <a:t>3</a:t>
            </a:r>
            <a:r>
              <a:rPr lang="en-US" altLang="ko-KR" sz="2000" baseline="30000" smtClean="0">
                <a:solidFill>
                  <a:schemeClr val="tx1"/>
                </a:solidFill>
                <a:ea typeface="굴림" pitchFamily="34" charset="-127"/>
              </a:rPr>
              <a:t>rd</a:t>
            </a:r>
            <a:r>
              <a:rPr lang="en-US" altLang="ko-KR" sz="2000" smtClean="0">
                <a:solidFill>
                  <a:schemeClr val="tx1"/>
                </a:solidFill>
                <a:ea typeface="굴림" pitchFamily="34" charset="-127"/>
              </a:rPr>
              <a:t> Ice Analysts Workshop</a:t>
            </a:r>
          </a:p>
          <a:p>
            <a:pPr lvl="1" eaLnBrk="1" fontAlgn="t" hangingPunct="1">
              <a:lnSpc>
                <a:spcPct val="90000"/>
              </a:lnSpc>
            </a:pPr>
            <a:r>
              <a:rPr lang="en-US" altLang="ko-KR" sz="2000" smtClean="0">
                <a:solidFill>
                  <a:schemeClr val="tx1"/>
                </a:solidFill>
                <a:ea typeface="굴림" pitchFamily="34" charset="-127"/>
              </a:rPr>
              <a:t>English version of Manual for Ice Experts – Ice Observers reviewed</a:t>
            </a:r>
          </a:p>
          <a:p>
            <a:pPr eaLnBrk="1" fontAlgn="t" hangingPunct="1">
              <a:lnSpc>
                <a:spcPct val="90000"/>
              </a:lnSpc>
            </a:pPr>
            <a:r>
              <a:rPr lang="en-US" altLang="ko-KR" sz="2000" b="1" smtClean="0">
                <a:solidFill>
                  <a:schemeClr val="tx1"/>
                </a:solidFill>
                <a:ea typeface="굴림" pitchFamily="34" charset="-127"/>
              </a:rPr>
              <a:t>Timeline/milestones:</a:t>
            </a:r>
          </a:p>
          <a:p>
            <a:pPr lvl="1" eaLnBrk="1" fontAlgn="t" hangingPunct="1">
              <a:lnSpc>
                <a:spcPct val="90000"/>
              </a:lnSpc>
            </a:pPr>
            <a:r>
              <a:rPr lang="en-US" altLang="ko-KR" sz="2000" smtClean="0">
                <a:solidFill>
                  <a:schemeClr val="tx1"/>
                </a:solidFill>
                <a:ea typeface="굴림" pitchFamily="34" charset="-127"/>
              </a:rPr>
              <a:t>Sept 2010: COMET Module 1</a:t>
            </a:r>
          </a:p>
          <a:p>
            <a:pPr lvl="1" eaLnBrk="1" fontAlgn="t" hangingPunct="1">
              <a:lnSpc>
                <a:spcPct val="90000"/>
              </a:lnSpc>
            </a:pPr>
            <a:r>
              <a:rPr lang="en-US" altLang="ko-KR" sz="2000" smtClean="0">
                <a:solidFill>
                  <a:schemeClr val="tx1"/>
                </a:solidFill>
                <a:ea typeface="굴림" pitchFamily="34" charset="-127"/>
              </a:rPr>
              <a:t>Dec 2011: COMET Module 2</a:t>
            </a:r>
          </a:p>
          <a:p>
            <a:pPr lvl="1" eaLnBrk="1" fontAlgn="t" hangingPunct="1">
              <a:lnSpc>
                <a:spcPct val="90000"/>
              </a:lnSpc>
            </a:pPr>
            <a:r>
              <a:rPr lang="en-US" altLang="ko-KR" sz="2000" smtClean="0">
                <a:solidFill>
                  <a:schemeClr val="tx1"/>
                </a:solidFill>
                <a:ea typeface="굴림" pitchFamily="34" charset="-127"/>
              </a:rPr>
              <a:t>IAW Workshop June 2011</a:t>
            </a:r>
          </a:p>
          <a:p>
            <a:pPr eaLnBrk="1" fontAlgn="t" hangingPunct="1">
              <a:lnSpc>
                <a:spcPct val="90000"/>
              </a:lnSpc>
            </a:pPr>
            <a:r>
              <a:rPr lang="en-US" altLang="ko-KR" sz="2000" b="1" smtClean="0">
                <a:solidFill>
                  <a:schemeClr val="tx1"/>
                </a:solidFill>
                <a:ea typeface="굴림" pitchFamily="34" charset="-127"/>
              </a:rPr>
              <a:t>ETs, Other Organizations and participants:</a:t>
            </a:r>
          </a:p>
          <a:p>
            <a:pPr lvl="1" eaLnBrk="1" fontAlgn="t" hangingPunct="1">
              <a:lnSpc>
                <a:spcPct val="90000"/>
              </a:lnSpc>
            </a:pPr>
            <a:r>
              <a:rPr lang="en-US" altLang="ko-KR" sz="2000" smtClean="0">
                <a:solidFill>
                  <a:schemeClr val="tx1"/>
                </a:solidFill>
                <a:ea typeface="굴림" pitchFamily="34" charset="-127"/>
              </a:rPr>
              <a:t>ETSI</a:t>
            </a:r>
          </a:p>
        </p:txBody>
      </p:sp>
      <p:sp>
        <p:nvSpPr>
          <p:cNvPr id="4" name="Title 1"/>
          <p:cNvSpPr txBox="1">
            <a:spLocks/>
          </p:cNvSpPr>
          <p:nvPr/>
        </p:nvSpPr>
        <p:spPr bwMode="auto">
          <a:xfrm>
            <a:off x="533400" y="-146050"/>
            <a:ext cx="8610600" cy="1311275"/>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defRPr/>
            </a:pPr>
            <a:r>
              <a:rPr lang="en-CA" sz="3600" b="1" kern="0" dirty="0">
                <a:solidFill>
                  <a:srgbClr val="000000"/>
                </a:solidFill>
                <a:latin typeface="+mj-lt"/>
                <a:ea typeface="+mj-ea"/>
                <a:cs typeface="+mj-cs"/>
              </a:rPr>
              <a:t>JCOMM SOFSPA projects for 2010-12</a:t>
            </a:r>
            <a:endParaRPr lang="ru-RU" sz="40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14313" y="1000125"/>
            <a:ext cx="9144000" cy="790575"/>
          </a:xfrm>
        </p:spPr>
        <p:txBody>
          <a:bodyPr/>
          <a:lstStyle/>
          <a:p>
            <a:pPr eaLnBrk="1" hangingPunct="1"/>
            <a:r>
              <a:rPr lang="en-US" altLang="ko-KR" sz="2800" smtClean="0">
                <a:solidFill>
                  <a:srgbClr val="FF0000"/>
                </a:solidFill>
                <a:ea typeface="굴림" pitchFamily="34" charset="-127"/>
              </a:rPr>
              <a:t>(#22) Catalogue on Met-Ocean Object Class for ENC</a:t>
            </a:r>
            <a:endParaRPr lang="en-GB" sz="2800" i="1" smtClean="0">
              <a:solidFill>
                <a:schemeClr val="tx1"/>
              </a:solidFill>
            </a:endParaRPr>
          </a:p>
        </p:txBody>
      </p:sp>
      <p:sp>
        <p:nvSpPr>
          <p:cNvPr id="62466" name="Rectangle 3"/>
          <p:cNvSpPr>
            <a:spLocks noGrp="1" noChangeArrowheads="1"/>
          </p:cNvSpPr>
          <p:nvPr>
            <p:ph type="body" idx="1"/>
          </p:nvPr>
        </p:nvSpPr>
        <p:spPr>
          <a:xfrm>
            <a:off x="357188" y="2000250"/>
            <a:ext cx="8458200" cy="4572000"/>
          </a:xfrm>
        </p:spPr>
        <p:txBody>
          <a:bodyPr/>
          <a:lstStyle/>
          <a:p>
            <a:pPr eaLnBrk="1" fontAlgn="t" hangingPunct="1">
              <a:lnSpc>
                <a:spcPct val="90000"/>
              </a:lnSpc>
            </a:pPr>
            <a:r>
              <a:rPr lang="en-US" altLang="ko-KR" sz="2000" b="1" smtClean="0">
                <a:solidFill>
                  <a:schemeClr val="tx1"/>
                </a:solidFill>
                <a:ea typeface="굴림" pitchFamily="34" charset="-127"/>
              </a:rPr>
              <a:t>Expected Outcomes:</a:t>
            </a:r>
          </a:p>
          <a:p>
            <a:pPr lvl="1" eaLnBrk="1" fontAlgn="t" hangingPunct="1">
              <a:lnSpc>
                <a:spcPct val="90000"/>
              </a:lnSpc>
            </a:pPr>
            <a:r>
              <a:rPr lang="en-US" altLang="ko-KR" sz="2000" smtClean="0">
                <a:solidFill>
                  <a:schemeClr val="tx1"/>
                </a:solidFill>
                <a:ea typeface="굴림" pitchFamily="34" charset="-127"/>
              </a:rPr>
              <a:t>Met-Ocean object class for wind, wave height, surface current based on templates from the Ice Objects Catalogue</a:t>
            </a:r>
          </a:p>
          <a:p>
            <a:pPr eaLnBrk="1" fontAlgn="t" hangingPunct="1">
              <a:lnSpc>
                <a:spcPct val="90000"/>
              </a:lnSpc>
            </a:pPr>
            <a:r>
              <a:rPr lang="en-US" altLang="ko-KR" sz="2000" b="1" smtClean="0">
                <a:solidFill>
                  <a:schemeClr val="tx1"/>
                </a:solidFill>
                <a:ea typeface="굴림" pitchFamily="34" charset="-127"/>
              </a:rPr>
              <a:t>Key Activities:</a:t>
            </a:r>
          </a:p>
          <a:p>
            <a:pPr lvl="1" eaLnBrk="1" fontAlgn="t" hangingPunct="1">
              <a:lnSpc>
                <a:spcPct val="90000"/>
              </a:lnSpc>
            </a:pPr>
            <a:r>
              <a:rPr lang="en-US" altLang="ko-KR" sz="2000" smtClean="0">
                <a:solidFill>
                  <a:schemeClr val="tx1"/>
                </a:solidFill>
                <a:ea typeface="굴림" pitchFamily="34" charset="-127"/>
              </a:rPr>
              <a:t>Coordinate with IHO  to validate requirement</a:t>
            </a:r>
          </a:p>
          <a:p>
            <a:pPr lvl="1" eaLnBrk="1" fontAlgn="t" hangingPunct="1">
              <a:lnSpc>
                <a:spcPct val="90000"/>
              </a:lnSpc>
            </a:pPr>
            <a:r>
              <a:rPr lang="en-US" altLang="ko-KR" sz="2000" smtClean="0">
                <a:solidFill>
                  <a:schemeClr val="tx1"/>
                </a:solidFill>
                <a:ea typeface="굴림" pitchFamily="34" charset="-127"/>
              </a:rPr>
              <a:t>Finalize the draft object catalogue</a:t>
            </a:r>
          </a:p>
          <a:p>
            <a:pPr eaLnBrk="1" fontAlgn="t" hangingPunct="1">
              <a:lnSpc>
                <a:spcPct val="90000"/>
              </a:lnSpc>
            </a:pPr>
            <a:r>
              <a:rPr lang="en-US" altLang="ko-KR" sz="2000" b="1" smtClean="0">
                <a:solidFill>
                  <a:schemeClr val="tx1"/>
                </a:solidFill>
                <a:ea typeface="굴림" pitchFamily="34" charset="-127"/>
              </a:rPr>
              <a:t>Timeline/milestones:</a:t>
            </a:r>
          </a:p>
          <a:p>
            <a:pPr lvl="1" eaLnBrk="1" fontAlgn="t" hangingPunct="1">
              <a:lnSpc>
                <a:spcPct val="90000"/>
              </a:lnSpc>
            </a:pPr>
            <a:r>
              <a:rPr lang="en-US" altLang="ko-KR" sz="2000" smtClean="0">
                <a:solidFill>
                  <a:schemeClr val="tx1"/>
                </a:solidFill>
                <a:ea typeface="굴림" pitchFamily="34" charset="-127"/>
              </a:rPr>
              <a:t>Oct 2010:  Meeting between WMO/IHO/WMO</a:t>
            </a:r>
          </a:p>
          <a:p>
            <a:pPr lvl="1" eaLnBrk="1" fontAlgn="t" hangingPunct="1">
              <a:lnSpc>
                <a:spcPct val="90000"/>
              </a:lnSpc>
            </a:pPr>
            <a:r>
              <a:rPr lang="en-US" altLang="ko-KR" sz="2000" smtClean="0">
                <a:solidFill>
                  <a:schemeClr val="tx1"/>
                </a:solidFill>
                <a:ea typeface="굴림" pitchFamily="34" charset="-127"/>
              </a:rPr>
              <a:t>Jan 2012:  Finalize the met-ocean object class</a:t>
            </a:r>
          </a:p>
          <a:p>
            <a:pPr eaLnBrk="1" fontAlgn="t" hangingPunct="1">
              <a:lnSpc>
                <a:spcPct val="90000"/>
              </a:lnSpc>
            </a:pPr>
            <a:r>
              <a:rPr lang="en-US" altLang="ko-KR" sz="2000" b="1" smtClean="0">
                <a:solidFill>
                  <a:schemeClr val="tx1"/>
                </a:solidFill>
                <a:ea typeface="굴림" pitchFamily="34" charset="-127"/>
              </a:rPr>
              <a:t>ETs, Other Organizations and participants:</a:t>
            </a:r>
          </a:p>
          <a:p>
            <a:pPr lvl="1" eaLnBrk="1" fontAlgn="t" hangingPunct="1">
              <a:lnSpc>
                <a:spcPct val="90000"/>
              </a:lnSpc>
            </a:pPr>
            <a:r>
              <a:rPr lang="en-US" altLang="ko-KR" sz="2000" smtClean="0">
                <a:solidFill>
                  <a:schemeClr val="tx1"/>
                </a:solidFill>
                <a:ea typeface="굴림" pitchFamily="34" charset="-127"/>
              </a:rPr>
              <a:t>ETMSS, ETWS, ETSI, IHO, IMO</a:t>
            </a:r>
          </a:p>
          <a:p>
            <a:pPr lvl="1" eaLnBrk="1" fontAlgn="t" hangingPunct="1">
              <a:lnSpc>
                <a:spcPct val="90000"/>
              </a:lnSpc>
            </a:pPr>
            <a:endParaRPr lang="en-US" altLang="ko-KR" sz="2200" smtClean="0">
              <a:ea typeface="굴림" pitchFamily="34" charset="-127"/>
            </a:endParaRPr>
          </a:p>
        </p:txBody>
      </p:sp>
      <p:sp>
        <p:nvSpPr>
          <p:cNvPr id="4" name="Title 1"/>
          <p:cNvSpPr txBox="1">
            <a:spLocks/>
          </p:cNvSpPr>
          <p:nvPr/>
        </p:nvSpPr>
        <p:spPr bwMode="auto">
          <a:xfrm>
            <a:off x="533400" y="-146050"/>
            <a:ext cx="8610600" cy="1311275"/>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defRPr/>
            </a:pPr>
            <a:r>
              <a:rPr lang="en-CA" sz="3600" b="1" kern="0" dirty="0">
                <a:solidFill>
                  <a:srgbClr val="000000"/>
                </a:solidFill>
                <a:latin typeface="+mj-lt"/>
                <a:ea typeface="+mj-ea"/>
                <a:cs typeface="+mj-cs"/>
              </a:rPr>
              <a:t>JCOMM SOFSPA projects for 2010-12</a:t>
            </a:r>
            <a:endParaRPr lang="ru-RU" sz="40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571500" y="857250"/>
            <a:ext cx="8229600" cy="857250"/>
          </a:xfrm>
        </p:spPr>
        <p:txBody>
          <a:bodyPr/>
          <a:lstStyle/>
          <a:p>
            <a:pPr eaLnBrk="1" hangingPunct="1"/>
            <a:r>
              <a:rPr lang="en-US" altLang="ko-KR" sz="2800" smtClean="0">
                <a:solidFill>
                  <a:srgbClr val="FF0000"/>
                </a:solidFill>
                <a:ea typeface="굴림" pitchFamily="34" charset="-127"/>
              </a:rPr>
              <a:t>(#33) Ice Information in ENCs </a:t>
            </a:r>
            <a:endParaRPr lang="en-GB" sz="2800" i="1" smtClean="0">
              <a:solidFill>
                <a:schemeClr val="tx1"/>
              </a:solidFill>
            </a:endParaRPr>
          </a:p>
        </p:txBody>
      </p:sp>
      <p:sp>
        <p:nvSpPr>
          <p:cNvPr id="64514" name="Rectangle 3"/>
          <p:cNvSpPr>
            <a:spLocks noGrp="1" noChangeArrowheads="1"/>
          </p:cNvSpPr>
          <p:nvPr>
            <p:ph type="body" idx="1"/>
          </p:nvPr>
        </p:nvSpPr>
        <p:spPr>
          <a:xfrm>
            <a:off x="357188" y="1857375"/>
            <a:ext cx="8458200" cy="4572000"/>
          </a:xfrm>
        </p:spPr>
        <p:txBody>
          <a:bodyPr/>
          <a:lstStyle/>
          <a:p>
            <a:pPr eaLnBrk="1" fontAlgn="t" hangingPunct="1">
              <a:lnSpc>
                <a:spcPct val="90000"/>
              </a:lnSpc>
            </a:pPr>
            <a:r>
              <a:rPr lang="en-US" altLang="ko-KR" sz="2000" b="1" smtClean="0">
                <a:solidFill>
                  <a:schemeClr val="tx1"/>
                </a:solidFill>
                <a:ea typeface="굴림" pitchFamily="34" charset="-127"/>
              </a:rPr>
              <a:t>Expected Outcomes:</a:t>
            </a:r>
          </a:p>
          <a:p>
            <a:pPr lvl="1" eaLnBrk="1" fontAlgn="t" hangingPunct="1">
              <a:lnSpc>
                <a:spcPct val="90000"/>
              </a:lnSpc>
            </a:pPr>
            <a:r>
              <a:rPr lang="en-US" altLang="ko-KR" sz="2000" smtClean="0">
                <a:solidFill>
                  <a:schemeClr val="tx1"/>
                </a:solidFill>
                <a:ea typeface="굴림" pitchFamily="34" charset="-127"/>
              </a:rPr>
              <a:t>Standard for Exchange File; Ice Objects Catalogue 5.0, Presentation Schemes, Data Structure, File Naming Conventions, Demonstration Suite for JCOMM-IV</a:t>
            </a:r>
          </a:p>
          <a:p>
            <a:pPr eaLnBrk="1" fontAlgn="t" hangingPunct="1">
              <a:lnSpc>
                <a:spcPct val="90000"/>
              </a:lnSpc>
            </a:pPr>
            <a:r>
              <a:rPr lang="en-US" altLang="ko-KR" sz="2000" b="1" smtClean="0">
                <a:solidFill>
                  <a:schemeClr val="tx1"/>
                </a:solidFill>
                <a:ea typeface="굴림" pitchFamily="34" charset="-127"/>
              </a:rPr>
              <a:t>Key Activities:</a:t>
            </a:r>
          </a:p>
          <a:p>
            <a:pPr lvl="1" eaLnBrk="1" fontAlgn="t" hangingPunct="1">
              <a:lnSpc>
                <a:spcPct val="90000"/>
              </a:lnSpc>
            </a:pPr>
            <a:r>
              <a:rPr lang="en-US" altLang="ko-KR" sz="2000" smtClean="0">
                <a:solidFill>
                  <a:schemeClr val="tx1"/>
                </a:solidFill>
                <a:ea typeface="굴림" pitchFamily="34" charset="-127"/>
              </a:rPr>
              <a:t>Harmonize the standards documents that have been developed in parallel by CIS and AARI/Transas</a:t>
            </a:r>
          </a:p>
          <a:p>
            <a:pPr lvl="1" eaLnBrk="1" fontAlgn="t" hangingPunct="1">
              <a:lnSpc>
                <a:spcPct val="90000"/>
              </a:lnSpc>
            </a:pPr>
            <a:r>
              <a:rPr lang="en-US" altLang="ko-KR" sz="2000" smtClean="0">
                <a:solidFill>
                  <a:schemeClr val="tx1"/>
                </a:solidFill>
                <a:ea typeface="굴림" pitchFamily="34" charset="-127"/>
              </a:rPr>
              <a:t>Develop data and software package  as a demonstration package for JCOMM-IV </a:t>
            </a:r>
          </a:p>
          <a:p>
            <a:pPr eaLnBrk="1" fontAlgn="t" hangingPunct="1">
              <a:lnSpc>
                <a:spcPct val="90000"/>
              </a:lnSpc>
            </a:pPr>
            <a:r>
              <a:rPr lang="en-US" altLang="ko-KR" sz="2000" b="1" smtClean="0">
                <a:solidFill>
                  <a:schemeClr val="tx1"/>
                </a:solidFill>
                <a:ea typeface="굴림" pitchFamily="34" charset="-127"/>
              </a:rPr>
              <a:t>Timeline/milestones:</a:t>
            </a:r>
          </a:p>
          <a:p>
            <a:pPr lvl="1" eaLnBrk="1" fontAlgn="t" hangingPunct="1">
              <a:lnSpc>
                <a:spcPct val="90000"/>
              </a:lnSpc>
            </a:pPr>
            <a:r>
              <a:rPr lang="en-US" altLang="ko-KR" sz="2000" smtClean="0">
                <a:solidFill>
                  <a:schemeClr val="tx1"/>
                </a:solidFill>
                <a:ea typeface="굴림" pitchFamily="34" charset="-127"/>
              </a:rPr>
              <a:t>June 2011: harmonize standards</a:t>
            </a:r>
          </a:p>
          <a:p>
            <a:pPr lvl="1" eaLnBrk="1" fontAlgn="t" hangingPunct="1">
              <a:lnSpc>
                <a:spcPct val="90000"/>
              </a:lnSpc>
            </a:pPr>
            <a:r>
              <a:rPr lang="en-US" altLang="ko-KR" sz="2000" smtClean="0">
                <a:solidFill>
                  <a:schemeClr val="tx1"/>
                </a:solidFill>
                <a:ea typeface="굴림" pitchFamily="34" charset="-127"/>
              </a:rPr>
              <a:t>June 2012:  demonstration package</a:t>
            </a:r>
          </a:p>
          <a:p>
            <a:pPr eaLnBrk="1" fontAlgn="t" hangingPunct="1">
              <a:lnSpc>
                <a:spcPct val="90000"/>
              </a:lnSpc>
            </a:pPr>
            <a:r>
              <a:rPr lang="en-US" altLang="ko-KR" sz="2000" b="1" smtClean="0">
                <a:solidFill>
                  <a:schemeClr val="tx1"/>
                </a:solidFill>
                <a:ea typeface="굴림" pitchFamily="34" charset="-127"/>
              </a:rPr>
              <a:t>ETs, Other Organizations and participants:</a:t>
            </a:r>
          </a:p>
          <a:p>
            <a:pPr lvl="1" eaLnBrk="1" fontAlgn="t" hangingPunct="1">
              <a:lnSpc>
                <a:spcPct val="90000"/>
              </a:lnSpc>
            </a:pPr>
            <a:r>
              <a:rPr lang="en-US" altLang="ko-KR" sz="2000" smtClean="0">
                <a:solidFill>
                  <a:schemeClr val="tx1"/>
                </a:solidFill>
                <a:ea typeface="굴림" pitchFamily="34" charset="-127"/>
              </a:rPr>
              <a:t>ETSI, experts from Transas</a:t>
            </a:r>
          </a:p>
        </p:txBody>
      </p:sp>
      <p:sp>
        <p:nvSpPr>
          <p:cNvPr id="4" name="Title 1"/>
          <p:cNvSpPr txBox="1">
            <a:spLocks/>
          </p:cNvSpPr>
          <p:nvPr/>
        </p:nvSpPr>
        <p:spPr bwMode="auto">
          <a:xfrm>
            <a:off x="533400" y="-146050"/>
            <a:ext cx="8610600" cy="1311275"/>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defRPr/>
            </a:pPr>
            <a:r>
              <a:rPr lang="en-CA" sz="3600" b="1" kern="0" dirty="0">
                <a:solidFill>
                  <a:srgbClr val="000000"/>
                </a:solidFill>
                <a:latin typeface="+mj-lt"/>
                <a:ea typeface="+mj-ea"/>
                <a:cs typeface="+mj-cs"/>
              </a:rPr>
              <a:t>JCOMM SOFSPA projects for 2010-12</a:t>
            </a:r>
            <a:endParaRPr lang="ru-RU" sz="40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a:t>
            </a:r>
          </a:p>
        </p:txBody>
      </p:sp>
      <p:sp>
        <p:nvSpPr>
          <p:cNvPr id="19458" name="Rectangle 2"/>
          <p:cNvSpPr>
            <a:spLocks noGrp="1" noChangeArrowheads="1"/>
          </p:cNvSpPr>
          <p:nvPr>
            <p:ph type="body" idx="4294967295"/>
          </p:nvPr>
        </p:nvSpPr>
        <p:spPr>
          <a:xfrm>
            <a:off x="4953000" y="1447800"/>
            <a:ext cx="4191000" cy="2590800"/>
          </a:xfrm>
        </p:spPr>
        <p:txBody>
          <a:bodyPr/>
          <a:lstStyle/>
          <a:p>
            <a:pPr lvl="1" eaLnBrk="1" hangingPunct="1">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u="sng" smtClean="0"/>
              <a:t>Hemispheric analysis</a:t>
            </a:r>
            <a:r>
              <a:rPr lang="en-US" sz="1800" smtClean="0"/>
              <a:t>: USA</a:t>
            </a:r>
          </a:p>
          <a:p>
            <a:pPr lvl="1" eaLnBrk="1" hangingPunct="1">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u="sng" smtClean="0"/>
              <a:t>Regional analysis</a:t>
            </a:r>
            <a:r>
              <a:rPr lang="en-US" sz="1800" smtClean="0"/>
              <a:t>: Ross Sea, USA</a:t>
            </a:r>
          </a:p>
          <a:p>
            <a:pPr lvl="1" eaLnBrk="1" hangingPunct="1">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u="sng" smtClean="0"/>
              <a:t>Regional analysis:</a:t>
            </a:r>
            <a:r>
              <a:rPr lang="en-US" sz="1800" smtClean="0"/>
              <a:t> Atlantic and Indian sectors, Russia</a:t>
            </a:r>
          </a:p>
          <a:p>
            <a:pPr lvl="1" eaLnBrk="1" hangingPunct="1">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u="sng" smtClean="0"/>
              <a:t>Sectoral analysis:</a:t>
            </a:r>
            <a:r>
              <a:rPr lang="en-US" sz="1800" smtClean="0"/>
              <a:t> Argentina, Australia</a:t>
            </a:r>
          </a:p>
        </p:txBody>
      </p:sp>
      <p:sp>
        <p:nvSpPr>
          <p:cNvPr id="19459" name="Rectangle 3"/>
          <p:cNvSpPr>
            <a:spLocks noChangeArrowheads="1"/>
          </p:cNvSpPr>
          <p:nvPr/>
        </p:nvSpPr>
        <p:spPr bwMode="auto">
          <a:xfrm>
            <a:off x="-304800" y="914400"/>
            <a:ext cx="5791200" cy="5638800"/>
          </a:xfrm>
          <a:prstGeom prst="rect">
            <a:avLst/>
          </a:prstGeom>
          <a:noFill/>
          <a:ln w="9525">
            <a:noFill/>
            <a:round/>
            <a:headEnd/>
            <a:tailEnd/>
          </a:ln>
        </p:spPr>
        <p:txBody>
          <a:bodyPr lIns="90000" tIns="46800" rIns="90000" bIns="46800"/>
          <a:lstStyle/>
          <a:p>
            <a:pPr marL="341313" indent="-341313">
              <a:spcBef>
                <a:spcPts val="600"/>
              </a:spcBef>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b="1">
                <a:solidFill>
                  <a:srgbClr val="000000"/>
                </a:solidFill>
              </a:rPr>
              <a:t>      Northern hemisphere </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Arctic Ocean</a:t>
            </a:r>
            <a:r>
              <a:rPr lang="en-US">
                <a:solidFill>
                  <a:srgbClr val="000000"/>
                </a:solidFill>
              </a:rPr>
              <a:t>: Russia, USA</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Canadian Arctic</a:t>
            </a:r>
            <a:r>
              <a:rPr lang="en-US">
                <a:solidFill>
                  <a:srgbClr val="000000"/>
                </a:solidFill>
              </a:rPr>
              <a:t>: Canada</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Eurasian Arctic, Bering and White Seas</a:t>
            </a:r>
            <a:r>
              <a:rPr lang="en-US">
                <a:solidFill>
                  <a:srgbClr val="000000"/>
                </a:solidFill>
              </a:rPr>
              <a:t>: Russia</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North Atlantic and Barents Sea</a:t>
            </a:r>
            <a:r>
              <a:rPr lang="en-US">
                <a:solidFill>
                  <a:srgbClr val="000000"/>
                </a:solidFill>
              </a:rPr>
              <a:t>: Norway</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North Pacific, Bering, Beaufort and Chukcha</a:t>
            </a:r>
            <a:r>
              <a:rPr lang="en-US">
                <a:solidFill>
                  <a:srgbClr val="000000"/>
                </a:solidFill>
              </a:rPr>
              <a:t> </a:t>
            </a:r>
            <a:r>
              <a:rPr lang="en-US" u="sng">
                <a:solidFill>
                  <a:srgbClr val="000000"/>
                </a:solidFill>
              </a:rPr>
              <a:t>Seas</a:t>
            </a:r>
            <a:r>
              <a:rPr lang="en-US">
                <a:solidFill>
                  <a:srgbClr val="000000"/>
                </a:solidFill>
              </a:rPr>
              <a:t>: USA</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Greenland Sea, Davis Strait, Baffin Bay</a:t>
            </a:r>
            <a:r>
              <a:rPr lang="en-US">
                <a:solidFill>
                  <a:srgbClr val="000000"/>
                </a:solidFill>
              </a:rPr>
              <a:t>: Denmark, Canada</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Iceland Sea</a:t>
            </a:r>
            <a:r>
              <a:rPr lang="en-US">
                <a:solidFill>
                  <a:srgbClr val="000000"/>
                </a:solidFill>
              </a:rPr>
              <a:t>: Iceland</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Baltic Sea</a:t>
            </a:r>
            <a:r>
              <a:rPr lang="en-US">
                <a:solidFill>
                  <a:srgbClr val="000000"/>
                </a:solidFill>
              </a:rPr>
              <a:t> (BSIS: Denmark, Estonia, Finland, Germany, Latvia, Lithuania, Netherlands, Norway, Poland, Russia, Sweden) </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Far East Seas</a:t>
            </a:r>
            <a:r>
              <a:rPr lang="en-US">
                <a:solidFill>
                  <a:srgbClr val="000000"/>
                </a:solidFill>
              </a:rPr>
              <a:t>: China, Japan, Russia, USA </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Caspian Sea</a:t>
            </a:r>
            <a:r>
              <a:rPr lang="en-US">
                <a:solidFill>
                  <a:srgbClr val="000000"/>
                </a:solidFill>
              </a:rPr>
              <a:t>: Russia</a:t>
            </a:r>
          </a:p>
          <a:p>
            <a:pPr marL="741363" lvl="1" indent="-284163">
              <a:spcBef>
                <a:spcPts val="450"/>
              </a:spcBef>
              <a:buClr>
                <a:srgbClr val="000000"/>
              </a:buClr>
              <a:buSzPct val="10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u="sng">
                <a:solidFill>
                  <a:srgbClr val="000000"/>
                </a:solidFill>
              </a:rPr>
              <a:t>Great Lakes</a:t>
            </a:r>
            <a:r>
              <a:rPr lang="en-US">
                <a:solidFill>
                  <a:srgbClr val="000000"/>
                </a:solidFill>
              </a:rPr>
              <a:t>: NAIS (NAIS: Canada/USA)</a:t>
            </a:r>
            <a:r>
              <a:rPr lang="ar-SA">
                <a:solidFill>
                  <a:srgbClr val="000000"/>
                </a:solidFill>
              </a:rPr>
              <a:t>‏</a:t>
            </a:r>
            <a:endParaRPr lang="en-US">
              <a:solidFill>
                <a:srgbClr val="000000"/>
              </a:solidFill>
            </a:endParaRPr>
          </a:p>
        </p:txBody>
      </p:sp>
      <p:sp>
        <p:nvSpPr>
          <p:cNvPr id="19460" name="Text Box 4"/>
          <p:cNvSpPr txBox="1">
            <a:spLocks noChangeArrowheads="1"/>
          </p:cNvSpPr>
          <p:nvPr/>
        </p:nvSpPr>
        <p:spPr bwMode="auto">
          <a:xfrm>
            <a:off x="5486400" y="4648200"/>
            <a:ext cx="3429000" cy="1201738"/>
          </a:xfrm>
          <a:prstGeom prst="rect">
            <a:avLst/>
          </a:prstGeom>
          <a:noFill/>
          <a:ln w="9525">
            <a:noFill/>
            <a:round/>
            <a:headEnd/>
            <a:tailEnd/>
          </a:ln>
        </p:spPr>
        <p:txBody>
          <a:bodyPr lIns="90000" tIns="46800" rIns="90000" bIns="46800">
            <a:spAutoFit/>
          </a:bodyP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u="sng">
                <a:solidFill>
                  <a:srgbClr val="000000"/>
                </a:solidFill>
              </a:rPr>
              <a:t>Source:</a:t>
            </a:r>
            <a:r>
              <a:rPr lang="fr-CA">
                <a:solidFill>
                  <a:srgbClr val="000000"/>
                </a:solidFill>
              </a:rPr>
              <a:t> WMO Publication </a:t>
            </a:r>
          </a:p>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a:solidFill>
                  <a:srgbClr val="000000"/>
                </a:solidFill>
              </a:rPr>
              <a:t>No.574 </a:t>
            </a:r>
            <a:r>
              <a:rPr lang="en-US">
                <a:solidFill>
                  <a:srgbClr val="000000"/>
                </a:solidFill>
              </a:rPr>
              <a:t>“</a:t>
            </a:r>
            <a:r>
              <a:rPr lang="en-US" b="1">
                <a:solidFill>
                  <a:srgbClr val="000000"/>
                </a:solidFill>
              </a:rPr>
              <a:t>Sea Ice Information Services in the World</a:t>
            </a:r>
            <a:r>
              <a:rPr lang="en-US">
                <a:solidFill>
                  <a:srgbClr val="000000"/>
                </a:solidFill>
              </a:rPr>
              <a:t>”, edition 2010</a:t>
            </a:r>
          </a:p>
        </p:txBody>
      </p:sp>
      <p:pic>
        <p:nvPicPr>
          <p:cNvPr id="19461" name="Picture 5"/>
          <p:cNvPicPr>
            <a:picLocks noChangeAspect="1" noChangeArrowheads="1"/>
          </p:cNvPicPr>
          <p:nvPr/>
        </p:nvPicPr>
        <p:blipFill>
          <a:blip r:embed="rId3"/>
          <a:srcRect/>
          <a:stretch>
            <a:fillRect/>
          </a:stretch>
        </p:blipFill>
        <p:spPr bwMode="auto">
          <a:xfrm>
            <a:off x="6553200" y="3581400"/>
            <a:ext cx="933450" cy="971550"/>
          </a:xfrm>
          <a:prstGeom prst="rect">
            <a:avLst/>
          </a:prstGeom>
          <a:noFill/>
          <a:ln w="9525">
            <a:noFill/>
            <a:round/>
            <a:headEnd/>
            <a:tailEnd/>
          </a:ln>
        </p:spPr>
      </p:pic>
      <p:sp>
        <p:nvSpPr>
          <p:cNvPr id="19462" name="Rectangle 6"/>
          <p:cNvSpPr>
            <a:spLocks noChangeArrowheads="1"/>
          </p:cNvSpPr>
          <p:nvPr/>
        </p:nvSpPr>
        <p:spPr bwMode="auto">
          <a:xfrm>
            <a:off x="5181600" y="969963"/>
            <a:ext cx="2795588" cy="338137"/>
          </a:xfrm>
          <a:prstGeom prst="rect">
            <a:avLst/>
          </a:prstGeom>
          <a:noFill/>
          <a:ln w="9525">
            <a:noFill/>
            <a:round/>
            <a:headEnd/>
            <a:tailEnd/>
          </a:ln>
        </p:spPr>
        <p:txBody>
          <a:bodyPr wrap="none" lIns="90000" tIns="46800" rIns="90000" bIns="46800">
            <a:spAutoFit/>
          </a:bodyPr>
          <a:lstStyle/>
          <a:p>
            <a:pPr>
              <a:lnSpc>
                <a:spcPct val="80000"/>
              </a:lnSpc>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00"/>
                </a:solidFill>
              </a:rPr>
              <a:t>Southern hemisphere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571500" y="1000125"/>
            <a:ext cx="8229600" cy="661988"/>
          </a:xfrm>
        </p:spPr>
        <p:txBody>
          <a:bodyPr/>
          <a:lstStyle/>
          <a:p>
            <a:pPr eaLnBrk="1" hangingPunct="1"/>
            <a:r>
              <a:rPr lang="en-US" altLang="ko-KR" sz="2800" smtClean="0">
                <a:solidFill>
                  <a:schemeClr val="tx1"/>
                </a:solidFill>
                <a:ea typeface="굴림" pitchFamily="34" charset="-127"/>
              </a:rPr>
              <a:t>(#24) Update Sea Ice Standards </a:t>
            </a:r>
            <a:endParaRPr lang="en-GB" sz="2800" i="1" smtClean="0">
              <a:solidFill>
                <a:schemeClr val="tx1"/>
              </a:solidFill>
            </a:endParaRPr>
          </a:p>
        </p:txBody>
      </p:sp>
      <p:sp>
        <p:nvSpPr>
          <p:cNvPr id="66562" name="Rectangle 3"/>
          <p:cNvSpPr>
            <a:spLocks noGrp="1" noChangeArrowheads="1"/>
          </p:cNvSpPr>
          <p:nvPr>
            <p:ph type="body" idx="1"/>
          </p:nvPr>
        </p:nvSpPr>
        <p:spPr>
          <a:xfrm>
            <a:off x="381000" y="1676400"/>
            <a:ext cx="8458200" cy="4800600"/>
          </a:xfrm>
        </p:spPr>
        <p:txBody>
          <a:bodyPr/>
          <a:lstStyle/>
          <a:p>
            <a:pPr eaLnBrk="1" fontAlgn="t" hangingPunct="1">
              <a:lnSpc>
                <a:spcPct val="90000"/>
              </a:lnSpc>
            </a:pPr>
            <a:r>
              <a:rPr lang="en-US" altLang="ko-KR" sz="2000" b="1" smtClean="0">
                <a:solidFill>
                  <a:schemeClr val="tx1"/>
                </a:solidFill>
                <a:ea typeface="굴림" pitchFamily="34" charset="-127"/>
              </a:rPr>
              <a:t>Expected Outcomes:</a:t>
            </a:r>
          </a:p>
          <a:p>
            <a:pPr lvl="1" eaLnBrk="1" fontAlgn="t" hangingPunct="1">
              <a:lnSpc>
                <a:spcPct val="90000"/>
              </a:lnSpc>
            </a:pPr>
            <a:r>
              <a:rPr lang="en-US" altLang="ko-KR" sz="2000" smtClean="0">
                <a:solidFill>
                  <a:schemeClr val="tx1"/>
                </a:solidFill>
                <a:ea typeface="굴림" pitchFamily="34" charset="-127"/>
              </a:rPr>
              <a:t>WMO Sea Ice Nomenclature - Vol 1 – Terminology and Vol 2 Illustrated Glossary – Supplement 6 – Baltic Sea Ice Terms </a:t>
            </a:r>
          </a:p>
          <a:p>
            <a:pPr lvl="1" eaLnBrk="1" fontAlgn="t" hangingPunct="1">
              <a:lnSpc>
                <a:spcPct val="90000"/>
              </a:lnSpc>
            </a:pPr>
            <a:r>
              <a:rPr lang="en-US" altLang="ko-KR" sz="2000" smtClean="0">
                <a:solidFill>
                  <a:schemeClr val="tx1"/>
                </a:solidFill>
                <a:ea typeface="굴림" pitchFamily="34" charset="-127"/>
              </a:rPr>
              <a:t>SIGRID-3, Prototype for New Formats for Sea Ice Data Assimilation</a:t>
            </a:r>
          </a:p>
          <a:p>
            <a:pPr eaLnBrk="1" fontAlgn="t" hangingPunct="1">
              <a:lnSpc>
                <a:spcPct val="90000"/>
              </a:lnSpc>
            </a:pPr>
            <a:r>
              <a:rPr lang="en-US" altLang="ko-KR" sz="2000" b="1" smtClean="0">
                <a:solidFill>
                  <a:schemeClr val="tx1"/>
                </a:solidFill>
                <a:ea typeface="굴림" pitchFamily="34" charset="-127"/>
              </a:rPr>
              <a:t>Key Activities:</a:t>
            </a:r>
          </a:p>
          <a:p>
            <a:pPr lvl="1" eaLnBrk="1" fontAlgn="t" hangingPunct="1">
              <a:lnSpc>
                <a:spcPct val="90000"/>
              </a:lnSpc>
            </a:pPr>
            <a:r>
              <a:rPr lang="en-US" altLang="ko-KR" sz="2000" smtClean="0">
                <a:solidFill>
                  <a:schemeClr val="tx1"/>
                </a:solidFill>
                <a:ea typeface="굴림" pitchFamily="34" charset="-127"/>
              </a:rPr>
              <a:t>Update and Publish WMO Sea Ice Nomenclature </a:t>
            </a:r>
          </a:p>
          <a:p>
            <a:pPr eaLnBrk="1" fontAlgn="t" hangingPunct="1">
              <a:lnSpc>
                <a:spcPct val="90000"/>
              </a:lnSpc>
            </a:pPr>
            <a:r>
              <a:rPr lang="en-US" altLang="ko-KR" sz="2000" b="1" smtClean="0">
                <a:solidFill>
                  <a:schemeClr val="tx1"/>
                </a:solidFill>
                <a:ea typeface="굴림" pitchFamily="34" charset="-127"/>
              </a:rPr>
              <a:t>Timeline/milestones:</a:t>
            </a:r>
          </a:p>
          <a:p>
            <a:pPr lvl="1" eaLnBrk="1" fontAlgn="t" hangingPunct="1">
              <a:lnSpc>
                <a:spcPct val="90000"/>
              </a:lnSpc>
            </a:pPr>
            <a:r>
              <a:rPr lang="en-US" altLang="ko-KR" sz="2000" smtClean="0">
                <a:solidFill>
                  <a:schemeClr val="tx1"/>
                </a:solidFill>
                <a:ea typeface="굴림" pitchFamily="34" charset="-127"/>
              </a:rPr>
              <a:t>Sept 2010:  Publish SIGRID-3 update</a:t>
            </a:r>
          </a:p>
          <a:p>
            <a:pPr lvl="1" eaLnBrk="1" fontAlgn="t" hangingPunct="1">
              <a:lnSpc>
                <a:spcPct val="90000"/>
              </a:lnSpc>
            </a:pPr>
            <a:r>
              <a:rPr lang="en-US" altLang="ko-KR" sz="2000" smtClean="0">
                <a:solidFill>
                  <a:schemeClr val="tx1"/>
                </a:solidFill>
                <a:ea typeface="굴림" pitchFamily="34" charset="-127"/>
              </a:rPr>
              <a:t>Mar 2011: Publish Sea Ice Nomenclature</a:t>
            </a:r>
          </a:p>
          <a:p>
            <a:pPr lvl="1" eaLnBrk="1" fontAlgn="t" hangingPunct="1">
              <a:lnSpc>
                <a:spcPct val="90000"/>
              </a:lnSpc>
            </a:pPr>
            <a:r>
              <a:rPr lang="en-US" altLang="ko-KR" sz="2000" smtClean="0">
                <a:solidFill>
                  <a:schemeClr val="tx1"/>
                </a:solidFill>
                <a:ea typeface="굴림" pitchFamily="34" charset="-127"/>
              </a:rPr>
              <a:t>June 2012: New Format Prototype</a:t>
            </a:r>
          </a:p>
          <a:p>
            <a:pPr eaLnBrk="1" fontAlgn="t" hangingPunct="1">
              <a:lnSpc>
                <a:spcPct val="90000"/>
              </a:lnSpc>
            </a:pPr>
            <a:r>
              <a:rPr lang="en-US" altLang="ko-KR" sz="2000" b="1" smtClean="0">
                <a:solidFill>
                  <a:schemeClr val="tx1"/>
                </a:solidFill>
                <a:ea typeface="굴림" pitchFamily="34" charset="-127"/>
              </a:rPr>
              <a:t>ETs, Other Organizations and participants:</a:t>
            </a:r>
          </a:p>
          <a:p>
            <a:pPr lvl="1" eaLnBrk="1" fontAlgn="t" hangingPunct="1">
              <a:lnSpc>
                <a:spcPct val="90000"/>
              </a:lnSpc>
            </a:pPr>
            <a:r>
              <a:rPr lang="en-US" altLang="ko-KR" sz="2000" smtClean="0">
                <a:solidFill>
                  <a:schemeClr val="tx1"/>
                </a:solidFill>
                <a:ea typeface="굴림" pitchFamily="34" charset="-127"/>
              </a:rPr>
              <a:t>ETSI, ETOOFS, SCG</a:t>
            </a:r>
          </a:p>
        </p:txBody>
      </p:sp>
      <p:sp>
        <p:nvSpPr>
          <p:cNvPr id="4" name="Title 1"/>
          <p:cNvSpPr txBox="1">
            <a:spLocks/>
          </p:cNvSpPr>
          <p:nvPr/>
        </p:nvSpPr>
        <p:spPr bwMode="auto">
          <a:xfrm>
            <a:off x="533400" y="-146050"/>
            <a:ext cx="8610600" cy="1311275"/>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defRPr/>
            </a:pPr>
            <a:r>
              <a:rPr lang="en-CA" sz="3600" b="1" kern="0" dirty="0">
                <a:solidFill>
                  <a:srgbClr val="000000"/>
                </a:solidFill>
                <a:latin typeface="+mj-lt"/>
                <a:ea typeface="+mj-ea"/>
                <a:cs typeface="+mj-cs"/>
              </a:rPr>
              <a:t>JCOMM SOFSPA projects for 2010-12</a:t>
            </a:r>
            <a:endParaRPr lang="ru-RU" sz="40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285750" y="928688"/>
            <a:ext cx="8553450" cy="733425"/>
          </a:xfrm>
        </p:spPr>
        <p:txBody>
          <a:bodyPr/>
          <a:lstStyle/>
          <a:p>
            <a:pPr eaLnBrk="1" hangingPunct="1"/>
            <a:r>
              <a:rPr lang="en-US" altLang="ko-KR" sz="2800" smtClean="0">
                <a:solidFill>
                  <a:schemeClr val="tx1"/>
                </a:solidFill>
                <a:ea typeface="굴림" pitchFamily="34" charset="-127"/>
              </a:rPr>
              <a:t>(#25) Global Sea Ice Digital Data Bank (GDSIDB)</a:t>
            </a:r>
            <a:endParaRPr lang="en-GB" sz="2800" b="0" i="1" smtClean="0">
              <a:solidFill>
                <a:schemeClr val="tx1"/>
              </a:solidFill>
            </a:endParaRPr>
          </a:p>
        </p:txBody>
      </p:sp>
      <p:sp>
        <p:nvSpPr>
          <p:cNvPr id="68610" name="Rectangle 3"/>
          <p:cNvSpPr>
            <a:spLocks noGrp="1" noChangeArrowheads="1"/>
          </p:cNvSpPr>
          <p:nvPr>
            <p:ph type="body" idx="1"/>
          </p:nvPr>
        </p:nvSpPr>
        <p:spPr>
          <a:xfrm>
            <a:off x="381000" y="1676400"/>
            <a:ext cx="8458200" cy="4572000"/>
          </a:xfrm>
        </p:spPr>
        <p:txBody>
          <a:bodyPr/>
          <a:lstStyle/>
          <a:p>
            <a:pPr eaLnBrk="1" fontAlgn="t" hangingPunct="1">
              <a:lnSpc>
                <a:spcPct val="90000"/>
              </a:lnSpc>
            </a:pPr>
            <a:r>
              <a:rPr lang="en-US" altLang="ko-KR" sz="2000" b="1" smtClean="0">
                <a:solidFill>
                  <a:schemeClr val="tx1"/>
                </a:solidFill>
                <a:ea typeface="굴림" pitchFamily="34" charset="-127"/>
              </a:rPr>
              <a:t>Expected Outcomes:</a:t>
            </a:r>
          </a:p>
          <a:p>
            <a:pPr lvl="1" eaLnBrk="1" fontAlgn="t" hangingPunct="1">
              <a:lnSpc>
                <a:spcPct val="90000"/>
              </a:lnSpc>
            </a:pPr>
            <a:r>
              <a:rPr lang="en-US" altLang="ko-KR" sz="2000" smtClean="0">
                <a:solidFill>
                  <a:schemeClr val="tx1"/>
                </a:solidFill>
                <a:ea typeface="굴림" pitchFamily="34" charset="-127"/>
              </a:rPr>
              <a:t>GSIDB updated with historical Sea Ice charts and logs</a:t>
            </a:r>
          </a:p>
          <a:p>
            <a:pPr lvl="1" eaLnBrk="1" fontAlgn="t" hangingPunct="1">
              <a:lnSpc>
                <a:spcPct val="90000"/>
              </a:lnSpc>
            </a:pPr>
            <a:r>
              <a:rPr lang="en-US" altLang="ko-KR" sz="2000" smtClean="0">
                <a:solidFill>
                  <a:schemeClr val="tx1"/>
                </a:solidFill>
                <a:ea typeface="굴림" pitchFamily="34" charset="-127"/>
              </a:rPr>
              <a:t>Updated normals for sea ice based on GDSIDB </a:t>
            </a:r>
          </a:p>
          <a:p>
            <a:pPr eaLnBrk="1" fontAlgn="t" hangingPunct="1">
              <a:lnSpc>
                <a:spcPct val="90000"/>
              </a:lnSpc>
            </a:pPr>
            <a:r>
              <a:rPr lang="en-US" altLang="ko-KR" sz="2000" b="1" smtClean="0">
                <a:solidFill>
                  <a:schemeClr val="tx1"/>
                </a:solidFill>
                <a:ea typeface="굴림" pitchFamily="34" charset="-127"/>
              </a:rPr>
              <a:t>Key Activities:</a:t>
            </a:r>
          </a:p>
          <a:p>
            <a:pPr lvl="1" eaLnBrk="1" fontAlgn="t" hangingPunct="1">
              <a:lnSpc>
                <a:spcPct val="90000"/>
              </a:lnSpc>
            </a:pPr>
            <a:r>
              <a:rPr lang="en-US" altLang="ko-KR" sz="2000" smtClean="0">
                <a:solidFill>
                  <a:schemeClr val="tx1"/>
                </a:solidFill>
                <a:ea typeface="굴림" pitchFamily="34" charset="-127"/>
              </a:rPr>
              <a:t>Historical data submitted and quality controlled</a:t>
            </a:r>
          </a:p>
          <a:p>
            <a:pPr lvl="1" eaLnBrk="1" fontAlgn="t" hangingPunct="1">
              <a:lnSpc>
                <a:spcPct val="90000"/>
              </a:lnSpc>
            </a:pPr>
            <a:r>
              <a:rPr lang="en-US" altLang="ko-KR" sz="2000" smtClean="0">
                <a:solidFill>
                  <a:schemeClr val="tx1"/>
                </a:solidFill>
                <a:ea typeface="굴림" pitchFamily="34" charset="-127"/>
              </a:rPr>
              <a:t>Advertisement of new data</a:t>
            </a:r>
          </a:p>
          <a:p>
            <a:pPr eaLnBrk="1" fontAlgn="t" hangingPunct="1">
              <a:lnSpc>
                <a:spcPct val="90000"/>
              </a:lnSpc>
            </a:pPr>
            <a:r>
              <a:rPr lang="en-US" altLang="ko-KR" sz="2000" b="1" smtClean="0">
                <a:solidFill>
                  <a:schemeClr val="tx1"/>
                </a:solidFill>
                <a:ea typeface="굴림" pitchFamily="34" charset="-127"/>
              </a:rPr>
              <a:t>Timeline/milestones:</a:t>
            </a:r>
          </a:p>
          <a:p>
            <a:pPr lvl="1" eaLnBrk="1" fontAlgn="t" hangingPunct="1">
              <a:lnSpc>
                <a:spcPct val="90000"/>
              </a:lnSpc>
            </a:pPr>
            <a:r>
              <a:rPr lang="en-US" altLang="ko-KR" sz="2000" smtClean="0">
                <a:solidFill>
                  <a:schemeClr val="tx1"/>
                </a:solidFill>
                <a:ea typeface="굴림" pitchFamily="34" charset="-127"/>
              </a:rPr>
              <a:t>Updated once a year</a:t>
            </a:r>
          </a:p>
          <a:p>
            <a:pPr lvl="1" eaLnBrk="1" fontAlgn="t" hangingPunct="1">
              <a:lnSpc>
                <a:spcPct val="90000"/>
              </a:lnSpc>
            </a:pPr>
            <a:r>
              <a:rPr lang="en-US" altLang="ko-KR" sz="2000" smtClean="0">
                <a:solidFill>
                  <a:schemeClr val="tx1"/>
                </a:solidFill>
                <a:ea typeface="굴림" pitchFamily="34" charset="-127"/>
              </a:rPr>
              <a:t>June 2012: Normals updated </a:t>
            </a:r>
          </a:p>
          <a:p>
            <a:pPr eaLnBrk="1" fontAlgn="t" hangingPunct="1">
              <a:lnSpc>
                <a:spcPct val="90000"/>
              </a:lnSpc>
            </a:pPr>
            <a:r>
              <a:rPr lang="en-US" altLang="ko-KR" sz="2000" b="1" smtClean="0">
                <a:solidFill>
                  <a:schemeClr val="tx1"/>
                </a:solidFill>
                <a:ea typeface="굴림" pitchFamily="34" charset="-127"/>
              </a:rPr>
              <a:t>ETs, Other Organizations and participants:</a:t>
            </a:r>
          </a:p>
          <a:p>
            <a:pPr lvl="1" eaLnBrk="1" fontAlgn="t" hangingPunct="1">
              <a:lnSpc>
                <a:spcPct val="90000"/>
              </a:lnSpc>
            </a:pPr>
            <a:r>
              <a:rPr lang="en-US" altLang="ko-KR" sz="2000" smtClean="0">
                <a:solidFill>
                  <a:schemeClr val="tx1"/>
                </a:solidFill>
                <a:ea typeface="굴림" pitchFamily="34" charset="-127"/>
              </a:rPr>
              <a:t>ETSI, NSIDC</a:t>
            </a:r>
          </a:p>
        </p:txBody>
      </p:sp>
      <p:sp>
        <p:nvSpPr>
          <p:cNvPr id="4" name="Title 1"/>
          <p:cNvSpPr txBox="1">
            <a:spLocks/>
          </p:cNvSpPr>
          <p:nvPr/>
        </p:nvSpPr>
        <p:spPr bwMode="auto">
          <a:xfrm>
            <a:off x="533400" y="-146050"/>
            <a:ext cx="8610600" cy="1311275"/>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defRPr/>
            </a:pPr>
            <a:r>
              <a:rPr lang="en-CA" sz="3600" b="1" kern="0" dirty="0">
                <a:solidFill>
                  <a:srgbClr val="000000"/>
                </a:solidFill>
                <a:latin typeface="+mj-lt"/>
                <a:ea typeface="+mj-ea"/>
                <a:cs typeface="+mj-cs"/>
              </a:rPr>
              <a:t>JCOMM SOFSPA projects for 2010-12</a:t>
            </a:r>
            <a:endParaRPr lang="ru-RU" sz="40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28625" y="1071563"/>
            <a:ext cx="8372475" cy="733425"/>
          </a:xfrm>
        </p:spPr>
        <p:txBody>
          <a:bodyPr/>
          <a:lstStyle/>
          <a:p>
            <a:pPr eaLnBrk="1" hangingPunct="1"/>
            <a:r>
              <a:rPr lang="en-US" altLang="ko-KR" sz="2800" smtClean="0">
                <a:solidFill>
                  <a:srgbClr val="FF0000"/>
                </a:solidFill>
                <a:ea typeface="굴림" pitchFamily="34" charset="-127"/>
              </a:rPr>
              <a:t>(#20) Supporting Issuing Services and AMOCs for GMDSS in the Arctic Ocean </a:t>
            </a:r>
            <a:endParaRPr lang="en-GB" sz="2800" b="0" i="1" smtClean="0">
              <a:solidFill>
                <a:schemeClr val="tx1"/>
              </a:solidFill>
            </a:endParaRPr>
          </a:p>
        </p:txBody>
      </p:sp>
      <p:sp>
        <p:nvSpPr>
          <p:cNvPr id="70658" name="Rectangle 3"/>
          <p:cNvSpPr>
            <a:spLocks noGrp="1" noChangeArrowheads="1"/>
          </p:cNvSpPr>
          <p:nvPr>
            <p:ph type="body" idx="1"/>
          </p:nvPr>
        </p:nvSpPr>
        <p:spPr>
          <a:xfrm>
            <a:off x="428625" y="2143125"/>
            <a:ext cx="8458200" cy="4572000"/>
          </a:xfrm>
        </p:spPr>
        <p:txBody>
          <a:bodyPr/>
          <a:lstStyle/>
          <a:p>
            <a:pPr eaLnBrk="1" fontAlgn="t" hangingPunct="1">
              <a:lnSpc>
                <a:spcPct val="90000"/>
              </a:lnSpc>
            </a:pPr>
            <a:r>
              <a:rPr lang="en-US" altLang="ko-KR" sz="2000" b="1" smtClean="0">
                <a:solidFill>
                  <a:schemeClr val="tx1"/>
                </a:solidFill>
                <a:ea typeface="굴림" pitchFamily="34" charset="-127"/>
              </a:rPr>
              <a:t>Expected Outcomes:</a:t>
            </a:r>
          </a:p>
          <a:p>
            <a:pPr lvl="1" eaLnBrk="1" fontAlgn="t" hangingPunct="1">
              <a:lnSpc>
                <a:spcPct val="90000"/>
              </a:lnSpc>
            </a:pPr>
            <a:r>
              <a:rPr lang="en-US" altLang="ko-KR" sz="2000" smtClean="0">
                <a:solidFill>
                  <a:schemeClr val="tx1"/>
                </a:solidFill>
                <a:ea typeface="굴림" pitchFamily="34" charset="-127"/>
              </a:rPr>
              <a:t>Experimental suite of Met-Ocean products for the Arctic (text)</a:t>
            </a:r>
          </a:p>
          <a:p>
            <a:pPr lvl="1" eaLnBrk="1" fontAlgn="t" hangingPunct="1">
              <a:lnSpc>
                <a:spcPct val="90000"/>
              </a:lnSpc>
            </a:pPr>
            <a:r>
              <a:rPr lang="en-US" altLang="ko-KR" sz="2000" smtClean="0">
                <a:solidFill>
                  <a:schemeClr val="tx1"/>
                </a:solidFill>
                <a:ea typeface="굴림" pitchFamily="34" charset="-127"/>
              </a:rPr>
              <a:t>Experimental suite of Met-Ocean products for the Arctic (graphic)</a:t>
            </a:r>
          </a:p>
          <a:p>
            <a:pPr eaLnBrk="1" fontAlgn="t" hangingPunct="1">
              <a:lnSpc>
                <a:spcPct val="90000"/>
              </a:lnSpc>
            </a:pPr>
            <a:r>
              <a:rPr lang="en-US" altLang="ko-KR" sz="2000" b="1" smtClean="0">
                <a:solidFill>
                  <a:schemeClr val="tx1"/>
                </a:solidFill>
                <a:ea typeface="굴림" pitchFamily="34" charset="-127"/>
              </a:rPr>
              <a:t>Key Activities:</a:t>
            </a:r>
          </a:p>
          <a:p>
            <a:pPr lvl="1" eaLnBrk="1" fontAlgn="t" hangingPunct="1">
              <a:lnSpc>
                <a:spcPct val="90000"/>
              </a:lnSpc>
            </a:pPr>
            <a:r>
              <a:rPr lang="en-US" altLang="ko-KR" sz="2000" smtClean="0">
                <a:solidFill>
                  <a:schemeClr val="tx1"/>
                </a:solidFill>
                <a:ea typeface="굴림" pitchFamily="34" charset="-127"/>
              </a:rPr>
              <a:t>Development of integrated sea ice-marine weather text products</a:t>
            </a:r>
          </a:p>
          <a:p>
            <a:pPr lvl="1" eaLnBrk="1" fontAlgn="t" hangingPunct="1">
              <a:lnSpc>
                <a:spcPct val="90000"/>
              </a:lnSpc>
            </a:pPr>
            <a:r>
              <a:rPr lang="en-US" altLang="ko-KR" sz="2000" smtClean="0">
                <a:solidFill>
                  <a:schemeClr val="tx1"/>
                </a:solidFill>
                <a:ea typeface="굴림" pitchFamily="34" charset="-127"/>
              </a:rPr>
              <a:t>Development of integrated sea ice-marine weather graphic products</a:t>
            </a:r>
          </a:p>
          <a:p>
            <a:pPr eaLnBrk="1" fontAlgn="t" hangingPunct="1">
              <a:lnSpc>
                <a:spcPct val="90000"/>
              </a:lnSpc>
            </a:pPr>
            <a:r>
              <a:rPr lang="en-US" altLang="ko-KR" sz="2000" b="1" smtClean="0">
                <a:solidFill>
                  <a:schemeClr val="tx1"/>
                </a:solidFill>
                <a:ea typeface="굴림" pitchFamily="34" charset="-127"/>
              </a:rPr>
              <a:t>Timeline/milestones:</a:t>
            </a:r>
          </a:p>
          <a:p>
            <a:pPr lvl="1" eaLnBrk="1" fontAlgn="t" hangingPunct="1">
              <a:lnSpc>
                <a:spcPct val="90000"/>
              </a:lnSpc>
            </a:pPr>
            <a:r>
              <a:rPr lang="en-US" altLang="ko-KR" sz="2000" smtClean="0">
                <a:solidFill>
                  <a:schemeClr val="tx1"/>
                </a:solidFill>
                <a:ea typeface="굴림" pitchFamily="34" charset="-127"/>
              </a:rPr>
              <a:t>January 2011:  Text suite available</a:t>
            </a:r>
          </a:p>
          <a:p>
            <a:pPr eaLnBrk="1" fontAlgn="t" hangingPunct="1">
              <a:lnSpc>
                <a:spcPct val="90000"/>
              </a:lnSpc>
            </a:pPr>
            <a:r>
              <a:rPr lang="en-US" altLang="ko-KR" sz="2000" b="1" smtClean="0">
                <a:solidFill>
                  <a:schemeClr val="tx1"/>
                </a:solidFill>
                <a:ea typeface="굴림" pitchFamily="34" charset="-127"/>
              </a:rPr>
              <a:t>ETs, Other Organizations and participants:</a:t>
            </a:r>
          </a:p>
          <a:p>
            <a:pPr lvl="1" eaLnBrk="1" fontAlgn="t" hangingPunct="1">
              <a:lnSpc>
                <a:spcPct val="90000"/>
              </a:lnSpc>
            </a:pPr>
            <a:r>
              <a:rPr lang="en-US" altLang="ko-KR" sz="2000" smtClean="0">
                <a:solidFill>
                  <a:schemeClr val="tx1"/>
                </a:solidFill>
                <a:ea typeface="굴림" pitchFamily="34" charset="-127"/>
              </a:rPr>
              <a:t>ETSI, ETMSS, ETOOFS</a:t>
            </a:r>
          </a:p>
        </p:txBody>
      </p:sp>
      <p:sp>
        <p:nvSpPr>
          <p:cNvPr id="4" name="Title 1"/>
          <p:cNvSpPr txBox="1">
            <a:spLocks/>
          </p:cNvSpPr>
          <p:nvPr/>
        </p:nvSpPr>
        <p:spPr bwMode="auto">
          <a:xfrm>
            <a:off x="533400" y="-146050"/>
            <a:ext cx="8610600" cy="1311275"/>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defRPr/>
            </a:pPr>
            <a:r>
              <a:rPr lang="en-CA" sz="3600" b="1" kern="0" dirty="0">
                <a:solidFill>
                  <a:srgbClr val="000000"/>
                </a:solidFill>
                <a:latin typeface="+mj-lt"/>
                <a:ea typeface="+mj-ea"/>
                <a:cs typeface="+mj-cs"/>
              </a:rPr>
              <a:t>JCOMM SOFSPA projects for 2010-12</a:t>
            </a:r>
            <a:endParaRPr lang="ru-RU" sz="40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42938" y="928688"/>
            <a:ext cx="8229600" cy="733425"/>
          </a:xfrm>
        </p:spPr>
        <p:txBody>
          <a:bodyPr/>
          <a:lstStyle/>
          <a:p>
            <a:pPr eaLnBrk="1" hangingPunct="1"/>
            <a:r>
              <a:rPr lang="en-US" altLang="ko-KR" sz="2800" smtClean="0">
                <a:solidFill>
                  <a:srgbClr val="FF0000"/>
                </a:solidFill>
                <a:ea typeface="굴림" pitchFamily="34" charset="-127"/>
              </a:rPr>
              <a:t>(#28) Coordinate the implementation of GMDSS in the Arctic Ocean</a:t>
            </a:r>
            <a:endParaRPr lang="en-GB" sz="2800" b="0" i="1" smtClean="0">
              <a:solidFill>
                <a:schemeClr val="tx1"/>
              </a:solidFill>
            </a:endParaRPr>
          </a:p>
        </p:txBody>
      </p:sp>
      <p:sp>
        <p:nvSpPr>
          <p:cNvPr id="72706" name="Rectangle 3"/>
          <p:cNvSpPr>
            <a:spLocks noGrp="1" noChangeArrowheads="1"/>
          </p:cNvSpPr>
          <p:nvPr>
            <p:ph type="body" idx="1"/>
          </p:nvPr>
        </p:nvSpPr>
        <p:spPr>
          <a:xfrm>
            <a:off x="428625" y="1857375"/>
            <a:ext cx="8458200" cy="4572000"/>
          </a:xfrm>
        </p:spPr>
        <p:txBody>
          <a:bodyPr/>
          <a:lstStyle/>
          <a:p>
            <a:pPr eaLnBrk="1" fontAlgn="t" hangingPunct="1">
              <a:lnSpc>
                <a:spcPct val="90000"/>
              </a:lnSpc>
            </a:pPr>
            <a:r>
              <a:rPr lang="en-US" altLang="ko-KR" sz="2000" b="1" smtClean="0">
                <a:solidFill>
                  <a:schemeClr val="tx1"/>
                </a:solidFill>
                <a:ea typeface="굴림" pitchFamily="34" charset="-127"/>
              </a:rPr>
              <a:t>Expected Outcomes:</a:t>
            </a:r>
          </a:p>
          <a:p>
            <a:pPr lvl="1" eaLnBrk="1" fontAlgn="t" hangingPunct="1">
              <a:lnSpc>
                <a:spcPct val="90000"/>
              </a:lnSpc>
            </a:pPr>
            <a:r>
              <a:rPr lang="en-US" altLang="ko-KR" sz="2000" smtClean="0">
                <a:solidFill>
                  <a:schemeClr val="tx1"/>
                </a:solidFill>
                <a:ea typeface="굴림" pitchFamily="34" charset="-127"/>
              </a:rPr>
              <a:t>GMDSS services implemented in the Arctic METAREAs in 2011</a:t>
            </a:r>
          </a:p>
          <a:p>
            <a:pPr eaLnBrk="1" fontAlgn="t" hangingPunct="1">
              <a:lnSpc>
                <a:spcPct val="90000"/>
              </a:lnSpc>
            </a:pPr>
            <a:r>
              <a:rPr lang="en-US" altLang="ko-KR" sz="2000" b="1" smtClean="0">
                <a:solidFill>
                  <a:schemeClr val="tx1"/>
                </a:solidFill>
                <a:ea typeface="굴림" pitchFamily="34" charset="-127"/>
              </a:rPr>
              <a:t>Key Activities:</a:t>
            </a:r>
          </a:p>
          <a:p>
            <a:pPr lvl="1" eaLnBrk="1" fontAlgn="t" hangingPunct="1">
              <a:lnSpc>
                <a:spcPct val="90000"/>
              </a:lnSpc>
            </a:pPr>
            <a:r>
              <a:rPr lang="en-US" altLang="ko-KR" sz="2000" smtClean="0">
                <a:solidFill>
                  <a:schemeClr val="tx1"/>
                </a:solidFill>
                <a:ea typeface="굴림" pitchFamily="34" charset="-127"/>
              </a:rPr>
              <a:t>Revise WMO Manuals and Guides for Marine Meteorological Services  in relevant parts</a:t>
            </a:r>
          </a:p>
          <a:p>
            <a:pPr lvl="1" eaLnBrk="1" fontAlgn="t" hangingPunct="1">
              <a:lnSpc>
                <a:spcPct val="90000"/>
              </a:lnSpc>
            </a:pPr>
            <a:r>
              <a:rPr lang="en-US" altLang="ko-KR" sz="2000" smtClean="0">
                <a:solidFill>
                  <a:schemeClr val="tx1"/>
                </a:solidFill>
                <a:ea typeface="굴림" pitchFamily="34" charset="-127"/>
              </a:rPr>
              <a:t>Procedures for coordinated delivery of services in the Arctic METAREAs</a:t>
            </a:r>
          </a:p>
          <a:p>
            <a:pPr eaLnBrk="1" fontAlgn="t" hangingPunct="1">
              <a:lnSpc>
                <a:spcPct val="90000"/>
              </a:lnSpc>
            </a:pPr>
            <a:r>
              <a:rPr lang="en-US" altLang="ko-KR" sz="2000" b="1" smtClean="0">
                <a:solidFill>
                  <a:schemeClr val="tx1"/>
                </a:solidFill>
                <a:ea typeface="굴림" pitchFamily="34" charset="-127"/>
              </a:rPr>
              <a:t>Timeline/milestones:</a:t>
            </a:r>
          </a:p>
          <a:p>
            <a:pPr lvl="1" eaLnBrk="1" fontAlgn="t" hangingPunct="1">
              <a:lnSpc>
                <a:spcPct val="90000"/>
              </a:lnSpc>
            </a:pPr>
            <a:r>
              <a:rPr lang="en-US" altLang="ko-KR" sz="2000" smtClean="0">
                <a:solidFill>
                  <a:schemeClr val="tx1"/>
                </a:solidFill>
                <a:ea typeface="굴림" pitchFamily="34" charset="-127"/>
              </a:rPr>
              <a:t>June 2010: Revise Manuals and Guides</a:t>
            </a:r>
          </a:p>
          <a:p>
            <a:pPr lvl="1" eaLnBrk="1" fontAlgn="t" hangingPunct="1">
              <a:lnSpc>
                <a:spcPct val="90000"/>
              </a:lnSpc>
            </a:pPr>
            <a:r>
              <a:rPr lang="en-US" altLang="ko-KR" sz="2000" smtClean="0">
                <a:solidFill>
                  <a:schemeClr val="tx1"/>
                </a:solidFill>
                <a:ea typeface="굴림" pitchFamily="34" charset="-127"/>
              </a:rPr>
              <a:t>Oct 2011: Procedures established</a:t>
            </a:r>
          </a:p>
          <a:p>
            <a:pPr lvl="1" eaLnBrk="1" fontAlgn="t" hangingPunct="1">
              <a:lnSpc>
                <a:spcPct val="90000"/>
              </a:lnSpc>
            </a:pPr>
            <a:r>
              <a:rPr lang="en-US" altLang="ko-KR" sz="2000" smtClean="0">
                <a:solidFill>
                  <a:schemeClr val="tx1"/>
                </a:solidFill>
                <a:ea typeface="굴림" pitchFamily="34" charset="-127"/>
              </a:rPr>
              <a:t>Jan 1, 2011: GMDSS services implemented in the Arctic Ocean</a:t>
            </a:r>
          </a:p>
          <a:p>
            <a:pPr eaLnBrk="1" fontAlgn="t" hangingPunct="1">
              <a:lnSpc>
                <a:spcPct val="90000"/>
              </a:lnSpc>
            </a:pPr>
            <a:r>
              <a:rPr lang="en-US" altLang="ko-KR" sz="2000" b="1" smtClean="0">
                <a:solidFill>
                  <a:schemeClr val="tx1"/>
                </a:solidFill>
                <a:ea typeface="굴림" pitchFamily="34" charset="-127"/>
              </a:rPr>
              <a:t>ETs, Other Organizations and participants:</a:t>
            </a:r>
          </a:p>
          <a:p>
            <a:pPr lvl="1" eaLnBrk="1" fontAlgn="t" hangingPunct="1">
              <a:lnSpc>
                <a:spcPct val="90000"/>
              </a:lnSpc>
            </a:pPr>
            <a:r>
              <a:rPr lang="en-US" altLang="ko-KR" sz="2000" smtClean="0">
                <a:solidFill>
                  <a:schemeClr val="tx1"/>
                </a:solidFill>
                <a:ea typeface="굴림" pitchFamily="34" charset="-127"/>
              </a:rPr>
              <a:t>ETSI, ETMSS</a:t>
            </a:r>
          </a:p>
        </p:txBody>
      </p:sp>
      <p:sp>
        <p:nvSpPr>
          <p:cNvPr id="4" name="Title 1"/>
          <p:cNvSpPr txBox="1">
            <a:spLocks/>
          </p:cNvSpPr>
          <p:nvPr/>
        </p:nvSpPr>
        <p:spPr bwMode="auto">
          <a:xfrm>
            <a:off x="533400" y="-146050"/>
            <a:ext cx="8610600" cy="1311275"/>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defRPr/>
            </a:pPr>
            <a:r>
              <a:rPr lang="en-CA" sz="3600" b="1" kern="0" dirty="0">
                <a:solidFill>
                  <a:srgbClr val="000000"/>
                </a:solidFill>
                <a:latin typeface="+mj-lt"/>
                <a:ea typeface="+mj-ea"/>
                <a:cs typeface="+mj-cs"/>
              </a:rPr>
              <a:t>JCOMM SOFSPA projects for 2010-12</a:t>
            </a:r>
            <a:endParaRPr lang="ru-RU" sz="4000" b="1"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21506" name="Rectangle 2"/>
          <p:cNvSpPr>
            <a:spLocks noGrp="1" noChangeArrowheads="1"/>
          </p:cNvSpPr>
          <p:nvPr>
            <p:ph type="body" idx="4294967295"/>
          </p:nvPr>
        </p:nvSpPr>
        <p:spPr>
          <a:xfrm>
            <a:off x="457200" y="990600"/>
            <a:ext cx="8153400" cy="571500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Polar orbiting satellites are primary information source</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Synthetic aperture radar</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Passive microwave radiometer, scatterometer</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Optical and infrared sensors</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Radar altimeters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In-situ measurements for gap-filling and validation</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Drifting buoys / Manned drifting stations / ice camps</a:t>
            </a:r>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Coastal stations (e.g. sea level)</a:t>
            </a:r>
            <a:r>
              <a:rPr lang="ar-SA" smtClean="0">
                <a:cs typeface="Arial" charset="0"/>
              </a:rPr>
              <a:t>‏</a:t>
            </a:r>
            <a:endParaRPr lang="en-US" smtClean="0"/>
          </a:p>
          <a:p>
            <a:pPr lvl="2"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t>Aircraft observations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23554" name="Rectangle 2"/>
          <p:cNvSpPr>
            <a:spLocks noChangeArrowheads="1"/>
          </p:cNvSpPr>
          <p:nvPr/>
        </p:nvSpPr>
        <p:spPr bwMode="auto">
          <a:xfrm>
            <a:off x="76200" y="838200"/>
            <a:ext cx="8229600" cy="715963"/>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i="1">
                <a:solidFill>
                  <a:srgbClr val="000000"/>
                </a:solidFill>
              </a:rPr>
              <a:t>Low resolution hemispheric products</a:t>
            </a:r>
          </a:p>
        </p:txBody>
      </p:sp>
      <p:pic>
        <p:nvPicPr>
          <p:cNvPr id="10243" name="Picture 3"/>
          <p:cNvPicPr>
            <a:picLocks noChangeAspect="1" noChangeArrowheads="1"/>
          </p:cNvPicPr>
          <p:nvPr/>
        </p:nvPicPr>
        <p:blipFill>
          <a:blip r:embed="rId3"/>
          <a:srcRect r="31427"/>
          <a:stretch>
            <a:fillRect/>
          </a:stretch>
        </p:blipFill>
        <p:spPr bwMode="auto">
          <a:xfrm>
            <a:off x="4114800" y="1676400"/>
            <a:ext cx="4800600" cy="4648200"/>
          </a:xfrm>
          <a:prstGeom prst="rect">
            <a:avLst/>
          </a:prstGeom>
          <a:solidFill>
            <a:srgbClr val="FFFFFF"/>
          </a:solidFill>
          <a:ln w="9360">
            <a:solidFill>
              <a:srgbClr val="000000"/>
            </a:solidFill>
            <a:miter lim="800000"/>
            <a:headEnd/>
            <a:tailEnd/>
          </a:ln>
        </p:spPr>
      </p:pic>
      <p:pic>
        <p:nvPicPr>
          <p:cNvPr id="10244" name="Picture 4"/>
          <p:cNvPicPr>
            <a:picLocks noChangeAspect="1" noChangeArrowheads="1"/>
          </p:cNvPicPr>
          <p:nvPr/>
        </p:nvPicPr>
        <p:blipFill>
          <a:blip r:embed="rId4">
            <a:lum bright="-18000"/>
          </a:blip>
          <a:srcRect/>
          <a:stretch>
            <a:fillRect/>
          </a:stretch>
        </p:blipFill>
        <p:spPr bwMode="auto">
          <a:xfrm>
            <a:off x="4038600" y="2133600"/>
            <a:ext cx="4876800" cy="4467225"/>
          </a:xfrm>
          <a:prstGeom prst="rect">
            <a:avLst/>
          </a:prstGeom>
          <a:solidFill>
            <a:srgbClr val="FFFFFF"/>
          </a:solidFill>
          <a:ln w="9525">
            <a:noFill/>
            <a:round/>
            <a:headEnd/>
            <a:tailEnd/>
          </a:ln>
        </p:spPr>
      </p:pic>
      <p:pic>
        <p:nvPicPr>
          <p:cNvPr id="10245" name="Picture 5"/>
          <p:cNvPicPr>
            <a:picLocks noChangeAspect="1" noChangeArrowheads="1"/>
          </p:cNvPicPr>
          <p:nvPr/>
        </p:nvPicPr>
        <p:blipFill>
          <a:blip r:embed="rId5">
            <a:lum bright="-18000"/>
          </a:blip>
          <a:srcRect/>
          <a:stretch>
            <a:fillRect/>
          </a:stretch>
        </p:blipFill>
        <p:spPr bwMode="auto">
          <a:xfrm>
            <a:off x="4572000" y="1447800"/>
            <a:ext cx="4572000" cy="4011613"/>
          </a:xfrm>
          <a:prstGeom prst="rect">
            <a:avLst/>
          </a:prstGeom>
          <a:noFill/>
          <a:ln w="9525">
            <a:noFill/>
            <a:round/>
            <a:headEnd/>
            <a:tailEnd/>
          </a:ln>
        </p:spPr>
      </p:pic>
      <p:sp>
        <p:nvSpPr>
          <p:cNvPr id="23558" name="Rectangle 6"/>
          <p:cNvSpPr>
            <a:spLocks noGrp="1" noChangeArrowheads="1"/>
          </p:cNvSpPr>
          <p:nvPr>
            <p:ph type="body" idx="4294967295"/>
          </p:nvPr>
        </p:nvSpPr>
        <p:spPr>
          <a:xfrm>
            <a:off x="152400" y="1524000"/>
            <a:ext cx="4267200" cy="517525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Ice distribution and age produced by several centers</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Based on passive microwave satellite imagery (Spatial resolution ~25 km)</a:t>
            </a:r>
            <a:r>
              <a:rPr lang="ar-SA" sz="2000" smtClean="0">
                <a:cs typeface="Arial" charset="0"/>
              </a:rPr>
              <a:t>‏</a:t>
            </a:r>
            <a:endParaRPr lang="en-US" sz="2000" smtClean="0"/>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Produced weekly or bi-weekly, occasionally daily</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Uses: climate change, navigation support for long-range planning</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Spatial resolution not sufficient to for ship routing through ice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10243"/>
                                        </p:tgtEl>
                                        <p:attrNameLst>
                                          <p:attrName>style.visibility</p:attrName>
                                        </p:attrNameLst>
                                      </p:cBhvr>
                                      <p:to>
                                        <p:strVal val="visible"/>
                                      </p:to>
                                    </p:set>
                                    <p:animEffect transition="in" filter="wipe(left)">
                                      <p:cBhvr additive="repl">
                                        <p:cTn id="7" dur="500"/>
                                        <p:tgtEl>
                                          <p:spTgt spid="102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10244"/>
                                        </p:tgtEl>
                                        <p:attrNameLst>
                                          <p:attrName>style.visibility</p:attrName>
                                        </p:attrNameLst>
                                      </p:cBhvr>
                                      <p:to>
                                        <p:strVal val="visible"/>
                                      </p:to>
                                    </p:set>
                                    <p:animEffect transition="in" filter="wipe(left)">
                                      <p:cBhvr additive="repl">
                                        <p:cTn id="11" dur="500"/>
                                        <p:tgtEl>
                                          <p:spTgt spid="10244"/>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additive="repl">
                                        <p:cTn id="14" dur="1" fill="hold">
                                          <p:stCondLst>
                                            <p:cond delay="0"/>
                                          </p:stCondLst>
                                        </p:cTn>
                                        <p:tgtEl>
                                          <p:spTgt spid="10245"/>
                                        </p:tgtEl>
                                        <p:attrNameLst>
                                          <p:attrName>style.visibility</p:attrName>
                                        </p:attrNameLst>
                                      </p:cBhvr>
                                      <p:to>
                                        <p:strVal val="visible"/>
                                      </p:to>
                                    </p:set>
                                    <p:animEffect transition="in" filter="wipe(left)">
                                      <p:cBhvr additive="repl">
                                        <p:cTn id="15"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25602" name="Rectangle 2"/>
          <p:cNvSpPr>
            <a:spLocks noGrp="1" noChangeArrowheads="1"/>
          </p:cNvSpPr>
          <p:nvPr>
            <p:ph type="body" idx="4294967295"/>
          </p:nvPr>
        </p:nvSpPr>
        <p:spPr>
          <a:xfrm>
            <a:off x="228600" y="2133600"/>
            <a:ext cx="3200400" cy="281940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Similar in attributes to hemispheric products</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Additional satellite data may be used</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More manual analysis may be applied</a:t>
            </a:r>
          </a:p>
        </p:txBody>
      </p:sp>
      <p:sp>
        <p:nvSpPr>
          <p:cNvPr id="25603" name="Rectangle 3"/>
          <p:cNvSpPr>
            <a:spLocks noChangeArrowheads="1"/>
          </p:cNvSpPr>
          <p:nvPr/>
        </p:nvSpPr>
        <p:spPr bwMode="auto">
          <a:xfrm>
            <a:off x="76200" y="838200"/>
            <a:ext cx="8229600" cy="715963"/>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i="1">
                <a:solidFill>
                  <a:srgbClr val="000000"/>
                </a:solidFill>
              </a:rPr>
              <a:t>Semi-hemispheric products</a:t>
            </a:r>
          </a:p>
        </p:txBody>
      </p:sp>
      <p:pic>
        <p:nvPicPr>
          <p:cNvPr id="11268" name="Picture 4"/>
          <p:cNvPicPr>
            <a:picLocks noChangeAspect="1" noChangeArrowheads="1"/>
          </p:cNvPicPr>
          <p:nvPr/>
        </p:nvPicPr>
        <p:blipFill>
          <a:blip r:embed="rId3">
            <a:lum bright="42000"/>
          </a:blip>
          <a:srcRect/>
          <a:stretch>
            <a:fillRect/>
          </a:stretch>
        </p:blipFill>
        <p:spPr bwMode="auto">
          <a:xfrm>
            <a:off x="3352800" y="1790700"/>
            <a:ext cx="5135563" cy="3671888"/>
          </a:xfrm>
          <a:prstGeom prst="rect">
            <a:avLst/>
          </a:prstGeom>
          <a:noFill/>
          <a:ln w="9525">
            <a:noFill/>
            <a:round/>
            <a:headEnd/>
            <a:tailEnd/>
          </a:ln>
        </p:spPr>
      </p:pic>
      <p:pic>
        <p:nvPicPr>
          <p:cNvPr id="25607" name="Picture 7"/>
          <p:cNvPicPr>
            <a:picLocks noChangeAspect="1" noChangeArrowheads="1"/>
          </p:cNvPicPr>
          <p:nvPr/>
        </p:nvPicPr>
        <p:blipFill>
          <a:blip r:embed="rId4"/>
          <a:srcRect/>
          <a:stretch>
            <a:fillRect/>
          </a:stretch>
        </p:blipFill>
        <p:spPr bwMode="auto">
          <a:xfrm>
            <a:off x="4284663" y="2924175"/>
            <a:ext cx="4500562" cy="31829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11268"/>
                                        </p:tgtEl>
                                        <p:attrNameLst>
                                          <p:attrName>style.visibility</p:attrName>
                                        </p:attrNameLst>
                                      </p:cBhvr>
                                      <p:to>
                                        <p:strVal val="visible"/>
                                      </p:to>
                                    </p:set>
                                    <p:animEffect transition="in" filter="wipe(left)">
                                      <p:cBhvr additive="repl">
                                        <p:cTn id="7" dur="500"/>
                                        <p:tgtEl>
                                          <p:spTgt spid="1126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5607"/>
                                        </p:tgtEl>
                                        <p:attrNameLst>
                                          <p:attrName>style.visibility</p:attrName>
                                        </p:attrNameLst>
                                      </p:cBhvr>
                                      <p:to>
                                        <p:strVal val="visible"/>
                                      </p:to>
                                    </p:set>
                                    <p:anim calcmode="lin" valueType="num">
                                      <p:cBhvr additive="base">
                                        <p:cTn id="11" dur="500" fill="hold"/>
                                        <p:tgtEl>
                                          <p:spTgt spid="25607"/>
                                        </p:tgtEl>
                                        <p:attrNameLst>
                                          <p:attrName>ppt_x</p:attrName>
                                        </p:attrNameLst>
                                      </p:cBhvr>
                                      <p:tavLst>
                                        <p:tav tm="0">
                                          <p:val>
                                            <p:strVal val="#ppt_x"/>
                                          </p:val>
                                        </p:tav>
                                        <p:tav tm="100000">
                                          <p:val>
                                            <p:strVal val="#ppt_x"/>
                                          </p:val>
                                        </p:tav>
                                      </p:tavLst>
                                    </p:anim>
                                    <p:anim calcmode="lin" valueType="num">
                                      <p:cBhvr additive="base">
                                        <p:cTn id="12"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27650" name="Rectangle 2"/>
          <p:cNvSpPr>
            <a:spLocks noGrp="1" noChangeArrowheads="1"/>
          </p:cNvSpPr>
          <p:nvPr>
            <p:ph type="body" idx="4294967295"/>
          </p:nvPr>
        </p:nvSpPr>
        <p:spPr>
          <a:xfrm>
            <a:off x="152400" y="1752600"/>
            <a:ext cx="3200400" cy="434340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Typically produced weekly or bi-weekly</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Use of standard nomenclature, coding system and colour scheme across all national ice services</a:t>
            </a:r>
          </a:p>
          <a:p>
            <a:pPr eaLnBrk="1" hangingPunct="1">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smtClean="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Not all national services have yet implemented standard colour scheme</a:t>
            </a:r>
          </a:p>
        </p:txBody>
      </p:sp>
      <p:sp>
        <p:nvSpPr>
          <p:cNvPr id="27651" name="Rectangle 3"/>
          <p:cNvSpPr>
            <a:spLocks noChangeArrowheads="1"/>
          </p:cNvSpPr>
          <p:nvPr/>
        </p:nvSpPr>
        <p:spPr bwMode="auto">
          <a:xfrm>
            <a:off x="76200" y="838200"/>
            <a:ext cx="8229600" cy="715963"/>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i="1">
                <a:solidFill>
                  <a:srgbClr val="000000"/>
                </a:solidFill>
              </a:rPr>
              <a:t>Regional ice charts</a:t>
            </a:r>
          </a:p>
        </p:txBody>
      </p:sp>
      <p:pic>
        <p:nvPicPr>
          <p:cNvPr id="12292" name="Picture 4"/>
          <p:cNvPicPr>
            <a:picLocks noChangeAspect="1" noChangeArrowheads="1"/>
          </p:cNvPicPr>
          <p:nvPr/>
        </p:nvPicPr>
        <p:blipFill>
          <a:blip r:embed="rId3"/>
          <a:srcRect/>
          <a:stretch>
            <a:fillRect/>
          </a:stretch>
        </p:blipFill>
        <p:spPr bwMode="auto">
          <a:xfrm>
            <a:off x="5029200" y="914400"/>
            <a:ext cx="4090988" cy="5791200"/>
          </a:xfrm>
          <a:prstGeom prst="rect">
            <a:avLst/>
          </a:prstGeom>
          <a:noFill/>
          <a:ln w="9525">
            <a:noFill/>
            <a:round/>
            <a:headEnd/>
            <a:tailEnd/>
          </a:ln>
        </p:spPr>
      </p:pic>
      <p:pic>
        <p:nvPicPr>
          <p:cNvPr id="12293" name="Picture 5"/>
          <p:cNvPicPr>
            <a:picLocks noChangeAspect="1" noChangeArrowheads="1"/>
          </p:cNvPicPr>
          <p:nvPr/>
        </p:nvPicPr>
        <p:blipFill>
          <a:blip r:embed="rId4"/>
          <a:srcRect/>
          <a:stretch>
            <a:fillRect/>
          </a:stretch>
        </p:blipFill>
        <p:spPr bwMode="auto">
          <a:xfrm>
            <a:off x="3276600" y="2209800"/>
            <a:ext cx="4876800" cy="41084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12292"/>
                                        </p:tgtEl>
                                        <p:attrNameLst>
                                          <p:attrName>style.visibility</p:attrName>
                                        </p:attrNameLst>
                                      </p:cBhvr>
                                      <p:to>
                                        <p:strVal val="visible"/>
                                      </p:to>
                                    </p:set>
                                    <p:animEffect transition="in" filter="wipe(left)">
                                      <p:cBhvr additive="repl">
                                        <p:cTn id="7" dur="500"/>
                                        <p:tgtEl>
                                          <p:spTgt spid="1229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12293"/>
                                        </p:tgtEl>
                                        <p:attrNameLst>
                                          <p:attrName>style.visibility</p:attrName>
                                        </p:attrNameLst>
                                      </p:cBhvr>
                                      <p:to>
                                        <p:strVal val="visible"/>
                                      </p:to>
                                    </p:set>
                                    <p:animEffect transition="in" filter="wipe(left)">
                                      <p:cBhvr additive="repl">
                                        <p:cTn id="11"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29698" name="Rectangle 2"/>
          <p:cNvSpPr>
            <a:spLocks noGrp="1" noChangeArrowheads="1"/>
          </p:cNvSpPr>
          <p:nvPr>
            <p:ph type="body" idx="4294967295"/>
          </p:nvPr>
        </p:nvSpPr>
        <p:spPr>
          <a:xfrm>
            <a:off x="152400" y="1752600"/>
            <a:ext cx="3200400" cy="464820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Daily production, largely based on satellite imagery</a:t>
            </a:r>
          </a:p>
          <a:p>
            <a:pPr lvl="1"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t>Passive microwave (e.g. SSM/I): global observations, ice concentration, motion, thickness; resolution 10-25 km)</a:t>
            </a:r>
            <a:r>
              <a:rPr lang="ar-SA" sz="1800" smtClean="0">
                <a:cs typeface="Arial" charset="0"/>
              </a:rPr>
              <a:t>‏</a:t>
            </a:r>
            <a:endParaRPr lang="en-US" sz="1800" smtClean="0"/>
          </a:p>
          <a:p>
            <a:pPr lvl="1"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t>Optical (e.g. AVHRR, MODIS) resolution ~ 250m - 1km</a:t>
            </a:r>
          </a:p>
          <a:p>
            <a:pPr lvl="1"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t>SAR (RADARSAT, ENVISAT): resolution 25 – 100 m</a:t>
            </a:r>
          </a:p>
        </p:txBody>
      </p:sp>
      <p:pic>
        <p:nvPicPr>
          <p:cNvPr id="13315" name="Picture 3"/>
          <p:cNvPicPr>
            <a:picLocks noChangeAspect="1" noChangeArrowheads="1"/>
          </p:cNvPicPr>
          <p:nvPr/>
        </p:nvPicPr>
        <p:blipFill>
          <a:blip r:embed="rId3">
            <a:lum bright="-24000" contrast="24000"/>
          </a:blip>
          <a:srcRect t="5032"/>
          <a:stretch>
            <a:fillRect/>
          </a:stretch>
        </p:blipFill>
        <p:spPr bwMode="auto">
          <a:xfrm>
            <a:off x="4087813" y="838200"/>
            <a:ext cx="5056187" cy="5791200"/>
          </a:xfrm>
          <a:prstGeom prst="rect">
            <a:avLst/>
          </a:prstGeom>
          <a:noFill/>
          <a:ln w="9525">
            <a:noFill/>
            <a:round/>
            <a:headEnd/>
            <a:tailEnd/>
          </a:ln>
        </p:spPr>
      </p:pic>
      <p:pic>
        <p:nvPicPr>
          <p:cNvPr id="13316" name="Picture 4"/>
          <p:cNvPicPr>
            <a:picLocks noChangeAspect="1" noChangeArrowheads="1"/>
          </p:cNvPicPr>
          <p:nvPr/>
        </p:nvPicPr>
        <p:blipFill>
          <a:blip r:embed="rId4"/>
          <a:srcRect/>
          <a:stretch>
            <a:fillRect/>
          </a:stretch>
        </p:blipFill>
        <p:spPr bwMode="auto">
          <a:xfrm>
            <a:off x="3424238" y="2133600"/>
            <a:ext cx="4641850" cy="4724400"/>
          </a:xfrm>
          <a:prstGeom prst="rect">
            <a:avLst/>
          </a:prstGeom>
          <a:noFill/>
          <a:ln w="9525">
            <a:noFill/>
            <a:round/>
            <a:headEnd/>
            <a:tailEnd/>
          </a:ln>
        </p:spPr>
      </p:pic>
      <p:pic>
        <p:nvPicPr>
          <p:cNvPr id="13317" name="Picture 5"/>
          <p:cNvPicPr>
            <a:picLocks noChangeAspect="1" noChangeArrowheads="1"/>
          </p:cNvPicPr>
          <p:nvPr/>
        </p:nvPicPr>
        <p:blipFill>
          <a:blip r:embed="rId5"/>
          <a:srcRect/>
          <a:stretch>
            <a:fillRect/>
          </a:stretch>
        </p:blipFill>
        <p:spPr bwMode="auto">
          <a:xfrm>
            <a:off x="4267200" y="1219200"/>
            <a:ext cx="4953000" cy="5638800"/>
          </a:xfrm>
          <a:prstGeom prst="rect">
            <a:avLst/>
          </a:prstGeom>
          <a:solidFill>
            <a:srgbClr val="FFFFFF"/>
          </a:solidFill>
          <a:ln w="9360">
            <a:solidFill>
              <a:srgbClr val="000000"/>
            </a:solidFill>
            <a:miter lim="800000"/>
            <a:headEnd/>
            <a:tailEnd/>
          </a:ln>
        </p:spPr>
      </p:pic>
      <p:pic>
        <p:nvPicPr>
          <p:cNvPr id="13318" name="Picture 6"/>
          <p:cNvPicPr>
            <a:picLocks noChangeAspect="1" noChangeArrowheads="1"/>
          </p:cNvPicPr>
          <p:nvPr/>
        </p:nvPicPr>
        <p:blipFill>
          <a:blip r:embed="rId6"/>
          <a:srcRect/>
          <a:stretch>
            <a:fillRect/>
          </a:stretch>
        </p:blipFill>
        <p:spPr bwMode="auto">
          <a:xfrm>
            <a:off x="4343400" y="1295400"/>
            <a:ext cx="4800600" cy="5562600"/>
          </a:xfrm>
          <a:prstGeom prst="rect">
            <a:avLst/>
          </a:prstGeom>
          <a:noFill/>
          <a:ln w="9525">
            <a:noFill/>
            <a:round/>
            <a:headEnd/>
            <a:tailEnd/>
          </a:ln>
        </p:spPr>
      </p:pic>
      <p:sp>
        <p:nvSpPr>
          <p:cNvPr id="29703" name="Rectangle 7"/>
          <p:cNvSpPr>
            <a:spLocks noChangeArrowheads="1"/>
          </p:cNvSpPr>
          <p:nvPr/>
        </p:nvSpPr>
        <p:spPr bwMode="auto">
          <a:xfrm>
            <a:off x="76200" y="838200"/>
            <a:ext cx="8534400" cy="715963"/>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i="1">
                <a:solidFill>
                  <a:srgbClr val="000000"/>
                </a:solidFill>
              </a:rPr>
              <a:t>High-resolution charts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13315"/>
                                        </p:tgtEl>
                                        <p:attrNameLst>
                                          <p:attrName>style.visibility</p:attrName>
                                        </p:attrNameLst>
                                      </p:cBhvr>
                                      <p:to>
                                        <p:strVal val="visible"/>
                                      </p:to>
                                    </p:set>
                                    <p:animEffect transition="in" filter="wipe(left)">
                                      <p:cBhvr additive="repl">
                                        <p:cTn id="7" dur="500"/>
                                        <p:tgtEl>
                                          <p:spTgt spid="133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13316"/>
                                        </p:tgtEl>
                                        <p:attrNameLst>
                                          <p:attrName>style.visibility</p:attrName>
                                        </p:attrNameLst>
                                      </p:cBhvr>
                                      <p:to>
                                        <p:strVal val="visible"/>
                                      </p:to>
                                    </p:set>
                                    <p:animEffect transition="in" filter="wipe(left)">
                                      <p:cBhvr additive="repl">
                                        <p:cTn id="11" dur="500"/>
                                        <p:tgtEl>
                                          <p:spTgt spid="13316"/>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additive="repl">
                                        <p:cTn id="14" dur="1" fill="hold">
                                          <p:stCondLst>
                                            <p:cond delay="0"/>
                                          </p:stCondLst>
                                        </p:cTn>
                                        <p:tgtEl>
                                          <p:spTgt spid="13317"/>
                                        </p:tgtEl>
                                        <p:attrNameLst>
                                          <p:attrName>style.visibility</p:attrName>
                                        </p:attrNameLst>
                                      </p:cBhvr>
                                      <p:to>
                                        <p:strVal val="visible"/>
                                      </p:to>
                                    </p:set>
                                    <p:animEffect transition="in" filter="wipe(left)">
                                      <p:cBhvr additive="repl">
                                        <p:cTn id="15" dur="500"/>
                                        <p:tgtEl>
                                          <p:spTgt spid="13317"/>
                                        </p:tgtEl>
                                      </p:cBhvr>
                                    </p:animEffect>
                                  </p:childTnLst>
                                </p:cTn>
                              </p:par>
                            </p:childTnLst>
                          </p:cTn>
                        </p:par>
                        <p:par>
                          <p:cTn id="16" fill="hold">
                            <p:stCondLst>
                              <p:cond delay="7500"/>
                            </p:stCondLst>
                            <p:childTnLst>
                              <p:par>
                                <p:cTn id="17" presetID="22" presetClass="entr" presetSubtype="8" fill="hold" nodeType="afterEffect">
                                  <p:stCondLst>
                                    <p:cond delay="0"/>
                                  </p:stCondLst>
                                  <p:childTnLst>
                                    <p:set>
                                      <p:cBhvr additive="repl">
                                        <p:cTn id="18" dur="1" fill="hold">
                                          <p:stCondLst>
                                            <p:cond delay="0"/>
                                          </p:stCondLst>
                                        </p:cTn>
                                        <p:tgtEl>
                                          <p:spTgt spid="13318"/>
                                        </p:tgtEl>
                                        <p:attrNameLst>
                                          <p:attrName>style.visibility</p:attrName>
                                        </p:attrNameLst>
                                      </p:cBhvr>
                                      <p:to>
                                        <p:strVal val="visible"/>
                                      </p:to>
                                    </p:set>
                                    <p:animEffect transition="in" filter="wipe(left)">
                                      <p:cBhvr additive="repl">
                                        <p:cTn id="19"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533400" y="152400"/>
            <a:ext cx="8229600" cy="7159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National Ice Services - Products</a:t>
            </a:r>
          </a:p>
        </p:txBody>
      </p:sp>
      <p:sp>
        <p:nvSpPr>
          <p:cNvPr id="31746" name="Rectangle 2"/>
          <p:cNvSpPr>
            <a:spLocks noGrp="1" noChangeArrowheads="1"/>
          </p:cNvSpPr>
          <p:nvPr>
            <p:ph type="body" idx="4294967295"/>
          </p:nvPr>
        </p:nvSpPr>
        <p:spPr>
          <a:xfrm>
            <a:off x="152400" y="1752600"/>
            <a:ext cx="3352800" cy="2362200"/>
          </a:xfrm>
        </p:spPr>
        <p:txBody>
          <a:bodyPr/>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Some services provide Ice movement, concentration and thickness forecasts based on numerical modelling</a:t>
            </a:r>
          </a:p>
        </p:txBody>
      </p:sp>
      <p:grpSp>
        <p:nvGrpSpPr>
          <p:cNvPr id="2" name="Group 3"/>
          <p:cNvGrpSpPr>
            <a:grpSpLocks/>
          </p:cNvGrpSpPr>
          <p:nvPr/>
        </p:nvGrpSpPr>
        <p:grpSpPr bwMode="auto">
          <a:xfrm>
            <a:off x="3754438" y="1365250"/>
            <a:ext cx="5159375" cy="5262563"/>
            <a:chOff x="2365" y="860"/>
            <a:chExt cx="3250" cy="3315"/>
          </a:xfrm>
        </p:grpSpPr>
        <p:pic>
          <p:nvPicPr>
            <p:cNvPr id="31755" name="Picture 4"/>
            <p:cNvPicPr>
              <a:picLocks noChangeAspect="1" noChangeArrowheads="1"/>
            </p:cNvPicPr>
            <p:nvPr/>
          </p:nvPicPr>
          <p:blipFill>
            <a:blip r:embed="rId3">
              <a:lum bright="-12000"/>
            </a:blip>
            <a:srcRect/>
            <a:stretch>
              <a:fillRect/>
            </a:stretch>
          </p:blipFill>
          <p:spPr bwMode="auto">
            <a:xfrm>
              <a:off x="2365" y="860"/>
              <a:ext cx="3251" cy="3316"/>
            </a:xfrm>
            <a:prstGeom prst="rect">
              <a:avLst/>
            </a:prstGeom>
            <a:noFill/>
            <a:ln w="9525">
              <a:noFill/>
              <a:round/>
              <a:headEnd/>
              <a:tailEnd/>
            </a:ln>
          </p:spPr>
        </p:pic>
        <p:sp>
          <p:nvSpPr>
            <p:cNvPr id="31756" name="Text Box 5"/>
            <p:cNvSpPr txBox="1">
              <a:spLocks noChangeArrowheads="1"/>
            </p:cNvSpPr>
            <p:nvPr/>
          </p:nvSpPr>
          <p:spPr bwMode="auto">
            <a:xfrm>
              <a:off x="3376" y="1234"/>
              <a:ext cx="1330" cy="232"/>
            </a:xfrm>
            <a:prstGeom prst="rect">
              <a:avLst/>
            </a:prstGeom>
            <a:noFill/>
            <a:ln w="9525">
              <a:noFill/>
              <a:round/>
              <a:headEnd/>
              <a:tailEnd/>
            </a:ln>
          </p:spPr>
          <p:txBody>
            <a:bodyPr wrap="none"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Ice Concentration</a:t>
              </a:r>
            </a:p>
          </p:txBody>
        </p:sp>
      </p:grpSp>
      <p:grpSp>
        <p:nvGrpSpPr>
          <p:cNvPr id="3" name="Group 6"/>
          <p:cNvGrpSpPr>
            <a:grpSpLocks/>
          </p:cNvGrpSpPr>
          <p:nvPr/>
        </p:nvGrpSpPr>
        <p:grpSpPr bwMode="auto">
          <a:xfrm>
            <a:off x="3733800" y="990600"/>
            <a:ext cx="5289550" cy="5865813"/>
            <a:chOff x="2352" y="624"/>
            <a:chExt cx="3332" cy="3695"/>
          </a:xfrm>
        </p:grpSpPr>
        <p:pic>
          <p:nvPicPr>
            <p:cNvPr id="31753" name="Picture 7"/>
            <p:cNvPicPr>
              <a:picLocks noChangeAspect="1" noChangeArrowheads="1"/>
            </p:cNvPicPr>
            <p:nvPr/>
          </p:nvPicPr>
          <p:blipFill>
            <a:blip r:embed="rId4">
              <a:lum bright="-12000"/>
            </a:blip>
            <a:srcRect/>
            <a:stretch>
              <a:fillRect/>
            </a:stretch>
          </p:blipFill>
          <p:spPr bwMode="auto">
            <a:xfrm>
              <a:off x="2352" y="624"/>
              <a:ext cx="3333" cy="3696"/>
            </a:xfrm>
            <a:prstGeom prst="rect">
              <a:avLst/>
            </a:prstGeom>
            <a:noFill/>
            <a:ln w="9525">
              <a:noFill/>
              <a:round/>
              <a:headEnd/>
              <a:tailEnd/>
            </a:ln>
          </p:spPr>
        </p:pic>
        <p:sp>
          <p:nvSpPr>
            <p:cNvPr id="31754" name="Text Box 8"/>
            <p:cNvSpPr txBox="1">
              <a:spLocks noChangeArrowheads="1"/>
            </p:cNvSpPr>
            <p:nvPr/>
          </p:nvSpPr>
          <p:spPr bwMode="auto">
            <a:xfrm>
              <a:off x="3465" y="1086"/>
              <a:ext cx="1057" cy="232"/>
            </a:xfrm>
            <a:prstGeom prst="rect">
              <a:avLst/>
            </a:prstGeom>
            <a:noFill/>
            <a:ln w="9525">
              <a:noFill/>
              <a:round/>
              <a:headEnd/>
              <a:tailEnd/>
            </a:ln>
          </p:spPr>
          <p:txBody>
            <a:bodyPr wrap="none"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Ice Thickness</a:t>
              </a:r>
            </a:p>
          </p:txBody>
        </p:sp>
      </p:grpSp>
      <p:grpSp>
        <p:nvGrpSpPr>
          <p:cNvPr id="4" name="Group 9"/>
          <p:cNvGrpSpPr>
            <a:grpSpLocks/>
          </p:cNvGrpSpPr>
          <p:nvPr/>
        </p:nvGrpSpPr>
        <p:grpSpPr bwMode="auto">
          <a:xfrm>
            <a:off x="3729038" y="1085850"/>
            <a:ext cx="5260975" cy="5770563"/>
            <a:chOff x="2349" y="684"/>
            <a:chExt cx="3314" cy="3635"/>
          </a:xfrm>
        </p:grpSpPr>
        <p:pic>
          <p:nvPicPr>
            <p:cNvPr id="31751" name="Picture 10"/>
            <p:cNvPicPr>
              <a:picLocks noChangeAspect="1" noChangeArrowheads="1"/>
            </p:cNvPicPr>
            <p:nvPr/>
          </p:nvPicPr>
          <p:blipFill>
            <a:blip r:embed="rId5">
              <a:lum bright="-12000"/>
            </a:blip>
            <a:srcRect/>
            <a:stretch>
              <a:fillRect/>
            </a:stretch>
          </p:blipFill>
          <p:spPr bwMode="auto">
            <a:xfrm>
              <a:off x="2349" y="684"/>
              <a:ext cx="3315" cy="3636"/>
            </a:xfrm>
            <a:prstGeom prst="rect">
              <a:avLst/>
            </a:prstGeom>
            <a:noFill/>
            <a:ln w="9525">
              <a:noFill/>
              <a:round/>
              <a:headEnd/>
              <a:tailEnd/>
            </a:ln>
          </p:spPr>
        </p:pic>
        <p:sp>
          <p:nvSpPr>
            <p:cNvPr id="31752" name="Text Box 11"/>
            <p:cNvSpPr txBox="1">
              <a:spLocks noChangeArrowheads="1"/>
            </p:cNvSpPr>
            <p:nvPr/>
          </p:nvSpPr>
          <p:spPr bwMode="auto">
            <a:xfrm>
              <a:off x="3375" y="1138"/>
              <a:ext cx="1289" cy="232"/>
            </a:xfrm>
            <a:prstGeom prst="rect">
              <a:avLst/>
            </a:prstGeom>
            <a:noFill/>
            <a:ln w="9525">
              <a:noFill/>
              <a:round/>
              <a:headEnd/>
              <a:tailEnd/>
            </a:ln>
          </p:spPr>
          <p:txBody>
            <a:bodyPr wrap="none"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Ice Displacement</a:t>
              </a:r>
            </a:p>
          </p:txBody>
        </p:sp>
      </p:grpSp>
      <p:sp>
        <p:nvSpPr>
          <p:cNvPr id="31750" name="Rectangle 12"/>
          <p:cNvSpPr>
            <a:spLocks noChangeArrowheads="1"/>
          </p:cNvSpPr>
          <p:nvPr/>
        </p:nvSpPr>
        <p:spPr bwMode="auto">
          <a:xfrm>
            <a:off x="76200" y="838200"/>
            <a:ext cx="8229600" cy="715963"/>
          </a:xfrm>
          <a:prstGeom prst="rect">
            <a:avLst/>
          </a:prstGeom>
          <a:noFill/>
          <a:ln w="9525">
            <a:noFill/>
            <a:round/>
            <a:headEnd/>
            <a:tailEnd/>
          </a:ln>
        </p:spPr>
        <p:txBody>
          <a:bodyPr lIns="90000" tIns="46800" rIns="90000" bIns="46800" anchor="ct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i="1">
                <a:solidFill>
                  <a:srgbClr val="000000"/>
                </a:solidFill>
              </a:rPr>
              <a:t>Ice forecast services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left)">
                                      <p:cBhvr additive="repl">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left)">
                                      <p:cBhvr additive="repl">
                                        <p:cTn id="11" dur="500"/>
                                        <p:tgtEl>
                                          <p:spTgt spid="3"/>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additive="repl">
                                        <p:cTn id="14" dur="1" fill="hold">
                                          <p:stCondLst>
                                            <p:cond delay="0"/>
                                          </p:stCondLst>
                                        </p:cTn>
                                        <p:tgtEl>
                                          <p:spTgt spid="4"/>
                                        </p:tgtEl>
                                        <p:attrNameLst>
                                          <p:attrName>style.visibility</p:attrName>
                                        </p:attrNameLst>
                                      </p:cBhvr>
                                      <p:to>
                                        <p:strVal val="visible"/>
                                      </p:to>
                                    </p:set>
                                    <p:animEffect transition="in" filter="wipe(left)">
                                      <p:cBhvr additive="repl">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MS Gothic"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1811</Words>
  <PresentationFormat>Экран (4:3)</PresentationFormat>
  <Paragraphs>270</Paragraphs>
  <Slides>33</Slides>
  <Notes>26</Notes>
  <HiddenSlides>0</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1</vt:i4>
      </vt:variant>
      <vt:variant>
        <vt:lpstr>Внедренные серверы OLE</vt:lpstr>
      </vt:variant>
      <vt:variant>
        <vt:i4>0</vt:i4>
      </vt:variant>
      <vt:variant>
        <vt:lpstr>Заголовки слайдов</vt:lpstr>
      </vt:variant>
      <vt:variant>
        <vt:i4>33</vt:i4>
      </vt:variant>
    </vt:vector>
  </HeadingPairs>
  <TitlesOfParts>
    <vt:vector size="40" baseType="lpstr">
      <vt:lpstr>Arial</vt:lpstr>
      <vt:lpstr>MS Gothic</vt:lpstr>
      <vt:lpstr>Times New Roman</vt:lpstr>
      <vt:lpstr>Lucida Sans Unicode</vt:lpstr>
      <vt:lpstr>Wingdings</vt:lpstr>
      <vt:lpstr>굴림</vt:lpstr>
      <vt:lpstr>Office Theme</vt:lpstr>
      <vt:lpstr>Слайд 1</vt:lpstr>
      <vt:lpstr>National Ice Services - Mandate</vt:lpstr>
      <vt:lpstr>National Ice Services</vt:lpstr>
      <vt:lpstr>National Ice Services - Products</vt:lpstr>
      <vt:lpstr>National Ice Services - Products</vt:lpstr>
      <vt:lpstr>National Ice Services - Products</vt:lpstr>
      <vt:lpstr>National Ice Services - Products</vt:lpstr>
      <vt:lpstr>National Ice Services - Products</vt:lpstr>
      <vt:lpstr>National Ice Services - Products</vt:lpstr>
      <vt:lpstr>National Ice Services - Products</vt:lpstr>
      <vt:lpstr>National Ice Services - Products</vt:lpstr>
      <vt:lpstr>Sea ice services integration</vt:lpstr>
      <vt:lpstr>Слайд 13</vt:lpstr>
      <vt:lpstr>Слайд 14</vt:lpstr>
      <vt:lpstr>Слайд 15</vt:lpstr>
      <vt:lpstr>Complete information on ice services is maintained (by JCOMM ETSI) in the WMO publication No. 574 “Sea Ice Services in the World”, updated annually.</vt:lpstr>
      <vt:lpstr>Ice services coordination</vt:lpstr>
      <vt:lpstr>Слайд 18</vt:lpstr>
      <vt:lpstr>Слайд 19</vt:lpstr>
      <vt:lpstr>Слайд 20</vt:lpstr>
      <vt:lpstr>Слайд 21</vt:lpstr>
      <vt:lpstr>Слайд 22</vt:lpstr>
      <vt:lpstr>Arctic and sub-arctic METAREAS</vt:lpstr>
      <vt:lpstr>Arctic and sub-arctic METAREAS</vt:lpstr>
      <vt:lpstr>Слайд 25</vt:lpstr>
      <vt:lpstr>METAREAS with sea ice</vt:lpstr>
      <vt:lpstr>(#32) Sea Ice Analysis Training </vt:lpstr>
      <vt:lpstr>(#22) Catalogue on Met-Ocean Object Class for ENC</vt:lpstr>
      <vt:lpstr>(#33) Ice Information in ENCs </vt:lpstr>
      <vt:lpstr>(#24) Update Sea Ice Standards </vt:lpstr>
      <vt:lpstr>(#25) Global Sea Ice Digital Data Bank (GDSIDB)</vt:lpstr>
      <vt:lpstr>(#20) Supporting Issuing Services and AMOCs for GMDSS in the Arctic Ocean </vt:lpstr>
      <vt:lpstr>(#28) Coordinate the implementation of GMDSS in the Arctic Ocean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Data, Products and Services for the Arctic</dc:title>
  <dc:creator>John Falkingham</dc:creator>
  <cp:lastModifiedBy>vms</cp:lastModifiedBy>
  <cp:revision>44</cp:revision>
  <dcterms:modified xsi:type="dcterms:W3CDTF">2010-10-05T05:56:36Z</dcterms:modified>
</cp:coreProperties>
</file>