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23"/>
  </p:notesMasterIdLst>
  <p:handoutMasterIdLst>
    <p:handoutMasterId r:id="rId24"/>
  </p:handoutMasterIdLst>
  <p:sldIdLst>
    <p:sldId id="615" r:id="rId2"/>
    <p:sldId id="659" r:id="rId3"/>
    <p:sldId id="660" r:id="rId4"/>
    <p:sldId id="639" r:id="rId5"/>
    <p:sldId id="638" r:id="rId6"/>
    <p:sldId id="657" r:id="rId7"/>
    <p:sldId id="663" r:id="rId8"/>
    <p:sldId id="665" r:id="rId9"/>
    <p:sldId id="640" r:id="rId10"/>
    <p:sldId id="645" r:id="rId11"/>
    <p:sldId id="644" r:id="rId12"/>
    <p:sldId id="646" r:id="rId13"/>
    <p:sldId id="650" r:id="rId14"/>
    <p:sldId id="652" r:id="rId15"/>
    <p:sldId id="647" r:id="rId16"/>
    <p:sldId id="653" r:id="rId17"/>
    <p:sldId id="669" r:id="rId18"/>
    <p:sldId id="670" r:id="rId19"/>
    <p:sldId id="655" r:id="rId20"/>
    <p:sldId id="664" r:id="rId21"/>
    <p:sldId id="662" r:id="rId22"/>
  </p:sldIdLst>
  <p:sldSz cx="9144000" cy="6858000" type="screen4x3"/>
  <p:notesSz cx="6858000" cy="9144000"/>
  <p:defaultTextStyle>
    <a:defPPr>
      <a:defRPr lang="en-A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  <p:clrMru>
    <a:srgbClr val="FFCC00"/>
    <a:srgbClr val="F89400"/>
    <a:srgbClr val="FCE274"/>
    <a:srgbClr val="FFFF00"/>
    <a:srgbClr val="FBD4D1"/>
    <a:srgbClr val="FF0000"/>
    <a:srgbClr val="66FF33"/>
    <a:srgbClr val="66CCFF"/>
    <a:srgbClr val="B29EFA"/>
    <a:srgbClr val="BCADEB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61" autoAdjust="0"/>
    <p:restoredTop sz="86444" autoAdjust="0"/>
  </p:normalViewPr>
  <p:slideViewPr>
    <p:cSldViewPr>
      <p:cViewPr varScale="1">
        <p:scale>
          <a:sx n="58" d="100"/>
          <a:sy n="58" d="100"/>
        </p:scale>
        <p:origin x="-102" y="-3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124061CA-0D76-4475-A15F-A3EFB42D6560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17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noProof="0" smtClean="0"/>
              <a:t>Click to edit Master text styles</a:t>
            </a:r>
          </a:p>
          <a:p>
            <a:pPr lvl="1"/>
            <a:r>
              <a:rPr lang="en-AU" noProof="0" smtClean="0"/>
              <a:t>Second level</a:t>
            </a:r>
          </a:p>
          <a:p>
            <a:pPr lvl="2"/>
            <a:r>
              <a:rPr lang="en-AU" noProof="0" smtClean="0"/>
              <a:t>Third level</a:t>
            </a:r>
          </a:p>
          <a:p>
            <a:pPr lvl="3"/>
            <a:r>
              <a:rPr lang="en-AU" noProof="0" smtClean="0"/>
              <a:t>Fourth level</a:t>
            </a:r>
          </a:p>
          <a:p>
            <a:pPr lvl="4"/>
            <a:r>
              <a:rPr lang="en-AU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5B2C830D-15AD-4783-98BE-2949E2F9D790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BE22570-CE5F-4A02-8B80-795D6759C2EF}" type="slidenum">
              <a:rPr lang="en-GB" smtClean="0"/>
              <a:pPr>
                <a:defRPr/>
              </a:pPr>
              <a:t>1</a:t>
            </a:fld>
            <a:endParaRPr lang="en-GB" smtClean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2C830D-15AD-4783-98BE-2949E2F9D790}" type="slidenum">
              <a:rPr lang="en-AU" smtClean="0"/>
              <a:pPr>
                <a:defRPr/>
              </a:pPr>
              <a:t>10</a:t>
            </a:fld>
            <a:endParaRPr lang="en-A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2C830D-15AD-4783-98BE-2949E2F9D790}" type="slidenum">
              <a:rPr lang="en-AU" smtClean="0"/>
              <a:pPr>
                <a:defRPr/>
              </a:pPr>
              <a:t>11</a:t>
            </a:fld>
            <a:endParaRPr lang="en-A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2C830D-15AD-4783-98BE-2949E2F9D790}" type="slidenum">
              <a:rPr lang="en-AU" smtClean="0"/>
              <a:pPr>
                <a:defRPr/>
              </a:pPr>
              <a:t>12</a:t>
            </a:fld>
            <a:endParaRPr lang="en-A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2C830D-15AD-4783-98BE-2949E2F9D790}" type="slidenum">
              <a:rPr lang="en-AU" smtClean="0"/>
              <a:pPr>
                <a:defRPr/>
              </a:pPr>
              <a:t>13</a:t>
            </a:fld>
            <a:endParaRPr lang="en-A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2C830D-15AD-4783-98BE-2949E2F9D790}" type="slidenum">
              <a:rPr lang="en-AU" smtClean="0"/>
              <a:pPr>
                <a:defRPr/>
              </a:pPr>
              <a:t>14</a:t>
            </a:fld>
            <a:endParaRPr lang="en-A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2C830D-15AD-4783-98BE-2949E2F9D790}" type="slidenum">
              <a:rPr lang="en-AU" smtClean="0"/>
              <a:pPr>
                <a:defRPr/>
              </a:pPr>
              <a:t>15</a:t>
            </a:fld>
            <a:endParaRPr lang="en-A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2C830D-15AD-4783-98BE-2949E2F9D790}" type="slidenum">
              <a:rPr lang="en-AU" smtClean="0"/>
              <a:pPr>
                <a:defRPr/>
              </a:pPr>
              <a:t>16</a:t>
            </a:fld>
            <a:endParaRPr lang="en-A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2C830D-15AD-4783-98BE-2949E2F9D790}" type="slidenum">
              <a:rPr lang="en-AU" smtClean="0"/>
              <a:pPr>
                <a:defRPr/>
              </a:pPr>
              <a:t>17</a:t>
            </a:fld>
            <a:endParaRPr lang="en-A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2C830D-15AD-4783-98BE-2949E2F9D790}" type="slidenum">
              <a:rPr lang="en-AU" smtClean="0"/>
              <a:pPr>
                <a:defRPr/>
              </a:pPr>
              <a:t>18</a:t>
            </a:fld>
            <a:endParaRPr lang="en-A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2C830D-15AD-4783-98BE-2949E2F9D790}" type="slidenum">
              <a:rPr lang="en-AU" smtClean="0"/>
              <a:pPr>
                <a:defRPr/>
              </a:pPr>
              <a:t>19</a:t>
            </a:fld>
            <a:endParaRPr lang="en-A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2C830D-15AD-4783-98BE-2949E2F9D790}" type="slidenum">
              <a:rPr lang="en-AU" smtClean="0"/>
              <a:pPr>
                <a:defRPr/>
              </a:pPr>
              <a:t>2</a:t>
            </a:fld>
            <a:endParaRPr lang="en-A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2C830D-15AD-4783-98BE-2949E2F9D790}" type="slidenum">
              <a:rPr lang="en-AU" smtClean="0"/>
              <a:pPr>
                <a:defRPr/>
              </a:pPr>
              <a:t>20</a:t>
            </a:fld>
            <a:endParaRPr lang="en-A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2C830D-15AD-4783-98BE-2949E2F9D790}" type="slidenum">
              <a:rPr lang="en-AU" smtClean="0"/>
              <a:pPr>
                <a:defRPr/>
              </a:pPr>
              <a:t>21</a:t>
            </a:fld>
            <a:endParaRPr lang="en-A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2C830D-15AD-4783-98BE-2949E2F9D790}" type="slidenum">
              <a:rPr lang="en-AU" smtClean="0"/>
              <a:pPr>
                <a:defRPr/>
              </a:pPr>
              <a:t>3</a:t>
            </a:fld>
            <a:endParaRPr lang="en-A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F65A4BE-56BE-4113-9AE9-1C515733891B}" type="slidenum">
              <a:rPr lang="en-US" smtClean="0"/>
              <a:pPr>
                <a:defRPr/>
              </a:pPr>
              <a:t>4</a:t>
            </a:fld>
            <a:endParaRPr lang="en-US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Product Specifications based on S-100 will be assigned a S-10x number.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2C830D-15AD-4783-98BE-2949E2F9D790}" type="slidenum">
              <a:rPr lang="en-AU" smtClean="0"/>
              <a:pPr>
                <a:defRPr/>
              </a:pPr>
              <a:t>5</a:t>
            </a:fld>
            <a:endParaRPr lang="en-A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2C830D-15AD-4783-98BE-2949E2F9D790}" type="slidenum">
              <a:rPr lang="en-AU" smtClean="0"/>
              <a:pPr>
                <a:defRPr/>
              </a:pPr>
              <a:t>6</a:t>
            </a:fld>
            <a:endParaRPr lang="en-A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2C830D-15AD-4783-98BE-2949E2F9D790}" type="slidenum">
              <a:rPr lang="en-AU" smtClean="0"/>
              <a:pPr>
                <a:defRPr/>
              </a:pPr>
              <a:t>7</a:t>
            </a:fld>
            <a:endParaRPr lang="en-A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2C830D-15AD-4783-98BE-2949E2F9D790}" type="slidenum">
              <a:rPr lang="en-AU" smtClean="0"/>
              <a:pPr>
                <a:defRPr/>
              </a:pPr>
              <a:t>8</a:t>
            </a:fld>
            <a:endParaRPr lang="en-A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2C830D-15AD-4783-98BE-2949E2F9D790}" type="slidenum">
              <a:rPr lang="en-AU" smtClean="0"/>
              <a:pPr>
                <a:defRPr/>
              </a:pPr>
              <a:t>9</a:t>
            </a:fld>
            <a:endParaRPr lang="en-A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8763" cy="6851650"/>
            <a:chOff x="1" y="0"/>
            <a:chExt cx="5763" cy="4316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>
                <a:cs typeface="+mn-cs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>
                <a:cs typeface="+mn-cs"/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>
                <a:cs typeface="+mn-cs"/>
              </a:endParaRPr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28" name="Freeform 7"/>
              <p:cNvSpPr>
                <a:spLocks/>
              </p:cNvSpPr>
              <p:nvPr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>
                  <a:cs typeface="+mn-cs"/>
                </a:endParaRPr>
              </a:p>
            </p:txBody>
          </p:sp>
          <p:sp>
            <p:nvSpPr>
              <p:cNvPr id="29" name="Freeform 8"/>
              <p:cNvSpPr>
                <a:spLocks/>
              </p:cNvSpPr>
              <p:nvPr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>
                  <a:cs typeface="+mn-cs"/>
                </a:endParaRPr>
              </a:p>
            </p:txBody>
          </p:sp>
          <p:sp>
            <p:nvSpPr>
              <p:cNvPr id="30" name="Freeform 9"/>
              <p:cNvSpPr>
                <a:spLocks/>
              </p:cNvSpPr>
              <p:nvPr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>
                  <a:cs typeface="+mn-cs"/>
                </a:endParaRPr>
              </a:p>
            </p:txBody>
          </p:sp>
          <p:sp>
            <p:nvSpPr>
              <p:cNvPr id="31" name="Freeform 10"/>
              <p:cNvSpPr>
                <a:spLocks/>
              </p:cNvSpPr>
              <p:nvPr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>
                  <a:cs typeface="+mn-cs"/>
                </a:endParaRPr>
              </a:p>
            </p:txBody>
          </p:sp>
          <p:sp>
            <p:nvSpPr>
              <p:cNvPr id="32" name="Freeform 11"/>
              <p:cNvSpPr>
                <a:spLocks/>
              </p:cNvSpPr>
              <p:nvPr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>
                  <a:cs typeface="+mn-cs"/>
                </a:endParaRPr>
              </a:p>
            </p:txBody>
          </p:sp>
          <p:sp>
            <p:nvSpPr>
              <p:cNvPr id="33" name="Freeform 12"/>
              <p:cNvSpPr>
                <a:spLocks/>
              </p:cNvSpPr>
              <p:nvPr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>
                  <a:cs typeface="+mn-cs"/>
                </a:endParaRPr>
              </a:p>
            </p:txBody>
          </p:sp>
          <p:sp>
            <p:nvSpPr>
              <p:cNvPr id="34" name="Freeform 13"/>
              <p:cNvSpPr>
                <a:spLocks/>
              </p:cNvSpPr>
              <p:nvPr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>
                  <a:cs typeface="+mn-cs"/>
                </a:endParaRPr>
              </a:p>
            </p:txBody>
          </p:sp>
          <p:sp>
            <p:nvSpPr>
              <p:cNvPr id="35" name="Freeform 14"/>
              <p:cNvSpPr>
                <a:spLocks/>
              </p:cNvSpPr>
              <p:nvPr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>
                  <a:cs typeface="+mn-cs"/>
                </a:endParaRPr>
              </a:p>
            </p:txBody>
          </p:sp>
          <p:sp>
            <p:nvSpPr>
              <p:cNvPr id="36" name="Freeform 15"/>
              <p:cNvSpPr>
                <a:spLocks/>
              </p:cNvSpPr>
              <p:nvPr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>
                  <a:cs typeface="+mn-cs"/>
                </a:endParaRPr>
              </a:p>
            </p:txBody>
          </p:sp>
          <p:sp>
            <p:nvSpPr>
              <p:cNvPr id="37" name="Freeform 16"/>
              <p:cNvSpPr>
                <a:spLocks/>
              </p:cNvSpPr>
              <p:nvPr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>
                  <a:cs typeface="+mn-cs"/>
                </a:endParaRPr>
              </a:p>
            </p:txBody>
          </p:sp>
          <p:sp>
            <p:nvSpPr>
              <p:cNvPr id="38" name="Freeform 17"/>
              <p:cNvSpPr>
                <a:spLocks/>
              </p:cNvSpPr>
              <p:nvPr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>
                  <a:cs typeface="+mn-cs"/>
                </a:endParaRPr>
              </a:p>
            </p:txBody>
          </p:sp>
          <p:sp>
            <p:nvSpPr>
              <p:cNvPr id="39" name="Freeform 18"/>
              <p:cNvSpPr>
                <a:spLocks/>
              </p:cNvSpPr>
              <p:nvPr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>
                  <a:cs typeface="+mn-cs"/>
                </a:endParaRPr>
              </a:p>
            </p:txBody>
          </p:sp>
          <p:sp>
            <p:nvSpPr>
              <p:cNvPr id="40" name="Freeform 19"/>
              <p:cNvSpPr>
                <a:spLocks/>
              </p:cNvSpPr>
              <p:nvPr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>
                  <a:cs typeface="+mn-cs"/>
                </a:endParaRPr>
              </a:p>
            </p:txBody>
          </p:sp>
        </p:grpSp>
        <p:sp>
          <p:nvSpPr>
            <p:cNvPr id="9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>
                <a:cs typeface="+mn-cs"/>
              </a:endParaRPr>
            </a:p>
          </p:txBody>
        </p:sp>
        <p:sp>
          <p:nvSpPr>
            <p:cNvPr id="10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>
                <a:cs typeface="+mn-cs"/>
              </a:endParaRPr>
            </a:p>
          </p:txBody>
        </p:sp>
        <p:sp>
          <p:nvSpPr>
            <p:cNvPr id="11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>
                <a:cs typeface="+mn-cs"/>
              </a:endParaRPr>
            </a:p>
          </p:txBody>
        </p:sp>
        <p:sp>
          <p:nvSpPr>
            <p:cNvPr id="12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>
                <a:cs typeface="+mn-cs"/>
              </a:endParaRPr>
            </a:p>
          </p:txBody>
        </p:sp>
        <p:sp>
          <p:nvSpPr>
            <p:cNvPr id="13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>
                <a:cs typeface="+mn-cs"/>
              </a:endParaRPr>
            </a:p>
          </p:txBody>
        </p:sp>
        <p:sp>
          <p:nvSpPr>
            <p:cNvPr id="14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>
                <a:cs typeface="+mn-cs"/>
              </a:endParaRPr>
            </a:p>
          </p:txBody>
        </p:sp>
        <p:sp>
          <p:nvSpPr>
            <p:cNvPr id="15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>
                <a:cs typeface="+mn-cs"/>
              </a:endParaRPr>
            </a:p>
          </p:txBody>
        </p:sp>
        <p:sp>
          <p:nvSpPr>
            <p:cNvPr id="16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>
                <a:cs typeface="+mn-cs"/>
              </a:endParaRPr>
            </a:p>
          </p:txBody>
        </p:sp>
        <p:sp>
          <p:nvSpPr>
            <p:cNvPr id="17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AU">
                <a:cs typeface="+mn-cs"/>
              </a:endParaRPr>
            </a:p>
          </p:txBody>
        </p:sp>
        <p:sp>
          <p:nvSpPr>
            <p:cNvPr id="18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AU">
                <a:cs typeface="+mn-cs"/>
              </a:endParaRPr>
            </a:p>
          </p:txBody>
        </p:sp>
        <p:sp>
          <p:nvSpPr>
            <p:cNvPr id="19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AU">
                <a:cs typeface="+mn-cs"/>
              </a:endParaRPr>
            </a:p>
          </p:txBody>
        </p:sp>
        <p:grpSp>
          <p:nvGrpSpPr>
            <p:cNvPr id="20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23" name="Line 32"/>
              <p:cNvSpPr>
                <a:spLocks noChangeShapeType="1"/>
              </p:cNvSpPr>
              <p:nvPr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AU">
                  <a:cs typeface="+mn-cs"/>
                </a:endParaRPr>
              </a:p>
            </p:txBody>
          </p:sp>
          <p:sp>
            <p:nvSpPr>
              <p:cNvPr id="24" name="Line 33"/>
              <p:cNvSpPr>
                <a:spLocks noChangeShapeType="1"/>
              </p:cNvSpPr>
              <p:nvPr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AU">
                  <a:cs typeface="+mn-cs"/>
                </a:endParaRPr>
              </a:p>
            </p:txBody>
          </p:sp>
          <p:sp>
            <p:nvSpPr>
              <p:cNvPr id="25" name="Line 34"/>
              <p:cNvSpPr>
                <a:spLocks noChangeShapeType="1"/>
              </p:cNvSpPr>
              <p:nvPr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AU">
                  <a:cs typeface="+mn-cs"/>
                </a:endParaRPr>
              </a:p>
            </p:txBody>
          </p:sp>
          <p:sp>
            <p:nvSpPr>
              <p:cNvPr id="26" name="Line 35"/>
              <p:cNvSpPr>
                <a:spLocks noChangeShapeType="1"/>
              </p:cNvSpPr>
              <p:nvPr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AU">
                  <a:cs typeface="+mn-cs"/>
                </a:endParaRPr>
              </a:p>
            </p:txBody>
          </p:sp>
          <p:sp>
            <p:nvSpPr>
              <p:cNvPr id="27" name="Line 36"/>
              <p:cNvSpPr>
                <a:spLocks noChangeShapeType="1"/>
              </p:cNvSpPr>
              <p:nvPr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AU">
                  <a:cs typeface="+mn-cs"/>
                </a:endParaRPr>
              </a:p>
            </p:txBody>
          </p:sp>
        </p:grpSp>
        <p:sp>
          <p:nvSpPr>
            <p:cNvPr id="21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AU">
                <a:cs typeface="+mn-cs"/>
              </a:endParaRPr>
            </a:p>
          </p:txBody>
        </p:sp>
        <p:sp>
          <p:nvSpPr>
            <p:cNvPr id="22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AU">
                <a:cs typeface="+mn-cs"/>
              </a:endParaRPr>
            </a:p>
          </p:txBody>
        </p:sp>
      </p:grpSp>
      <p:sp>
        <p:nvSpPr>
          <p:cNvPr id="588839" name="Rectangle 3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588840" name="Rectangle 4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1" name="Rectangle 41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2" name="Rectangle 4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3" name="Rectangle 4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719849-39BD-4887-88D4-996F4A979D42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9CC52E-E2AF-4511-99B5-2C809CE8E908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  <p:transition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1241F6-2166-412C-A4E1-741D54E94A89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B6110C-5A41-42D8-BAE9-A19A3F3717C7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  <p:transition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38A0A6-BCF1-47FF-902A-939F89472F9B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  <p:transition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13" y="1600200"/>
            <a:ext cx="3667125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9638" y="1600200"/>
            <a:ext cx="3668712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80772F-21AC-466B-84F9-FFBD3F5A7D79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  <p:transition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8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9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BEC3DD-07E9-4E38-9F37-B311010F79A3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  <p:transition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34595E-792B-4E10-BAC8-86EA73A1592B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  <p:transition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D2CA46-9922-4265-BB00-C17298298271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  <p:transition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6D13C0-C57A-4574-924D-136E6EDE4B57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  <p:transition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AU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84386D-0D84-459F-9582-D52A22A7AA51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  <p:transition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39216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1588" y="0"/>
            <a:ext cx="9148762" cy="6851650"/>
            <a:chOff x="1" y="0"/>
            <a:chExt cx="5763" cy="4316"/>
          </a:xfrm>
        </p:grpSpPr>
        <p:sp>
          <p:nvSpPr>
            <p:cNvPr id="587779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>
                <a:cs typeface="+mn-cs"/>
              </a:endParaRPr>
            </a:p>
          </p:txBody>
        </p:sp>
        <p:sp>
          <p:nvSpPr>
            <p:cNvPr id="587780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>
                <a:cs typeface="+mn-cs"/>
              </a:endParaRPr>
            </a:p>
          </p:txBody>
        </p:sp>
        <p:sp>
          <p:nvSpPr>
            <p:cNvPr id="587781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>
                <a:cs typeface="+mn-cs"/>
              </a:endParaRPr>
            </a:p>
          </p:txBody>
        </p:sp>
        <p:grpSp>
          <p:nvGrpSpPr>
            <p:cNvPr id="2060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587783" name="Freeform 7"/>
              <p:cNvSpPr>
                <a:spLocks/>
              </p:cNvSpPr>
              <p:nvPr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>
                  <a:cs typeface="+mn-cs"/>
                </a:endParaRPr>
              </a:p>
            </p:txBody>
          </p:sp>
          <p:sp>
            <p:nvSpPr>
              <p:cNvPr id="587784" name="Freeform 8"/>
              <p:cNvSpPr>
                <a:spLocks/>
              </p:cNvSpPr>
              <p:nvPr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>
                  <a:cs typeface="+mn-cs"/>
                </a:endParaRPr>
              </a:p>
            </p:txBody>
          </p:sp>
          <p:sp>
            <p:nvSpPr>
              <p:cNvPr id="587785" name="Freeform 9"/>
              <p:cNvSpPr>
                <a:spLocks/>
              </p:cNvSpPr>
              <p:nvPr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>
                  <a:cs typeface="+mn-cs"/>
                </a:endParaRPr>
              </a:p>
            </p:txBody>
          </p:sp>
          <p:sp>
            <p:nvSpPr>
              <p:cNvPr id="587786" name="Freeform 10"/>
              <p:cNvSpPr>
                <a:spLocks/>
              </p:cNvSpPr>
              <p:nvPr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>
                  <a:cs typeface="+mn-cs"/>
                </a:endParaRPr>
              </a:p>
            </p:txBody>
          </p:sp>
          <p:sp>
            <p:nvSpPr>
              <p:cNvPr id="587787" name="Freeform 11"/>
              <p:cNvSpPr>
                <a:spLocks/>
              </p:cNvSpPr>
              <p:nvPr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>
                  <a:cs typeface="+mn-cs"/>
                </a:endParaRPr>
              </a:p>
            </p:txBody>
          </p:sp>
          <p:sp>
            <p:nvSpPr>
              <p:cNvPr id="587788" name="Freeform 12"/>
              <p:cNvSpPr>
                <a:spLocks/>
              </p:cNvSpPr>
              <p:nvPr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>
                  <a:cs typeface="+mn-cs"/>
                </a:endParaRPr>
              </a:p>
            </p:txBody>
          </p:sp>
          <p:sp>
            <p:nvSpPr>
              <p:cNvPr id="587789" name="Freeform 13"/>
              <p:cNvSpPr>
                <a:spLocks/>
              </p:cNvSpPr>
              <p:nvPr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>
                  <a:cs typeface="+mn-cs"/>
                </a:endParaRPr>
              </a:p>
            </p:txBody>
          </p:sp>
          <p:sp>
            <p:nvSpPr>
              <p:cNvPr id="587790" name="Freeform 14"/>
              <p:cNvSpPr>
                <a:spLocks/>
              </p:cNvSpPr>
              <p:nvPr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>
                  <a:cs typeface="+mn-cs"/>
                </a:endParaRPr>
              </a:p>
            </p:txBody>
          </p:sp>
          <p:sp>
            <p:nvSpPr>
              <p:cNvPr id="587791" name="Freeform 15"/>
              <p:cNvSpPr>
                <a:spLocks/>
              </p:cNvSpPr>
              <p:nvPr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>
                  <a:cs typeface="+mn-cs"/>
                </a:endParaRPr>
              </a:p>
            </p:txBody>
          </p:sp>
          <p:sp>
            <p:nvSpPr>
              <p:cNvPr id="587792" name="Freeform 16"/>
              <p:cNvSpPr>
                <a:spLocks/>
              </p:cNvSpPr>
              <p:nvPr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>
                  <a:cs typeface="+mn-cs"/>
                </a:endParaRPr>
              </a:p>
            </p:txBody>
          </p:sp>
          <p:sp>
            <p:nvSpPr>
              <p:cNvPr id="587793" name="Freeform 17"/>
              <p:cNvSpPr>
                <a:spLocks/>
              </p:cNvSpPr>
              <p:nvPr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>
                  <a:cs typeface="+mn-cs"/>
                </a:endParaRPr>
              </a:p>
            </p:txBody>
          </p:sp>
          <p:sp>
            <p:nvSpPr>
              <p:cNvPr id="587794" name="Freeform 18"/>
              <p:cNvSpPr>
                <a:spLocks/>
              </p:cNvSpPr>
              <p:nvPr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>
                  <a:cs typeface="+mn-cs"/>
                </a:endParaRPr>
              </a:p>
            </p:txBody>
          </p:sp>
          <p:sp>
            <p:nvSpPr>
              <p:cNvPr id="587795" name="Freeform 19"/>
              <p:cNvSpPr>
                <a:spLocks/>
              </p:cNvSpPr>
              <p:nvPr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>
                  <a:cs typeface="+mn-cs"/>
                </a:endParaRPr>
              </a:p>
            </p:txBody>
          </p:sp>
        </p:grpSp>
        <p:sp>
          <p:nvSpPr>
            <p:cNvPr id="587796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>
                <a:cs typeface="+mn-cs"/>
              </a:endParaRPr>
            </a:p>
          </p:txBody>
        </p:sp>
        <p:sp>
          <p:nvSpPr>
            <p:cNvPr id="587797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>
                <a:cs typeface="+mn-cs"/>
              </a:endParaRPr>
            </a:p>
          </p:txBody>
        </p:sp>
        <p:sp>
          <p:nvSpPr>
            <p:cNvPr id="587798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>
                <a:cs typeface="+mn-cs"/>
              </a:endParaRPr>
            </a:p>
          </p:txBody>
        </p:sp>
        <p:sp>
          <p:nvSpPr>
            <p:cNvPr id="587799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>
                <a:cs typeface="+mn-cs"/>
              </a:endParaRPr>
            </a:p>
          </p:txBody>
        </p:sp>
        <p:sp>
          <p:nvSpPr>
            <p:cNvPr id="587800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>
                <a:cs typeface="+mn-cs"/>
              </a:endParaRPr>
            </a:p>
          </p:txBody>
        </p:sp>
        <p:sp>
          <p:nvSpPr>
            <p:cNvPr id="587801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>
                <a:cs typeface="+mn-cs"/>
              </a:endParaRPr>
            </a:p>
          </p:txBody>
        </p:sp>
        <p:sp>
          <p:nvSpPr>
            <p:cNvPr id="587802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>
                <a:cs typeface="+mn-cs"/>
              </a:endParaRPr>
            </a:p>
          </p:txBody>
        </p:sp>
        <p:sp>
          <p:nvSpPr>
            <p:cNvPr id="587803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>
                <a:cs typeface="+mn-cs"/>
              </a:endParaRPr>
            </a:p>
          </p:txBody>
        </p:sp>
        <p:sp>
          <p:nvSpPr>
            <p:cNvPr id="587804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AU">
                <a:cs typeface="+mn-cs"/>
              </a:endParaRPr>
            </a:p>
          </p:txBody>
        </p:sp>
        <p:sp>
          <p:nvSpPr>
            <p:cNvPr id="587805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AU">
                <a:cs typeface="+mn-cs"/>
              </a:endParaRPr>
            </a:p>
          </p:txBody>
        </p:sp>
        <p:sp>
          <p:nvSpPr>
            <p:cNvPr id="587806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AU">
                <a:cs typeface="+mn-cs"/>
              </a:endParaRPr>
            </a:p>
          </p:txBody>
        </p:sp>
        <p:grpSp>
          <p:nvGrpSpPr>
            <p:cNvPr id="2072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587808" name="Line 32"/>
              <p:cNvSpPr>
                <a:spLocks noChangeShapeType="1"/>
              </p:cNvSpPr>
              <p:nvPr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AU">
                  <a:cs typeface="+mn-cs"/>
                </a:endParaRPr>
              </a:p>
            </p:txBody>
          </p:sp>
          <p:sp>
            <p:nvSpPr>
              <p:cNvPr id="587809" name="Line 33"/>
              <p:cNvSpPr>
                <a:spLocks noChangeShapeType="1"/>
              </p:cNvSpPr>
              <p:nvPr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AU">
                  <a:cs typeface="+mn-cs"/>
                </a:endParaRPr>
              </a:p>
            </p:txBody>
          </p:sp>
          <p:sp>
            <p:nvSpPr>
              <p:cNvPr id="587810" name="Line 34"/>
              <p:cNvSpPr>
                <a:spLocks noChangeShapeType="1"/>
              </p:cNvSpPr>
              <p:nvPr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AU">
                  <a:cs typeface="+mn-cs"/>
                </a:endParaRPr>
              </a:p>
            </p:txBody>
          </p:sp>
          <p:sp>
            <p:nvSpPr>
              <p:cNvPr id="587811" name="Line 35"/>
              <p:cNvSpPr>
                <a:spLocks noChangeShapeType="1"/>
              </p:cNvSpPr>
              <p:nvPr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AU">
                  <a:cs typeface="+mn-cs"/>
                </a:endParaRPr>
              </a:p>
            </p:txBody>
          </p:sp>
          <p:sp>
            <p:nvSpPr>
              <p:cNvPr id="587812" name="Line 36"/>
              <p:cNvSpPr>
                <a:spLocks noChangeShapeType="1"/>
              </p:cNvSpPr>
              <p:nvPr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AU">
                  <a:cs typeface="+mn-cs"/>
                </a:endParaRPr>
              </a:p>
            </p:txBody>
          </p:sp>
        </p:grpSp>
        <p:sp>
          <p:nvSpPr>
            <p:cNvPr id="587813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AU">
                <a:cs typeface="+mn-cs"/>
              </a:endParaRPr>
            </a:p>
          </p:txBody>
        </p:sp>
        <p:sp>
          <p:nvSpPr>
            <p:cNvPr id="587814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AU">
                <a:cs typeface="+mn-cs"/>
              </a:endParaRPr>
            </a:p>
          </p:txBody>
        </p:sp>
      </p:grpSp>
      <p:sp>
        <p:nvSpPr>
          <p:cNvPr id="587815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857250" y="277813"/>
            <a:ext cx="74295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AU" dirty="0" smtClean="0"/>
          </a:p>
        </p:txBody>
      </p:sp>
      <p:sp>
        <p:nvSpPr>
          <p:cNvPr id="587816" name="Rectangle 4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87817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87818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fld id="{F14068AD-DEFC-475B-BB4D-33DD6E19390A}" type="slidenum">
              <a:rPr lang="en-AU"/>
              <a:pPr>
                <a:defRPr/>
              </a:pPr>
              <a:t>‹#›</a:t>
            </a:fld>
            <a:endParaRPr lang="en-AU"/>
          </a:p>
        </p:txBody>
      </p:sp>
      <p:sp>
        <p:nvSpPr>
          <p:cNvPr id="587819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00113" y="1600200"/>
            <a:ext cx="7488237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AU" dirty="0" smtClean="0"/>
          </a:p>
        </p:txBody>
      </p:sp>
      <p:pic>
        <p:nvPicPr>
          <p:cNvPr id="2056" name="Picture 44" descr="IHO Colour-transparent-small.gif"/>
          <p:cNvPicPr>
            <a:picLocks noChangeAspect="1"/>
          </p:cNvPicPr>
          <p:nvPr/>
        </p:nvPicPr>
        <p:blipFill>
          <a:blip r:embed="rId13" cstate="print">
            <a:lum bright="-38000" contrast="-42000"/>
          </a:blip>
          <a:srcRect/>
          <a:stretch>
            <a:fillRect/>
          </a:stretch>
        </p:blipFill>
        <p:spPr bwMode="auto">
          <a:xfrm>
            <a:off x="8664575" y="90488"/>
            <a:ext cx="492125" cy="65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4020" r:id="rId1"/>
    <p:sldLayoutId id="2147484010" r:id="rId2"/>
    <p:sldLayoutId id="2147484011" r:id="rId3"/>
    <p:sldLayoutId id="2147484012" r:id="rId4"/>
    <p:sldLayoutId id="2147484013" r:id="rId5"/>
    <p:sldLayoutId id="2147484014" r:id="rId6"/>
    <p:sldLayoutId id="2147484015" r:id="rId7"/>
    <p:sldLayoutId id="2147484016" r:id="rId8"/>
    <p:sldLayoutId id="2147484017" r:id="rId9"/>
    <p:sldLayoutId id="2147484018" r:id="rId10"/>
    <p:sldLayoutId id="2147484019" r:id="rId11"/>
  </p:sldLayoutIdLst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87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87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587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587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587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7819" grpId="0" build="p" bldLvl="2">
        <p:tmplLst>
          <p:tmpl lvl="1">
            <p:tnLst>
              <p:par>
                <p:cTn presetID="22" presetClass="entr" presetSubtype="1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878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up)">
                      <p:cBhvr>
                        <p:cTn dur="500"/>
                        <p:tgtEl>
                          <p:spTgt spid="587819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1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878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up)">
                      <p:cBhvr>
                        <p:cTn dur="500"/>
                        <p:tgtEl>
                          <p:spTgt spid="587819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1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878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up)">
                      <p:cBhvr>
                        <p:cTn dur="500"/>
                        <p:tgtEl>
                          <p:spTgt spid="587819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1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878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up)">
                      <p:cBhvr>
                        <p:cTn dur="500"/>
                        <p:tgtEl>
                          <p:spTgt spid="587819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1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878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up)">
                      <p:cBhvr>
                        <p:cTn dur="500"/>
                        <p:tgtEl>
                          <p:spTgt spid="587819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FF00"/>
        </a:buClr>
        <a:buSzPct val="60000"/>
        <a:buFont typeface="Wingdings" pitchFamily="2" charset="2"/>
        <a:buChar char="n"/>
        <a:defRPr sz="40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FF00"/>
        </a:buClr>
        <a:buChar char="•"/>
        <a:defRPr sz="36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FFFF00"/>
        </a:buClr>
        <a:buSzPct val="60000"/>
        <a:buFont typeface="Wingdings" pitchFamily="2" charset="2"/>
        <a:buChar char="n"/>
        <a:defRPr sz="32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FFFF00"/>
        </a:buClr>
        <a:buChar char="•"/>
        <a:defRPr sz="28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FFFF00"/>
        </a:buClr>
        <a:buSzPct val="60000"/>
        <a:buFont typeface="Wingdings" pitchFamily="2" charset="2"/>
        <a:buChar char="n"/>
        <a:defRPr sz="28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FFFF00"/>
        </a:buClr>
        <a:buSzPct val="60000"/>
        <a:buFont typeface="Wingdings" pitchFamily="2" charset="2"/>
        <a:buChar char="n"/>
        <a:defRPr sz="20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FFFF00"/>
        </a:buClr>
        <a:buSzPct val="60000"/>
        <a:buFont typeface="Wingdings" pitchFamily="2" charset="2"/>
        <a:buChar char="n"/>
        <a:defRPr sz="20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FFFF00"/>
        </a:buClr>
        <a:buSzPct val="60000"/>
        <a:buFont typeface="Wingdings" pitchFamily="2" charset="2"/>
        <a:buChar char="n"/>
        <a:defRPr sz="20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FFFF00"/>
        </a:buClr>
        <a:buSzPct val="60000"/>
        <a:buFont typeface="Wingdings" pitchFamily="2" charset="2"/>
        <a:buChar char="n"/>
        <a:defRPr sz="20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0038" y="2571750"/>
            <a:ext cx="8232775" cy="352425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None/>
              <a:defRPr/>
            </a:pPr>
            <a:r>
              <a:rPr lang="en-GB" sz="3600" b="1" dirty="0" smtClean="0"/>
              <a:t/>
            </a:r>
            <a:br>
              <a:rPr lang="en-GB" sz="3600" b="1" dirty="0" smtClean="0"/>
            </a:br>
            <a:r>
              <a:rPr lang="en-AU" sz="3600" dirty="0" smtClean="0"/>
              <a:t>The IHO Data Registry (S-100)</a:t>
            </a:r>
          </a:p>
          <a:p>
            <a:pPr algn="ctr" eaLnBrk="1" hangingPunct="1">
              <a:lnSpc>
                <a:spcPct val="80000"/>
              </a:lnSpc>
              <a:buNone/>
              <a:defRPr/>
            </a:pPr>
            <a:r>
              <a:rPr lang="en-AU" sz="3600" dirty="0" smtClean="0"/>
              <a:t> </a:t>
            </a:r>
          </a:p>
          <a:p>
            <a:pPr algn="ctr" eaLnBrk="1" hangingPunct="1">
              <a:lnSpc>
                <a:spcPct val="150000"/>
              </a:lnSpc>
              <a:buNone/>
              <a:defRPr/>
            </a:pPr>
            <a:r>
              <a:rPr lang="en-AU" sz="2800" dirty="0" smtClean="0"/>
              <a:t>- how it can support </a:t>
            </a:r>
            <a:r>
              <a:rPr lang="en-AU" sz="2800" dirty="0" err="1" smtClean="0"/>
              <a:t>e</a:t>
            </a:r>
            <a:r>
              <a:rPr lang="en-AU" sz="2800" dirty="0" smtClean="0"/>
              <a:t>-Navigation </a:t>
            </a:r>
            <a:br>
              <a:rPr lang="en-AU" sz="2800" dirty="0" smtClean="0"/>
            </a:br>
            <a:r>
              <a:rPr lang="en-AU" sz="2800" dirty="0" smtClean="0"/>
              <a:t>and a Universal Maritime Data Model</a:t>
            </a:r>
            <a:endParaRPr lang="en-GB" sz="2800" b="1" dirty="0" smtClean="0"/>
          </a:p>
          <a:p>
            <a:pPr marL="0" indent="0"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GB" sz="3600" b="1" dirty="0" smtClean="0"/>
              <a:t> </a:t>
            </a:r>
            <a:br>
              <a:rPr lang="en-GB" sz="3600" b="1" dirty="0" smtClean="0"/>
            </a:br>
            <a:endParaRPr lang="en-GB" b="1" dirty="0" smtClean="0"/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GB" b="1" dirty="0" smtClean="0"/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GB" b="1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z="2400" b="1" dirty="0" smtClean="0"/>
              <a:t>International Hydrographic Organization</a:t>
            </a:r>
            <a:endParaRPr lang="en-AU" sz="2400" dirty="0"/>
          </a:p>
        </p:txBody>
      </p:sp>
      <p:pic>
        <p:nvPicPr>
          <p:cNvPr id="4100" name="Picture 1029" descr="Iho_coul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0842D6"/>
              </a:clrFrom>
              <a:clrTo>
                <a:srgbClr val="0842D6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48113" y="1428750"/>
            <a:ext cx="1033462" cy="1214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3898900" y="1330325"/>
            <a:ext cx="2870200" cy="3932238"/>
            <a:chOff x="3899161" y="1329667"/>
            <a:chExt cx="2869207" cy="3933314"/>
          </a:xfrm>
        </p:grpSpPr>
        <p:sp>
          <p:nvSpPr>
            <p:cNvPr id="30" name="Cube 29"/>
            <p:cNvSpPr/>
            <p:nvPr/>
          </p:nvSpPr>
          <p:spPr>
            <a:xfrm flipH="1">
              <a:off x="3901136" y="3849142"/>
              <a:ext cx="2857332" cy="1413839"/>
            </a:xfrm>
            <a:prstGeom prst="cube">
              <a:avLst>
                <a:gd name="adj" fmla="val 58888"/>
              </a:avLst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rgbClr val="FF0000"/>
              </a:solidFill>
              <a:prstDash val="sysDash"/>
            </a:ln>
            <a:scene3d>
              <a:camera prst="isometricRightUp">
                <a:rot lat="2160000" lon="19200000" rev="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AU" sz="1400" b="1" dirty="0">
                  <a:solidFill>
                    <a:srgbClr val="002060"/>
                  </a:solidFill>
                </a:rPr>
                <a:t>Supplementary Data Producer Code Register</a:t>
              </a:r>
            </a:p>
          </p:txBody>
        </p:sp>
        <p:sp>
          <p:nvSpPr>
            <p:cNvPr id="32" name="Cube 31"/>
            <p:cNvSpPr/>
            <p:nvPr/>
          </p:nvSpPr>
          <p:spPr>
            <a:xfrm flipH="1">
              <a:off x="3899161" y="3229667"/>
              <a:ext cx="2857332" cy="1413839"/>
            </a:xfrm>
            <a:prstGeom prst="cube">
              <a:avLst>
                <a:gd name="adj" fmla="val 58888"/>
              </a:avLst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rgbClr val="FF0000"/>
              </a:solidFill>
              <a:prstDash val="sysDash"/>
            </a:ln>
            <a:scene3d>
              <a:camera prst="isometricRightUp">
                <a:rot lat="2160000" lon="19200000" rev="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AU" sz="1400" b="1" dirty="0">
                  <a:solidFill>
                    <a:srgbClr val="002060"/>
                  </a:solidFill>
                </a:rPr>
                <a:t>Supplementary Product Specifications Register</a:t>
              </a:r>
            </a:p>
          </p:txBody>
        </p:sp>
        <p:sp>
          <p:nvSpPr>
            <p:cNvPr id="34" name="Cube 33"/>
            <p:cNvSpPr/>
            <p:nvPr/>
          </p:nvSpPr>
          <p:spPr>
            <a:xfrm flipH="1">
              <a:off x="3899161" y="2588417"/>
              <a:ext cx="2857332" cy="1413839"/>
            </a:xfrm>
            <a:prstGeom prst="cube">
              <a:avLst>
                <a:gd name="adj" fmla="val 58888"/>
              </a:avLst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rgbClr val="FF0000"/>
              </a:solidFill>
              <a:prstDash val="sysDash"/>
            </a:ln>
            <a:scene3d>
              <a:camera prst="isometricRightUp">
                <a:rot lat="2160000" lon="19200000" rev="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AU" sz="1400" b="1" dirty="0">
                  <a:solidFill>
                    <a:srgbClr val="002060"/>
                  </a:solidFill>
                </a:rPr>
                <a:t>Supplementary Metadata Register</a:t>
              </a:r>
            </a:p>
          </p:txBody>
        </p:sp>
        <p:sp>
          <p:nvSpPr>
            <p:cNvPr id="36" name="Cube 35"/>
            <p:cNvSpPr/>
            <p:nvPr/>
          </p:nvSpPr>
          <p:spPr>
            <a:xfrm flipH="1">
              <a:off x="3911036" y="1947167"/>
              <a:ext cx="2857332" cy="1413839"/>
            </a:xfrm>
            <a:prstGeom prst="cube">
              <a:avLst>
                <a:gd name="adj" fmla="val 58888"/>
              </a:avLst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rgbClr val="FF0000"/>
              </a:solidFill>
              <a:prstDash val="sysDash"/>
            </a:ln>
            <a:scene3d>
              <a:camera prst="isometricRightUp">
                <a:rot lat="2160000" lon="19200000" rev="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AU" sz="1400" b="1" dirty="0">
                  <a:solidFill>
                    <a:srgbClr val="002060"/>
                  </a:solidFill>
                </a:rPr>
                <a:t>Supplementary Portrayal Register</a:t>
              </a:r>
            </a:p>
          </p:txBody>
        </p:sp>
        <p:sp>
          <p:nvSpPr>
            <p:cNvPr id="38" name="Cube 37"/>
            <p:cNvSpPr/>
            <p:nvPr/>
          </p:nvSpPr>
          <p:spPr>
            <a:xfrm flipH="1">
              <a:off x="3899161" y="1329667"/>
              <a:ext cx="2857332" cy="1413839"/>
            </a:xfrm>
            <a:prstGeom prst="cube">
              <a:avLst>
                <a:gd name="adj" fmla="val 58888"/>
              </a:avLst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rgbClr val="FF0000"/>
              </a:solidFill>
              <a:prstDash val="sysDash"/>
            </a:ln>
            <a:scene3d>
              <a:camera prst="isometricRightUp">
                <a:rot lat="2160000" lon="19200000" rev="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AU" sz="1400" b="1" dirty="0">
                  <a:solidFill>
                    <a:srgbClr val="002060"/>
                  </a:solidFill>
                </a:rPr>
                <a:t>Supplementary FCD Register</a:t>
              </a:r>
            </a:p>
          </p:txBody>
        </p:sp>
      </p:grp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2357438" y="2092325"/>
            <a:ext cx="2868612" cy="3930650"/>
            <a:chOff x="2357430" y="2091643"/>
            <a:chExt cx="2869207" cy="3931922"/>
          </a:xfrm>
        </p:grpSpPr>
        <p:sp>
          <p:nvSpPr>
            <p:cNvPr id="31" name="Cube 30"/>
            <p:cNvSpPr/>
            <p:nvPr/>
          </p:nvSpPr>
          <p:spPr>
            <a:xfrm flipH="1">
              <a:off x="2359405" y="4611118"/>
              <a:ext cx="2857332" cy="1412447"/>
            </a:xfrm>
            <a:prstGeom prst="cube">
              <a:avLst>
                <a:gd name="adj" fmla="val 58888"/>
              </a:avLst>
            </a:prstGeom>
            <a:solidFill>
              <a:schemeClr val="accent5">
                <a:lumMod val="40000"/>
                <a:lumOff val="60000"/>
              </a:schemeClr>
            </a:solidFill>
            <a:scene3d>
              <a:camera prst="isometricRightUp">
                <a:rot lat="2160000" lon="19200000" rev="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AU" sz="1400" b="1" dirty="0">
                  <a:solidFill>
                    <a:srgbClr val="002060"/>
                  </a:solidFill>
                </a:rPr>
                <a:t>Main Data </a:t>
              </a:r>
              <a:r>
                <a:rPr lang="en-AU" sz="1400" b="1" u="sng" dirty="0">
                  <a:solidFill>
                    <a:srgbClr val="002060"/>
                  </a:solidFill>
                </a:rPr>
                <a:t>Producer Code</a:t>
              </a:r>
              <a:r>
                <a:rPr lang="en-AU" sz="1400" b="1" dirty="0">
                  <a:solidFill>
                    <a:srgbClr val="002060"/>
                  </a:solidFill>
                </a:rPr>
                <a:t> Register</a:t>
              </a:r>
            </a:p>
          </p:txBody>
        </p:sp>
        <p:sp>
          <p:nvSpPr>
            <p:cNvPr id="33" name="Cube 32"/>
            <p:cNvSpPr/>
            <p:nvPr/>
          </p:nvSpPr>
          <p:spPr>
            <a:xfrm flipH="1">
              <a:off x="2357430" y="3991643"/>
              <a:ext cx="2857332" cy="1412447"/>
            </a:xfrm>
            <a:prstGeom prst="cube">
              <a:avLst>
                <a:gd name="adj" fmla="val 58888"/>
              </a:avLst>
            </a:prstGeom>
            <a:solidFill>
              <a:schemeClr val="accent5">
                <a:lumMod val="40000"/>
                <a:lumOff val="60000"/>
              </a:schemeClr>
            </a:solidFill>
            <a:scene3d>
              <a:camera prst="isometricRightUp">
                <a:rot lat="2160000" lon="19200000" rev="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AU" sz="1400" b="1" dirty="0">
                  <a:solidFill>
                    <a:srgbClr val="002060"/>
                  </a:solidFill>
                </a:rPr>
                <a:t>Main </a:t>
              </a:r>
              <a:r>
                <a:rPr lang="en-AU" sz="1400" b="1" u="sng" dirty="0">
                  <a:solidFill>
                    <a:srgbClr val="002060"/>
                  </a:solidFill>
                </a:rPr>
                <a:t>Product Specifications</a:t>
              </a:r>
              <a:r>
                <a:rPr lang="en-AU" sz="1400" b="1" dirty="0">
                  <a:solidFill>
                    <a:srgbClr val="002060"/>
                  </a:solidFill>
                </a:rPr>
                <a:t> Register</a:t>
              </a:r>
            </a:p>
          </p:txBody>
        </p:sp>
        <p:sp>
          <p:nvSpPr>
            <p:cNvPr id="35" name="Cube 34"/>
            <p:cNvSpPr/>
            <p:nvPr/>
          </p:nvSpPr>
          <p:spPr>
            <a:xfrm flipH="1">
              <a:off x="2357430" y="3350393"/>
              <a:ext cx="2857332" cy="1412447"/>
            </a:xfrm>
            <a:prstGeom prst="cube">
              <a:avLst>
                <a:gd name="adj" fmla="val 58888"/>
              </a:avLst>
            </a:prstGeom>
            <a:solidFill>
              <a:schemeClr val="accent5">
                <a:lumMod val="40000"/>
                <a:lumOff val="60000"/>
              </a:schemeClr>
            </a:solidFill>
            <a:scene3d>
              <a:camera prst="isometricRightUp">
                <a:rot lat="2160000" lon="19200000" rev="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AU" sz="1400" b="1" dirty="0">
                  <a:solidFill>
                    <a:srgbClr val="002060"/>
                  </a:solidFill>
                </a:rPr>
                <a:t>Main </a:t>
              </a:r>
              <a:r>
                <a:rPr lang="en-AU" sz="1400" b="1" u="sng" dirty="0">
                  <a:solidFill>
                    <a:srgbClr val="002060"/>
                  </a:solidFill>
                </a:rPr>
                <a:t>Metadata</a:t>
              </a:r>
              <a:r>
                <a:rPr lang="en-AU" sz="1400" b="1" dirty="0">
                  <a:solidFill>
                    <a:srgbClr val="002060"/>
                  </a:solidFill>
                </a:rPr>
                <a:t> Register</a:t>
              </a:r>
            </a:p>
          </p:txBody>
        </p:sp>
        <p:sp>
          <p:nvSpPr>
            <p:cNvPr id="37" name="Cube 36"/>
            <p:cNvSpPr/>
            <p:nvPr/>
          </p:nvSpPr>
          <p:spPr>
            <a:xfrm flipH="1">
              <a:off x="2369305" y="2709143"/>
              <a:ext cx="2857332" cy="1412447"/>
            </a:xfrm>
            <a:prstGeom prst="cube">
              <a:avLst>
                <a:gd name="adj" fmla="val 58888"/>
              </a:avLst>
            </a:prstGeom>
            <a:solidFill>
              <a:schemeClr val="accent5">
                <a:lumMod val="40000"/>
                <a:lumOff val="60000"/>
              </a:schemeClr>
            </a:solidFill>
            <a:scene3d>
              <a:camera prst="isometricRightUp">
                <a:rot lat="2160000" lon="19200000" rev="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AU" sz="1400" b="1" dirty="0">
                  <a:solidFill>
                    <a:srgbClr val="002060"/>
                  </a:solidFill>
                </a:rPr>
                <a:t>Main </a:t>
              </a:r>
              <a:r>
                <a:rPr lang="en-AU" sz="1400" b="1" u="sng" dirty="0">
                  <a:solidFill>
                    <a:srgbClr val="002060"/>
                  </a:solidFill>
                </a:rPr>
                <a:t>Portrayal</a:t>
              </a:r>
              <a:r>
                <a:rPr lang="en-AU" sz="1400" b="1" dirty="0">
                  <a:solidFill>
                    <a:srgbClr val="002060"/>
                  </a:solidFill>
                </a:rPr>
                <a:t> Register</a:t>
              </a:r>
            </a:p>
          </p:txBody>
        </p:sp>
        <p:sp>
          <p:nvSpPr>
            <p:cNvPr id="39" name="Cube 38"/>
            <p:cNvSpPr/>
            <p:nvPr/>
          </p:nvSpPr>
          <p:spPr>
            <a:xfrm flipH="1">
              <a:off x="2369305" y="2091643"/>
              <a:ext cx="2857332" cy="1412447"/>
            </a:xfrm>
            <a:prstGeom prst="cube">
              <a:avLst>
                <a:gd name="adj" fmla="val 58888"/>
              </a:avLst>
            </a:prstGeom>
            <a:solidFill>
              <a:schemeClr val="accent5">
                <a:lumMod val="40000"/>
                <a:lumOff val="60000"/>
              </a:schemeClr>
            </a:solidFill>
            <a:scene3d>
              <a:camera prst="isometricRightUp">
                <a:rot lat="2160000" lon="19200000" rev="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AU" sz="1400" b="1" dirty="0">
                  <a:solidFill>
                    <a:srgbClr val="002060"/>
                  </a:solidFill>
                </a:rPr>
                <a:t>Main </a:t>
              </a:r>
              <a:r>
                <a:rPr lang="en-AU" sz="1400" b="1" u="sng" dirty="0">
                  <a:solidFill>
                    <a:srgbClr val="002060"/>
                  </a:solidFill>
                </a:rPr>
                <a:t>Feature</a:t>
              </a:r>
              <a:r>
                <a:rPr lang="en-AU" sz="1400" b="1" dirty="0">
                  <a:solidFill>
                    <a:srgbClr val="002060"/>
                  </a:solidFill>
                </a:rPr>
                <a:t> Concept Dictionary Register</a:t>
              </a:r>
            </a:p>
          </p:txBody>
        </p:sp>
      </p:grpSp>
      <p:sp>
        <p:nvSpPr>
          <p:cNvPr id="18" name="Parallelogram 17"/>
          <p:cNvSpPr/>
          <p:nvPr/>
        </p:nvSpPr>
        <p:spPr>
          <a:xfrm rot="20152916" flipH="1">
            <a:off x="2008731" y="774708"/>
            <a:ext cx="4782141" cy="1442897"/>
          </a:xfrm>
          <a:prstGeom prst="parallelogram">
            <a:avLst>
              <a:gd name="adj" fmla="val 65933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>
              <a:rot lat="0" lon="0" rev="18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AU" sz="2800" dirty="0">
                <a:solidFill>
                  <a:srgbClr val="660066"/>
                </a:solidFill>
              </a:rPr>
              <a:t>S-100 Geospatial Information (GI) Registry</a:t>
            </a:r>
          </a:p>
        </p:txBody>
      </p:sp>
      <p:sp>
        <p:nvSpPr>
          <p:cNvPr id="16" name="Cube 15"/>
          <p:cNvSpPr/>
          <p:nvPr/>
        </p:nvSpPr>
        <p:spPr>
          <a:xfrm flipH="1">
            <a:off x="990600" y="1480"/>
            <a:ext cx="6774547" cy="6856520"/>
          </a:xfrm>
          <a:prstGeom prst="cube">
            <a:avLst>
              <a:gd name="adj" fmla="val 30506"/>
            </a:avLst>
          </a:prstGeom>
          <a:noFill/>
          <a:ln w="76200">
            <a:solidFill>
              <a:srgbClr val="00B050"/>
            </a:solidFill>
          </a:ln>
          <a:scene3d>
            <a:camera prst="isometricRightUp">
              <a:rot lat="2160000" lon="192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AU" sz="105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AU" dirty="0" smtClean="0"/>
              <a:t>S-100 Registry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0706" y="1607646"/>
            <a:ext cx="4968552" cy="914400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sz="2400" i="1" dirty="0" smtClean="0"/>
              <a:t>http://195.217.61.120/iho_registry/</a:t>
            </a:r>
            <a:endParaRPr lang="en-US" sz="3600" i="1" dirty="0" smtClean="0"/>
          </a:p>
          <a:p>
            <a:pPr algn="ctr">
              <a:buFont typeface="Wingdings" pitchFamily="2" charset="2"/>
              <a:buNone/>
              <a:defRPr/>
            </a:pPr>
            <a:endParaRPr lang="en-AU" sz="2400" i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 t="14173" b="3780"/>
          <a:stretch>
            <a:fillRect/>
          </a:stretch>
        </p:blipFill>
        <p:spPr bwMode="auto">
          <a:xfrm>
            <a:off x="683568" y="2123470"/>
            <a:ext cx="7926362" cy="4064340"/>
          </a:xfrm>
          <a:prstGeom prst="rect">
            <a:avLst/>
          </a:prstGeom>
          <a:noFill/>
          <a:ln w="44450" cmpd="sng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752600"/>
            <a:ext cx="8001000" cy="4191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US" sz="2800" dirty="0" smtClean="0"/>
              <a:t>register entries organised under “domains” </a:t>
            </a:r>
          </a:p>
          <a:p>
            <a:pPr lvl="1" eaLnBrk="1" hangingPunct="1">
              <a:lnSpc>
                <a:spcPct val="90000"/>
              </a:lnSpc>
              <a:spcBef>
                <a:spcPts val="300"/>
              </a:spcBef>
              <a:spcAft>
                <a:spcPts val="600"/>
              </a:spcAft>
              <a:buNone/>
              <a:defRPr/>
            </a:pPr>
            <a:r>
              <a:rPr lang="en-US" sz="2400" dirty="0" smtClean="0"/>
              <a:t>(</a:t>
            </a:r>
            <a:r>
              <a:rPr lang="en-US" sz="1600" dirty="0" smtClean="0"/>
              <a:t>so far:</a:t>
            </a:r>
            <a:r>
              <a:rPr lang="en-US" sz="2400" dirty="0" smtClean="0"/>
              <a:t> </a:t>
            </a:r>
            <a:r>
              <a:rPr lang="en-US" sz="1600" dirty="0" smtClean="0"/>
              <a:t>hydrography, sea ice, nautical publications, inland ENCs,  …..</a:t>
            </a:r>
            <a:r>
              <a:rPr lang="en-US" sz="2400" dirty="0" smtClean="0"/>
              <a:t>)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AU" sz="2800" dirty="0" smtClean="0"/>
              <a:t>registry open to extension and use by other  </a:t>
            </a:r>
            <a:br>
              <a:rPr lang="en-AU" sz="2800" dirty="0" smtClean="0"/>
            </a:br>
            <a:r>
              <a:rPr lang="en-AU" sz="2800" dirty="0" smtClean="0"/>
              <a:t>“Submitting Organizations” and for new domains</a:t>
            </a:r>
          </a:p>
          <a:p>
            <a:pPr lvl="1"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US" sz="2400" dirty="0" smtClean="0"/>
              <a:t>Submitting Organizations propose then regulate their domain data - via the unified register control body</a:t>
            </a:r>
          </a:p>
          <a:p>
            <a:pPr lvl="1"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US" sz="2400" dirty="0" smtClean="0"/>
              <a:t>all features tagged with domain “owner”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Flowchart: Multidocument 25"/>
          <p:cNvSpPr>
            <a:spLocks noChangeArrowheads="1"/>
          </p:cNvSpPr>
          <p:nvPr/>
        </p:nvSpPr>
        <p:spPr bwMode="auto">
          <a:xfrm rot="842478">
            <a:off x="6081713" y="1211263"/>
            <a:ext cx="1114425" cy="1077912"/>
          </a:xfrm>
          <a:prstGeom prst="flowChartMultidocument">
            <a:avLst/>
          </a:prstGeom>
          <a:solidFill>
            <a:srgbClr val="FBD4D1"/>
          </a:solidFill>
          <a:ln w="12700" cap="sq" algn="ctr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/>
          <a:lstStyle/>
          <a:p>
            <a:pPr algn="ctr"/>
            <a:endParaRPr lang="en-AU" sz="1400" i="1">
              <a:solidFill>
                <a:srgbClr val="000066"/>
              </a:solidFill>
            </a:endParaRPr>
          </a:p>
          <a:p>
            <a:pPr algn="ctr"/>
            <a:r>
              <a:rPr lang="en-AU" sz="1400" i="1">
                <a:solidFill>
                  <a:srgbClr val="000066"/>
                </a:solidFill>
              </a:rPr>
              <a:t>Domain</a:t>
            </a:r>
          </a:p>
          <a:p>
            <a:pPr algn="ctr"/>
            <a:r>
              <a:rPr lang="en-AU" sz="1400" i="1">
                <a:solidFill>
                  <a:srgbClr val="000066"/>
                </a:solidFill>
              </a:rPr>
              <a:t>nn</a:t>
            </a:r>
          </a:p>
        </p:txBody>
      </p:sp>
      <p:sp>
        <p:nvSpPr>
          <p:cNvPr id="23555" name="Flowchart: Multidocument 26"/>
          <p:cNvSpPr>
            <a:spLocks noChangeArrowheads="1"/>
          </p:cNvSpPr>
          <p:nvPr/>
        </p:nvSpPr>
        <p:spPr bwMode="auto">
          <a:xfrm rot="842478">
            <a:off x="5118100" y="1671638"/>
            <a:ext cx="1114425" cy="1077912"/>
          </a:xfrm>
          <a:prstGeom prst="flowChartMultidocument">
            <a:avLst/>
          </a:prstGeom>
          <a:solidFill>
            <a:srgbClr val="FBD4D1"/>
          </a:solidFill>
          <a:ln w="12700" cap="sq" algn="ctr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/>
          <a:lstStyle/>
          <a:p>
            <a:pPr algn="ctr"/>
            <a:endParaRPr lang="en-AU" sz="1400" i="1" dirty="0">
              <a:solidFill>
                <a:srgbClr val="000066"/>
              </a:solidFill>
            </a:endParaRPr>
          </a:p>
          <a:p>
            <a:pPr algn="ctr"/>
            <a:r>
              <a:rPr lang="en-AU" sz="1400" i="1" dirty="0">
                <a:solidFill>
                  <a:srgbClr val="000066"/>
                </a:solidFill>
              </a:rPr>
              <a:t>Domain</a:t>
            </a:r>
          </a:p>
          <a:p>
            <a:pPr algn="ctr"/>
            <a:r>
              <a:rPr lang="en-AU" sz="1400" i="1" dirty="0">
                <a:solidFill>
                  <a:srgbClr val="000066"/>
                </a:solidFill>
              </a:rPr>
              <a:t>2</a:t>
            </a:r>
          </a:p>
        </p:txBody>
      </p:sp>
      <p:sp>
        <p:nvSpPr>
          <p:cNvPr id="23556" name="Flowchart: Multidocument 27"/>
          <p:cNvSpPr>
            <a:spLocks noChangeArrowheads="1"/>
          </p:cNvSpPr>
          <p:nvPr/>
        </p:nvSpPr>
        <p:spPr bwMode="auto">
          <a:xfrm rot="842478">
            <a:off x="4191000" y="2152650"/>
            <a:ext cx="1112838" cy="1077913"/>
          </a:xfrm>
          <a:prstGeom prst="flowChartMultidocument">
            <a:avLst/>
          </a:prstGeom>
          <a:solidFill>
            <a:srgbClr val="FBD4D1"/>
          </a:solidFill>
          <a:ln w="12700" cap="sq" algn="ctr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/>
          <a:lstStyle/>
          <a:p>
            <a:pPr algn="ctr"/>
            <a:endParaRPr lang="en-AU" sz="1400" i="1">
              <a:solidFill>
                <a:srgbClr val="000066"/>
              </a:solidFill>
            </a:endParaRPr>
          </a:p>
          <a:p>
            <a:pPr algn="ctr"/>
            <a:r>
              <a:rPr lang="en-AU" sz="1400" i="1">
                <a:solidFill>
                  <a:srgbClr val="000066"/>
                </a:solidFill>
              </a:rPr>
              <a:t>Domain</a:t>
            </a:r>
          </a:p>
          <a:p>
            <a:pPr algn="ctr"/>
            <a:r>
              <a:rPr lang="en-AU" sz="1400" i="1">
                <a:solidFill>
                  <a:srgbClr val="000066"/>
                </a:solidFill>
              </a:rPr>
              <a:t>1</a:t>
            </a:r>
          </a:p>
        </p:txBody>
      </p:sp>
      <p:sp>
        <p:nvSpPr>
          <p:cNvPr id="38" name="Cube 37"/>
          <p:cNvSpPr/>
          <p:nvPr/>
        </p:nvSpPr>
        <p:spPr>
          <a:xfrm flipH="1">
            <a:off x="3127405" y="737234"/>
            <a:ext cx="5337227" cy="3123208"/>
          </a:xfrm>
          <a:prstGeom prst="cube">
            <a:avLst>
              <a:gd name="adj" fmla="val 58888"/>
            </a:avLst>
          </a:prstGeom>
          <a:noFill/>
          <a:ln w="38100">
            <a:solidFill>
              <a:srgbClr val="FF0000"/>
            </a:solidFill>
            <a:prstDash val="sysDash"/>
          </a:ln>
          <a:scene3d>
            <a:camera prst="isometricRightUp">
              <a:rot lat="2160000" lon="192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AU" sz="2400" b="1" dirty="0">
                <a:solidFill>
                  <a:srgbClr val="002060"/>
                </a:solidFill>
              </a:rPr>
              <a:t>Supplementary Register</a:t>
            </a:r>
          </a:p>
        </p:txBody>
      </p:sp>
      <p:sp>
        <p:nvSpPr>
          <p:cNvPr id="23" name="Flowchart: Multidocument 22"/>
          <p:cNvSpPr/>
          <p:nvPr/>
        </p:nvSpPr>
        <p:spPr bwMode="auto">
          <a:xfrm rot="842478">
            <a:off x="3325813" y="2632075"/>
            <a:ext cx="1112837" cy="1077913"/>
          </a:xfrm>
          <a:prstGeom prst="flowChartMultidocument">
            <a:avLst/>
          </a:prstGeom>
          <a:solidFill>
            <a:schemeClr val="accent1">
              <a:lumMod val="20000"/>
              <a:lumOff val="80000"/>
            </a:schemeClr>
          </a:solidFill>
          <a:ln w="127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/>
          <a:lstStyle/>
          <a:p>
            <a:pPr>
              <a:defRPr/>
            </a:pPr>
            <a:endParaRPr lang="en-AU" sz="1400" i="1" dirty="0">
              <a:solidFill>
                <a:srgbClr val="000066"/>
              </a:solidFill>
            </a:endParaRPr>
          </a:p>
          <a:p>
            <a:pPr>
              <a:defRPr/>
            </a:pPr>
            <a:r>
              <a:rPr lang="en-AU" sz="1400" i="1" dirty="0">
                <a:solidFill>
                  <a:srgbClr val="000066"/>
                </a:solidFill>
              </a:rPr>
              <a:t>Domain</a:t>
            </a:r>
          </a:p>
          <a:p>
            <a:pPr algn="ctr">
              <a:defRPr/>
            </a:pPr>
            <a:r>
              <a:rPr lang="en-AU" sz="1400" i="1" dirty="0">
                <a:solidFill>
                  <a:srgbClr val="000066"/>
                </a:solidFill>
              </a:rPr>
              <a:t>xx</a:t>
            </a:r>
          </a:p>
        </p:txBody>
      </p:sp>
      <p:sp>
        <p:nvSpPr>
          <p:cNvPr id="24" name="Flowchart: Multidocument 23"/>
          <p:cNvSpPr/>
          <p:nvPr/>
        </p:nvSpPr>
        <p:spPr bwMode="auto">
          <a:xfrm rot="842478">
            <a:off x="2387600" y="3105150"/>
            <a:ext cx="1112838" cy="1079500"/>
          </a:xfrm>
          <a:prstGeom prst="flowChartMultidocument">
            <a:avLst/>
          </a:prstGeom>
          <a:solidFill>
            <a:schemeClr val="accent1">
              <a:lumMod val="20000"/>
              <a:lumOff val="80000"/>
            </a:schemeClr>
          </a:solidFill>
          <a:ln w="127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/>
          <a:lstStyle/>
          <a:p>
            <a:pPr>
              <a:defRPr/>
            </a:pPr>
            <a:endParaRPr lang="en-AU" sz="1400" i="1" dirty="0">
              <a:solidFill>
                <a:srgbClr val="000066"/>
              </a:solidFill>
            </a:endParaRPr>
          </a:p>
          <a:p>
            <a:pPr>
              <a:defRPr/>
            </a:pPr>
            <a:r>
              <a:rPr lang="en-AU" sz="1400" i="1" dirty="0">
                <a:solidFill>
                  <a:srgbClr val="000066"/>
                </a:solidFill>
              </a:rPr>
              <a:t>Domain</a:t>
            </a:r>
          </a:p>
          <a:p>
            <a:pPr algn="ctr">
              <a:defRPr/>
            </a:pPr>
            <a:r>
              <a:rPr lang="en-AU" sz="1400" i="1" dirty="0">
                <a:solidFill>
                  <a:srgbClr val="000066"/>
                </a:solidFill>
              </a:rPr>
              <a:t>B</a:t>
            </a:r>
          </a:p>
        </p:txBody>
      </p:sp>
      <p:sp>
        <p:nvSpPr>
          <p:cNvPr id="22" name="Flowchart: Multidocument 21"/>
          <p:cNvSpPr/>
          <p:nvPr/>
        </p:nvSpPr>
        <p:spPr bwMode="auto">
          <a:xfrm rot="842478">
            <a:off x="1471613" y="3587750"/>
            <a:ext cx="1114425" cy="1077913"/>
          </a:xfrm>
          <a:prstGeom prst="flowChartMultidocument">
            <a:avLst/>
          </a:prstGeom>
          <a:solidFill>
            <a:schemeClr val="accent1">
              <a:lumMod val="20000"/>
              <a:lumOff val="80000"/>
            </a:schemeClr>
          </a:solidFill>
          <a:ln w="127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/>
          <a:lstStyle/>
          <a:p>
            <a:pPr>
              <a:defRPr/>
            </a:pPr>
            <a:endParaRPr lang="en-AU" sz="1400" i="1" dirty="0">
              <a:solidFill>
                <a:srgbClr val="000066"/>
              </a:solidFill>
            </a:endParaRPr>
          </a:p>
          <a:p>
            <a:pPr>
              <a:defRPr/>
            </a:pPr>
            <a:r>
              <a:rPr lang="en-AU" sz="1400" i="1" dirty="0">
                <a:solidFill>
                  <a:srgbClr val="000066"/>
                </a:solidFill>
              </a:rPr>
              <a:t>Domain</a:t>
            </a:r>
          </a:p>
          <a:p>
            <a:pPr algn="ctr">
              <a:defRPr/>
            </a:pPr>
            <a:r>
              <a:rPr lang="en-AU" sz="1400" i="1" dirty="0">
                <a:solidFill>
                  <a:srgbClr val="000066"/>
                </a:solidFill>
              </a:rPr>
              <a:t>A</a:t>
            </a:r>
          </a:p>
        </p:txBody>
      </p:sp>
      <p:sp>
        <p:nvSpPr>
          <p:cNvPr id="39" name="Cube 38"/>
          <p:cNvSpPr/>
          <p:nvPr/>
        </p:nvSpPr>
        <p:spPr>
          <a:xfrm flipH="1">
            <a:off x="457200" y="2091643"/>
            <a:ext cx="5327556" cy="3089957"/>
          </a:xfrm>
          <a:prstGeom prst="cube">
            <a:avLst>
              <a:gd name="adj" fmla="val 57638"/>
            </a:avLst>
          </a:prstGeom>
          <a:noFill/>
          <a:ln w="57150">
            <a:solidFill>
              <a:schemeClr val="accent2">
                <a:lumMod val="40000"/>
                <a:lumOff val="60000"/>
              </a:schemeClr>
            </a:solidFill>
          </a:ln>
          <a:scene3d>
            <a:camera prst="isometricRightUp">
              <a:rot lat="2160000" lon="192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AU" sz="2400" b="1" dirty="0">
                <a:solidFill>
                  <a:srgbClr val="002060"/>
                </a:solidFill>
              </a:rPr>
              <a:t>Main  Register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3568" y="1628775"/>
            <a:ext cx="7776865" cy="497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SzPct val="60000"/>
              <a:buFont typeface="Wingdings" pitchFamily="2" charset="2"/>
              <a:buChar char="n"/>
              <a:defRPr/>
            </a:pPr>
            <a:r>
              <a:rPr lang="en-AU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register entries stay in register, even after supersession</a:t>
            </a:r>
          </a:p>
          <a:p>
            <a:pPr marL="900113" lvl="1" indent="-442913">
              <a:defRPr/>
            </a:pPr>
            <a:r>
              <a:rPr lang="en-AU" sz="28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“valid”</a:t>
            </a:r>
            <a:r>
              <a:rPr lang="en-AU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 </a:t>
            </a:r>
            <a:endParaRPr lang="en-AU" sz="2800" dirty="0" smtClean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  <a:cs typeface="+mn-cs"/>
            </a:endParaRPr>
          </a:p>
          <a:p>
            <a:pPr marL="1357313" lvl="2" indent="-442913">
              <a:defRPr/>
            </a:pPr>
            <a:r>
              <a:rPr lang="en-AU" sz="2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latest </a:t>
            </a:r>
            <a:r>
              <a:rPr lang="en-AU" sz="2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version (</a:t>
            </a:r>
            <a:r>
              <a:rPr lang="en-AU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use for new prod specs</a:t>
            </a:r>
            <a:r>
              <a:rPr lang="en-AU" sz="2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)</a:t>
            </a:r>
            <a:endParaRPr lang="en-AU" sz="20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  <a:cs typeface="+mn-cs"/>
            </a:endParaRPr>
          </a:p>
          <a:p>
            <a:pPr marL="900113" lvl="1" indent="-442913">
              <a:defRPr/>
            </a:pPr>
            <a:r>
              <a:rPr lang="en-AU" sz="28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“superseded”</a:t>
            </a:r>
            <a:r>
              <a:rPr lang="en-AU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 </a:t>
            </a:r>
            <a:endParaRPr lang="en-AU" sz="2800" dirty="0" smtClean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  <a:cs typeface="+mn-cs"/>
            </a:endParaRPr>
          </a:p>
          <a:p>
            <a:pPr marL="1357313" lvl="2" indent="-442913">
              <a:defRPr/>
            </a:pPr>
            <a:r>
              <a:rPr lang="en-AU" sz="2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previous </a:t>
            </a:r>
            <a:r>
              <a:rPr lang="en-AU" sz="2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version/s (</a:t>
            </a:r>
            <a:r>
              <a:rPr lang="en-AU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referenced by existing prod specs</a:t>
            </a:r>
            <a:r>
              <a:rPr lang="en-AU" sz="2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)</a:t>
            </a:r>
            <a:endParaRPr lang="en-AU" sz="20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  <a:cs typeface="+mn-cs"/>
            </a:endParaRPr>
          </a:p>
          <a:p>
            <a:pPr marL="900113" lvl="1" indent="-442913">
              <a:defRPr/>
            </a:pPr>
            <a:r>
              <a:rPr lang="en-AU" sz="28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“retired”</a:t>
            </a:r>
            <a:r>
              <a:rPr lang="en-AU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 </a:t>
            </a:r>
            <a:endParaRPr lang="en-AU" sz="2800" dirty="0" smtClean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  <a:cs typeface="+mn-cs"/>
            </a:endParaRPr>
          </a:p>
          <a:p>
            <a:pPr marL="1357313" lvl="2" indent="-442913">
              <a:defRPr/>
            </a:pPr>
            <a:r>
              <a:rPr lang="en-AU" sz="2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no </a:t>
            </a:r>
            <a:r>
              <a:rPr lang="en-AU" sz="2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longer recommended for </a:t>
            </a:r>
            <a:r>
              <a:rPr lang="en-AU" sz="2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use</a:t>
            </a:r>
            <a:endParaRPr lang="en-AU" sz="20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  <a:cs typeface="+mn-cs"/>
            </a:endParaRPr>
          </a:p>
          <a:p>
            <a:pPr marL="900113" indent="-900113">
              <a:spcBef>
                <a:spcPts val="1800"/>
              </a:spcBef>
              <a:spcAft>
                <a:spcPts val="600"/>
              </a:spcAft>
              <a:tabLst>
                <a:tab pos="360363" algn="l"/>
              </a:tabLst>
              <a:defRPr/>
            </a:pPr>
            <a:r>
              <a:rPr lang="en-AU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  <a:sym typeface="Symbol"/>
              </a:rPr>
              <a:t> </a:t>
            </a:r>
            <a:r>
              <a:rPr lang="en-AU" sz="3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any feature, or any product spec, </a:t>
            </a:r>
            <a:r>
              <a:rPr lang="en-AU" sz="3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  <a:sym typeface="Symbol"/>
              </a:rPr>
              <a:t>can be </a:t>
            </a:r>
            <a:r>
              <a:rPr lang="en-AU" sz="3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changed as </a:t>
            </a:r>
            <a:r>
              <a:rPr lang="en-AU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and when required</a:t>
            </a:r>
            <a:r>
              <a:rPr lang="en-AU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AU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AU" sz="32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857250" y="277813"/>
            <a:ext cx="7429500" cy="113982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AU" sz="440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No end-date</a:t>
            </a:r>
            <a:endParaRPr kumimoji="0" lang="en-AU" sz="4400" b="0" i="0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AU" dirty="0" smtClean="0"/>
              <a:t>Using the S-100 Registry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0113" y="1600200"/>
            <a:ext cx="7862887" cy="4530725"/>
          </a:xfrm>
        </p:spPr>
        <p:txBody>
          <a:bodyPr/>
          <a:lstStyle/>
          <a:p>
            <a:pPr>
              <a:defRPr/>
            </a:pPr>
            <a:r>
              <a:rPr lang="en-AU" sz="3200" dirty="0" smtClean="0"/>
              <a:t>Is what you want already in the S-100 registry?</a:t>
            </a:r>
          </a:p>
          <a:p>
            <a:pPr lvl="1">
              <a:defRPr/>
            </a:pPr>
            <a:r>
              <a:rPr lang="en-AU" sz="2800" dirty="0" smtClean="0"/>
              <a:t>Then use it !</a:t>
            </a:r>
          </a:p>
          <a:p>
            <a:pPr>
              <a:defRPr/>
            </a:pPr>
            <a:r>
              <a:rPr lang="en-AU" sz="3200" dirty="0" smtClean="0"/>
              <a:t>Not in the registry ?</a:t>
            </a:r>
          </a:p>
          <a:p>
            <a:pPr lvl="1">
              <a:defRPr/>
            </a:pPr>
            <a:r>
              <a:rPr lang="en-AU" sz="2800" dirty="0" smtClean="0"/>
              <a:t>Then, find or become a </a:t>
            </a:r>
            <a:r>
              <a:rPr lang="en-AU" sz="2800" i="1" dirty="0" smtClean="0"/>
              <a:t>submitting organization</a:t>
            </a:r>
            <a:r>
              <a:rPr lang="en-AU" sz="2800" dirty="0" smtClean="0"/>
              <a:t> and :</a:t>
            </a:r>
          </a:p>
          <a:p>
            <a:pPr lvl="2">
              <a:defRPr/>
            </a:pPr>
            <a:r>
              <a:rPr lang="en-AU" sz="2400" dirty="0" smtClean="0"/>
              <a:t>propose a revision</a:t>
            </a:r>
          </a:p>
          <a:p>
            <a:pPr lvl="2">
              <a:defRPr/>
            </a:pPr>
            <a:r>
              <a:rPr lang="en-AU" sz="2400" dirty="0" smtClean="0"/>
              <a:t>propose something new</a:t>
            </a:r>
          </a:p>
          <a:p>
            <a:pPr lvl="2">
              <a:defRPr/>
            </a:pPr>
            <a:r>
              <a:rPr lang="en-AU" sz="2400" dirty="0" smtClean="0"/>
              <a:t>propose to establish a new domain</a:t>
            </a:r>
          </a:p>
          <a:p>
            <a:pPr>
              <a:defRPr/>
            </a:pPr>
            <a:r>
              <a:rPr lang="en-AU" sz="3200" dirty="0" smtClean="0"/>
              <a:t>Operating Rules in S-99 (</a:t>
            </a:r>
            <a:r>
              <a:rPr lang="en-AU" sz="2400" dirty="0" smtClean="0"/>
              <a:t>active Jan 2011</a:t>
            </a:r>
            <a:r>
              <a:rPr lang="en-AU" sz="3200" dirty="0" smtClean="0"/>
              <a:t>)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 bwMode="auto">
          <a:xfrm>
            <a:off x="6300788" y="167951"/>
            <a:ext cx="2519362" cy="6501137"/>
          </a:xfrm>
          <a:prstGeom prst="roundRect">
            <a:avLst/>
          </a:prstGeom>
          <a:noFill/>
          <a:ln w="38100" cap="sq" cmpd="sng" algn="ctr">
            <a:solidFill>
              <a:schemeClr val="accent3">
                <a:lumMod val="60000"/>
                <a:lumOff val="40000"/>
              </a:schemeClr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 anchor="b"/>
          <a:lstStyle/>
          <a:p>
            <a:pPr algn="r">
              <a:defRPr/>
            </a:pPr>
            <a:r>
              <a:rPr lang="en-AU" sz="1400" dirty="0"/>
              <a:t>other ISO </a:t>
            </a:r>
            <a:r>
              <a:rPr lang="en-AU" sz="1400" dirty="0" smtClean="0"/>
              <a:t>191</a:t>
            </a:r>
            <a:r>
              <a:rPr lang="en-AU" sz="1400" i="1" dirty="0" smtClean="0"/>
              <a:t>nn</a:t>
            </a:r>
            <a:r>
              <a:rPr lang="en-AU" sz="1400" dirty="0" smtClean="0"/>
              <a:t> </a:t>
            </a:r>
            <a:r>
              <a:rPr lang="en-AU" sz="1400" dirty="0"/>
              <a:t>Registries</a:t>
            </a:r>
          </a:p>
        </p:txBody>
      </p:sp>
      <p:sp>
        <p:nvSpPr>
          <p:cNvPr id="9" name="Rounded Rectangle 8"/>
          <p:cNvSpPr/>
          <p:nvPr/>
        </p:nvSpPr>
        <p:spPr bwMode="auto">
          <a:xfrm>
            <a:off x="250825" y="149290"/>
            <a:ext cx="2520950" cy="6519798"/>
          </a:xfrm>
          <a:prstGeom prst="roundRect">
            <a:avLst/>
          </a:prstGeom>
          <a:noFill/>
          <a:ln w="38100" cap="sq" cmpd="sng" algn="ctr">
            <a:solidFill>
              <a:schemeClr val="accent5">
                <a:lumMod val="75000"/>
              </a:schemeClr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 wrap="none" anchor="b"/>
          <a:lstStyle/>
          <a:p>
            <a:pPr>
              <a:defRPr/>
            </a:pPr>
            <a:r>
              <a:rPr lang="en-AU" sz="1400" dirty="0"/>
              <a:t>S-100 Registry</a:t>
            </a:r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 flipH="1">
            <a:off x="5435600" y="3068638"/>
            <a:ext cx="1512664" cy="1152525"/>
          </a:xfrm>
          <a:custGeom>
            <a:avLst/>
            <a:gdLst>
              <a:gd name="T0" fmla="*/ 0 w 104931"/>
              <a:gd name="T1" fmla="*/ 0 h 89941"/>
              <a:gd name="T2" fmla="*/ 0 w 104931"/>
              <a:gd name="T3" fmla="*/ 0 h 89941"/>
              <a:gd name="T4" fmla="*/ 12005297 w 104931"/>
              <a:gd name="T5" fmla="*/ 2768195 h 89941"/>
              <a:gd name="T6" fmla="*/ 18293773 w 104931"/>
              <a:gd name="T7" fmla="*/ 14763639 h 89941"/>
              <a:gd name="T8" fmla="*/ 0 60000 65536"/>
              <a:gd name="T9" fmla="*/ 0 60000 65536"/>
              <a:gd name="T10" fmla="*/ 0 60000 65536"/>
              <a:gd name="T11" fmla="*/ 0 60000 65536"/>
              <a:gd name="T12" fmla="*/ 0 w 104931"/>
              <a:gd name="T13" fmla="*/ 0 h 89941"/>
              <a:gd name="T14" fmla="*/ 104931 w 104931"/>
              <a:gd name="T15" fmla="*/ 89941 h 8994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04931" h="89941">
                <a:moveTo>
                  <a:pt x="0" y="0"/>
                </a:moveTo>
                <a:lnTo>
                  <a:pt x="0" y="0"/>
                </a:lnTo>
                <a:cubicBezTo>
                  <a:pt x="10064" y="6349"/>
                  <a:pt x="51373" y="1874"/>
                  <a:pt x="68861" y="16864"/>
                </a:cubicBezTo>
                <a:cubicBezTo>
                  <a:pt x="86349" y="31854"/>
                  <a:pt x="97507" y="81300"/>
                  <a:pt x="104931" y="89941"/>
                </a:cubicBezTo>
              </a:path>
            </a:pathLst>
          </a:custGeom>
          <a:noFill/>
          <a:ln w="38100" cap="sq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  <p:txBody>
          <a:bodyPr wrap="none"/>
          <a:lstStyle/>
          <a:p>
            <a:endParaRPr lang="en-AU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 flipH="1">
            <a:off x="5148262" y="1268413"/>
            <a:ext cx="2088033" cy="2952750"/>
          </a:xfrm>
          <a:custGeom>
            <a:avLst/>
            <a:gdLst>
              <a:gd name="T0" fmla="*/ 0 w 104931"/>
              <a:gd name="T1" fmla="*/ 0 h 89941"/>
              <a:gd name="T2" fmla="*/ 0 w 104931"/>
              <a:gd name="T3" fmla="*/ 0 h 89941"/>
              <a:gd name="T4" fmla="*/ 27263644 w 104931"/>
              <a:gd name="T5" fmla="*/ 18173428 h 89941"/>
              <a:gd name="T6" fmla="*/ 41544572 w 104931"/>
              <a:gd name="T7" fmla="*/ 96924500 h 89941"/>
              <a:gd name="T8" fmla="*/ 0 60000 65536"/>
              <a:gd name="T9" fmla="*/ 0 60000 65536"/>
              <a:gd name="T10" fmla="*/ 0 60000 65536"/>
              <a:gd name="T11" fmla="*/ 0 60000 65536"/>
              <a:gd name="T12" fmla="*/ 0 w 104931"/>
              <a:gd name="T13" fmla="*/ 0 h 89941"/>
              <a:gd name="T14" fmla="*/ 104931 w 104931"/>
              <a:gd name="T15" fmla="*/ 89941 h 8994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04931" h="89941">
                <a:moveTo>
                  <a:pt x="0" y="0"/>
                </a:moveTo>
                <a:lnTo>
                  <a:pt x="0" y="0"/>
                </a:lnTo>
                <a:cubicBezTo>
                  <a:pt x="10064" y="6349"/>
                  <a:pt x="51373" y="1874"/>
                  <a:pt x="68861" y="16864"/>
                </a:cubicBezTo>
                <a:cubicBezTo>
                  <a:pt x="86349" y="31854"/>
                  <a:pt x="97507" y="81300"/>
                  <a:pt x="104931" y="89941"/>
                </a:cubicBezTo>
              </a:path>
            </a:pathLst>
          </a:custGeom>
          <a:noFill/>
          <a:ln w="38100" cap="sq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  <p:txBody>
          <a:bodyPr wrap="none"/>
          <a:lstStyle/>
          <a:p>
            <a:endParaRPr lang="en-AU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 flipV="1">
            <a:off x="1979712" y="4797152"/>
            <a:ext cx="1440161" cy="1008110"/>
          </a:xfrm>
          <a:custGeom>
            <a:avLst/>
            <a:gdLst>
              <a:gd name="T0" fmla="*/ 0 w 104931"/>
              <a:gd name="T1" fmla="*/ 0 h 89941"/>
              <a:gd name="T2" fmla="*/ 0 w 104931"/>
              <a:gd name="T3" fmla="*/ 0 h 89941"/>
              <a:gd name="T4" fmla="*/ 7292230 w 104931"/>
              <a:gd name="T5" fmla="*/ 270481 h 89941"/>
              <a:gd name="T6" fmla="*/ 11111966 w 104931"/>
              <a:gd name="T7" fmla="*/ 1442554 h 89941"/>
              <a:gd name="T8" fmla="*/ 0 60000 65536"/>
              <a:gd name="T9" fmla="*/ 0 60000 65536"/>
              <a:gd name="T10" fmla="*/ 0 60000 65536"/>
              <a:gd name="T11" fmla="*/ 0 60000 65536"/>
              <a:gd name="T12" fmla="*/ 0 w 104931"/>
              <a:gd name="T13" fmla="*/ 0 h 89941"/>
              <a:gd name="T14" fmla="*/ 104931 w 104931"/>
              <a:gd name="T15" fmla="*/ 89941 h 8994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04931" h="89941">
                <a:moveTo>
                  <a:pt x="0" y="0"/>
                </a:moveTo>
                <a:lnTo>
                  <a:pt x="0" y="0"/>
                </a:lnTo>
                <a:cubicBezTo>
                  <a:pt x="10064" y="6349"/>
                  <a:pt x="51373" y="1874"/>
                  <a:pt x="68861" y="16864"/>
                </a:cubicBezTo>
                <a:cubicBezTo>
                  <a:pt x="86349" y="31854"/>
                  <a:pt x="97507" y="81300"/>
                  <a:pt x="104931" y="89941"/>
                </a:cubicBezTo>
              </a:path>
            </a:pathLst>
          </a:custGeom>
          <a:noFill/>
          <a:ln w="38100" cap="sq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  <p:txBody>
          <a:bodyPr wrap="none"/>
          <a:lstStyle/>
          <a:p>
            <a:endParaRPr lang="en-AU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1691680" y="3861048"/>
            <a:ext cx="2016224" cy="432049"/>
          </a:xfrm>
          <a:custGeom>
            <a:avLst/>
            <a:gdLst>
              <a:gd name="T0" fmla="*/ 0 w 104931"/>
              <a:gd name="T1" fmla="*/ 0 h 89941"/>
              <a:gd name="T2" fmla="*/ 0 w 104931"/>
              <a:gd name="T3" fmla="*/ 0 h 89941"/>
              <a:gd name="T4" fmla="*/ 23626840 w 104931"/>
              <a:gd name="T5" fmla="*/ 1555682 h 89941"/>
              <a:gd name="T6" fmla="*/ 36002763 w 104931"/>
              <a:gd name="T7" fmla="*/ 8296920 h 89941"/>
              <a:gd name="T8" fmla="*/ 0 60000 65536"/>
              <a:gd name="T9" fmla="*/ 0 60000 65536"/>
              <a:gd name="T10" fmla="*/ 0 60000 65536"/>
              <a:gd name="T11" fmla="*/ 0 60000 65536"/>
              <a:gd name="T12" fmla="*/ 0 w 104931"/>
              <a:gd name="T13" fmla="*/ 0 h 89941"/>
              <a:gd name="T14" fmla="*/ 104931 w 104931"/>
              <a:gd name="T15" fmla="*/ 89941 h 8994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04931" h="89941">
                <a:moveTo>
                  <a:pt x="0" y="0"/>
                </a:moveTo>
                <a:lnTo>
                  <a:pt x="0" y="0"/>
                </a:lnTo>
                <a:cubicBezTo>
                  <a:pt x="10064" y="6349"/>
                  <a:pt x="51373" y="1874"/>
                  <a:pt x="68861" y="16864"/>
                </a:cubicBezTo>
                <a:cubicBezTo>
                  <a:pt x="86349" y="31854"/>
                  <a:pt x="97507" y="81300"/>
                  <a:pt x="104931" y="89941"/>
                </a:cubicBezTo>
              </a:path>
            </a:pathLst>
          </a:custGeom>
          <a:noFill/>
          <a:ln w="38100" cap="sq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  <p:txBody>
          <a:bodyPr wrap="none"/>
          <a:lstStyle/>
          <a:p>
            <a:endParaRPr lang="en-AU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1403648" y="1844824"/>
            <a:ext cx="2736552" cy="2376339"/>
          </a:xfrm>
          <a:custGeom>
            <a:avLst/>
            <a:gdLst>
              <a:gd name="T0" fmla="*/ 0 w 104931"/>
              <a:gd name="T1" fmla="*/ 0 h 89941"/>
              <a:gd name="T2" fmla="*/ 0 w 104931"/>
              <a:gd name="T3" fmla="*/ 0 h 89941"/>
              <a:gd name="T4" fmla="*/ 37482057 w 104931"/>
              <a:gd name="T5" fmla="*/ 14009691 h 89941"/>
              <a:gd name="T6" fmla="*/ 57115504 w 104931"/>
              <a:gd name="T7" fmla="*/ 74718055 h 89941"/>
              <a:gd name="T8" fmla="*/ 0 60000 65536"/>
              <a:gd name="T9" fmla="*/ 0 60000 65536"/>
              <a:gd name="T10" fmla="*/ 0 60000 65536"/>
              <a:gd name="T11" fmla="*/ 0 60000 65536"/>
              <a:gd name="T12" fmla="*/ 0 w 104931"/>
              <a:gd name="T13" fmla="*/ 0 h 89941"/>
              <a:gd name="T14" fmla="*/ 104931 w 104931"/>
              <a:gd name="T15" fmla="*/ 89941 h 8994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04931" h="89941">
                <a:moveTo>
                  <a:pt x="0" y="0"/>
                </a:moveTo>
                <a:lnTo>
                  <a:pt x="0" y="0"/>
                </a:lnTo>
                <a:cubicBezTo>
                  <a:pt x="10064" y="6349"/>
                  <a:pt x="51373" y="1874"/>
                  <a:pt x="68861" y="16864"/>
                </a:cubicBezTo>
                <a:cubicBezTo>
                  <a:pt x="86349" y="31854"/>
                  <a:pt x="97507" y="81300"/>
                  <a:pt x="104931" y="89941"/>
                </a:cubicBezTo>
              </a:path>
            </a:pathLst>
          </a:custGeom>
          <a:noFill/>
          <a:ln w="38100" cap="sq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  <p:txBody>
          <a:bodyPr wrap="none"/>
          <a:lstStyle/>
          <a:p>
            <a:endParaRPr lang="en-AU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 flipH="1" flipV="1">
            <a:off x="5724524" y="4437060"/>
            <a:ext cx="935708" cy="648121"/>
          </a:xfrm>
          <a:custGeom>
            <a:avLst/>
            <a:gdLst>
              <a:gd name="T0" fmla="*/ 0 w 104931"/>
              <a:gd name="T1" fmla="*/ 0 h 89941"/>
              <a:gd name="T2" fmla="*/ 0 w 104931"/>
              <a:gd name="T3" fmla="*/ 0 h 89941"/>
              <a:gd name="T4" fmla="*/ 6355684 w 104931"/>
              <a:gd name="T5" fmla="*/ 270482 h 89941"/>
              <a:gd name="T6" fmla="*/ 9684844 w 104931"/>
              <a:gd name="T7" fmla="*/ 1442558 h 89941"/>
              <a:gd name="T8" fmla="*/ 0 60000 65536"/>
              <a:gd name="T9" fmla="*/ 0 60000 65536"/>
              <a:gd name="T10" fmla="*/ 0 60000 65536"/>
              <a:gd name="T11" fmla="*/ 0 60000 65536"/>
              <a:gd name="T12" fmla="*/ 0 w 104931"/>
              <a:gd name="T13" fmla="*/ 0 h 89941"/>
              <a:gd name="T14" fmla="*/ 104931 w 104931"/>
              <a:gd name="T15" fmla="*/ 89941 h 8994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04931" h="89941">
                <a:moveTo>
                  <a:pt x="0" y="0"/>
                </a:moveTo>
                <a:lnTo>
                  <a:pt x="0" y="0"/>
                </a:lnTo>
                <a:cubicBezTo>
                  <a:pt x="10064" y="6349"/>
                  <a:pt x="51373" y="1874"/>
                  <a:pt x="68861" y="16864"/>
                </a:cubicBezTo>
                <a:cubicBezTo>
                  <a:pt x="86349" y="31854"/>
                  <a:pt x="97507" y="81300"/>
                  <a:pt x="104931" y="89941"/>
                </a:cubicBezTo>
              </a:path>
            </a:pathLst>
          </a:custGeom>
          <a:noFill/>
          <a:ln w="38100" cap="sq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  <p:txBody>
          <a:bodyPr wrap="none"/>
          <a:lstStyle/>
          <a:p>
            <a:endParaRPr lang="en-AU"/>
          </a:p>
        </p:txBody>
      </p:sp>
      <p:sp>
        <p:nvSpPr>
          <p:cNvPr id="31" name="Freeform 30"/>
          <p:cNvSpPr>
            <a:spLocks/>
          </p:cNvSpPr>
          <p:nvPr/>
        </p:nvSpPr>
        <p:spPr bwMode="auto">
          <a:xfrm flipV="1">
            <a:off x="2300061" y="4653136"/>
            <a:ext cx="1119811" cy="128884"/>
          </a:xfrm>
          <a:custGeom>
            <a:avLst/>
            <a:gdLst>
              <a:gd name="T0" fmla="*/ 0 w 104931"/>
              <a:gd name="T1" fmla="*/ 0 h 89941"/>
              <a:gd name="T2" fmla="*/ 0 w 104931"/>
              <a:gd name="T3" fmla="*/ 0 h 89941"/>
              <a:gd name="T4" fmla="*/ 7292230 w 104931"/>
              <a:gd name="T5" fmla="*/ 270481 h 89941"/>
              <a:gd name="T6" fmla="*/ 11111966 w 104931"/>
              <a:gd name="T7" fmla="*/ 1442554 h 89941"/>
              <a:gd name="T8" fmla="*/ 0 60000 65536"/>
              <a:gd name="T9" fmla="*/ 0 60000 65536"/>
              <a:gd name="T10" fmla="*/ 0 60000 65536"/>
              <a:gd name="T11" fmla="*/ 0 60000 65536"/>
              <a:gd name="T12" fmla="*/ 0 w 104931"/>
              <a:gd name="T13" fmla="*/ 0 h 89941"/>
              <a:gd name="T14" fmla="*/ 104931 w 104931"/>
              <a:gd name="T15" fmla="*/ 89941 h 8994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04931" h="89941">
                <a:moveTo>
                  <a:pt x="0" y="0"/>
                </a:moveTo>
                <a:lnTo>
                  <a:pt x="0" y="0"/>
                </a:lnTo>
                <a:cubicBezTo>
                  <a:pt x="10064" y="6349"/>
                  <a:pt x="51373" y="1874"/>
                  <a:pt x="68861" y="16864"/>
                </a:cubicBezTo>
                <a:cubicBezTo>
                  <a:pt x="86349" y="31854"/>
                  <a:pt x="97507" y="81300"/>
                  <a:pt x="104931" y="89941"/>
                </a:cubicBezTo>
              </a:path>
            </a:pathLst>
          </a:custGeom>
          <a:noFill/>
          <a:ln w="38100" cap="sq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  <p:txBody>
          <a:bodyPr wrap="none"/>
          <a:lstStyle/>
          <a:p>
            <a:endParaRPr lang="en-AU"/>
          </a:p>
        </p:txBody>
      </p:sp>
      <p:sp>
        <p:nvSpPr>
          <p:cNvPr id="32" name="Freeform 31"/>
          <p:cNvSpPr>
            <a:spLocks/>
          </p:cNvSpPr>
          <p:nvPr/>
        </p:nvSpPr>
        <p:spPr bwMode="auto">
          <a:xfrm>
            <a:off x="2161317" y="2837805"/>
            <a:ext cx="1762611" cy="1398293"/>
          </a:xfrm>
          <a:custGeom>
            <a:avLst/>
            <a:gdLst>
              <a:gd name="T0" fmla="*/ 0 w 104931"/>
              <a:gd name="T1" fmla="*/ 0 h 89941"/>
              <a:gd name="T2" fmla="*/ 0 w 104931"/>
              <a:gd name="T3" fmla="*/ 0 h 89941"/>
              <a:gd name="T4" fmla="*/ 23626840 w 104931"/>
              <a:gd name="T5" fmla="*/ 1555682 h 89941"/>
              <a:gd name="T6" fmla="*/ 36002763 w 104931"/>
              <a:gd name="T7" fmla="*/ 8296920 h 89941"/>
              <a:gd name="T8" fmla="*/ 0 60000 65536"/>
              <a:gd name="T9" fmla="*/ 0 60000 65536"/>
              <a:gd name="T10" fmla="*/ 0 60000 65536"/>
              <a:gd name="T11" fmla="*/ 0 60000 65536"/>
              <a:gd name="T12" fmla="*/ 0 w 104931"/>
              <a:gd name="T13" fmla="*/ 0 h 89941"/>
              <a:gd name="T14" fmla="*/ 104931 w 104931"/>
              <a:gd name="T15" fmla="*/ 89941 h 8994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04931" h="89941">
                <a:moveTo>
                  <a:pt x="0" y="0"/>
                </a:moveTo>
                <a:lnTo>
                  <a:pt x="0" y="0"/>
                </a:lnTo>
                <a:cubicBezTo>
                  <a:pt x="10064" y="6349"/>
                  <a:pt x="51373" y="1874"/>
                  <a:pt x="68861" y="16864"/>
                </a:cubicBezTo>
                <a:cubicBezTo>
                  <a:pt x="86349" y="31854"/>
                  <a:pt x="97507" y="81300"/>
                  <a:pt x="104931" y="89941"/>
                </a:cubicBezTo>
              </a:path>
            </a:pathLst>
          </a:custGeom>
          <a:noFill/>
          <a:ln w="38100" cap="sq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  <p:txBody>
          <a:bodyPr wrap="none"/>
          <a:lstStyle/>
          <a:p>
            <a:endParaRPr lang="en-AU"/>
          </a:p>
        </p:txBody>
      </p:sp>
      <p:sp>
        <p:nvSpPr>
          <p:cNvPr id="33" name="Freeform 32"/>
          <p:cNvSpPr>
            <a:spLocks/>
          </p:cNvSpPr>
          <p:nvPr/>
        </p:nvSpPr>
        <p:spPr bwMode="auto">
          <a:xfrm>
            <a:off x="2022573" y="821581"/>
            <a:ext cx="2261395" cy="3414517"/>
          </a:xfrm>
          <a:custGeom>
            <a:avLst/>
            <a:gdLst>
              <a:gd name="T0" fmla="*/ 0 w 104931"/>
              <a:gd name="T1" fmla="*/ 0 h 89941"/>
              <a:gd name="T2" fmla="*/ 0 w 104931"/>
              <a:gd name="T3" fmla="*/ 0 h 89941"/>
              <a:gd name="T4" fmla="*/ 37482057 w 104931"/>
              <a:gd name="T5" fmla="*/ 14009691 h 89941"/>
              <a:gd name="T6" fmla="*/ 57115504 w 104931"/>
              <a:gd name="T7" fmla="*/ 74718055 h 89941"/>
              <a:gd name="T8" fmla="*/ 0 60000 65536"/>
              <a:gd name="T9" fmla="*/ 0 60000 65536"/>
              <a:gd name="T10" fmla="*/ 0 60000 65536"/>
              <a:gd name="T11" fmla="*/ 0 60000 65536"/>
              <a:gd name="T12" fmla="*/ 0 w 104931"/>
              <a:gd name="T13" fmla="*/ 0 h 89941"/>
              <a:gd name="T14" fmla="*/ 104931 w 104931"/>
              <a:gd name="T15" fmla="*/ 89941 h 8994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04931" h="89941">
                <a:moveTo>
                  <a:pt x="0" y="0"/>
                </a:moveTo>
                <a:lnTo>
                  <a:pt x="0" y="0"/>
                </a:lnTo>
                <a:cubicBezTo>
                  <a:pt x="10064" y="6349"/>
                  <a:pt x="51373" y="1874"/>
                  <a:pt x="68861" y="16864"/>
                </a:cubicBezTo>
                <a:cubicBezTo>
                  <a:pt x="86349" y="31854"/>
                  <a:pt x="97507" y="81300"/>
                  <a:pt x="104931" y="89941"/>
                </a:cubicBezTo>
              </a:path>
            </a:pathLst>
          </a:custGeom>
          <a:noFill/>
          <a:ln w="38100" cap="sq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  <p:txBody>
          <a:bodyPr wrap="none"/>
          <a:lstStyle/>
          <a:p>
            <a:endParaRPr lang="en-AU"/>
          </a:p>
        </p:txBody>
      </p:sp>
      <p:sp>
        <p:nvSpPr>
          <p:cNvPr id="2" name="Flowchart: Card 1"/>
          <p:cNvSpPr/>
          <p:nvPr/>
        </p:nvSpPr>
        <p:spPr bwMode="auto">
          <a:xfrm>
            <a:off x="3419872" y="4221088"/>
            <a:ext cx="2304256" cy="1224136"/>
          </a:xfrm>
          <a:prstGeom prst="flowChartPunchedCard">
            <a:avLst/>
          </a:prstGeom>
          <a:ln>
            <a:headEnd type="none" w="sm" len="sm"/>
            <a:tailEnd type="none" w="sm" len="sm"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en-AU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New Product </a:t>
            </a:r>
            <a:r>
              <a:rPr lang="en-A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r>
              <a:rPr lang="en-AU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pecification </a:t>
            </a:r>
            <a:br>
              <a:rPr lang="en-AU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</a:br>
            <a:r>
              <a:rPr lang="en-AU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(standard)</a:t>
            </a:r>
          </a:p>
        </p:txBody>
      </p:sp>
      <p:sp>
        <p:nvSpPr>
          <p:cNvPr id="29" name="Flowchart: Multidocument 28"/>
          <p:cNvSpPr/>
          <p:nvPr/>
        </p:nvSpPr>
        <p:spPr bwMode="auto">
          <a:xfrm>
            <a:off x="993849" y="4273715"/>
            <a:ext cx="1368000" cy="1584000"/>
          </a:xfrm>
          <a:prstGeom prst="flowChartMultidocument">
            <a:avLst/>
          </a:prstGeom>
          <a:solidFill>
            <a:srgbClr val="FBD4D1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1800" b="0" i="0" u="none" strike="noStrike" cap="none" normalizeH="0" baseline="0" smtClean="0">
              <a:ln w="57150">
                <a:solidFill>
                  <a:schemeClr val="tx1"/>
                </a:solidFill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8" name="Flowchart: Multidocument 27"/>
          <p:cNvSpPr/>
          <p:nvPr/>
        </p:nvSpPr>
        <p:spPr bwMode="auto">
          <a:xfrm>
            <a:off x="822788" y="2292537"/>
            <a:ext cx="1368000" cy="1584000"/>
          </a:xfrm>
          <a:prstGeom prst="flowChartMultidocument">
            <a:avLst/>
          </a:prstGeom>
          <a:solidFill>
            <a:srgbClr val="FBD4D1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1800" b="0" i="0" u="none" strike="noStrike" cap="none" normalizeH="0" baseline="0" smtClean="0">
              <a:ln w="57150">
                <a:solidFill>
                  <a:schemeClr val="tx1"/>
                </a:solidFill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3" name="Flowchart: Multidocument 22"/>
          <p:cNvSpPr/>
          <p:nvPr/>
        </p:nvSpPr>
        <p:spPr bwMode="auto">
          <a:xfrm>
            <a:off x="763693" y="274037"/>
            <a:ext cx="1368000" cy="1584000"/>
          </a:xfrm>
          <a:prstGeom prst="flowChartMultidocument">
            <a:avLst/>
          </a:prstGeom>
          <a:solidFill>
            <a:srgbClr val="FBD4D1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1800" b="0" i="0" u="none" strike="noStrike" cap="none" normalizeH="0" baseline="0" smtClean="0">
              <a:ln w="57150">
                <a:solidFill>
                  <a:schemeClr val="tx1"/>
                </a:solidFill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3" name="Flowchart: Multidocument 2"/>
          <p:cNvSpPr>
            <a:spLocks noChangeAspect="1"/>
          </p:cNvSpPr>
          <p:nvPr/>
        </p:nvSpPr>
        <p:spPr bwMode="auto">
          <a:xfrm>
            <a:off x="468313" y="662860"/>
            <a:ext cx="1368425" cy="1584325"/>
          </a:xfrm>
          <a:prstGeom prst="flowChartMultidocument">
            <a:avLst/>
          </a:prstGeom>
          <a:ln>
            <a:headEnd type="none" w="sm" len="sm"/>
            <a:tailEnd type="none" w="sm" len="sm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/>
          <a:lstStyle/>
          <a:p>
            <a:pPr>
              <a:defRPr/>
            </a:pPr>
            <a:r>
              <a:rPr lang="en-AU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Feature</a:t>
            </a:r>
          </a:p>
          <a:p>
            <a:pPr>
              <a:defRPr/>
            </a:pPr>
            <a:r>
              <a:rPr lang="en-AU" sz="1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(FCD)</a:t>
            </a:r>
            <a:r>
              <a:rPr lang="en-AU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/>
            </a:r>
            <a:br>
              <a:rPr lang="en-AU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</a:br>
            <a:r>
              <a:rPr lang="en-AU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elements</a:t>
            </a:r>
          </a:p>
        </p:txBody>
      </p:sp>
      <p:sp>
        <p:nvSpPr>
          <p:cNvPr id="4" name="Flowchart: Multidocument 3"/>
          <p:cNvSpPr/>
          <p:nvPr/>
        </p:nvSpPr>
        <p:spPr bwMode="auto">
          <a:xfrm>
            <a:off x="534925" y="2690224"/>
            <a:ext cx="1368425" cy="1582737"/>
          </a:xfrm>
          <a:prstGeom prst="flowChartMultidocument">
            <a:avLst/>
          </a:prstGeom>
          <a:ln>
            <a:headEnd type="none" w="sm" len="sm"/>
            <a:tailEnd type="none" w="sm" len="sm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/>
          <a:lstStyle/>
          <a:p>
            <a:pPr>
              <a:defRPr/>
            </a:pPr>
            <a:r>
              <a:rPr lang="en-AU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Portrayal</a:t>
            </a:r>
            <a:br>
              <a:rPr lang="en-AU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</a:br>
            <a:r>
              <a:rPr lang="en-AU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elements</a:t>
            </a:r>
          </a:p>
        </p:txBody>
      </p:sp>
      <p:sp>
        <p:nvSpPr>
          <p:cNvPr id="5" name="Flowchart: Multidocument 4"/>
          <p:cNvSpPr/>
          <p:nvPr/>
        </p:nvSpPr>
        <p:spPr bwMode="auto">
          <a:xfrm>
            <a:off x="702264" y="4641356"/>
            <a:ext cx="1368425" cy="1584325"/>
          </a:xfrm>
          <a:prstGeom prst="flowChartMultidocument">
            <a:avLst/>
          </a:prstGeom>
          <a:ln>
            <a:headEnd type="none" w="sm" len="sm"/>
            <a:tailEnd type="none" w="sm" len="sm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/>
          <a:lstStyle/>
          <a:p>
            <a:pPr>
              <a:defRPr/>
            </a:pPr>
            <a:r>
              <a:rPr lang="en-AU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Metadata</a:t>
            </a:r>
            <a:br>
              <a:rPr lang="en-AU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</a:br>
            <a:r>
              <a:rPr lang="en-AU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elements</a:t>
            </a:r>
          </a:p>
        </p:txBody>
      </p:sp>
      <p:sp>
        <p:nvSpPr>
          <p:cNvPr id="6" name="Flowchart: Multidocument 5"/>
          <p:cNvSpPr/>
          <p:nvPr/>
        </p:nvSpPr>
        <p:spPr bwMode="auto">
          <a:xfrm>
            <a:off x="7208838" y="452438"/>
            <a:ext cx="1368425" cy="1584325"/>
          </a:xfrm>
          <a:prstGeom prst="flowChartMultidocument">
            <a:avLst/>
          </a:prstGeom>
          <a:ln>
            <a:headEnd type="none" w="sm" len="sm"/>
            <a:tailEnd type="none" w="sm" len="sm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none"/>
          <a:lstStyle/>
          <a:p>
            <a:pPr>
              <a:defRPr/>
            </a:pPr>
            <a:r>
              <a:rPr lang="en-AU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Feature</a:t>
            </a:r>
          </a:p>
          <a:p>
            <a:pPr>
              <a:defRPr/>
            </a:pPr>
            <a:r>
              <a:rPr lang="en-AU" sz="1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(FCD)</a:t>
            </a:r>
            <a:r>
              <a:rPr lang="en-AU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/>
            </a:r>
            <a:br>
              <a:rPr lang="en-AU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</a:br>
            <a:r>
              <a:rPr lang="en-AU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elements</a:t>
            </a:r>
          </a:p>
        </p:txBody>
      </p:sp>
      <p:sp>
        <p:nvSpPr>
          <p:cNvPr id="7" name="Flowchart: Multidocument 6"/>
          <p:cNvSpPr/>
          <p:nvPr/>
        </p:nvSpPr>
        <p:spPr bwMode="auto">
          <a:xfrm>
            <a:off x="6885797" y="2401951"/>
            <a:ext cx="1368425" cy="1584325"/>
          </a:xfrm>
          <a:prstGeom prst="flowChartMultidocument">
            <a:avLst/>
          </a:prstGeom>
          <a:ln>
            <a:headEnd type="none" w="sm" len="sm"/>
            <a:tailEnd type="none" w="sm" len="sm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none"/>
          <a:lstStyle/>
          <a:p>
            <a:pPr>
              <a:defRPr/>
            </a:pPr>
            <a:r>
              <a:rPr lang="en-AU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Portrayal</a:t>
            </a:r>
            <a:br>
              <a:rPr lang="en-AU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</a:br>
            <a:r>
              <a:rPr lang="en-AU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elements</a:t>
            </a:r>
          </a:p>
        </p:txBody>
      </p:sp>
      <p:sp>
        <p:nvSpPr>
          <p:cNvPr id="8" name="Flowchart: Multidocument 7"/>
          <p:cNvSpPr/>
          <p:nvPr/>
        </p:nvSpPr>
        <p:spPr bwMode="auto">
          <a:xfrm>
            <a:off x="6635782" y="4370125"/>
            <a:ext cx="1368425" cy="1584325"/>
          </a:xfrm>
          <a:prstGeom prst="flowChartMultidocument">
            <a:avLst/>
          </a:prstGeom>
          <a:ln>
            <a:headEnd type="none" w="sm" len="sm"/>
            <a:tailEnd type="none" w="sm" len="sm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none"/>
          <a:lstStyle/>
          <a:p>
            <a:pPr>
              <a:defRPr/>
            </a:pPr>
            <a:r>
              <a:rPr lang="en-AU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Metadata</a:t>
            </a:r>
            <a:br>
              <a:rPr lang="en-AU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</a:br>
            <a:r>
              <a:rPr lang="en-AU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elements</a:t>
            </a:r>
          </a:p>
        </p:txBody>
      </p:sp>
      <p:sp>
        <p:nvSpPr>
          <p:cNvPr id="25" name="Rounded Rectangle 24"/>
          <p:cNvSpPr>
            <a:spLocks noChangeArrowheads="1"/>
          </p:cNvSpPr>
          <p:nvPr/>
        </p:nvSpPr>
        <p:spPr bwMode="auto">
          <a:xfrm>
            <a:off x="3059113" y="3867150"/>
            <a:ext cx="2952750" cy="2879725"/>
          </a:xfrm>
          <a:prstGeom prst="roundRect">
            <a:avLst>
              <a:gd name="adj" fmla="val 16667"/>
            </a:avLst>
          </a:prstGeom>
          <a:noFill/>
          <a:ln w="38100" cap="sq" algn="ctr">
            <a:solidFill>
              <a:srgbClr val="F89400"/>
            </a:solidFill>
            <a:prstDash val="dash"/>
            <a:round/>
            <a:headEnd type="none" w="sm" len="sm"/>
            <a:tailEnd type="none" w="sm" len="sm"/>
          </a:ln>
        </p:spPr>
        <p:txBody>
          <a:bodyPr anchor="b"/>
          <a:lstStyle/>
          <a:p>
            <a:pPr algn="ctr"/>
            <a:r>
              <a:rPr lang="en-AU" dirty="0">
                <a:solidFill>
                  <a:srgbClr val="F89400"/>
                </a:solidFill>
              </a:rPr>
              <a:t>Prod Spec adopted “owned” and amended by relevant authority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09613" lvl="1" indent="-709613" algn="ctr">
              <a:buSzPct val="60000"/>
              <a:buNone/>
            </a:pPr>
            <a:r>
              <a:rPr lang="en-AU" sz="2800" u="sng" dirty="0" smtClean="0"/>
              <a:t>Product specifications</a:t>
            </a:r>
            <a:r>
              <a:rPr lang="en-AU" sz="2800" dirty="0" smtClean="0"/>
              <a:t> will be the key regulated standards for IHO and IMO - not S-100</a:t>
            </a:r>
          </a:p>
          <a:p>
            <a:endParaRPr lang="en-AU" sz="36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Timetable</a:t>
            </a:r>
            <a:endParaRPr lang="en-AU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115616" y="1628800"/>
          <a:ext cx="7344816" cy="434063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88232"/>
                <a:gridCol w="5256584"/>
              </a:tblGrid>
              <a:tr h="736716">
                <a:tc>
                  <a:txBody>
                    <a:bodyPr/>
                    <a:lstStyle/>
                    <a:p>
                      <a:pPr marL="90488" indent="0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2400" b="0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 January 2010</a:t>
                      </a:r>
                      <a:endParaRPr lang="en-AU" sz="2400" b="0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0488" indent="0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2400" b="0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S-100 in force</a:t>
                      </a:r>
                      <a:endParaRPr lang="en-AU" sz="2400" b="0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6716">
                <a:tc>
                  <a:txBody>
                    <a:bodyPr/>
                    <a:lstStyle/>
                    <a:p>
                      <a:pPr marL="90488" indent="0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2400" b="0" kern="1200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late</a:t>
                      </a:r>
                      <a:r>
                        <a:rPr lang="en-AU" sz="2400" b="0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2010</a:t>
                      </a:r>
                      <a:endParaRPr lang="en-AU" sz="2400" b="0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0488" indent="0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2400" b="0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S-100 – Registry available for expansion</a:t>
                      </a:r>
                      <a:endParaRPr lang="en-AU" sz="2400" b="0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6716">
                <a:tc>
                  <a:txBody>
                    <a:bodyPr/>
                    <a:lstStyle/>
                    <a:p>
                      <a:pPr marL="90488" indent="0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2400" b="0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 January 2011</a:t>
                      </a:r>
                      <a:endParaRPr lang="en-AU" sz="2400" b="0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0488" indent="0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2400" b="0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S-99 - </a:t>
                      </a:r>
                      <a:r>
                        <a:rPr lang="en-AU" sz="2400" b="0" i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Registry Operating Rules</a:t>
                      </a:r>
                      <a:r>
                        <a:rPr lang="en-AU" sz="2400" b="0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in force</a:t>
                      </a:r>
                      <a:endParaRPr lang="en-AU" sz="2400" b="0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7051">
                <a:tc>
                  <a:txBody>
                    <a:bodyPr/>
                    <a:lstStyle/>
                    <a:p>
                      <a:pPr marL="269875" indent="0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2400" b="0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Late 2012</a:t>
                      </a:r>
                      <a:endParaRPr lang="en-AU" sz="2400" b="0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0488" indent="0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2400" b="0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S-101 - </a:t>
                      </a:r>
                      <a:r>
                        <a:rPr lang="en-AU" sz="2400" b="0" i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ENC Product Specification</a:t>
                      </a:r>
                      <a:r>
                        <a:rPr lang="en-AU" sz="2400" b="0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released</a:t>
                      </a:r>
                      <a:endParaRPr lang="en-AU" sz="2400" b="0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6716">
                <a:tc>
                  <a:txBody>
                    <a:bodyPr/>
                    <a:lstStyle/>
                    <a:p>
                      <a:pPr marL="269875" indent="0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2400" b="0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2014 ???</a:t>
                      </a:r>
                      <a:endParaRPr lang="en-AU" sz="2400" b="0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0488" indent="0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2400" b="0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First S-101 ENCs released</a:t>
                      </a:r>
                      <a:endParaRPr lang="en-AU" sz="2400" b="0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6716">
                <a:tc>
                  <a:txBody>
                    <a:bodyPr/>
                    <a:lstStyle/>
                    <a:p>
                      <a:pPr marL="269875" indent="0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2400" b="0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2025 +</a:t>
                      </a:r>
                      <a:endParaRPr lang="en-AU" sz="2400" b="0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0488" indent="0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2400" b="0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S-57 declared inactive</a:t>
                      </a:r>
                      <a:endParaRPr lang="en-AU" sz="2400" b="0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AU" dirty="0" smtClean="0"/>
              <a:t>Summary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63" y="1340977"/>
            <a:ext cx="8280400" cy="4680520"/>
          </a:xfrm>
        </p:spPr>
        <p:txBody>
          <a:bodyPr/>
          <a:lstStyle/>
          <a:p>
            <a:pPr marL="354013" indent="-354013">
              <a:spcBef>
                <a:spcPts val="600"/>
              </a:spcBef>
              <a:spcAft>
                <a:spcPts val="600"/>
              </a:spcAft>
              <a:tabLst>
                <a:tab pos="1436688" algn="l"/>
              </a:tabLst>
              <a:defRPr/>
            </a:pPr>
            <a:r>
              <a:rPr lang="en-AU" sz="2800" dirty="0" smtClean="0"/>
              <a:t>S-100  Registry is available for more than hydrography and charting</a:t>
            </a:r>
          </a:p>
          <a:p>
            <a:pPr marL="354013" indent="-354013">
              <a:spcBef>
                <a:spcPts val="600"/>
              </a:spcBef>
              <a:spcAft>
                <a:spcPts val="600"/>
              </a:spcAft>
              <a:tabLst>
                <a:tab pos="1436688" algn="l"/>
              </a:tabLst>
              <a:defRPr/>
            </a:pPr>
            <a:r>
              <a:rPr lang="en-AU" sz="2800" dirty="0" smtClean="0"/>
              <a:t>relevant bodies act as submitting organizations</a:t>
            </a:r>
          </a:p>
          <a:p>
            <a:pPr marL="754063" lvl="1" indent="-354013">
              <a:spcBef>
                <a:spcPts val="600"/>
              </a:spcBef>
              <a:spcAft>
                <a:spcPts val="600"/>
              </a:spcAft>
              <a:tabLst>
                <a:tab pos="1436688" algn="l"/>
              </a:tabLst>
              <a:defRPr/>
            </a:pPr>
            <a:r>
              <a:rPr lang="en-AU" sz="2400" dirty="0" smtClean="0"/>
              <a:t>according to their own “rules”</a:t>
            </a:r>
          </a:p>
          <a:p>
            <a:pPr marL="354013" indent="-354013">
              <a:spcBef>
                <a:spcPts val="600"/>
              </a:spcBef>
              <a:spcAft>
                <a:spcPts val="600"/>
              </a:spcAft>
              <a:tabLst>
                <a:tab pos="1436688" algn="l"/>
              </a:tabLst>
              <a:defRPr/>
            </a:pPr>
            <a:r>
              <a:rPr lang="en-AU" sz="2800" dirty="0" smtClean="0"/>
              <a:t>dynamic nature of registers means no need for a closed or restricted list of submitting organizations</a:t>
            </a:r>
          </a:p>
          <a:p>
            <a:pPr marL="354013" indent="-354013">
              <a:spcBef>
                <a:spcPts val="600"/>
              </a:spcBef>
              <a:spcAft>
                <a:spcPts val="600"/>
              </a:spcAft>
              <a:tabLst>
                <a:tab pos="1436688" algn="l"/>
              </a:tabLst>
              <a:defRPr/>
            </a:pPr>
            <a:r>
              <a:rPr lang="en-AU" sz="2800" dirty="0" smtClean="0"/>
              <a:t>Submitting Organizations stay in control !</a:t>
            </a:r>
          </a:p>
          <a:p>
            <a:pPr marL="354013" indent="-354013">
              <a:spcBef>
                <a:spcPts val="600"/>
              </a:spcBef>
              <a:spcAft>
                <a:spcPts val="600"/>
              </a:spcAft>
              <a:tabLst>
                <a:tab pos="1436688" algn="l"/>
              </a:tabLst>
              <a:defRPr/>
            </a:pPr>
            <a:r>
              <a:rPr lang="en-AU" sz="2800" dirty="0" smtClean="0"/>
              <a:t>S-100 does not define the </a:t>
            </a:r>
            <a:r>
              <a:rPr lang="en-AU" sz="2800" dirty="0" err="1" smtClean="0"/>
              <a:t>e</a:t>
            </a:r>
            <a:r>
              <a:rPr lang="en-AU" sz="2800" dirty="0" smtClean="0"/>
              <a:t>-Nav data architecture or data infrastructure</a:t>
            </a:r>
          </a:p>
        </p:txBody>
      </p:sp>
      <p:sp>
        <p:nvSpPr>
          <p:cNvPr id="29700" name="Rectangle 3"/>
          <p:cNvSpPr>
            <a:spLocks noChangeArrowheads="1"/>
          </p:cNvSpPr>
          <p:nvPr/>
        </p:nvSpPr>
        <p:spPr bwMode="auto">
          <a:xfrm>
            <a:off x="4365625" y="3244850"/>
            <a:ext cx="4127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AU" i="1"/>
              <a:t>– </a:t>
            </a:r>
            <a:endParaRPr lang="en-AU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AU" dirty="0" smtClean="0"/>
              <a:t>S-57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484784"/>
            <a:ext cx="8001000" cy="4331816"/>
          </a:xfrm>
        </p:spPr>
        <p:txBody>
          <a:bodyPr/>
          <a:lstStyle/>
          <a:p>
            <a:pPr lvl="1" eaLnBrk="1" hangingPunct="1">
              <a:spcBef>
                <a:spcPts val="600"/>
              </a:spcBef>
              <a:spcAft>
                <a:spcPts val="600"/>
              </a:spcAft>
              <a:defRPr/>
            </a:pPr>
            <a:r>
              <a:rPr lang="en-AU" sz="2800" dirty="0" smtClean="0"/>
              <a:t>Hydrographic data transfer standard</a:t>
            </a:r>
          </a:p>
          <a:p>
            <a:pPr lvl="1" eaLnBrk="1" hangingPunct="1">
              <a:spcBef>
                <a:spcPts val="600"/>
              </a:spcBef>
              <a:spcAft>
                <a:spcPts val="600"/>
              </a:spcAft>
              <a:defRPr/>
            </a:pPr>
            <a:r>
              <a:rPr lang="en-AU" sz="2800" dirty="0" smtClean="0"/>
              <a:t>Uses:</a:t>
            </a:r>
          </a:p>
          <a:p>
            <a:pPr lvl="2" eaLnBrk="1" hangingPunct="1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2400" dirty="0" smtClean="0"/>
              <a:t>Electronic Navigational Charts (ENCs)</a:t>
            </a:r>
          </a:p>
          <a:p>
            <a:pPr lvl="2" eaLnBrk="1" hangingPunct="1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2400" dirty="0" smtClean="0"/>
              <a:t>Additional Military Layers (AML)</a:t>
            </a:r>
          </a:p>
          <a:p>
            <a:pPr lvl="2" eaLnBrk="1" hangingPunct="1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2400" dirty="0" smtClean="0"/>
              <a:t>Marine Information Overlays (MIO)</a:t>
            </a:r>
          </a:p>
          <a:p>
            <a:pPr lvl="2" eaLnBrk="1" hangingPunct="1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2400" dirty="0" smtClean="0"/>
              <a:t>Inland ENC</a:t>
            </a:r>
          </a:p>
          <a:p>
            <a:pPr lvl="2" eaLnBrk="1" hangingPunct="1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2400" dirty="0" smtClean="0"/>
              <a:t>Port ENC</a:t>
            </a:r>
          </a:p>
          <a:p>
            <a:pPr lvl="2" eaLnBrk="1" hangingPunct="1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2400" dirty="0" smtClean="0"/>
              <a:t>….. others</a:t>
            </a:r>
            <a:endParaRPr lang="en-AU" sz="2400" dirty="0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Oval 5"/>
          <p:cNvSpPr>
            <a:spLocks noChangeArrowheads="1"/>
          </p:cNvSpPr>
          <p:nvPr/>
        </p:nvSpPr>
        <p:spPr bwMode="auto">
          <a:xfrm rot="427535">
            <a:off x="1384255" y="1042167"/>
            <a:ext cx="6393130" cy="5768992"/>
          </a:xfrm>
          <a:prstGeom prst="ellipse">
            <a:avLst/>
          </a:prstGeom>
          <a:gradFill>
            <a:gsLst>
              <a:gs pos="0">
                <a:schemeClr val="accent6">
                  <a:lumMod val="40000"/>
                  <a:lumOff val="60000"/>
                </a:schemeClr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 w="38100">
            <a:solidFill>
              <a:schemeClr val="accent6">
                <a:lumMod val="60000"/>
                <a:lumOff val="40000"/>
              </a:schemeClr>
            </a:solidFill>
            <a:round/>
            <a:headEnd/>
            <a:tailEnd/>
          </a:ln>
          <a:effectLst/>
          <a:scene3d>
            <a:camera prst="legacyObliqueTopRight">
              <a:rot lat="18000000" lon="18600000" rev="2700000"/>
            </a:camera>
            <a:lightRig rig="legacyFlat3" dir="t"/>
          </a:scene3d>
          <a:sp3d extrusionH="266700" prstMaterial="legacyMetal">
            <a:bevelT w="13500" h="13500" prst="angle"/>
            <a:bevelB w="69850" h="13500" prst="angle"/>
            <a:extrusionClr>
              <a:schemeClr val="accent6">
                <a:lumMod val="40000"/>
                <a:lumOff val="60000"/>
              </a:schemeClr>
            </a:extrusionClr>
          </a:sp3d>
        </p:spPr>
        <p:txBody>
          <a:bodyPr tIns="0" anchor="ctr">
            <a:flatTx/>
          </a:bodyPr>
          <a:lstStyle/>
          <a:p>
            <a:pPr>
              <a:defRPr/>
            </a:pPr>
            <a:endParaRPr lang="en-AU"/>
          </a:p>
        </p:txBody>
      </p:sp>
      <p:sp>
        <p:nvSpPr>
          <p:cNvPr id="27653" name="WordArt 6"/>
          <p:cNvSpPr>
            <a:spLocks noChangeArrowheads="1" noChangeShapeType="1" noTextEdit="1"/>
          </p:cNvSpPr>
          <p:nvPr/>
        </p:nvSpPr>
        <p:spPr bwMode="auto">
          <a:xfrm>
            <a:off x="3311525" y="5781675"/>
            <a:ext cx="1739900" cy="338138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33333"/>
              </a:avLst>
            </a:prstTxWarp>
          </a:bodyPr>
          <a:lstStyle/>
          <a:p>
            <a:pPr algn="ctr"/>
            <a:r>
              <a:rPr lang="en-AU" sz="8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S-100</a:t>
            </a:r>
          </a:p>
        </p:txBody>
      </p:sp>
      <p:sp>
        <p:nvSpPr>
          <p:cNvPr id="44" name="Text Box 48"/>
          <p:cNvSpPr txBox="1">
            <a:spLocks noChangeArrowheads="1"/>
          </p:cNvSpPr>
          <p:nvPr/>
        </p:nvSpPr>
        <p:spPr bwMode="auto">
          <a:xfrm>
            <a:off x="611559" y="971550"/>
            <a:ext cx="829431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Clr>
                <a:srgbClr val="FFFF00"/>
              </a:buClr>
              <a:buSzPct val="60000"/>
              <a:defRPr/>
            </a:pPr>
            <a:r>
              <a:rPr lang="en-US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S-100 </a:t>
            </a:r>
            <a:r>
              <a:rPr lang="en-U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will </a:t>
            </a:r>
            <a:r>
              <a:rPr lang="en-US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support </a:t>
            </a:r>
            <a:r>
              <a:rPr lang="en-U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a </a:t>
            </a:r>
            <a:r>
              <a:rPr lang="en-US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variety of data sources, products and services</a:t>
            </a:r>
          </a:p>
        </p:txBody>
      </p:sp>
      <p:grpSp>
        <p:nvGrpSpPr>
          <p:cNvPr id="2" name="Group 28"/>
          <p:cNvGrpSpPr>
            <a:grpSpLocks/>
          </p:cNvGrpSpPr>
          <p:nvPr/>
        </p:nvGrpSpPr>
        <p:grpSpPr bwMode="auto">
          <a:xfrm>
            <a:off x="3645720" y="4287264"/>
            <a:ext cx="1714511" cy="1390291"/>
            <a:chOff x="3215" y="2401"/>
            <a:chExt cx="1069" cy="692"/>
          </a:xfrm>
          <a:scene3d>
            <a:camera prst="isometricOffAxis1Right"/>
            <a:lightRig rig="threePt" dir="t"/>
          </a:scene3d>
        </p:grpSpPr>
        <p:grpSp>
          <p:nvGrpSpPr>
            <p:cNvPr id="3" name="Group 29"/>
            <p:cNvGrpSpPr>
              <a:grpSpLocks/>
            </p:cNvGrpSpPr>
            <p:nvPr/>
          </p:nvGrpSpPr>
          <p:grpSpPr bwMode="auto">
            <a:xfrm>
              <a:off x="3215" y="2433"/>
              <a:ext cx="1069" cy="660"/>
              <a:chOff x="3215" y="2433"/>
              <a:chExt cx="1069" cy="660"/>
            </a:xfrm>
          </p:grpSpPr>
          <p:sp>
            <p:nvSpPr>
              <p:cNvPr id="1054" name="Oval 30"/>
              <p:cNvSpPr>
                <a:spLocks noChangeArrowheads="1"/>
              </p:cNvSpPr>
              <p:nvPr/>
            </p:nvSpPr>
            <p:spPr bwMode="auto">
              <a:xfrm>
                <a:off x="3278" y="2841"/>
                <a:ext cx="1006" cy="223"/>
              </a:xfrm>
              <a:prstGeom prst="ellipse">
                <a:avLst/>
              </a:prstGeom>
              <a:solidFill>
                <a:srgbClr val="000000">
                  <a:alpha val="55000"/>
                </a:srgbClr>
              </a:solidFill>
              <a:ln w="9525">
                <a:noFill/>
                <a:round/>
                <a:headEnd/>
                <a:tailEnd/>
              </a:ln>
            </p:spPr>
            <p:txBody>
              <a:bodyPr anchor="ctr"/>
              <a:lstStyle/>
              <a:p>
                <a:pPr>
                  <a:defRPr/>
                </a:pPr>
                <a:endParaRPr lang="en-AU" sz="1600">
                  <a:solidFill>
                    <a:schemeClr val="accent4">
                      <a:lumMod val="10000"/>
                    </a:schemeClr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055" name="AutoShape 31"/>
              <p:cNvSpPr>
                <a:spLocks noChangeArrowheads="1"/>
              </p:cNvSpPr>
              <p:nvPr/>
            </p:nvSpPr>
            <p:spPr bwMode="auto">
              <a:xfrm>
                <a:off x="3215" y="2433"/>
                <a:ext cx="822" cy="660"/>
              </a:xfrm>
              <a:prstGeom prst="can">
                <a:avLst>
                  <a:gd name="adj" fmla="val 25000"/>
                </a:avLst>
              </a:prstGeom>
              <a:gradFill rotWithShape="1">
                <a:gsLst>
                  <a:gs pos="0">
                    <a:srgbClr val="0033CC"/>
                  </a:gs>
                  <a:gs pos="50000">
                    <a:srgbClr val="CCCCFF"/>
                  </a:gs>
                  <a:gs pos="100000">
                    <a:srgbClr val="0033CC"/>
                  </a:gs>
                </a:gsLst>
                <a:lin ang="0" scaled="1"/>
              </a:gra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anchor="ctr"/>
              <a:lstStyle/>
              <a:p>
                <a:pPr>
                  <a:defRPr/>
                </a:pPr>
                <a:endParaRPr lang="en-AU" sz="1600">
                  <a:solidFill>
                    <a:schemeClr val="accent4">
                      <a:lumMod val="10000"/>
                    </a:schemeClr>
                  </a:solidFill>
                  <a:latin typeface="Arial Narrow" pitchFamily="34" charset="0"/>
                </a:endParaRPr>
              </a:p>
            </p:txBody>
          </p:sp>
        </p:grpSp>
        <p:sp>
          <p:nvSpPr>
            <p:cNvPr id="1056" name="Rectangle 32"/>
            <p:cNvSpPr>
              <a:spLocks noChangeArrowheads="1"/>
            </p:cNvSpPr>
            <p:nvPr/>
          </p:nvSpPr>
          <p:spPr bwMode="auto">
            <a:xfrm>
              <a:off x="3313" y="2677"/>
              <a:ext cx="632" cy="3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lIns="0" tIns="0" rIns="0" bIns="0"/>
            <a:lstStyle/>
            <a:p>
              <a:pPr algn="ctr">
                <a:spcAft>
                  <a:spcPts val="1000"/>
                </a:spcAft>
                <a:defRPr/>
              </a:pPr>
              <a:r>
                <a:rPr lang="en-AU" sz="1600" dirty="0">
                  <a:solidFill>
                    <a:schemeClr val="accent4">
                      <a:lumMod val="10000"/>
                    </a:schemeClr>
                  </a:solidFill>
                  <a:latin typeface="Arial Narrow" pitchFamily="34" charset="0"/>
                </a:rPr>
                <a:t>Future  ENC</a:t>
              </a:r>
              <a:br>
                <a:rPr lang="en-AU" sz="1600" dirty="0">
                  <a:solidFill>
                    <a:schemeClr val="accent4">
                      <a:lumMod val="10000"/>
                    </a:schemeClr>
                  </a:solidFill>
                  <a:latin typeface="Arial Narrow" pitchFamily="34" charset="0"/>
                </a:rPr>
              </a:br>
              <a:r>
                <a:rPr lang="en-AU" sz="1600" dirty="0">
                  <a:solidFill>
                    <a:schemeClr val="accent4">
                      <a:lumMod val="10000"/>
                    </a:schemeClr>
                  </a:solidFill>
                  <a:latin typeface="Arial Narrow" pitchFamily="34" charset="0"/>
                </a:rPr>
                <a:t>(S-101)</a:t>
              </a:r>
              <a:endParaRPr lang="en-US" sz="1600" dirty="0">
                <a:solidFill>
                  <a:schemeClr val="accent4">
                    <a:lumMod val="10000"/>
                  </a:schemeClr>
                </a:solidFill>
                <a:latin typeface="Arial Narrow" pitchFamily="34" charset="0"/>
              </a:endParaRPr>
            </a:p>
          </p:txBody>
        </p:sp>
        <p:sp>
          <p:nvSpPr>
            <p:cNvPr id="1057" name="Text Box 33"/>
            <p:cNvSpPr txBox="1">
              <a:spLocks noChangeArrowheads="1"/>
            </p:cNvSpPr>
            <p:nvPr/>
          </p:nvSpPr>
          <p:spPr bwMode="auto">
            <a:xfrm>
              <a:off x="3230" y="2401"/>
              <a:ext cx="787" cy="2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lIns="72420" tIns="36211" rIns="72420" bIns="36211"/>
            <a:lstStyle/>
            <a:p>
              <a:pPr algn="ctr">
                <a:spcAft>
                  <a:spcPts val="1000"/>
                </a:spcAft>
                <a:defRPr/>
              </a:pPr>
              <a:endParaRPr lang="en-US" sz="1600" dirty="0">
                <a:solidFill>
                  <a:schemeClr val="accent4">
                    <a:lumMod val="10000"/>
                  </a:schemeClr>
                </a:solidFill>
                <a:latin typeface="Arial Narrow" pitchFamily="34" charset="0"/>
              </a:endParaRPr>
            </a:p>
          </p:txBody>
        </p:sp>
      </p:grpSp>
      <p:grpSp>
        <p:nvGrpSpPr>
          <p:cNvPr id="4" name="Group 22"/>
          <p:cNvGrpSpPr>
            <a:grpSpLocks/>
          </p:cNvGrpSpPr>
          <p:nvPr/>
        </p:nvGrpSpPr>
        <p:grpSpPr bwMode="auto">
          <a:xfrm>
            <a:off x="5082730" y="4084622"/>
            <a:ext cx="1571636" cy="1295119"/>
            <a:chOff x="3215" y="2433"/>
            <a:chExt cx="1069" cy="660"/>
          </a:xfrm>
          <a:scene3d>
            <a:camera prst="isometricOffAxis1Right"/>
            <a:lightRig rig="threePt" dir="t"/>
          </a:scene3d>
        </p:grpSpPr>
        <p:sp>
          <p:nvSpPr>
            <p:cNvPr id="1047" name="Oval 23"/>
            <p:cNvSpPr>
              <a:spLocks noChangeArrowheads="1"/>
            </p:cNvSpPr>
            <p:nvPr/>
          </p:nvSpPr>
          <p:spPr bwMode="auto">
            <a:xfrm>
              <a:off x="3278" y="2841"/>
              <a:ext cx="1006" cy="223"/>
            </a:xfrm>
            <a:prstGeom prst="ellipse">
              <a:avLst/>
            </a:prstGeom>
            <a:solidFill>
              <a:srgbClr val="000000">
                <a:alpha val="55000"/>
              </a:srgbClr>
            </a:solidFill>
            <a:ln w="9525">
              <a:noFill/>
              <a:round/>
              <a:headEnd/>
              <a:tailEnd/>
            </a:ln>
          </p:spPr>
          <p:txBody>
            <a:bodyPr anchor="ctr"/>
            <a:lstStyle/>
            <a:p>
              <a:pPr>
                <a:defRPr/>
              </a:pPr>
              <a:endParaRPr lang="en-AU" sz="1600">
                <a:solidFill>
                  <a:schemeClr val="accent4">
                    <a:lumMod val="10000"/>
                  </a:schemeClr>
                </a:solidFill>
                <a:latin typeface="Arial Narrow" pitchFamily="34" charset="0"/>
              </a:endParaRPr>
            </a:p>
          </p:txBody>
        </p:sp>
        <p:sp>
          <p:nvSpPr>
            <p:cNvPr id="1048" name="AutoShape 24"/>
            <p:cNvSpPr>
              <a:spLocks noChangeArrowheads="1"/>
            </p:cNvSpPr>
            <p:nvPr/>
          </p:nvSpPr>
          <p:spPr bwMode="auto">
            <a:xfrm>
              <a:off x="3215" y="2433"/>
              <a:ext cx="822" cy="660"/>
            </a:xfrm>
            <a:prstGeom prst="can">
              <a:avLst>
                <a:gd name="adj" fmla="val 25000"/>
              </a:avLst>
            </a:prstGeom>
            <a:gradFill rotWithShape="1">
              <a:gsLst>
                <a:gs pos="0">
                  <a:srgbClr val="0033CC"/>
                </a:gs>
                <a:gs pos="50000">
                  <a:srgbClr val="CCCCFF"/>
                </a:gs>
                <a:gs pos="100000">
                  <a:srgbClr val="0033CC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>
                <a:defRPr/>
              </a:pPr>
              <a:r>
                <a:rPr lang="en-AU" sz="1600" dirty="0">
                  <a:solidFill>
                    <a:schemeClr val="accent4">
                      <a:lumMod val="10000"/>
                    </a:schemeClr>
                  </a:solidFill>
                  <a:latin typeface="Arial Narrow" pitchFamily="34" charset="0"/>
                </a:rPr>
                <a:t>Nautical Publications</a:t>
              </a:r>
              <a:br>
                <a:rPr lang="en-AU" sz="1600" dirty="0">
                  <a:solidFill>
                    <a:schemeClr val="accent4">
                      <a:lumMod val="10000"/>
                    </a:schemeClr>
                  </a:solidFill>
                  <a:latin typeface="Arial Narrow" pitchFamily="34" charset="0"/>
                </a:rPr>
              </a:br>
              <a:r>
                <a:rPr lang="en-AU" sz="1600" dirty="0">
                  <a:solidFill>
                    <a:schemeClr val="accent4">
                      <a:lumMod val="10000"/>
                    </a:schemeClr>
                  </a:solidFill>
                  <a:latin typeface="Arial Narrow" pitchFamily="34" charset="0"/>
                </a:rPr>
                <a:t>(S-102)</a:t>
              </a:r>
            </a:p>
          </p:txBody>
        </p:sp>
      </p:grpSp>
      <p:grpSp>
        <p:nvGrpSpPr>
          <p:cNvPr id="5" name="Group 16"/>
          <p:cNvGrpSpPr>
            <a:grpSpLocks/>
          </p:cNvGrpSpPr>
          <p:nvPr/>
        </p:nvGrpSpPr>
        <p:grpSpPr bwMode="auto">
          <a:xfrm>
            <a:off x="5484934" y="1829991"/>
            <a:ext cx="1345840" cy="1088226"/>
            <a:chOff x="3215" y="2433"/>
            <a:chExt cx="1069" cy="660"/>
          </a:xfrm>
          <a:solidFill>
            <a:schemeClr val="accent4">
              <a:lumMod val="75000"/>
            </a:schemeClr>
          </a:solidFill>
          <a:scene3d>
            <a:camera prst="isometricOffAxis1Right"/>
            <a:lightRig rig="threePt" dir="t"/>
          </a:scene3d>
        </p:grpSpPr>
        <p:sp>
          <p:nvSpPr>
            <p:cNvPr id="56" name="Oval 17"/>
            <p:cNvSpPr>
              <a:spLocks noChangeArrowheads="1"/>
            </p:cNvSpPr>
            <p:nvPr/>
          </p:nvSpPr>
          <p:spPr bwMode="auto">
            <a:xfrm>
              <a:off x="3278" y="2841"/>
              <a:ext cx="1006" cy="223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anchor="ctr"/>
            <a:lstStyle/>
            <a:p>
              <a:pPr>
                <a:defRPr/>
              </a:pPr>
              <a:endParaRPr lang="en-AU" sz="1600">
                <a:solidFill>
                  <a:schemeClr val="accent4">
                    <a:lumMod val="10000"/>
                  </a:schemeClr>
                </a:solidFill>
                <a:latin typeface="Arial Narrow" pitchFamily="34" charset="0"/>
              </a:endParaRPr>
            </a:p>
          </p:txBody>
        </p:sp>
        <p:sp>
          <p:nvSpPr>
            <p:cNvPr id="57" name="AutoShape 18"/>
            <p:cNvSpPr>
              <a:spLocks noChangeArrowheads="1"/>
            </p:cNvSpPr>
            <p:nvPr/>
          </p:nvSpPr>
          <p:spPr bwMode="auto">
            <a:xfrm>
              <a:off x="3215" y="2433"/>
              <a:ext cx="822" cy="660"/>
            </a:xfrm>
            <a:prstGeom prst="can">
              <a:avLst>
                <a:gd name="adj" fmla="val 25000"/>
              </a:avLst>
            </a:prstGeom>
            <a:grpFill/>
            <a:ln w="1270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anchor="ctr"/>
            <a:lstStyle/>
            <a:p>
              <a:pPr algn="ctr">
                <a:defRPr/>
              </a:pPr>
              <a:r>
                <a:rPr lang="en-AU" sz="2400" dirty="0">
                  <a:solidFill>
                    <a:schemeClr val="accent4">
                      <a:lumMod val="10000"/>
                    </a:schemeClr>
                  </a:solidFill>
                  <a:latin typeface="Arial Narrow" pitchFamily="34" charset="0"/>
                </a:rPr>
                <a:t>?</a:t>
              </a:r>
            </a:p>
          </p:txBody>
        </p:sp>
      </p:grpSp>
      <p:grpSp>
        <p:nvGrpSpPr>
          <p:cNvPr id="6" name="Group 69"/>
          <p:cNvGrpSpPr>
            <a:grpSpLocks/>
          </p:cNvGrpSpPr>
          <p:nvPr/>
        </p:nvGrpSpPr>
        <p:grpSpPr bwMode="auto">
          <a:xfrm>
            <a:off x="1500188" y="1768475"/>
            <a:ext cx="4924425" cy="3640138"/>
            <a:chOff x="1500166" y="1769174"/>
            <a:chExt cx="4924924" cy="3639946"/>
          </a:xfrm>
        </p:grpSpPr>
        <p:grpSp>
          <p:nvGrpSpPr>
            <p:cNvPr id="7" name="Group 13"/>
            <p:cNvGrpSpPr>
              <a:grpSpLocks/>
            </p:cNvGrpSpPr>
            <p:nvPr/>
          </p:nvGrpSpPr>
          <p:grpSpPr bwMode="auto">
            <a:xfrm>
              <a:off x="4420422" y="1769174"/>
              <a:ext cx="1345840" cy="1037195"/>
              <a:chOff x="3215" y="2433"/>
              <a:chExt cx="1069" cy="660"/>
            </a:xfrm>
            <a:scene3d>
              <a:camera prst="isometricOffAxis1Right"/>
              <a:lightRig rig="threePt" dir="t"/>
            </a:scene3d>
          </p:grpSpPr>
          <p:sp>
            <p:nvSpPr>
              <p:cNvPr id="1038" name="Oval 14"/>
              <p:cNvSpPr>
                <a:spLocks noChangeArrowheads="1"/>
              </p:cNvSpPr>
              <p:nvPr/>
            </p:nvSpPr>
            <p:spPr bwMode="auto">
              <a:xfrm>
                <a:off x="3278" y="2841"/>
                <a:ext cx="1006" cy="223"/>
              </a:xfrm>
              <a:prstGeom prst="ellipse">
                <a:avLst/>
              </a:prstGeom>
              <a:solidFill>
                <a:srgbClr val="000000">
                  <a:alpha val="55000"/>
                </a:srgbClr>
              </a:solidFill>
              <a:ln w="9525">
                <a:noFill/>
                <a:round/>
                <a:headEnd/>
                <a:tailEnd/>
              </a:ln>
            </p:spPr>
            <p:txBody>
              <a:bodyPr anchor="ctr"/>
              <a:lstStyle/>
              <a:p>
                <a:pPr>
                  <a:defRPr/>
                </a:pPr>
                <a:endParaRPr lang="en-AU" sz="1600">
                  <a:solidFill>
                    <a:schemeClr val="accent4">
                      <a:lumMod val="10000"/>
                    </a:schemeClr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039" name="AutoShape 15"/>
              <p:cNvSpPr>
                <a:spLocks noChangeArrowheads="1"/>
              </p:cNvSpPr>
              <p:nvPr/>
            </p:nvSpPr>
            <p:spPr bwMode="auto">
              <a:xfrm>
                <a:off x="3215" y="2433"/>
                <a:ext cx="822" cy="660"/>
              </a:xfrm>
              <a:prstGeom prst="can">
                <a:avLst>
                  <a:gd name="adj" fmla="val 25000"/>
                </a:avLst>
              </a:prstGeom>
              <a:gradFill rotWithShape="1">
                <a:gsLst>
                  <a:gs pos="0">
                    <a:srgbClr val="0033CC"/>
                  </a:gs>
                  <a:gs pos="50000">
                    <a:srgbClr val="CCCCFF"/>
                  </a:gs>
                  <a:gs pos="100000">
                    <a:srgbClr val="0033CC"/>
                  </a:gs>
                </a:gsLst>
                <a:lin ang="0" scaled="1"/>
              </a:gra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anchor="ctr"/>
              <a:lstStyle/>
              <a:p>
                <a:pPr algn="ctr">
                  <a:defRPr/>
                </a:pPr>
                <a:r>
                  <a:rPr lang="en-AU" sz="1600" dirty="0">
                    <a:solidFill>
                      <a:schemeClr val="accent4">
                        <a:lumMod val="10000"/>
                      </a:schemeClr>
                    </a:solidFill>
                    <a:latin typeface="Arial Narrow" pitchFamily="34" charset="0"/>
                  </a:rPr>
                  <a:t>Inland ENC</a:t>
                </a:r>
              </a:p>
            </p:txBody>
          </p:sp>
        </p:grpSp>
        <p:grpSp>
          <p:nvGrpSpPr>
            <p:cNvPr id="8" name="Group 19"/>
            <p:cNvGrpSpPr>
              <a:grpSpLocks/>
            </p:cNvGrpSpPr>
            <p:nvPr/>
          </p:nvGrpSpPr>
          <p:grpSpPr bwMode="auto">
            <a:xfrm>
              <a:off x="1500166" y="3471059"/>
              <a:ext cx="1345058" cy="1089349"/>
              <a:chOff x="3215" y="2433"/>
              <a:chExt cx="1069" cy="660"/>
            </a:xfrm>
            <a:scene3d>
              <a:camera prst="isometricOffAxis1Right"/>
              <a:lightRig rig="threePt" dir="t"/>
            </a:scene3d>
          </p:grpSpPr>
          <p:sp>
            <p:nvSpPr>
              <p:cNvPr id="1044" name="Oval 20"/>
              <p:cNvSpPr>
                <a:spLocks noChangeArrowheads="1"/>
              </p:cNvSpPr>
              <p:nvPr/>
            </p:nvSpPr>
            <p:spPr bwMode="auto">
              <a:xfrm>
                <a:off x="3278" y="2841"/>
                <a:ext cx="1006" cy="223"/>
              </a:xfrm>
              <a:prstGeom prst="ellipse">
                <a:avLst/>
              </a:prstGeom>
              <a:solidFill>
                <a:srgbClr val="000000">
                  <a:alpha val="55000"/>
                </a:srgbClr>
              </a:solidFill>
              <a:ln w="9525">
                <a:noFill/>
                <a:round/>
                <a:headEnd/>
                <a:tailEnd/>
              </a:ln>
            </p:spPr>
            <p:txBody>
              <a:bodyPr anchor="ctr"/>
              <a:lstStyle/>
              <a:p>
                <a:pPr>
                  <a:defRPr/>
                </a:pPr>
                <a:endParaRPr lang="en-AU" sz="1600">
                  <a:solidFill>
                    <a:schemeClr val="accent4">
                      <a:lumMod val="10000"/>
                    </a:schemeClr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045" name="AutoShape 21"/>
              <p:cNvSpPr>
                <a:spLocks noChangeArrowheads="1"/>
              </p:cNvSpPr>
              <p:nvPr/>
            </p:nvSpPr>
            <p:spPr bwMode="auto">
              <a:xfrm>
                <a:off x="3215" y="2433"/>
                <a:ext cx="822" cy="660"/>
              </a:xfrm>
              <a:prstGeom prst="can">
                <a:avLst>
                  <a:gd name="adj" fmla="val 25000"/>
                </a:avLst>
              </a:prstGeom>
              <a:gradFill rotWithShape="1">
                <a:gsLst>
                  <a:gs pos="0">
                    <a:srgbClr val="0033CC"/>
                  </a:gs>
                  <a:gs pos="50000">
                    <a:srgbClr val="CCCCFF"/>
                  </a:gs>
                  <a:gs pos="100000">
                    <a:srgbClr val="0033CC"/>
                  </a:gs>
                </a:gsLst>
                <a:lin ang="0" scaled="1"/>
              </a:gra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anchor="ctr"/>
              <a:lstStyle/>
              <a:p>
                <a:pPr algn="ctr">
                  <a:defRPr/>
                </a:pPr>
                <a:r>
                  <a:rPr lang="en-AU" sz="1600" dirty="0">
                    <a:solidFill>
                      <a:schemeClr val="accent4">
                        <a:lumMod val="10000"/>
                      </a:schemeClr>
                    </a:solidFill>
                    <a:latin typeface="Arial Narrow" pitchFamily="34" charset="0"/>
                  </a:rPr>
                  <a:t>3D &amp; temporal</a:t>
                </a:r>
              </a:p>
            </p:txBody>
          </p:sp>
        </p:grpSp>
        <p:grpSp>
          <p:nvGrpSpPr>
            <p:cNvPr id="9" name="Group 34"/>
            <p:cNvGrpSpPr>
              <a:grpSpLocks/>
            </p:cNvGrpSpPr>
            <p:nvPr/>
          </p:nvGrpSpPr>
          <p:grpSpPr bwMode="auto">
            <a:xfrm>
              <a:off x="2500298" y="4256877"/>
              <a:ext cx="1345840" cy="1152243"/>
              <a:chOff x="807" y="1739"/>
              <a:chExt cx="792" cy="552"/>
            </a:xfrm>
            <a:scene3d>
              <a:camera prst="isometricOffAxis1Right"/>
              <a:lightRig rig="threePt" dir="t"/>
            </a:scene3d>
          </p:grpSpPr>
          <p:grpSp>
            <p:nvGrpSpPr>
              <p:cNvPr id="10" name="Group 35"/>
              <p:cNvGrpSpPr>
                <a:grpSpLocks/>
              </p:cNvGrpSpPr>
              <p:nvPr/>
            </p:nvGrpSpPr>
            <p:grpSpPr bwMode="auto">
              <a:xfrm>
                <a:off x="807" y="1739"/>
                <a:ext cx="792" cy="552"/>
                <a:chOff x="3215" y="2433"/>
                <a:chExt cx="1069" cy="660"/>
              </a:xfrm>
            </p:grpSpPr>
            <p:sp>
              <p:nvSpPr>
                <p:cNvPr id="1060" name="Oval 36"/>
                <p:cNvSpPr>
                  <a:spLocks noChangeArrowheads="1"/>
                </p:cNvSpPr>
                <p:nvPr/>
              </p:nvSpPr>
              <p:spPr bwMode="auto">
                <a:xfrm>
                  <a:off x="3278" y="2841"/>
                  <a:ext cx="1006" cy="223"/>
                </a:xfrm>
                <a:prstGeom prst="ellipse">
                  <a:avLst/>
                </a:prstGeom>
                <a:solidFill>
                  <a:srgbClr val="000000">
                    <a:alpha val="55000"/>
                  </a:srgbClr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anchor="ctr"/>
                <a:lstStyle/>
                <a:p>
                  <a:pPr>
                    <a:defRPr/>
                  </a:pPr>
                  <a:endParaRPr lang="en-AU" sz="1600">
                    <a:solidFill>
                      <a:schemeClr val="accent4">
                        <a:lumMod val="10000"/>
                      </a:schemeClr>
                    </a:solidFill>
                    <a:latin typeface="Arial Narrow" pitchFamily="34" charset="0"/>
                  </a:endParaRPr>
                </a:p>
              </p:txBody>
            </p:sp>
            <p:sp>
              <p:nvSpPr>
                <p:cNvPr id="1061" name="AutoShape 37"/>
                <p:cNvSpPr>
                  <a:spLocks noChangeArrowheads="1"/>
                </p:cNvSpPr>
                <p:nvPr/>
              </p:nvSpPr>
              <p:spPr bwMode="auto">
                <a:xfrm>
                  <a:off x="3215" y="2433"/>
                  <a:ext cx="822" cy="660"/>
                </a:xfrm>
                <a:prstGeom prst="can">
                  <a:avLst>
                    <a:gd name="adj" fmla="val 25000"/>
                  </a:avLst>
                </a:prstGeom>
                <a:gradFill rotWithShape="1">
                  <a:gsLst>
                    <a:gs pos="0">
                      <a:srgbClr val="0033CC"/>
                    </a:gs>
                    <a:gs pos="50000">
                      <a:srgbClr val="CCCCFF"/>
                    </a:gs>
                    <a:gs pos="100000">
                      <a:srgbClr val="0033CC"/>
                    </a:gs>
                  </a:gsLst>
                  <a:lin ang="0" scaled="1"/>
                </a:gra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anchor="ctr"/>
                <a:lstStyle/>
                <a:p>
                  <a:pPr>
                    <a:defRPr/>
                  </a:pPr>
                  <a:endParaRPr lang="en-AU" sz="1600">
                    <a:solidFill>
                      <a:schemeClr val="accent4">
                        <a:lumMod val="10000"/>
                      </a:schemeClr>
                    </a:solidFill>
                    <a:latin typeface="Arial Narrow" pitchFamily="34" charset="0"/>
                  </a:endParaRPr>
                </a:p>
              </p:txBody>
            </p:sp>
          </p:grpSp>
          <p:sp>
            <p:nvSpPr>
              <p:cNvPr id="1062" name="Rectangle 38"/>
              <p:cNvSpPr>
                <a:spLocks noChangeArrowheads="1"/>
              </p:cNvSpPr>
              <p:nvPr/>
            </p:nvSpPr>
            <p:spPr bwMode="auto">
              <a:xfrm>
                <a:off x="947" y="1987"/>
                <a:ext cx="277" cy="1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>
                <a:outerShdw dist="28398" dir="1593903" algn="ctr" rotWithShape="0">
                  <a:srgbClr val="000000"/>
                </a:outerShdw>
              </a:effectLst>
            </p:spPr>
            <p:txBody>
              <a:bodyPr lIns="0" tIns="0" rIns="0" bIns="0"/>
              <a:lstStyle/>
              <a:p>
                <a:pPr algn="ctr">
                  <a:spcAft>
                    <a:spcPts val="1000"/>
                  </a:spcAft>
                  <a:defRPr/>
                </a:pPr>
                <a:r>
                  <a:rPr lang="en-AU" sz="1600" dirty="0">
                    <a:solidFill>
                      <a:schemeClr val="accent4">
                        <a:lumMod val="10000"/>
                      </a:schemeClr>
                    </a:solidFill>
                    <a:latin typeface="Arial Narrow" pitchFamily="34" charset="0"/>
                  </a:rPr>
                  <a:t>AML</a:t>
                </a:r>
                <a:endParaRPr lang="en-US" sz="1600" dirty="0">
                  <a:solidFill>
                    <a:schemeClr val="accent4">
                      <a:lumMod val="10000"/>
                    </a:schemeClr>
                  </a:solidFill>
                  <a:latin typeface="Arial Narrow" pitchFamily="34" charset="0"/>
                </a:endParaRPr>
              </a:p>
            </p:txBody>
          </p:sp>
        </p:grpSp>
        <p:grpSp>
          <p:nvGrpSpPr>
            <p:cNvPr id="11" name="Group 13"/>
            <p:cNvGrpSpPr>
              <a:grpSpLocks/>
            </p:cNvGrpSpPr>
            <p:nvPr/>
          </p:nvGrpSpPr>
          <p:grpSpPr bwMode="auto">
            <a:xfrm>
              <a:off x="2035857" y="2375551"/>
              <a:ext cx="1345840" cy="1037195"/>
              <a:chOff x="3215" y="2433"/>
              <a:chExt cx="1069" cy="660"/>
            </a:xfrm>
            <a:scene3d>
              <a:camera prst="isometricOffAxis1Right"/>
              <a:lightRig rig="threePt" dir="t"/>
            </a:scene3d>
          </p:grpSpPr>
          <p:sp>
            <p:nvSpPr>
              <p:cNvPr id="45" name="Oval 14"/>
              <p:cNvSpPr>
                <a:spLocks noChangeArrowheads="1"/>
              </p:cNvSpPr>
              <p:nvPr/>
            </p:nvSpPr>
            <p:spPr bwMode="auto">
              <a:xfrm>
                <a:off x="3278" y="2841"/>
                <a:ext cx="1006" cy="223"/>
              </a:xfrm>
              <a:prstGeom prst="ellipse">
                <a:avLst/>
              </a:prstGeom>
              <a:solidFill>
                <a:srgbClr val="000000">
                  <a:alpha val="55000"/>
                </a:srgbClr>
              </a:solidFill>
              <a:ln w="9525">
                <a:noFill/>
                <a:round/>
                <a:headEnd/>
                <a:tailEnd/>
              </a:ln>
            </p:spPr>
            <p:txBody>
              <a:bodyPr anchor="ctr"/>
              <a:lstStyle/>
              <a:p>
                <a:pPr>
                  <a:defRPr/>
                </a:pPr>
                <a:endParaRPr lang="en-AU" sz="1600">
                  <a:solidFill>
                    <a:schemeClr val="accent4">
                      <a:lumMod val="10000"/>
                    </a:schemeClr>
                  </a:solidFill>
                  <a:latin typeface="Arial Narrow" pitchFamily="34" charset="0"/>
                </a:endParaRPr>
              </a:p>
            </p:txBody>
          </p:sp>
          <p:sp>
            <p:nvSpPr>
              <p:cNvPr id="46" name="AutoShape 15"/>
              <p:cNvSpPr>
                <a:spLocks noChangeArrowheads="1"/>
              </p:cNvSpPr>
              <p:nvPr/>
            </p:nvSpPr>
            <p:spPr bwMode="auto">
              <a:xfrm>
                <a:off x="3215" y="2433"/>
                <a:ext cx="822" cy="660"/>
              </a:xfrm>
              <a:prstGeom prst="can">
                <a:avLst>
                  <a:gd name="adj" fmla="val 25000"/>
                </a:avLst>
              </a:prstGeom>
              <a:gradFill rotWithShape="1">
                <a:gsLst>
                  <a:gs pos="0">
                    <a:srgbClr val="0033CC"/>
                  </a:gs>
                  <a:gs pos="50000">
                    <a:srgbClr val="CCCCFF"/>
                  </a:gs>
                  <a:gs pos="100000">
                    <a:srgbClr val="0033CC"/>
                  </a:gs>
                </a:gsLst>
                <a:lin ang="0" scaled="1"/>
              </a:gra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anchor="ctr"/>
              <a:lstStyle/>
              <a:p>
                <a:pPr algn="ctr">
                  <a:defRPr/>
                </a:pPr>
                <a:r>
                  <a:rPr lang="en-AU" sz="1600" dirty="0">
                    <a:solidFill>
                      <a:schemeClr val="accent4">
                        <a:lumMod val="10000"/>
                      </a:schemeClr>
                    </a:solidFill>
                    <a:latin typeface="Arial Narrow" pitchFamily="34" charset="0"/>
                  </a:rPr>
                  <a:t>Sea ice</a:t>
                </a:r>
              </a:p>
            </p:txBody>
          </p:sp>
        </p:grpSp>
        <p:grpSp>
          <p:nvGrpSpPr>
            <p:cNvPr id="12" name="Group 13"/>
            <p:cNvGrpSpPr>
              <a:grpSpLocks/>
            </p:cNvGrpSpPr>
            <p:nvPr/>
          </p:nvGrpSpPr>
          <p:grpSpPr bwMode="auto">
            <a:xfrm>
              <a:off x="3214678" y="1899423"/>
              <a:ext cx="1345840" cy="1037195"/>
              <a:chOff x="3215" y="2433"/>
              <a:chExt cx="1069" cy="660"/>
            </a:xfrm>
            <a:scene3d>
              <a:camera prst="isometricOffAxis1Right"/>
              <a:lightRig rig="threePt" dir="t"/>
            </a:scene3d>
          </p:grpSpPr>
          <p:sp>
            <p:nvSpPr>
              <p:cNvPr id="48" name="Oval 14"/>
              <p:cNvSpPr>
                <a:spLocks noChangeArrowheads="1"/>
              </p:cNvSpPr>
              <p:nvPr/>
            </p:nvSpPr>
            <p:spPr bwMode="auto">
              <a:xfrm>
                <a:off x="3278" y="2841"/>
                <a:ext cx="1006" cy="223"/>
              </a:xfrm>
              <a:prstGeom prst="ellipse">
                <a:avLst/>
              </a:prstGeom>
              <a:solidFill>
                <a:srgbClr val="000000">
                  <a:alpha val="55000"/>
                </a:srgbClr>
              </a:solidFill>
              <a:ln w="9525">
                <a:noFill/>
                <a:round/>
                <a:headEnd/>
                <a:tailEnd/>
              </a:ln>
            </p:spPr>
            <p:txBody>
              <a:bodyPr anchor="ctr"/>
              <a:lstStyle/>
              <a:p>
                <a:pPr>
                  <a:defRPr/>
                </a:pPr>
                <a:endParaRPr lang="en-AU" sz="1600">
                  <a:solidFill>
                    <a:schemeClr val="accent4">
                      <a:lumMod val="10000"/>
                    </a:schemeClr>
                  </a:solidFill>
                  <a:latin typeface="Arial Narrow" pitchFamily="34" charset="0"/>
                </a:endParaRPr>
              </a:p>
            </p:txBody>
          </p:sp>
          <p:sp>
            <p:nvSpPr>
              <p:cNvPr id="49" name="AutoShape 15"/>
              <p:cNvSpPr>
                <a:spLocks noChangeArrowheads="1"/>
              </p:cNvSpPr>
              <p:nvPr/>
            </p:nvSpPr>
            <p:spPr bwMode="auto">
              <a:xfrm>
                <a:off x="3215" y="2433"/>
                <a:ext cx="822" cy="660"/>
              </a:xfrm>
              <a:prstGeom prst="can">
                <a:avLst>
                  <a:gd name="adj" fmla="val 25000"/>
                </a:avLst>
              </a:prstGeom>
              <a:gradFill rotWithShape="1">
                <a:gsLst>
                  <a:gs pos="0">
                    <a:srgbClr val="0033CC"/>
                  </a:gs>
                  <a:gs pos="50000">
                    <a:srgbClr val="CCCCFF"/>
                  </a:gs>
                  <a:gs pos="100000">
                    <a:srgbClr val="0033CC"/>
                  </a:gs>
                </a:gsLst>
                <a:lin ang="0" scaled="1"/>
              </a:gra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anchor="ctr"/>
              <a:lstStyle/>
              <a:p>
                <a:pPr algn="ctr">
                  <a:defRPr/>
                </a:pPr>
                <a:r>
                  <a:rPr lang="en-AU" sz="1600" dirty="0">
                    <a:solidFill>
                      <a:schemeClr val="accent4">
                        <a:lumMod val="10000"/>
                      </a:schemeClr>
                    </a:solidFill>
                    <a:latin typeface="Arial Narrow" pitchFamily="34" charset="0"/>
                  </a:rPr>
                  <a:t>UNCLOS boundaries</a:t>
                </a:r>
              </a:p>
            </p:txBody>
          </p:sp>
        </p:grpSp>
        <p:grpSp>
          <p:nvGrpSpPr>
            <p:cNvPr id="13" name="Group 7"/>
            <p:cNvGrpSpPr>
              <a:grpSpLocks/>
            </p:cNvGrpSpPr>
            <p:nvPr/>
          </p:nvGrpSpPr>
          <p:grpSpPr bwMode="auto">
            <a:xfrm>
              <a:off x="4013773" y="2487229"/>
              <a:ext cx="1345840" cy="1092104"/>
              <a:chOff x="3215" y="2433"/>
              <a:chExt cx="1069" cy="660"/>
            </a:xfrm>
            <a:scene3d>
              <a:camera prst="isometricOffAxis1Right"/>
              <a:lightRig rig="threePt" dir="t"/>
            </a:scene3d>
          </p:grpSpPr>
          <p:sp>
            <p:nvSpPr>
              <p:cNvPr id="1032" name="Oval 8"/>
              <p:cNvSpPr>
                <a:spLocks noChangeArrowheads="1"/>
              </p:cNvSpPr>
              <p:nvPr/>
            </p:nvSpPr>
            <p:spPr bwMode="auto">
              <a:xfrm>
                <a:off x="3278" y="2841"/>
                <a:ext cx="1006" cy="223"/>
              </a:xfrm>
              <a:prstGeom prst="ellipse">
                <a:avLst/>
              </a:prstGeom>
              <a:solidFill>
                <a:srgbClr val="000000">
                  <a:alpha val="55000"/>
                </a:srgbClr>
              </a:solidFill>
              <a:ln w="9525">
                <a:noFill/>
                <a:round/>
                <a:headEnd/>
                <a:tailEnd/>
              </a:ln>
            </p:spPr>
            <p:txBody>
              <a:bodyPr anchor="ctr"/>
              <a:lstStyle/>
              <a:p>
                <a:pPr>
                  <a:defRPr/>
                </a:pPr>
                <a:endParaRPr lang="en-AU" sz="1600">
                  <a:solidFill>
                    <a:schemeClr val="accent4">
                      <a:lumMod val="10000"/>
                    </a:schemeClr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033" name="AutoShape 9"/>
              <p:cNvSpPr>
                <a:spLocks noChangeArrowheads="1"/>
              </p:cNvSpPr>
              <p:nvPr/>
            </p:nvSpPr>
            <p:spPr bwMode="auto">
              <a:xfrm>
                <a:off x="3215" y="2433"/>
                <a:ext cx="822" cy="660"/>
              </a:xfrm>
              <a:prstGeom prst="can">
                <a:avLst>
                  <a:gd name="adj" fmla="val 25000"/>
                </a:avLst>
              </a:prstGeom>
              <a:gradFill rotWithShape="1">
                <a:gsLst>
                  <a:gs pos="0">
                    <a:srgbClr val="0033CC"/>
                  </a:gs>
                  <a:gs pos="50000">
                    <a:srgbClr val="CCCCFF"/>
                  </a:gs>
                  <a:gs pos="100000">
                    <a:srgbClr val="0033CC"/>
                  </a:gs>
                </a:gsLst>
                <a:lin ang="0" scaled="1"/>
              </a:gra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anchor="ctr"/>
              <a:lstStyle/>
              <a:p>
                <a:pPr algn="ctr">
                  <a:defRPr/>
                </a:pPr>
                <a:r>
                  <a:rPr lang="en-AU" sz="1600" dirty="0">
                    <a:solidFill>
                      <a:schemeClr val="accent4">
                        <a:lumMod val="10000"/>
                      </a:schemeClr>
                    </a:solidFill>
                    <a:latin typeface="Arial Narrow" pitchFamily="34" charset="0"/>
                  </a:rPr>
                  <a:t>MIO</a:t>
                </a:r>
              </a:p>
            </p:txBody>
          </p:sp>
        </p:grpSp>
        <p:grpSp>
          <p:nvGrpSpPr>
            <p:cNvPr id="14" name="Group 10"/>
            <p:cNvGrpSpPr>
              <a:grpSpLocks/>
            </p:cNvGrpSpPr>
            <p:nvPr/>
          </p:nvGrpSpPr>
          <p:grpSpPr bwMode="auto">
            <a:xfrm>
              <a:off x="2699807" y="3086904"/>
              <a:ext cx="1273340" cy="1072037"/>
              <a:chOff x="3272" y="2433"/>
              <a:chExt cx="1012" cy="660"/>
            </a:xfrm>
            <a:scene3d>
              <a:camera prst="isometricOffAxis1Right"/>
              <a:lightRig rig="threePt" dir="t"/>
            </a:scene3d>
          </p:grpSpPr>
          <p:sp>
            <p:nvSpPr>
              <p:cNvPr id="1035" name="Oval 11"/>
              <p:cNvSpPr>
                <a:spLocks noChangeArrowheads="1"/>
              </p:cNvSpPr>
              <p:nvPr/>
            </p:nvSpPr>
            <p:spPr bwMode="auto">
              <a:xfrm>
                <a:off x="3278" y="2841"/>
                <a:ext cx="1006" cy="223"/>
              </a:xfrm>
              <a:prstGeom prst="ellipse">
                <a:avLst/>
              </a:prstGeom>
              <a:solidFill>
                <a:srgbClr val="000000">
                  <a:alpha val="55000"/>
                </a:srgbClr>
              </a:solidFill>
              <a:ln w="9525">
                <a:noFill/>
                <a:round/>
                <a:headEnd/>
                <a:tailEnd/>
              </a:ln>
            </p:spPr>
            <p:txBody>
              <a:bodyPr anchor="ctr"/>
              <a:lstStyle/>
              <a:p>
                <a:pPr>
                  <a:defRPr/>
                </a:pPr>
                <a:endParaRPr lang="en-AU" sz="1600">
                  <a:solidFill>
                    <a:schemeClr val="accent4">
                      <a:lumMod val="10000"/>
                    </a:schemeClr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036" name="AutoShape 12"/>
              <p:cNvSpPr>
                <a:spLocks noChangeArrowheads="1"/>
              </p:cNvSpPr>
              <p:nvPr/>
            </p:nvSpPr>
            <p:spPr bwMode="auto">
              <a:xfrm>
                <a:off x="3272" y="2433"/>
                <a:ext cx="822" cy="660"/>
              </a:xfrm>
              <a:prstGeom prst="can">
                <a:avLst>
                  <a:gd name="adj" fmla="val 25000"/>
                </a:avLst>
              </a:prstGeom>
              <a:gradFill rotWithShape="1">
                <a:gsLst>
                  <a:gs pos="0">
                    <a:srgbClr val="0033CC"/>
                  </a:gs>
                  <a:gs pos="50000">
                    <a:srgbClr val="CCCCFF"/>
                  </a:gs>
                  <a:gs pos="100000">
                    <a:srgbClr val="0033CC"/>
                  </a:gs>
                </a:gsLst>
                <a:lin ang="0" scaled="1"/>
              </a:gra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anchor="ctr"/>
              <a:lstStyle/>
              <a:p>
                <a:pPr algn="ctr">
                  <a:defRPr/>
                </a:pPr>
                <a:r>
                  <a:rPr lang="en-AU" sz="1600" dirty="0">
                    <a:solidFill>
                      <a:schemeClr val="accent4">
                        <a:lumMod val="10000"/>
                      </a:schemeClr>
                    </a:solidFill>
                    <a:latin typeface="Arial Narrow" pitchFamily="34" charset="0"/>
                  </a:rPr>
                  <a:t>High density bathymetry</a:t>
                </a:r>
              </a:p>
            </p:txBody>
          </p:sp>
        </p:grpSp>
        <p:grpSp>
          <p:nvGrpSpPr>
            <p:cNvPr id="15" name="Group 25"/>
            <p:cNvGrpSpPr>
              <a:grpSpLocks/>
            </p:cNvGrpSpPr>
            <p:nvPr/>
          </p:nvGrpSpPr>
          <p:grpSpPr bwMode="auto">
            <a:xfrm>
              <a:off x="3812748" y="3282725"/>
              <a:ext cx="1286667" cy="1080041"/>
              <a:chOff x="3262" y="2411"/>
              <a:chExt cx="1022" cy="660"/>
            </a:xfrm>
            <a:scene3d>
              <a:camera prst="isometricOffAxis1Right"/>
              <a:lightRig rig="threePt" dir="t"/>
            </a:scene3d>
          </p:grpSpPr>
          <p:sp>
            <p:nvSpPr>
              <p:cNvPr id="1050" name="Oval 26"/>
              <p:cNvSpPr>
                <a:spLocks noChangeArrowheads="1"/>
              </p:cNvSpPr>
              <p:nvPr/>
            </p:nvSpPr>
            <p:spPr bwMode="auto">
              <a:xfrm>
                <a:off x="3278" y="2841"/>
                <a:ext cx="1006" cy="223"/>
              </a:xfrm>
              <a:prstGeom prst="ellipse">
                <a:avLst/>
              </a:prstGeom>
              <a:solidFill>
                <a:srgbClr val="000000">
                  <a:alpha val="55000"/>
                </a:srgbClr>
              </a:solidFill>
              <a:ln w="9525">
                <a:noFill/>
                <a:round/>
                <a:headEnd/>
                <a:tailEnd/>
              </a:ln>
            </p:spPr>
            <p:txBody>
              <a:bodyPr anchor="ctr"/>
              <a:lstStyle/>
              <a:p>
                <a:pPr>
                  <a:defRPr/>
                </a:pPr>
                <a:endParaRPr lang="en-AU" sz="1600">
                  <a:solidFill>
                    <a:schemeClr val="accent4">
                      <a:lumMod val="10000"/>
                    </a:schemeClr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051" name="AutoShape 27"/>
              <p:cNvSpPr>
                <a:spLocks noChangeArrowheads="1"/>
              </p:cNvSpPr>
              <p:nvPr/>
            </p:nvSpPr>
            <p:spPr bwMode="auto">
              <a:xfrm>
                <a:off x="3262" y="2411"/>
                <a:ext cx="822" cy="660"/>
              </a:xfrm>
              <a:prstGeom prst="can">
                <a:avLst>
                  <a:gd name="adj" fmla="val 25000"/>
                </a:avLst>
              </a:prstGeom>
              <a:gradFill rotWithShape="1">
                <a:gsLst>
                  <a:gs pos="0">
                    <a:srgbClr val="0033CC"/>
                  </a:gs>
                  <a:gs pos="50000">
                    <a:srgbClr val="CCCCFF"/>
                  </a:gs>
                  <a:gs pos="100000">
                    <a:srgbClr val="0033CC"/>
                  </a:gs>
                </a:gsLst>
                <a:lin ang="0" scaled="1"/>
              </a:gra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anchor="ctr"/>
              <a:lstStyle/>
              <a:p>
                <a:pPr algn="ctr">
                  <a:defRPr/>
                </a:pPr>
                <a:r>
                  <a:rPr lang="en-AU" sz="1600" dirty="0">
                    <a:solidFill>
                      <a:schemeClr val="accent4">
                        <a:lumMod val="10000"/>
                      </a:schemeClr>
                    </a:solidFill>
                    <a:latin typeface="Arial Narrow" pitchFamily="34" charset="0"/>
                  </a:rPr>
                  <a:t>Gridded data</a:t>
                </a:r>
              </a:p>
            </p:txBody>
          </p:sp>
        </p:grpSp>
        <p:grpSp>
          <p:nvGrpSpPr>
            <p:cNvPr id="16" name="Group 16"/>
            <p:cNvGrpSpPr>
              <a:grpSpLocks/>
            </p:cNvGrpSpPr>
            <p:nvPr/>
          </p:nvGrpSpPr>
          <p:grpSpPr bwMode="auto">
            <a:xfrm>
              <a:off x="5079250" y="2969787"/>
              <a:ext cx="1345840" cy="1088226"/>
              <a:chOff x="3215" y="2433"/>
              <a:chExt cx="1069" cy="660"/>
            </a:xfrm>
            <a:scene3d>
              <a:camera prst="isometricOffAxis1Right"/>
              <a:lightRig rig="threePt" dir="t"/>
            </a:scene3d>
          </p:grpSpPr>
          <p:sp>
            <p:nvSpPr>
              <p:cNvPr id="1041" name="Oval 17"/>
              <p:cNvSpPr>
                <a:spLocks noChangeArrowheads="1"/>
              </p:cNvSpPr>
              <p:nvPr/>
            </p:nvSpPr>
            <p:spPr bwMode="auto">
              <a:xfrm>
                <a:off x="3278" y="2841"/>
                <a:ext cx="1006" cy="223"/>
              </a:xfrm>
              <a:prstGeom prst="ellipse">
                <a:avLst/>
              </a:prstGeom>
              <a:solidFill>
                <a:srgbClr val="000000">
                  <a:alpha val="55000"/>
                </a:srgbClr>
              </a:solidFill>
              <a:ln w="9525">
                <a:noFill/>
                <a:round/>
                <a:headEnd/>
                <a:tailEnd/>
              </a:ln>
            </p:spPr>
            <p:txBody>
              <a:bodyPr anchor="ctr"/>
              <a:lstStyle/>
              <a:p>
                <a:pPr>
                  <a:defRPr/>
                </a:pPr>
                <a:endParaRPr lang="en-AU" sz="1600">
                  <a:solidFill>
                    <a:schemeClr val="accent4">
                      <a:lumMod val="10000"/>
                    </a:schemeClr>
                  </a:solidFill>
                  <a:latin typeface="Arial Narrow" pitchFamily="34" charset="0"/>
                </a:endParaRPr>
              </a:p>
            </p:txBody>
          </p:sp>
          <p:sp>
            <p:nvSpPr>
              <p:cNvPr id="1042" name="AutoShape 18"/>
              <p:cNvSpPr>
                <a:spLocks noChangeArrowheads="1"/>
              </p:cNvSpPr>
              <p:nvPr/>
            </p:nvSpPr>
            <p:spPr bwMode="auto">
              <a:xfrm>
                <a:off x="3215" y="2433"/>
                <a:ext cx="822" cy="660"/>
              </a:xfrm>
              <a:prstGeom prst="can">
                <a:avLst>
                  <a:gd name="adj" fmla="val 25000"/>
                </a:avLst>
              </a:prstGeom>
              <a:gradFill rotWithShape="1">
                <a:gsLst>
                  <a:gs pos="0">
                    <a:srgbClr val="0033CC"/>
                  </a:gs>
                  <a:gs pos="50000">
                    <a:srgbClr val="CCCCFF"/>
                  </a:gs>
                  <a:gs pos="100000">
                    <a:srgbClr val="0033CC"/>
                  </a:gs>
                </a:gsLst>
                <a:lin ang="0" scaled="1"/>
              </a:gra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anchor="ctr"/>
              <a:lstStyle/>
              <a:p>
                <a:pPr algn="ctr">
                  <a:defRPr/>
                </a:pPr>
                <a:r>
                  <a:rPr lang="en-AU" sz="1600" dirty="0">
                    <a:solidFill>
                      <a:schemeClr val="accent4">
                        <a:lumMod val="10000"/>
                      </a:schemeClr>
                    </a:solidFill>
                    <a:latin typeface="Arial Narrow" pitchFamily="34" charset="0"/>
                  </a:rPr>
                  <a:t>Web services</a:t>
                </a:r>
              </a:p>
            </p:txBody>
          </p:sp>
        </p:grpSp>
      </p:grpSp>
      <p:grpSp>
        <p:nvGrpSpPr>
          <p:cNvPr id="17" name="Group 16"/>
          <p:cNvGrpSpPr>
            <a:grpSpLocks/>
          </p:cNvGrpSpPr>
          <p:nvPr/>
        </p:nvGrpSpPr>
        <p:grpSpPr bwMode="auto">
          <a:xfrm>
            <a:off x="6100978" y="2239971"/>
            <a:ext cx="1345840" cy="1088226"/>
            <a:chOff x="3215" y="2433"/>
            <a:chExt cx="1069" cy="660"/>
          </a:xfrm>
          <a:solidFill>
            <a:schemeClr val="accent4">
              <a:lumMod val="75000"/>
            </a:schemeClr>
          </a:solidFill>
          <a:scene3d>
            <a:camera prst="isometricOffAxis1Right"/>
            <a:lightRig rig="threePt" dir="t"/>
          </a:scene3d>
        </p:grpSpPr>
        <p:sp>
          <p:nvSpPr>
            <p:cNvPr id="59" name="Oval 17"/>
            <p:cNvSpPr>
              <a:spLocks noChangeArrowheads="1"/>
            </p:cNvSpPr>
            <p:nvPr/>
          </p:nvSpPr>
          <p:spPr bwMode="auto">
            <a:xfrm>
              <a:off x="3278" y="2841"/>
              <a:ext cx="1006" cy="223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anchor="ctr"/>
            <a:lstStyle/>
            <a:p>
              <a:pPr>
                <a:defRPr/>
              </a:pPr>
              <a:endParaRPr lang="en-AU" sz="1600">
                <a:solidFill>
                  <a:schemeClr val="accent4">
                    <a:lumMod val="10000"/>
                  </a:schemeClr>
                </a:solidFill>
                <a:latin typeface="Arial Narrow" pitchFamily="34" charset="0"/>
              </a:endParaRPr>
            </a:p>
          </p:txBody>
        </p:sp>
        <p:sp>
          <p:nvSpPr>
            <p:cNvPr id="60" name="AutoShape 18"/>
            <p:cNvSpPr>
              <a:spLocks noChangeArrowheads="1"/>
            </p:cNvSpPr>
            <p:nvPr/>
          </p:nvSpPr>
          <p:spPr bwMode="auto">
            <a:xfrm>
              <a:off x="3215" y="2433"/>
              <a:ext cx="822" cy="660"/>
            </a:xfrm>
            <a:prstGeom prst="can">
              <a:avLst>
                <a:gd name="adj" fmla="val 25000"/>
              </a:avLst>
            </a:prstGeom>
            <a:grpFill/>
            <a:ln w="1270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anchor="ctr"/>
            <a:lstStyle/>
            <a:p>
              <a:pPr algn="ctr">
                <a:defRPr/>
              </a:pPr>
              <a:r>
                <a:rPr lang="en-AU" sz="2400" dirty="0">
                  <a:solidFill>
                    <a:schemeClr val="accent4">
                      <a:lumMod val="10000"/>
                    </a:schemeClr>
                  </a:solidFill>
                  <a:latin typeface="Arial Narrow" pitchFamily="34" charset="0"/>
                </a:rPr>
                <a:t>?</a:t>
              </a:r>
            </a:p>
          </p:txBody>
        </p:sp>
      </p:grpSp>
      <p:grpSp>
        <p:nvGrpSpPr>
          <p:cNvPr id="18" name="Group 16"/>
          <p:cNvGrpSpPr>
            <a:grpSpLocks/>
          </p:cNvGrpSpPr>
          <p:nvPr/>
        </p:nvGrpSpPr>
        <p:grpSpPr bwMode="auto">
          <a:xfrm>
            <a:off x="6564622" y="2561946"/>
            <a:ext cx="1345840" cy="1088226"/>
            <a:chOff x="3215" y="2433"/>
            <a:chExt cx="1069" cy="660"/>
          </a:xfrm>
          <a:solidFill>
            <a:schemeClr val="accent4">
              <a:lumMod val="75000"/>
            </a:schemeClr>
          </a:solidFill>
          <a:scene3d>
            <a:camera prst="isometricOffAxis1Right"/>
            <a:lightRig rig="threePt" dir="t"/>
          </a:scene3d>
        </p:grpSpPr>
        <p:sp>
          <p:nvSpPr>
            <p:cNvPr id="62" name="Oval 17"/>
            <p:cNvSpPr>
              <a:spLocks noChangeArrowheads="1"/>
            </p:cNvSpPr>
            <p:nvPr/>
          </p:nvSpPr>
          <p:spPr bwMode="auto">
            <a:xfrm>
              <a:off x="3278" y="2841"/>
              <a:ext cx="1006" cy="223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anchor="ctr"/>
            <a:lstStyle/>
            <a:p>
              <a:pPr>
                <a:defRPr/>
              </a:pPr>
              <a:endParaRPr lang="en-AU" sz="1600">
                <a:solidFill>
                  <a:schemeClr val="accent4">
                    <a:lumMod val="10000"/>
                  </a:schemeClr>
                </a:solidFill>
                <a:latin typeface="Arial Narrow" pitchFamily="34" charset="0"/>
              </a:endParaRPr>
            </a:p>
          </p:txBody>
        </p:sp>
        <p:sp>
          <p:nvSpPr>
            <p:cNvPr id="63" name="AutoShape 18"/>
            <p:cNvSpPr>
              <a:spLocks noChangeArrowheads="1"/>
            </p:cNvSpPr>
            <p:nvPr/>
          </p:nvSpPr>
          <p:spPr bwMode="auto">
            <a:xfrm>
              <a:off x="3215" y="2433"/>
              <a:ext cx="822" cy="660"/>
            </a:xfrm>
            <a:prstGeom prst="can">
              <a:avLst>
                <a:gd name="adj" fmla="val 25000"/>
              </a:avLst>
            </a:prstGeom>
            <a:grpFill/>
            <a:ln w="1270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anchor="ctr"/>
            <a:lstStyle/>
            <a:p>
              <a:pPr algn="ctr">
                <a:defRPr/>
              </a:pPr>
              <a:r>
                <a:rPr lang="en-AU" sz="2400" dirty="0">
                  <a:solidFill>
                    <a:schemeClr val="accent4">
                      <a:lumMod val="10000"/>
                    </a:schemeClr>
                  </a:solidFill>
                  <a:latin typeface="Arial Narrow" pitchFamily="34" charset="0"/>
                </a:rPr>
                <a:t>?</a:t>
              </a:r>
            </a:p>
          </p:txBody>
        </p:sp>
      </p:grpSp>
      <p:grpSp>
        <p:nvGrpSpPr>
          <p:cNvPr id="19" name="Group 16"/>
          <p:cNvGrpSpPr>
            <a:grpSpLocks/>
          </p:cNvGrpSpPr>
          <p:nvPr/>
        </p:nvGrpSpPr>
        <p:grpSpPr bwMode="auto">
          <a:xfrm>
            <a:off x="6613990" y="3062079"/>
            <a:ext cx="1345840" cy="1088226"/>
            <a:chOff x="3215" y="2433"/>
            <a:chExt cx="1069" cy="660"/>
          </a:xfrm>
          <a:solidFill>
            <a:schemeClr val="accent4">
              <a:lumMod val="75000"/>
            </a:schemeClr>
          </a:solidFill>
          <a:scene3d>
            <a:camera prst="isometricOffAxis1Right"/>
            <a:lightRig rig="threePt" dir="t"/>
          </a:scene3d>
        </p:grpSpPr>
        <p:sp>
          <p:nvSpPr>
            <p:cNvPr id="65" name="Oval 17"/>
            <p:cNvSpPr>
              <a:spLocks noChangeArrowheads="1"/>
            </p:cNvSpPr>
            <p:nvPr/>
          </p:nvSpPr>
          <p:spPr bwMode="auto">
            <a:xfrm>
              <a:off x="3278" y="2841"/>
              <a:ext cx="1006" cy="223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anchor="ctr"/>
            <a:lstStyle/>
            <a:p>
              <a:pPr>
                <a:defRPr/>
              </a:pPr>
              <a:endParaRPr lang="en-AU" sz="1600">
                <a:solidFill>
                  <a:schemeClr val="accent4">
                    <a:lumMod val="10000"/>
                  </a:schemeClr>
                </a:solidFill>
                <a:latin typeface="Arial Narrow" pitchFamily="34" charset="0"/>
              </a:endParaRPr>
            </a:p>
          </p:txBody>
        </p:sp>
        <p:sp>
          <p:nvSpPr>
            <p:cNvPr id="66" name="AutoShape 18"/>
            <p:cNvSpPr>
              <a:spLocks noChangeArrowheads="1"/>
            </p:cNvSpPr>
            <p:nvPr/>
          </p:nvSpPr>
          <p:spPr bwMode="auto">
            <a:xfrm>
              <a:off x="3215" y="2433"/>
              <a:ext cx="822" cy="660"/>
            </a:xfrm>
            <a:prstGeom prst="can">
              <a:avLst>
                <a:gd name="adj" fmla="val 25000"/>
              </a:avLst>
            </a:prstGeom>
            <a:grpFill/>
            <a:ln w="1270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anchor="ctr"/>
            <a:lstStyle/>
            <a:p>
              <a:pPr algn="ctr">
                <a:defRPr/>
              </a:pPr>
              <a:r>
                <a:rPr lang="en-AU" sz="2400" dirty="0">
                  <a:solidFill>
                    <a:schemeClr val="accent4">
                      <a:lumMod val="10000"/>
                    </a:schemeClr>
                  </a:solidFill>
                  <a:latin typeface="Arial Narrow" pitchFamily="34" charset="0"/>
                </a:rPr>
                <a:t>?</a:t>
              </a:r>
            </a:p>
          </p:txBody>
        </p:sp>
      </p:grpSp>
      <p:grpSp>
        <p:nvGrpSpPr>
          <p:cNvPr id="20" name="Group 16"/>
          <p:cNvGrpSpPr>
            <a:grpSpLocks/>
          </p:cNvGrpSpPr>
          <p:nvPr/>
        </p:nvGrpSpPr>
        <p:grpSpPr bwMode="auto">
          <a:xfrm>
            <a:off x="6372893" y="3641634"/>
            <a:ext cx="1316477" cy="1088226"/>
            <a:chOff x="3215" y="2433"/>
            <a:chExt cx="1069" cy="660"/>
          </a:xfrm>
          <a:solidFill>
            <a:schemeClr val="accent4">
              <a:lumMod val="75000"/>
            </a:schemeClr>
          </a:solidFill>
          <a:scene3d>
            <a:camera prst="isometricOffAxis1Right"/>
            <a:lightRig rig="threePt" dir="t"/>
          </a:scene3d>
        </p:grpSpPr>
        <p:sp>
          <p:nvSpPr>
            <p:cNvPr id="68" name="Oval 17"/>
            <p:cNvSpPr>
              <a:spLocks noChangeArrowheads="1"/>
            </p:cNvSpPr>
            <p:nvPr/>
          </p:nvSpPr>
          <p:spPr bwMode="auto">
            <a:xfrm>
              <a:off x="3278" y="2841"/>
              <a:ext cx="1006" cy="223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tIns="0" anchor="ctr"/>
            <a:lstStyle/>
            <a:p>
              <a:pPr>
                <a:defRPr/>
              </a:pPr>
              <a:endParaRPr lang="en-AU" sz="1600">
                <a:solidFill>
                  <a:schemeClr val="accent4">
                    <a:lumMod val="10000"/>
                  </a:schemeClr>
                </a:solidFill>
                <a:latin typeface="Arial Narrow" pitchFamily="34" charset="0"/>
              </a:endParaRPr>
            </a:p>
          </p:txBody>
        </p:sp>
        <p:sp>
          <p:nvSpPr>
            <p:cNvPr id="69" name="AutoShape 18"/>
            <p:cNvSpPr>
              <a:spLocks noChangeArrowheads="1"/>
            </p:cNvSpPr>
            <p:nvPr/>
          </p:nvSpPr>
          <p:spPr bwMode="auto">
            <a:xfrm>
              <a:off x="3215" y="2433"/>
              <a:ext cx="822" cy="660"/>
            </a:xfrm>
            <a:prstGeom prst="can">
              <a:avLst>
                <a:gd name="adj" fmla="val 25000"/>
              </a:avLst>
            </a:prstGeom>
            <a:grpFill/>
            <a:ln w="1270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tIns="0" anchor="ctr"/>
            <a:lstStyle/>
            <a:p>
              <a:pPr algn="ctr">
                <a:defRPr/>
              </a:pPr>
              <a:r>
                <a:rPr lang="en-AU" sz="2400" dirty="0">
                  <a:solidFill>
                    <a:schemeClr val="accent4">
                      <a:lumMod val="10000"/>
                    </a:schemeClr>
                  </a:solidFill>
                  <a:latin typeface="Arial Narrow" pitchFamily="34" charset="0"/>
                </a:rPr>
                <a:t>?</a:t>
              </a:r>
            </a:p>
          </p:txBody>
        </p:sp>
      </p:grp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62" name="Picture 2054" descr="full colour_crest_vector_merge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14688" y="1428750"/>
            <a:ext cx="2216150" cy="294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S-57 Limitations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844824"/>
            <a:ext cx="7734300" cy="4176464"/>
          </a:xfrm>
        </p:spPr>
        <p:txBody>
          <a:bodyPr/>
          <a:lstStyle/>
          <a:p>
            <a:pPr eaLnBrk="1" hangingPunct="1">
              <a:spcBef>
                <a:spcPts val="600"/>
              </a:spcBef>
              <a:spcAft>
                <a:spcPts val="600"/>
              </a:spcAft>
              <a:defRPr/>
            </a:pPr>
            <a:r>
              <a:rPr lang="en-US" sz="2800" dirty="0" smtClean="0"/>
              <a:t>No longer a contemporary GIS standard (</a:t>
            </a:r>
            <a:r>
              <a:rPr lang="en-US" sz="2000" dirty="0" smtClean="0"/>
              <a:t>30+ years old</a:t>
            </a:r>
            <a:r>
              <a:rPr lang="en-US" sz="2800" dirty="0" smtClean="0"/>
              <a:t>)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defRPr/>
            </a:pPr>
            <a:r>
              <a:rPr lang="en-US" sz="2800" dirty="0" smtClean="0"/>
              <a:t>Inflexible maintenance regime </a:t>
            </a:r>
            <a:r>
              <a:rPr lang="en-US" sz="2400" dirty="0" smtClean="0"/>
              <a:t>(“</a:t>
            </a:r>
            <a:r>
              <a:rPr lang="en-US" sz="2400" i="1" dirty="0" smtClean="0"/>
              <a:t>freezing”</a:t>
            </a:r>
            <a:r>
              <a:rPr lang="en-US" sz="2400" dirty="0" smtClean="0"/>
              <a:t> of editions)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defRPr/>
            </a:pPr>
            <a:r>
              <a:rPr lang="en-US" sz="2800" dirty="0" smtClean="0"/>
              <a:t>Difficult to  accommodate emerging requirements</a:t>
            </a:r>
          </a:p>
          <a:p>
            <a:pPr lvl="1" eaLnBrk="1" hangingPunct="1">
              <a:spcBef>
                <a:spcPts val="600"/>
              </a:spcBef>
              <a:spcAft>
                <a:spcPts val="600"/>
              </a:spcAft>
              <a:defRPr/>
            </a:pPr>
            <a:r>
              <a:rPr lang="en-US" sz="2000" dirty="0" smtClean="0"/>
              <a:t>ASL’s, emergency wreck marking buoy, PSSA’s, …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defRPr/>
            </a:pPr>
            <a:r>
              <a:rPr lang="en-US" sz="2800" dirty="0" smtClean="0"/>
              <a:t>Cannot easily support contemporary requirements </a:t>
            </a:r>
            <a:endParaRPr lang="en-US" sz="2400" dirty="0" smtClean="0"/>
          </a:p>
          <a:p>
            <a:pPr lvl="1" eaLnBrk="1" hangingPunct="1">
              <a:spcBef>
                <a:spcPts val="600"/>
              </a:spcBef>
              <a:spcAft>
                <a:spcPts val="600"/>
              </a:spcAft>
              <a:defRPr/>
            </a:pPr>
            <a:r>
              <a:rPr lang="en-US" sz="2000" dirty="0" smtClean="0"/>
              <a:t> gridded bathymetry, imagery, time-varying information, mixed data sets, etc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857250" y="393700"/>
            <a:ext cx="7429500" cy="165893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Why S-100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204864"/>
            <a:ext cx="8001000" cy="4032448"/>
          </a:xfrm>
        </p:spPr>
        <p:txBody>
          <a:bodyPr/>
          <a:lstStyle/>
          <a:p>
            <a:pPr lvl="1" eaLnBrk="1" hangingPunct="1">
              <a:defRPr/>
            </a:pPr>
            <a:r>
              <a:rPr lang="en-US" sz="2800" dirty="0" smtClean="0"/>
              <a:t>broad, contemporary geospatial framework standard</a:t>
            </a:r>
          </a:p>
          <a:p>
            <a:pPr lvl="2" eaLnBrk="1" hangingPunct="1">
              <a:defRPr/>
            </a:pPr>
            <a:r>
              <a:rPr lang="en-US" sz="2400" dirty="0" smtClean="0"/>
              <a:t>Not specific to ECDIS or charting</a:t>
            </a:r>
          </a:p>
          <a:p>
            <a:pPr lvl="2" eaLnBrk="1" hangingPunct="1">
              <a:defRPr/>
            </a:pPr>
            <a:r>
              <a:rPr lang="en-US" sz="2400" dirty="0" smtClean="0"/>
              <a:t>Enables use of hydro data in other products and services</a:t>
            </a:r>
          </a:p>
          <a:p>
            <a:pPr lvl="1" eaLnBrk="1" hangingPunct="1">
              <a:defRPr/>
            </a:pPr>
            <a:r>
              <a:rPr lang="en-US" sz="2800" dirty="0" smtClean="0"/>
              <a:t>Based on ISO 19100 series of geographic standards</a:t>
            </a:r>
          </a:p>
          <a:p>
            <a:pPr lvl="2" eaLnBrk="1" hangingPunct="1">
              <a:defRPr/>
            </a:pPr>
            <a:r>
              <a:rPr lang="en-US" sz="2400" dirty="0" smtClean="0"/>
              <a:t>interoperable with other ISO data profiles</a:t>
            </a:r>
          </a:p>
          <a:p>
            <a:pPr lvl="1" eaLnBrk="1" hangingPunct="1">
              <a:defRPr/>
            </a:pPr>
            <a:r>
              <a:rPr lang="en-US" sz="2800" dirty="0" smtClean="0"/>
              <a:t>Standards are never “</a:t>
            </a:r>
            <a:r>
              <a:rPr lang="en-US" sz="2800" i="1" dirty="0" smtClean="0"/>
              <a:t>frozen</a:t>
            </a:r>
            <a:r>
              <a:rPr lang="en-US" sz="2800" dirty="0" smtClean="0"/>
              <a:t>”</a:t>
            </a:r>
          </a:p>
          <a:p>
            <a:pPr lvl="1" eaLnBrk="1" hangingPunct="1">
              <a:defRPr/>
            </a:pPr>
            <a:r>
              <a:rPr lang="en-US" sz="2800" dirty="0" smtClean="0"/>
              <a:t>“</a:t>
            </a:r>
            <a:r>
              <a:rPr lang="en-US" sz="2800" i="1" dirty="0" smtClean="0"/>
              <a:t>Plug and play</a:t>
            </a:r>
            <a:r>
              <a:rPr lang="en-US" sz="2800" dirty="0" smtClean="0"/>
              <a:t>” updating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277813"/>
            <a:ext cx="7429500" cy="1139825"/>
          </a:xfrm>
        </p:spPr>
        <p:txBody>
          <a:bodyPr/>
          <a:lstStyle/>
          <a:p>
            <a:pPr>
              <a:defRPr/>
            </a:pPr>
            <a:r>
              <a:rPr lang="en-AU" dirty="0" smtClean="0"/>
              <a:t>What is S-100 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5616" y="1988840"/>
            <a:ext cx="7777559" cy="3888085"/>
          </a:xfrm>
        </p:spPr>
        <p:txBody>
          <a:bodyPr/>
          <a:lstStyle/>
          <a:p>
            <a:pPr>
              <a:defRPr/>
            </a:pPr>
            <a:r>
              <a:rPr lang="en-AU" sz="3200" dirty="0" smtClean="0"/>
              <a:t>a framework standard – </a:t>
            </a:r>
            <a:r>
              <a:rPr lang="en-AU" sz="2800" dirty="0" smtClean="0"/>
              <a:t>an </a:t>
            </a:r>
            <a:r>
              <a:rPr lang="en-AU" sz="2800" i="1" dirty="0" smtClean="0"/>
              <a:t>implementation guide</a:t>
            </a:r>
            <a:endParaRPr lang="en-AU" sz="3200" i="1" dirty="0" smtClean="0"/>
          </a:p>
          <a:p>
            <a:pPr>
              <a:buNone/>
              <a:defRPr/>
            </a:pPr>
            <a:r>
              <a:rPr lang="en-AU" sz="3200" dirty="0" smtClean="0"/>
              <a:t>describes components for</a:t>
            </a:r>
          </a:p>
          <a:p>
            <a:pPr lvl="1">
              <a:defRPr/>
            </a:pPr>
            <a:r>
              <a:rPr lang="en-AU" sz="2800" dirty="0" smtClean="0"/>
              <a:t> a </a:t>
            </a:r>
            <a:r>
              <a:rPr lang="en-AU" sz="2800" u="sng" dirty="0" smtClean="0"/>
              <a:t>registry</a:t>
            </a:r>
            <a:r>
              <a:rPr lang="en-AU" sz="2800" dirty="0" smtClean="0"/>
              <a:t> for managing</a:t>
            </a:r>
          </a:p>
          <a:p>
            <a:pPr marL="1438275" lvl="2" indent="-358775">
              <a:buNone/>
              <a:defRPr/>
            </a:pPr>
            <a:r>
              <a:rPr lang="en-AU" sz="2400" dirty="0" smtClean="0"/>
              <a:t>- </a:t>
            </a:r>
            <a:r>
              <a:rPr lang="en-AU" sz="2400" u="sng" dirty="0" smtClean="0"/>
              <a:t>feature</a:t>
            </a:r>
            <a:r>
              <a:rPr lang="en-AU" sz="2400" dirty="0" smtClean="0"/>
              <a:t> concept dictionaries, and</a:t>
            </a:r>
          </a:p>
          <a:p>
            <a:pPr marL="1438275" lvl="2" indent="-358775">
              <a:buFontTx/>
              <a:buChar char="-"/>
              <a:defRPr/>
            </a:pPr>
            <a:r>
              <a:rPr lang="en-AU" sz="2400" dirty="0" smtClean="0"/>
              <a:t>feature portrayal</a:t>
            </a:r>
          </a:p>
          <a:p>
            <a:pPr lvl="1">
              <a:defRPr/>
            </a:pPr>
            <a:r>
              <a:rPr lang="en-AU" sz="2800" u="sng" dirty="0" smtClean="0"/>
              <a:t>product specifications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620688"/>
            <a:ext cx="7920879" cy="5976664"/>
          </a:xfrm>
        </p:spPr>
        <p:txBody>
          <a:bodyPr/>
          <a:lstStyle/>
          <a:p>
            <a:pPr marL="1708150" lvl="1" indent="-1708150">
              <a:spcBef>
                <a:spcPts val="600"/>
              </a:spcBef>
              <a:spcAft>
                <a:spcPts val="600"/>
              </a:spcAft>
              <a:buNone/>
              <a:tabLst>
                <a:tab pos="1528763" algn="l"/>
              </a:tabLst>
              <a:defRPr/>
            </a:pPr>
            <a:r>
              <a:rPr lang="en-AU" sz="3200" u="sng" dirty="0" smtClean="0"/>
              <a:t>registry</a:t>
            </a:r>
            <a:endParaRPr lang="en-AU" sz="3200" u="sng" dirty="0" smtClean="0"/>
          </a:p>
          <a:p>
            <a:pPr marL="709613" lvl="2" indent="-355600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en-AU" sz="2400" dirty="0" smtClean="0"/>
              <a:t>a database that contains the essential elements required to establish and define product specifications</a:t>
            </a:r>
          </a:p>
          <a:p>
            <a:pPr marL="1708150" lvl="1" indent="-1708150">
              <a:spcBef>
                <a:spcPts val="600"/>
              </a:spcBef>
              <a:spcAft>
                <a:spcPts val="600"/>
              </a:spcAft>
              <a:buNone/>
              <a:tabLst>
                <a:tab pos="1528763" algn="l"/>
              </a:tabLst>
              <a:defRPr/>
            </a:pPr>
            <a:r>
              <a:rPr lang="en-AU" sz="3200" u="sng" dirty="0" smtClean="0"/>
              <a:t>feature</a:t>
            </a:r>
          </a:p>
          <a:p>
            <a:pPr marL="709613" lvl="2" indent="-355600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en-AU" sz="2400" dirty="0" smtClean="0"/>
              <a:t>the codification that describes a real-world entity </a:t>
            </a:r>
          </a:p>
          <a:p>
            <a:pPr marL="709613" lvl="2" indent="-355600">
              <a:spcBef>
                <a:spcPts val="600"/>
              </a:spcBef>
              <a:spcAft>
                <a:spcPts val="0"/>
              </a:spcAft>
              <a:buNone/>
              <a:tabLst>
                <a:tab pos="1528763" algn="l"/>
              </a:tabLst>
              <a:defRPr/>
            </a:pPr>
            <a:r>
              <a:rPr lang="en-AU" sz="2400" dirty="0" smtClean="0"/>
              <a:t>      -   </a:t>
            </a:r>
            <a:r>
              <a:rPr lang="en-AU" sz="2400" i="1" dirty="0" smtClean="0"/>
              <a:t>geospatial data</a:t>
            </a:r>
            <a:endParaRPr lang="en-AU" sz="2000" i="1" dirty="0" smtClean="0"/>
          </a:p>
          <a:p>
            <a:pPr marL="709613" lvl="2" indent="-355600">
              <a:spcBef>
                <a:spcPts val="0"/>
              </a:spcBef>
              <a:spcAft>
                <a:spcPts val="0"/>
              </a:spcAft>
              <a:buNone/>
              <a:tabLst>
                <a:tab pos="1528763" algn="l"/>
              </a:tabLst>
              <a:defRPr/>
            </a:pPr>
            <a:endParaRPr lang="en-AU" sz="2400" dirty="0" smtClean="0"/>
          </a:p>
          <a:p>
            <a:pPr marL="3313113" lvl="1" indent="-3313113">
              <a:spcBef>
                <a:spcPts val="600"/>
              </a:spcBef>
              <a:spcAft>
                <a:spcPts val="600"/>
              </a:spcAft>
              <a:buNone/>
              <a:tabLst>
                <a:tab pos="1528763" algn="l"/>
              </a:tabLst>
              <a:defRPr/>
            </a:pPr>
            <a:r>
              <a:rPr lang="en-AU" sz="3200" u="sng" dirty="0" smtClean="0"/>
              <a:t>product specification</a:t>
            </a:r>
          </a:p>
          <a:p>
            <a:pPr marL="709613" lvl="2" indent="-355600">
              <a:spcBef>
                <a:spcPts val="0"/>
              </a:spcBef>
              <a:spcAft>
                <a:spcPts val="0"/>
              </a:spcAft>
              <a:buFontTx/>
              <a:buChar char="-"/>
              <a:tabLst>
                <a:tab pos="1528763" algn="l"/>
              </a:tabLst>
              <a:defRPr/>
            </a:pPr>
            <a:r>
              <a:rPr lang="en-AU" sz="2400" dirty="0" smtClean="0"/>
              <a:t>the detailed specification for a standardised data input/output</a:t>
            </a:r>
          </a:p>
          <a:p>
            <a:pPr marL="1166813" lvl="3" indent="-355600">
              <a:spcBef>
                <a:spcPts val="0"/>
              </a:spcBef>
              <a:spcAft>
                <a:spcPts val="0"/>
              </a:spcAft>
              <a:buFontTx/>
              <a:buChar char="-"/>
              <a:tabLst>
                <a:tab pos="1528763" algn="l"/>
              </a:tabLst>
              <a:defRPr/>
            </a:pPr>
            <a:r>
              <a:rPr lang="en-AU" sz="2000" dirty="0" smtClean="0"/>
              <a:t>content, arrangement, portrayal, carrier, etc ….. </a:t>
            </a:r>
          </a:p>
          <a:p>
            <a:pPr marL="709613" lvl="2" indent="-355600">
              <a:spcBef>
                <a:spcPts val="600"/>
              </a:spcBef>
              <a:spcAft>
                <a:spcPts val="0"/>
              </a:spcAft>
              <a:buNone/>
              <a:tabLst>
                <a:tab pos="1528763" algn="l"/>
              </a:tabLst>
              <a:defRPr/>
            </a:pPr>
            <a:r>
              <a:rPr lang="en-AU" sz="2400" dirty="0" smtClean="0"/>
              <a:t>=   the “plans” , the “recipe”, the “data template”</a:t>
            </a:r>
          </a:p>
          <a:p>
            <a:pPr marL="2239963" lvl="2" indent="-1082675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AU" sz="2000" dirty="0" smtClean="0"/>
              <a:t>examples: ENC prod spec</a:t>
            </a:r>
          </a:p>
          <a:p>
            <a:pPr marL="3713163" lvl="2" indent="-3313113">
              <a:spcBef>
                <a:spcPts val="600"/>
              </a:spcBef>
              <a:spcAft>
                <a:spcPts val="600"/>
              </a:spcAft>
              <a:buNone/>
              <a:tabLst>
                <a:tab pos="1528763" algn="l"/>
              </a:tabLst>
              <a:defRPr/>
            </a:pPr>
            <a:endParaRPr lang="en-AU" sz="28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323528" y="212736"/>
            <a:ext cx="2304256" cy="2881987"/>
            <a:chOff x="323528" y="332656"/>
            <a:chExt cx="2304256" cy="2881987"/>
          </a:xfrm>
        </p:grpSpPr>
        <p:pic>
          <p:nvPicPr>
            <p:cNvPr id="17418" name="Picture 10" descr="http://www.rb.az.gov/images/guidelines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23528" y="332656"/>
              <a:ext cx="2304256" cy="2376264"/>
            </a:xfrm>
            <a:prstGeom prst="rect">
              <a:avLst/>
            </a:prstGeom>
            <a:noFill/>
          </p:spPr>
        </p:pic>
        <p:sp>
          <p:nvSpPr>
            <p:cNvPr id="10" name="TextBox 9"/>
            <p:cNvSpPr txBox="1"/>
            <p:nvPr/>
          </p:nvSpPr>
          <p:spPr>
            <a:xfrm>
              <a:off x="323528" y="2198980"/>
              <a:ext cx="2304256" cy="1015663"/>
            </a:xfrm>
            <a:prstGeom prst="rect">
              <a:avLst/>
            </a:prstGeom>
            <a:solidFill>
              <a:schemeClr val="tx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AU" sz="2000" b="1" dirty="0" smtClean="0">
                  <a:solidFill>
                    <a:srgbClr val="FFCC00"/>
                  </a:solidFill>
                </a:rPr>
                <a:t>Organizational Guidelines and Principles</a:t>
              </a:r>
              <a:endParaRPr lang="en-AU" sz="2000" b="1" dirty="0">
                <a:solidFill>
                  <a:srgbClr val="FFCC00"/>
                </a:solidFill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2594582" y="1934764"/>
            <a:ext cx="3765570" cy="3202538"/>
            <a:chOff x="2534622" y="1994724"/>
            <a:chExt cx="3765570" cy="3202538"/>
          </a:xfrm>
        </p:grpSpPr>
        <p:pic>
          <p:nvPicPr>
            <p:cNvPr id="17420" name="Picture 12" descr="http://horseychicken.files.wordpress.com/2008/09/hardware-store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534622" y="1994724"/>
              <a:ext cx="3765570" cy="2844456"/>
            </a:xfrm>
            <a:prstGeom prst="rect">
              <a:avLst/>
            </a:prstGeom>
            <a:noFill/>
          </p:spPr>
        </p:pic>
        <p:sp>
          <p:nvSpPr>
            <p:cNvPr id="7" name="TextBox 6"/>
            <p:cNvSpPr txBox="1"/>
            <p:nvPr/>
          </p:nvSpPr>
          <p:spPr>
            <a:xfrm>
              <a:off x="2555776" y="4797152"/>
              <a:ext cx="3744416" cy="400110"/>
            </a:xfrm>
            <a:prstGeom prst="rect">
              <a:avLst/>
            </a:prstGeom>
            <a:solidFill>
              <a:schemeClr val="tx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AU" sz="2000" b="1" dirty="0" smtClean="0">
                  <a:solidFill>
                    <a:srgbClr val="FFCC00"/>
                  </a:solidFill>
                </a:rPr>
                <a:t>… to create a store</a:t>
              </a:r>
              <a:endParaRPr lang="en-AU" sz="2000" b="1" dirty="0">
                <a:solidFill>
                  <a:srgbClr val="FFCC00"/>
                </a:solidFill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6251999" y="4296318"/>
            <a:ext cx="2665317" cy="2161224"/>
            <a:chOff x="6027149" y="4476198"/>
            <a:chExt cx="2665317" cy="2161224"/>
          </a:xfrm>
        </p:grpSpPr>
        <p:sp>
          <p:nvSpPr>
            <p:cNvPr id="8" name="TextBox 7"/>
            <p:cNvSpPr txBox="1"/>
            <p:nvPr/>
          </p:nvSpPr>
          <p:spPr>
            <a:xfrm>
              <a:off x="6027150" y="6237312"/>
              <a:ext cx="2664296" cy="400110"/>
            </a:xfrm>
            <a:prstGeom prst="rect">
              <a:avLst/>
            </a:prstGeom>
            <a:solidFill>
              <a:schemeClr val="tx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AU" sz="2000" b="1" dirty="0" smtClean="0">
                  <a:solidFill>
                    <a:srgbClr val="FFCC00"/>
                  </a:solidFill>
                </a:rPr>
                <a:t>… to build things</a:t>
              </a:r>
              <a:endParaRPr lang="en-AU" sz="2000" b="1" dirty="0">
                <a:solidFill>
                  <a:srgbClr val="FFCC00"/>
                </a:solidFill>
              </a:endParaRPr>
            </a:p>
          </p:txBody>
        </p:sp>
        <p:pic>
          <p:nvPicPr>
            <p:cNvPr id="17416" name="Picture 8" descr="http://www.comprehensivebuildingsolutions.net/Plans%20and%20rule.jpg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027149" y="4476198"/>
              <a:ext cx="2665317" cy="1768517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S-100 and the Registry</a:t>
            </a:r>
            <a:endParaRPr lang="en-A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0" y="-1794332"/>
            <a:ext cx="8501122" cy="11072890"/>
          </a:xfrm>
          <a:prstGeom prst="ellipse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6200000" scaled="0"/>
          </a:gradFill>
          <a:scene3d>
            <a:camera prst="isometricOffAxis1Top">
              <a:rot lat="19200000" lon="18600000" rev="3600000"/>
            </a:camera>
            <a:lightRig rig="threePt" dir="t"/>
          </a:scene3d>
          <a:sp3d>
            <a:bevelT w="0" h="317500"/>
            <a:extrusionClr>
              <a:schemeClr val="accent4">
                <a:lumMod val="40000"/>
                <a:lumOff val="60000"/>
              </a:schemeClr>
            </a:extrusionClr>
            <a:contourClr>
              <a:schemeClr val="accent4">
                <a:lumMod val="40000"/>
                <a:lumOff val="6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0" anchor="b" anchorCtr="1"/>
          <a:lstStyle/>
          <a:p>
            <a:pPr algn="ctr">
              <a:defRPr/>
            </a:pPr>
            <a:r>
              <a:rPr lang="en-AU" sz="4000" dirty="0">
                <a:solidFill>
                  <a:srgbClr val="66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ISO 19100 data framework</a:t>
            </a:r>
          </a:p>
        </p:txBody>
      </p:sp>
      <p:sp>
        <p:nvSpPr>
          <p:cNvPr id="17" name="Oval 16"/>
          <p:cNvSpPr/>
          <p:nvPr/>
        </p:nvSpPr>
        <p:spPr>
          <a:xfrm rot="20455356">
            <a:off x="4371629" y="1947578"/>
            <a:ext cx="4286280" cy="3429024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40000"/>
                  <a:lumOff val="60000"/>
                </a:schemeClr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16200000" scaled="1"/>
            <a:tileRect/>
          </a:gradFill>
          <a:ln>
            <a:solidFill>
              <a:schemeClr val="accent6">
                <a:lumMod val="40000"/>
                <a:lumOff val="60000"/>
              </a:schemeClr>
            </a:solidFill>
          </a:ln>
          <a:effectLst>
            <a:outerShdw blurRad="50800" dist="50800" dir="5400000" algn="ctr" rotWithShape="0">
              <a:schemeClr val="accent6">
                <a:lumMod val="40000"/>
                <a:lumOff val="60000"/>
              </a:schemeClr>
            </a:outerShdw>
          </a:effectLst>
          <a:scene3d>
            <a:camera prst="isometricOffAxis1Top">
              <a:rot lat="19199999" lon="18600000" rev="2700000"/>
            </a:camera>
            <a:lightRig rig="threePt" dir="t"/>
          </a:scene3d>
          <a:sp3d contourW="12700">
            <a:bevelT w="0" h="215900"/>
            <a:extrusionClr>
              <a:schemeClr val="accent6">
                <a:lumMod val="40000"/>
                <a:lumOff val="60000"/>
              </a:schemeClr>
            </a:extrusionClr>
            <a:contourClr>
              <a:schemeClr val="accent6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b" anchorCtr="1"/>
          <a:lstStyle/>
          <a:p>
            <a:pPr algn="ctr">
              <a:defRPr/>
            </a:pPr>
            <a:r>
              <a:rPr lang="en-AU" sz="2800" dirty="0">
                <a:solidFill>
                  <a:srgbClr val="66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S-100 data framework</a:t>
            </a:r>
          </a:p>
        </p:txBody>
      </p:sp>
      <p:grpSp>
        <p:nvGrpSpPr>
          <p:cNvPr id="3" name="Group 60"/>
          <p:cNvGrpSpPr>
            <a:grpSpLocks/>
          </p:cNvGrpSpPr>
          <p:nvPr/>
        </p:nvGrpSpPr>
        <p:grpSpPr bwMode="auto">
          <a:xfrm>
            <a:off x="1000125" y="1754208"/>
            <a:ext cx="4143375" cy="3417888"/>
            <a:chOff x="1000100" y="1428736"/>
            <a:chExt cx="4143405" cy="3417149"/>
          </a:xfrm>
        </p:grpSpPr>
        <p:cxnSp>
          <p:nvCxnSpPr>
            <p:cNvPr id="20" name="Straight Arrow Connector 19"/>
            <p:cNvCxnSpPr/>
            <p:nvPr/>
          </p:nvCxnSpPr>
          <p:spPr>
            <a:xfrm>
              <a:off x="2786051" y="3285709"/>
              <a:ext cx="1714512" cy="214267"/>
            </a:xfrm>
            <a:prstGeom prst="straightConnector1">
              <a:avLst/>
            </a:prstGeom>
            <a:ln w="38100">
              <a:solidFill>
                <a:srgbClr val="7030A0"/>
              </a:solidFill>
              <a:prstDash val="sysDot"/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/>
            <p:nvPr/>
          </p:nvCxnSpPr>
          <p:spPr>
            <a:xfrm>
              <a:off x="2465374" y="1703315"/>
              <a:ext cx="2428893" cy="1214174"/>
            </a:xfrm>
            <a:prstGeom prst="straightConnector1">
              <a:avLst/>
            </a:prstGeom>
            <a:ln w="38100">
              <a:solidFill>
                <a:srgbClr val="7030A0"/>
              </a:solidFill>
              <a:prstDash val="sysDot"/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/>
            <p:nvPr/>
          </p:nvCxnSpPr>
          <p:spPr>
            <a:xfrm>
              <a:off x="1000100" y="2357223"/>
              <a:ext cx="3643339" cy="785642"/>
            </a:xfrm>
            <a:prstGeom prst="straightConnector1">
              <a:avLst/>
            </a:prstGeom>
            <a:ln w="38100">
              <a:solidFill>
                <a:srgbClr val="7030A0"/>
              </a:solidFill>
              <a:prstDash val="sysDot"/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/>
            <p:nvPr/>
          </p:nvCxnSpPr>
          <p:spPr>
            <a:xfrm>
              <a:off x="1071539" y="1428736"/>
              <a:ext cx="3667152" cy="1607790"/>
            </a:xfrm>
            <a:prstGeom prst="straightConnector1">
              <a:avLst/>
            </a:prstGeom>
            <a:ln w="38100">
              <a:solidFill>
                <a:srgbClr val="7030A0"/>
              </a:solidFill>
              <a:prstDash val="sysDot"/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>
              <a:off x="1463653" y="2965104"/>
              <a:ext cx="3071835" cy="357111"/>
            </a:xfrm>
            <a:prstGeom prst="straightConnector1">
              <a:avLst/>
            </a:prstGeom>
            <a:ln w="38100">
              <a:solidFill>
                <a:srgbClr val="7030A0"/>
              </a:solidFill>
              <a:prstDash val="sysDot"/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/>
            <p:nvPr/>
          </p:nvCxnSpPr>
          <p:spPr>
            <a:xfrm rot="16200000" flipH="1">
              <a:off x="4422896" y="2030229"/>
              <a:ext cx="1084029" cy="357190"/>
            </a:xfrm>
            <a:prstGeom prst="straightConnector1">
              <a:avLst/>
            </a:prstGeom>
            <a:ln w="38100">
              <a:solidFill>
                <a:srgbClr val="7030A0"/>
              </a:solidFill>
              <a:prstDash val="sysDot"/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/>
            <p:nvPr/>
          </p:nvCxnSpPr>
          <p:spPr>
            <a:xfrm flipV="1">
              <a:off x="3357555" y="3999930"/>
              <a:ext cx="1285884" cy="571376"/>
            </a:xfrm>
            <a:prstGeom prst="straightConnector1">
              <a:avLst/>
            </a:prstGeom>
            <a:ln w="38100">
              <a:solidFill>
                <a:srgbClr val="7030A0"/>
              </a:solidFill>
              <a:prstDash val="sysDot"/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/>
            <p:nvPr/>
          </p:nvCxnSpPr>
          <p:spPr>
            <a:xfrm rot="5400000" flipH="1" flipV="1">
              <a:off x="4560159" y="4310164"/>
              <a:ext cx="571376" cy="500066"/>
            </a:xfrm>
            <a:prstGeom prst="straightConnector1">
              <a:avLst/>
            </a:prstGeom>
            <a:ln w="38100">
              <a:solidFill>
                <a:srgbClr val="7030A0"/>
              </a:solidFill>
              <a:prstDash val="sysDot"/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/>
            <p:nvPr/>
          </p:nvCxnSpPr>
          <p:spPr>
            <a:xfrm flipV="1">
              <a:off x="1857356" y="3857086"/>
              <a:ext cx="2714645" cy="571376"/>
            </a:xfrm>
            <a:prstGeom prst="straightConnector1">
              <a:avLst/>
            </a:prstGeom>
            <a:ln w="38100">
              <a:solidFill>
                <a:srgbClr val="7030A0"/>
              </a:solidFill>
              <a:prstDash val="sysDot"/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/>
            <p:nvPr/>
          </p:nvCxnSpPr>
          <p:spPr>
            <a:xfrm flipV="1">
              <a:off x="1225527" y="3714242"/>
              <a:ext cx="3286149" cy="142844"/>
            </a:xfrm>
            <a:prstGeom prst="straightConnector1">
              <a:avLst/>
            </a:prstGeom>
            <a:ln w="38100">
              <a:solidFill>
                <a:srgbClr val="7030A0"/>
              </a:solidFill>
              <a:prstDash val="sysDot"/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61"/>
          <p:cNvGrpSpPr/>
          <p:nvPr/>
        </p:nvGrpSpPr>
        <p:grpSpPr>
          <a:xfrm>
            <a:off x="162784" y="1301816"/>
            <a:ext cx="5290942" cy="4679283"/>
            <a:chOff x="162784" y="976358"/>
            <a:chExt cx="5290942" cy="4679283"/>
          </a:xfrm>
          <a:solidFill>
            <a:schemeClr val="accent3">
              <a:lumMod val="40000"/>
              <a:lumOff val="60000"/>
            </a:schemeClr>
          </a:solidFill>
        </p:grpSpPr>
        <p:sp>
          <p:nvSpPr>
            <p:cNvPr id="4" name="Rounded Rectangle 3"/>
            <p:cNvSpPr/>
            <p:nvPr/>
          </p:nvSpPr>
          <p:spPr bwMode="auto">
            <a:xfrm>
              <a:off x="2668240" y="3357750"/>
              <a:ext cx="1714512" cy="1000132"/>
            </a:xfrm>
            <a:prstGeom prst="roundRect">
              <a:avLst>
                <a:gd name="adj" fmla="val 5394"/>
              </a:avLst>
            </a:prstGeom>
            <a:grpFill/>
            <a:ln>
              <a:headEnd type="none" w="sm" len="sm"/>
              <a:tailEnd type="none" w="sm" len="sm"/>
            </a:ln>
            <a:scene3d>
              <a:camera prst="orthographicFront">
                <a:rot lat="19200000" lon="18600000" rev="3600000"/>
              </a:camera>
              <a:lightRig rig="threePt" dir="t"/>
            </a:scene3d>
            <a:sp3d>
              <a:bevelT w="63500" h="13970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144000" tIns="144000"/>
            <a:lstStyle/>
            <a:p>
              <a:pPr marL="82550" indent="-82550">
                <a:defRPr/>
              </a:pPr>
              <a:r>
                <a:rPr lang="en-AU" sz="1200" dirty="0">
                  <a:solidFill>
                    <a:srgbClr val="660066"/>
                  </a:solidFill>
                  <a:latin typeface="Arial" pitchFamily="34" charset="0"/>
                  <a:cs typeface="Arial" pitchFamily="34" charset="0"/>
                </a:rPr>
                <a:t>19131</a:t>
              </a:r>
              <a:br>
                <a:rPr lang="en-AU" sz="1200" dirty="0">
                  <a:solidFill>
                    <a:srgbClr val="660066"/>
                  </a:solidFill>
                  <a:latin typeface="Arial" pitchFamily="34" charset="0"/>
                  <a:cs typeface="Arial" pitchFamily="34" charset="0"/>
                </a:rPr>
              </a:br>
              <a:r>
                <a:rPr lang="en-AU" sz="1200" dirty="0">
                  <a:solidFill>
                    <a:srgbClr val="660066"/>
                  </a:solidFill>
                  <a:latin typeface="Arial" pitchFamily="34" charset="0"/>
                  <a:cs typeface="Arial" pitchFamily="34" charset="0"/>
                </a:rPr>
                <a:t>- data product specifications</a:t>
              </a:r>
            </a:p>
          </p:txBody>
        </p:sp>
        <p:sp>
          <p:nvSpPr>
            <p:cNvPr id="5" name="Rounded Rectangle 4"/>
            <p:cNvSpPr/>
            <p:nvPr/>
          </p:nvSpPr>
          <p:spPr bwMode="auto">
            <a:xfrm>
              <a:off x="3416741" y="2095428"/>
              <a:ext cx="1714512" cy="1000132"/>
            </a:xfrm>
            <a:prstGeom prst="roundRect">
              <a:avLst>
                <a:gd name="adj" fmla="val 5394"/>
              </a:avLst>
            </a:prstGeom>
            <a:grpFill/>
            <a:ln>
              <a:headEnd type="none" w="sm" len="sm"/>
              <a:tailEnd type="none" w="sm" len="sm"/>
            </a:ln>
            <a:scene3d>
              <a:camera prst="orthographicFront">
                <a:rot lat="19200000" lon="18600000" rev="3600000"/>
              </a:camera>
              <a:lightRig rig="threePt" dir="t"/>
            </a:scene3d>
            <a:sp3d>
              <a:bevelT w="63500" h="13970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144000" tIns="144000"/>
            <a:lstStyle/>
            <a:p>
              <a:pPr>
                <a:defRPr/>
              </a:pPr>
              <a:r>
                <a:rPr lang="en-AU" sz="1200" dirty="0">
                  <a:solidFill>
                    <a:srgbClr val="660066"/>
                  </a:solidFill>
                  <a:latin typeface="Arial" pitchFamily="34" charset="0"/>
                  <a:cs typeface="Arial" pitchFamily="34" charset="0"/>
                </a:rPr>
                <a:t>19135</a:t>
              </a:r>
            </a:p>
            <a:p>
              <a:pPr marL="82550" indent="-82550">
                <a:defRPr/>
              </a:pPr>
              <a:r>
                <a:rPr lang="en-AU" sz="1200" dirty="0">
                  <a:solidFill>
                    <a:srgbClr val="660066"/>
                  </a:solidFill>
                  <a:latin typeface="Arial" pitchFamily="34" charset="0"/>
                  <a:cs typeface="Arial" pitchFamily="34" charset="0"/>
                </a:rPr>
                <a:t>- </a:t>
              </a:r>
              <a:r>
                <a:rPr lang="en-GB" sz="1200" dirty="0">
                  <a:solidFill>
                    <a:srgbClr val="660066"/>
                  </a:solidFill>
                  <a:latin typeface="Arial" pitchFamily="34" charset="0"/>
                  <a:cs typeface="Arial" pitchFamily="34" charset="0"/>
                </a:rPr>
                <a:t>procedures for registration of geog information items</a:t>
              </a:r>
              <a:r>
                <a:rPr lang="en-AU" sz="1200" dirty="0">
                  <a:solidFill>
                    <a:srgbClr val="660066"/>
                  </a:solidFill>
                  <a:latin typeface="Arial" pitchFamily="34" charset="0"/>
                  <a:cs typeface="Arial" pitchFamily="34" charset="0"/>
                </a:rPr>
                <a:t> </a:t>
              </a:r>
            </a:p>
          </p:txBody>
        </p:sp>
        <p:sp>
          <p:nvSpPr>
            <p:cNvPr id="6" name="Rounded Rectangle 5"/>
            <p:cNvSpPr/>
            <p:nvPr/>
          </p:nvSpPr>
          <p:spPr bwMode="auto">
            <a:xfrm>
              <a:off x="2071858" y="2786434"/>
              <a:ext cx="1714512" cy="1000132"/>
            </a:xfrm>
            <a:prstGeom prst="roundRect">
              <a:avLst>
                <a:gd name="adj" fmla="val 5394"/>
              </a:avLst>
            </a:prstGeom>
            <a:grpFill/>
            <a:ln>
              <a:headEnd type="none" w="sm" len="sm"/>
              <a:tailEnd type="none" w="sm" len="sm"/>
            </a:ln>
            <a:scene3d>
              <a:camera prst="orthographicFront">
                <a:rot lat="19200000" lon="18600000" rev="3600000"/>
              </a:camera>
              <a:lightRig rig="threePt" dir="t"/>
            </a:scene3d>
            <a:sp3d>
              <a:bevelT w="63500" h="13970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144000" tIns="144000"/>
            <a:lstStyle/>
            <a:p>
              <a:pPr>
                <a:defRPr/>
              </a:pPr>
              <a:r>
                <a:rPr lang="en-AU" sz="1200" dirty="0">
                  <a:solidFill>
                    <a:srgbClr val="660066"/>
                  </a:solidFill>
                  <a:latin typeface="Arial" pitchFamily="34" charset="0"/>
                  <a:cs typeface="Arial" pitchFamily="34" charset="0"/>
                </a:rPr>
                <a:t>19129</a:t>
              </a:r>
            </a:p>
            <a:p>
              <a:pPr marL="82550" indent="-82550">
                <a:defRPr/>
              </a:pPr>
              <a:r>
                <a:rPr lang="en-AU" sz="1200" dirty="0">
                  <a:solidFill>
                    <a:srgbClr val="660066"/>
                  </a:solidFill>
                  <a:latin typeface="Arial" pitchFamily="34" charset="0"/>
                  <a:cs typeface="Arial" pitchFamily="34" charset="0"/>
                </a:rPr>
                <a:t>- imagery, </a:t>
              </a:r>
              <a:r>
                <a:rPr lang="en-GB" sz="1200" dirty="0">
                  <a:solidFill>
                    <a:srgbClr val="660066"/>
                  </a:solidFill>
                  <a:latin typeface="Arial" pitchFamily="34" charset="0"/>
                  <a:cs typeface="Arial" pitchFamily="34" charset="0"/>
                </a:rPr>
                <a:t> gridded and coverage data framework</a:t>
              </a:r>
              <a:endParaRPr lang="en-AU" sz="1200" dirty="0">
                <a:solidFill>
                  <a:srgbClr val="660066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Rounded Rectangle 6"/>
            <p:cNvSpPr/>
            <p:nvPr/>
          </p:nvSpPr>
          <p:spPr bwMode="auto">
            <a:xfrm>
              <a:off x="1738794" y="1238736"/>
              <a:ext cx="1714512" cy="1000132"/>
            </a:xfrm>
            <a:prstGeom prst="roundRect">
              <a:avLst>
                <a:gd name="adj" fmla="val 5394"/>
              </a:avLst>
            </a:prstGeom>
            <a:grpFill/>
            <a:ln>
              <a:headEnd type="none" w="sm" len="sm"/>
              <a:tailEnd type="none" w="sm" len="sm"/>
            </a:ln>
            <a:scene3d>
              <a:camera prst="orthographicFront">
                <a:rot lat="19200000" lon="18600000" rev="3600000"/>
              </a:camera>
              <a:lightRig rig="threePt" dir="t"/>
            </a:scene3d>
            <a:sp3d>
              <a:bevelT w="63500" h="13970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144000" tIns="144000"/>
            <a:lstStyle/>
            <a:p>
              <a:pPr>
                <a:defRPr/>
              </a:pPr>
              <a:r>
                <a:rPr lang="en-AU" sz="1200" dirty="0">
                  <a:solidFill>
                    <a:srgbClr val="660066"/>
                  </a:solidFill>
                  <a:latin typeface="Arial" pitchFamily="34" charset="0"/>
                  <a:cs typeface="Arial" pitchFamily="34" charset="0"/>
                </a:rPr>
                <a:t>19117</a:t>
              </a:r>
            </a:p>
            <a:p>
              <a:pPr>
                <a:defRPr/>
              </a:pPr>
              <a:r>
                <a:rPr lang="en-AU" sz="1200" dirty="0">
                  <a:solidFill>
                    <a:srgbClr val="660066"/>
                  </a:solidFill>
                  <a:latin typeface="Arial" pitchFamily="34" charset="0"/>
                  <a:cs typeface="Arial" pitchFamily="34" charset="0"/>
                </a:rPr>
                <a:t>- portrayal</a:t>
              </a:r>
            </a:p>
          </p:txBody>
        </p:sp>
        <p:sp>
          <p:nvSpPr>
            <p:cNvPr id="8" name="Rounded Rectangle 7"/>
            <p:cNvSpPr/>
            <p:nvPr/>
          </p:nvSpPr>
          <p:spPr bwMode="auto">
            <a:xfrm>
              <a:off x="419541" y="3406378"/>
              <a:ext cx="1714512" cy="1000132"/>
            </a:xfrm>
            <a:prstGeom prst="roundRect">
              <a:avLst>
                <a:gd name="adj" fmla="val 5394"/>
              </a:avLst>
            </a:prstGeom>
            <a:grpFill/>
            <a:ln>
              <a:headEnd type="none" w="sm" len="sm"/>
              <a:tailEnd type="none" w="sm" len="sm"/>
            </a:ln>
            <a:scene3d>
              <a:camera prst="orthographicFront">
                <a:rot lat="19200000" lon="18600000" rev="3600000"/>
              </a:camera>
              <a:lightRig rig="threePt" dir="t"/>
            </a:scene3d>
            <a:sp3d>
              <a:bevelT w="63500" h="13970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144000" tIns="144000"/>
            <a:lstStyle/>
            <a:p>
              <a:pPr>
                <a:defRPr/>
              </a:pPr>
              <a:r>
                <a:rPr lang="en-AU" sz="1200" dirty="0">
                  <a:solidFill>
                    <a:srgbClr val="660066"/>
                  </a:solidFill>
                  <a:latin typeface="Arial" pitchFamily="34" charset="0"/>
                  <a:cs typeface="Arial" pitchFamily="34" charset="0"/>
                </a:rPr>
                <a:t>19111</a:t>
              </a:r>
            </a:p>
            <a:p>
              <a:pPr marL="82550" indent="-82550">
                <a:defRPr/>
              </a:pPr>
              <a:r>
                <a:rPr lang="en-AU" sz="1200" dirty="0">
                  <a:solidFill>
                    <a:srgbClr val="660066"/>
                  </a:solidFill>
                  <a:latin typeface="Arial" pitchFamily="34" charset="0"/>
                  <a:cs typeface="Arial" pitchFamily="34" charset="0"/>
                </a:rPr>
                <a:t>- spatial referencing by coordinates</a:t>
              </a:r>
            </a:p>
          </p:txBody>
        </p:sp>
        <p:sp>
          <p:nvSpPr>
            <p:cNvPr id="9" name="Rounded Rectangle 8"/>
            <p:cNvSpPr/>
            <p:nvPr/>
          </p:nvSpPr>
          <p:spPr bwMode="auto">
            <a:xfrm>
              <a:off x="3643306" y="1190296"/>
              <a:ext cx="1810420" cy="1000132"/>
            </a:xfrm>
            <a:prstGeom prst="roundRect">
              <a:avLst>
                <a:gd name="adj" fmla="val 5394"/>
              </a:avLst>
            </a:prstGeom>
            <a:grpFill/>
            <a:ln>
              <a:headEnd type="none" w="sm" len="sm"/>
              <a:tailEnd type="none" w="sm" len="sm"/>
            </a:ln>
            <a:scene3d>
              <a:camera prst="orthographicFront">
                <a:rot lat="19200000" lon="18600000" rev="3600000"/>
              </a:camera>
              <a:lightRig rig="threePt" dir="t"/>
            </a:scene3d>
            <a:sp3d>
              <a:bevelT w="63500" h="13970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144000" tIns="144000"/>
            <a:lstStyle/>
            <a:p>
              <a:pPr>
                <a:defRPr/>
              </a:pPr>
              <a:r>
                <a:rPr lang="en-AU" sz="1200" dirty="0">
                  <a:solidFill>
                    <a:srgbClr val="660066"/>
                  </a:solidFill>
                  <a:latin typeface="Arial" pitchFamily="34" charset="0"/>
                  <a:cs typeface="Arial" pitchFamily="34" charset="0"/>
                </a:rPr>
                <a:t>19139</a:t>
              </a:r>
            </a:p>
            <a:p>
              <a:pPr marL="82550" indent="-82550">
                <a:defRPr/>
              </a:pPr>
              <a:r>
                <a:rPr lang="en-AU" sz="1200" dirty="0">
                  <a:solidFill>
                    <a:srgbClr val="660066"/>
                  </a:solidFill>
                  <a:latin typeface="Arial" pitchFamily="34" charset="0"/>
                  <a:cs typeface="Arial" pitchFamily="34" charset="0"/>
                </a:rPr>
                <a:t>- metadata - XML schema implementation</a:t>
              </a:r>
            </a:p>
          </p:txBody>
        </p:sp>
        <p:sp>
          <p:nvSpPr>
            <p:cNvPr id="11" name="Rounded Rectangle 10"/>
            <p:cNvSpPr/>
            <p:nvPr/>
          </p:nvSpPr>
          <p:spPr bwMode="auto">
            <a:xfrm>
              <a:off x="162784" y="1834178"/>
              <a:ext cx="1714512" cy="1000132"/>
            </a:xfrm>
            <a:prstGeom prst="roundRect">
              <a:avLst>
                <a:gd name="adj" fmla="val 5394"/>
              </a:avLst>
            </a:prstGeom>
            <a:grpFill/>
            <a:ln>
              <a:headEnd type="none" w="sm" len="sm"/>
              <a:tailEnd type="none" w="sm" len="sm"/>
            </a:ln>
            <a:scene3d>
              <a:camera prst="orthographicFront">
                <a:rot lat="19200000" lon="18600000" rev="3600000"/>
              </a:camera>
              <a:lightRig rig="threePt" dir="t"/>
            </a:scene3d>
            <a:sp3d>
              <a:bevelT w="63500" h="13970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144000" tIns="144000"/>
            <a:lstStyle/>
            <a:p>
              <a:pPr>
                <a:defRPr/>
              </a:pPr>
              <a:r>
                <a:rPr lang="en-AU" sz="1200" dirty="0">
                  <a:solidFill>
                    <a:srgbClr val="660066"/>
                  </a:solidFill>
                  <a:latin typeface="Arial" pitchFamily="34" charset="0"/>
                  <a:cs typeface="Arial" pitchFamily="34" charset="0"/>
                </a:rPr>
                <a:t>19109</a:t>
              </a:r>
              <a:br>
                <a:rPr lang="en-AU" sz="1200" dirty="0">
                  <a:solidFill>
                    <a:srgbClr val="660066"/>
                  </a:solidFill>
                  <a:latin typeface="Arial" pitchFamily="34" charset="0"/>
                  <a:cs typeface="Arial" pitchFamily="34" charset="0"/>
                </a:rPr>
              </a:br>
              <a:r>
                <a:rPr lang="en-AU" sz="1200" dirty="0">
                  <a:solidFill>
                    <a:srgbClr val="660066"/>
                  </a:solidFill>
                  <a:latin typeface="Arial" pitchFamily="34" charset="0"/>
                  <a:cs typeface="Arial" pitchFamily="34" charset="0"/>
                </a:rPr>
                <a:t>- rules for application</a:t>
              </a:r>
              <a:br>
                <a:rPr lang="en-AU" sz="1200" dirty="0">
                  <a:solidFill>
                    <a:srgbClr val="660066"/>
                  </a:solidFill>
                  <a:latin typeface="Arial" pitchFamily="34" charset="0"/>
                  <a:cs typeface="Arial" pitchFamily="34" charset="0"/>
                </a:rPr>
              </a:br>
              <a:r>
                <a:rPr lang="en-AU" sz="1200" dirty="0">
                  <a:solidFill>
                    <a:srgbClr val="660066"/>
                  </a:solidFill>
                  <a:latin typeface="Arial" pitchFamily="34" charset="0"/>
                  <a:cs typeface="Arial" pitchFamily="34" charset="0"/>
                </a:rPr>
                <a:t> schema</a:t>
              </a:r>
            </a:p>
          </p:txBody>
        </p:sp>
        <p:sp>
          <p:nvSpPr>
            <p:cNvPr id="12" name="Rounded Rectangle 11"/>
            <p:cNvSpPr/>
            <p:nvPr/>
          </p:nvSpPr>
          <p:spPr bwMode="auto">
            <a:xfrm>
              <a:off x="1714480" y="2036241"/>
              <a:ext cx="1714512" cy="1000132"/>
            </a:xfrm>
            <a:prstGeom prst="roundRect">
              <a:avLst>
                <a:gd name="adj" fmla="val 5394"/>
              </a:avLst>
            </a:prstGeom>
            <a:grpFill/>
            <a:ln>
              <a:headEnd type="none" w="sm" len="sm"/>
              <a:tailEnd type="none" w="sm" len="sm"/>
            </a:ln>
            <a:scene3d>
              <a:camera prst="orthographicFront">
                <a:rot lat="19200000" lon="18600000" rev="3600000"/>
              </a:camera>
              <a:lightRig rig="threePt" dir="t"/>
            </a:scene3d>
            <a:sp3d>
              <a:bevelT w="63500" h="13970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144000" tIns="144000"/>
            <a:lstStyle/>
            <a:p>
              <a:pPr>
                <a:defRPr/>
              </a:pPr>
              <a:r>
                <a:rPr lang="en-AU" sz="1200" dirty="0">
                  <a:solidFill>
                    <a:srgbClr val="660066"/>
                  </a:solidFill>
                  <a:latin typeface="Arial" pitchFamily="34" charset="0"/>
                  <a:cs typeface="Arial" pitchFamily="34" charset="0"/>
                </a:rPr>
                <a:t>19126</a:t>
              </a:r>
            </a:p>
            <a:p>
              <a:pPr marL="82550" indent="-82550">
                <a:defRPr/>
              </a:pPr>
              <a:r>
                <a:rPr lang="en-AU" sz="1200" dirty="0">
                  <a:solidFill>
                    <a:srgbClr val="660066"/>
                  </a:solidFill>
                  <a:latin typeface="Arial" pitchFamily="34" charset="0"/>
                  <a:cs typeface="Arial" pitchFamily="34" charset="0"/>
                </a:rPr>
                <a:t>- feature concept dictionaries and registers</a:t>
              </a:r>
            </a:p>
          </p:txBody>
        </p:sp>
        <p:sp>
          <p:nvSpPr>
            <p:cNvPr id="13" name="Rounded Rectangle 12"/>
            <p:cNvSpPr/>
            <p:nvPr/>
          </p:nvSpPr>
          <p:spPr bwMode="auto">
            <a:xfrm>
              <a:off x="3488555" y="4655509"/>
              <a:ext cx="1714512" cy="1000132"/>
            </a:xfrm>
            <a:prstGeom prst="roundRect">
              <a:avLst>
                <a:gd name="adj" fmla="val 5394"/>
              </a:avLst>
            </a:prstGeom>
            <a:grpFill/>
            <a:ln>
              <a:headEnd type="none" w="sm" len="sm"/>
              <a:tailEnd type="none" w="sm" len="sm"/>
            </a:ln>
            <a:scene3d>
              <a:camera prst="orthographicFront">
                <a:rot lat="19200000" lon="18600000" rev="3600000"/>
              </a:camera>
              <a:lightRig rig="threePt" dir="t"/>
            </a:scene3d>
            <a:sp3d>
              <a:bevelT w="63500" h="13970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144000" tIns="144000"/>
            <a:lstStyle/>
            <a:p>
              <a:pPr>
                <a:defRPr/>
              </a:pPr>
              <a:r>
                <a:rPr lang="en-AU" sz="1200" dirty="0">
                  <a:solidFill>
                    <a:srgbClr val="660066"/>
                  </a:solidFill>
                  <a:latin typeface="Arial" pitchFamily="34" charset="0"/>
                  <a:cs typeface="Arial" pitchFamily="34" charset="0"/>
                </a:rPr>
                <a:t>19115</a:t>
              </a:r>
            </a:p>
            <a:p>
              <a:pPr marL="82550" indent="-82550">
                <a:defRPr/>
              </a:pPr>
              <a:r>
                <a:rPr lang="en-AU" sz="1200" dirty="0">
                  <a:solidFill>
                    <a:srgbClr val="660066"/>
                  </a:solidFill>
                  <a:latin typeface="Arial" pitchFamily="34" charset="0"/>
                  <a:cs typeface="Arial" pitchFamily="34" charset="0"/>
                </a:rPr>
                <a:t>- metadata implementation specification </a:t>
              </a:r>
            </a:p>
          </p:txBody>
        </p:sp>
        <p:sp>
          <p:nvSpPr>
            <p:cNvPr id="14" name="Rounded Rectangle 13"/>
            <p:cNvSpPr/>
            <p:nvPr/>
          </p:nvSpPr>
          <p:spPr bwMode="auto">
            <a:xfrm>
              <a:off x="1190664" y="3941317"/>
              <a:ext cx="1714512" cy="1000132"/>
            </a:xfrm>
            <a:prstGeom prst="roundRect">
              <a:avLst>
                <a:gd name="adj" fmla="val 5394"/>
              </a:avLst>
            </a:prstGeom>
            <a:grpFill/>
            <a:ln>
              <a:headEnd type="none" w="sm" len="sm"/>
              <a:tailEnd type="none" w="sm" len="sm"/>
            </a:ln>
            <a:scene3d>
              <a:camera prst="orthographicFront">
                <a:rot lat="19200000" lon="18600000" rev="3600000"/>
              </a:camera>
              <a:lightRig rig="threePt" dir="t"/>
            </a:scene3d>
            <a:sp3d>
              <a:bevelT w="63500" h="13970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144000" tIns="144000"/>
            <a:lstStyle/>
            <a:p>
              <a:pPr>
                <a:defRPr/>
              </a:pPr>
              <a:r>
                <a:rPr lang="en-AU" sz="1200" dirty="0">
                  <a:solidFill>
                    <a:srgbClr val="660066"/>
                  </a:solidFill>
                  <a:latin typeface="Arial" pitchFamily="34" charset="0"/>
                  <a:cs typeface="Arial" pitchFamily="34" charset="0"/>
                </a:rPr>
                <a:t>19113</a:t>
              </a:r>
            </a:p>
            <a:p>
              <a:pPr marL="82550" indent="-82550">
                <a:defRPr/>
              </a:pPr>
              <a:r>
                <a:rPr lang="en-AU" sz="1200" dirty="0">
                  <a:solidFill>
                    <a:srgbClr val="660066"/>
                  </a:solidFill>
                  <a:latin typeface="Arial" pitchFamily="34" charset="0"/>
                  <a:cs typeface="Arial" pitchFamily="34" charset="0"/>
                </a:rPr>
                <a:t>- quality principles</a:t>
              </a:r>
            </a:p>
          </p:txBody>
        </p:sp>
        <p:sp>
          <p:nvSpPr>
            <p:cNvPr id="15" name="Rounded Rectangle 14"/>
            <p:cNvSpPr/>
            <p:nvPr/>
          </p:nvSpPr>
          <p:spPr bwMode="auto">
            <a:xfrm>
              <a:off x="297783" y="976358"/>
              <a:ext cx="1773887" cy="1000132"/>
            </a:xfrm>
            <a:prstGeom prst="roundRect">
              <a:avLst>
                <a:gd name="adj" fmla="val 5394"/>
              </a:avLst>
            </a:prstGeom>
            <a:grpFill/>
            <a:ln>
              <a:headEnd type="none" w="sm" len="sm"/>
              <a:tailEnd type="none" w="sm" len="sm"/>
            </a:ln>
            <a:scene3d>
              <a:camera prst="orthographicFront">
                <a:rot lat="19200000" lon="18600000" rev="3600000"/>
              </a:camera>
              <a:lightRig rig="threePt" dir="t"/>
            </a:scene3d>
            <a:sp3d>
              <a:bevelT w="63500" h="13970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144000" tIns="144000"/>
            <a:lstStyle/>
            <a:p>
              <a:pPr>
                <a:defRPr/>
              </a:pPr>
              <a:r>
                <a:rPr lang="en-AU" sz="1200" dirty="0">
                  <a:solidFill>
                    <a:srgbClr val="660066"/>
                  </a:solidFill>
                  <a:latin typeface="Arial" pitchFamily="34" charset="0"/>
                  <a:cs typeface="Arial" pitchFamily="34" charset="0"/>
                </a:rPr>
                <a:t>19107</a:t>
              </a:r>
            </a:p>
            <a:p>
              <a:pPr marL="82550" indent="-82550">
                <a:defRPr/>
              </a:pPr>
              <a:r>
                <a:rPr lang="en-AU" sz="1200" dirty="0">
                  <a:solidFill>
                    <a:srgbClr val="660066"/>
                  </a:solidFill>
                  <a:latin typeface="Arial" pitchFamily="34" charset="0"/>
                  <a:cs typeface="Arial" pitchFamily="34" charset="0"/>
                </a:rPr>
                <a:t>- spatial schema</a:t>
              </a:r>
            </a:p>
          </p:txBody>
        </p:sp>
        <p:sp>
          <p:nvSpPr>
            <p:cNvPr id="16" name="Rounded Rectangle 15"/>
            <p:cNvSpPr/>
            <p:nvPr/>
          </p:nvSpPr>
          <p:spPr bwMode="auto">
            <a:xfrm>
              <a:off x="166970" y="2679183"/>
              <a:ext cx="1714512" cy="1000132"/>
            </a:xfrm>
            <a:prstGeom prst="roundRect">
              <a:avLst>
                <a:gd name="adj" fmla="val 5394"/>
              </a:avLst>
            </a:prstGeom>
            <a:grpFill/>
            <a:ln>
              <a:headEnd type="none" w="sm" len="sm"/>
              <a:tailEnd type="none" w="sm" len="sm"/>
            </a:ln>
            <a:scene3d>
              <a:camera prst="orthographicFront">
                <a:rot lat="19200000" lon="18600000" rev="3600000"/>
              </a:camera>
              <a:lightRig rig="threePt" dir="t"/>
            </a:scene3d>
            <a:sp3d>
              <a:bevelT w="63500" h="13970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144000" tIns="144000"/>
            <a:lstStyle/>
            <a:p>
              <a:pPr>
                <a:defRPr/>
              </a:pPr>
              <a:r>
                <a:rPr lang="en-AU" sz="1200" dirty="0">
                  <a:solidFill>
                    <a:srgbClr val="660066"/>
                  </a:solidFill>
                  <a:latin typeface="Arial" pitchFamily="34" charset="0"/>
                  <a:cs typeface="Arial" pitchFamily="34" charset="0"/>
                </a:rPr>
                <a:t>19110</a:t>
              </a:r>
            </a:p>
            <a:p>
              <a:pPr marL="82550" indent="-82550">
                <a:defRPr/>
              </a:pPr>
              <a:r>
                <a:rPr lang="en-AU" sz="1200" dirty="0">
                  <a:solidFill>
                    <a:srgbClr val="660066"/>
                  </a:solidFill>
                  <a:latin typeface="Arial" pitchFamily="34" charset="0"/>
                  <a:cs typeface="Arial" pitchFamily="34" charset="0"/>
                </a:rPr>
                <a:t>- methodology for feature cataloguing</a:t>
              </a:r>
            </a:p>
          </p:txBody>
        </p:sp>
        <p:sp>
          <p:nvSpPr>
            <p:cNvPr id="10" name="Rounded Rectangle 9"/>
            <p:cNvSpPr/>
            <p:nvPr/>
          </p:nvSpPr>
          <p:spPr bwMode="auto">
            <a:xfrm>
              <a:off x="2453174" y="4262694"/>
              <a:ext cx="1714512" cy="1000132"/>
            </a:xfrm>
            <a:prstGeom prst="roundRect">
              <a:avLst>
                <a:gd name="adj" fmla="val 5394"/>
              </a:avLst>
            </a:prstGeom>
            <a:grpFill/>
            <a:ln>
              <a:headEnd type="none" w="sm" len="sm"/>
              <a:tailEnd type="none" w="sm" len="sm"/>
            </a:ln>
            <a:scene3d>
              <a:camera prst="orthographicFront">
                <a:rot lat="19200000" lon="18600000" rev="3600000"/>
              </a:camera>
              <a:lightRig rig="threePt" dir="t"/>
            </a:scene3d>
            <a:sp3d>
              <a:bevelT w="63500" h="13970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144000" tIns="144000"/>
            <a:lstStyle/>
            <a:p>
              <a:pPr>
                <a:defRPr/>
              </a:pPr>
              <a:r>
                <a:rPr lang="en-AU" sz="1200" dirty="0">
                  <a:solidFill>
                    <a:srgbClr val="660066"/>
                  </a:solidFill>
                  <a:latin typeface="Arial" pitchFamily="34" charset="0"/>
                  <a:cs typeface="Arial" pitchFamily="34" charset="0"/>
                </a:rPr>
                <a:t>19114</a:t>
              </a:r>
            </a:p>
            <a:p>
              <a:pPr marL="82550" indent="-82550">
                <a:defRPr/>
              </a:pPr>
              <a:r>
                <a:rPr lang="en-AU" sz="1200" dirty="0">
                  <a:solidFill>
                    <a:srgbClr val="660066"/>
                  </a:solidFill>
                  <a:latin typeface="Arial" pitchFamily="34" charset="0"/>
                  <a:cs typeface="Arial" pitchFamily="34" charset="0"/>
                </a:rPr>
                <a:t>- quality evaluation procedures</a:t>
              </a:r>
            </a:p>
          </p:txBody>
        </p:sp>
      </p:grpSp>
      <p:grpSp>
        <p:nvGrpSpPr>
          <p:cNvPr id="19" name="Group 44"/>
          <p:cNvGrpSpPr>
            <a:grpSpLocks/>
          </p:cNvGrpSpPr>
          <p:nvPr/>
        </p:nvGrpSpPr>
        <p:grpSpPr bwMode="auto">
          <a:xfrm rot="-172550">
            <a:off x="4660900" y="814408"/>
            <a:ext cx="3409950" cy="3449638"/>
            <a:chOff x="7933173" y="83510"/>
            <a:chExt cx="3408637" cy="3449881"/>
          </a:xfrm>
        </p:grpSpPr>
        <p:grpSp>
          <p:nvGrpSpPr>
            <p:cNvPr id="19464" name="Group 58"/>
            <p:cNvGrpSpPr>
              <a:grpSpLocks/>
            </p:cNvGrpSpPr>
            <p:nvPr/>
          </p:nvGrpSpPr>
          <p:grpSpPr bwMode="auto">
            <a:xfrm>
              <a:off x="8543365" y="770965"/>
              <a:ext cx="2294427" cy="2320710"/>
              <a:chOff x="5475646" y="1309493"/>
              <a:chExt cx="2294427" cy="2320710"/>
            </a:xfrm>
          </p:grpSpPr>
          <p:sp>
            <p:nvSpPr>
              <p:cNvPr id="46" name="Cube 45"/>
              <p:cNvSpPr/>
              <p:nvPr/>
            </p:nvSpPr>
            <p:spPr>
              <a:xfrm rot="172919" flipH="1">
                <a:off x="6269651" y="2575622"/>
                <a:ext cx="1437677" cy="711378"/>
              </a:xfrm>
              <a:prstGeom prst="cube">
                <a:avLst>
                  <a:gd name="adj" fmla="val 58888"/>
                </a:avLst>
              </a:prstGeom>
              <a:solidFill>
                <a:schemeClr val="accent5">
                  <a:lumMod val="40000"/>
                  <a:lumOff val="60000"/>
                </a:schemeClr>
              </a:solidFill>
              <a:ln>
                <a:solidFill>
                  <a:srgbClr val="FF0000"/>
                </a:solidFill>
                <a:prstDash val="sysDash"/>
              </a:ln>
              <a:scene3d>
                <a:camera prst="isometricRightUp">
                  <a:rot lat="2160000" lon="19200000" rev="0"/>
                </a:camera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AU" sz="600" b="1" dirty="0">
                    <a:solidFill>
                      <a:srgbClr val="002060"/>
                    </a:solidFill>
                  </a:rPr>
                  <a:t>Supplementary Data Producer Code Register</a:t>
                </a:r>
              </a:p>
            </p:txBody>
          </p:sp>
          <p:sp>
            <p:nvSpPr>
              <p:cNvPr id="47" name="Cube 46"/>
              <p:cNvSpPr/>
              <p:nvPr/>
            </p:nvSpPr>
            <p:spPr>
              <a:xfrm rot="172919" flipH="1">
                <a:off x="5475646" y="2919526"/>
                <a:ext cx="1437677" cy="710677"/>
              </a:xfrm>
              <a:prstGeom prst="cube">
                <a:avLst>
                  <a:gd name="adj" fmla="val 58888"/>
                </a:avLst>
              </a:prstGeom>
              <a:solidFill>
                <a:schemeClr val="accent5">
                  <a:lumMod val="40000"/>
                  <a:lumOff val="60000"/>
                </a:schemeClr>
              </a:solidFill>
              <a:scene3d>
                <a:camera prst="isometricRightUp">
                  <a:rot lat="2160000" lon="19200000" rev="0"/>
                </a:camera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AU" sz="600" b="1" dirty="0">
                    <a:solidFill>
                      <a:srgbClr val="002060"/>
                    </a:solidFill>
                  </a:rPr>
                  <a:t>Main Data Producer Code Register</a:t>
                </a:r>
              </a:p>
            </p:txBody>
          </p:sp>
          <p:sp>
            <p:nvSpPr>
              <p:cNvPr id="48" name="Cube 47"/>
              <p:cNvSpPr/>
              <p:nvPr/>
            </p:nvSpPr>
            <p:spPr>
              <a:xfrm rot="172919" flipH="1">
                <a:off x="6284330" y="2264276"/>
                <a:ext cx="1437677" cy="711378"/>
              </a:xfrm>
              <a:prstGeom prst="cube">
                <a:avLst>
                  <a:gd name="adj" fmla="val 58888"/>
                </a:avLst>
              </a:prstGeom>
              <a:solidFill>
                <a:schemeClr val="accent5">
                  <a:lumMod val="40000"/>
                  <a:lumOff val="60000"/>
                </a:schemeClr>
              </a:solidFill>
              <a:ln>
                <a:solidFill>
                  <a:srgbClr val="FF0000"/>
                </a:solidFill>
                <a:prstDash val="sysDash"/>
              </a:ln>
              <a:scene3d>
                <a:camera prst="isometricRightUp">
                  <a:rot lat="2160000" lon="19200000" rev="0"/>
                </a:camera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AU" sz="600" b="1" dirty="0">
                    <a:solidFill>
                      <a:srgbClr val="002060"/>
                    </a:solidFill>
                  </a:rPr>
                  <a:t>Supplementary Product Specifications Register</a:t>
                </a:r>
              </a:p>
            </p:txBody>
          </p:sp>
          <p:sp>
            <p:nvSpPr>
              <p:cNvPr id="49" name="Cube 48"/>
              <p:cNvSpPr/>
              <p:nvPr/>
            </p:nvSpPr>
            <p:spPr>
              <a:xfrm rot="172919" flipH="1">
                <a:off x="5490325" y="2608179"/>
                <a:ext cx="1437677" cy="710677"/>
              </a:xfrm>
              <a:prstGeom prst="cube">
                <a:avLst>
                  <a:gd name="adj" fmla="val 58888"/>
                </a:avLst>
              </a:prstGeom>
              <a:solidFill>
                <a:schemeClr val="accent5">
                  <a:lumMod val="40000"/>
                  <a:lumOff val="60000"/>
                </a:schemeClr>
              </a:solidFill>
              <a:scene3d>
                <a:camera prst="isometricRightUp">
                  <a:rot lat="2160000" lon="19200000" rev="0"/>
                </a:camera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AU" sz="600" b="1" dirty="0">
                    <a:solidFill>
                      <a:srgbClr val="002060"/>
                    </a:solidFill>
                  </a:rPr>
                  <a:t>Main Product Specifications Register</a:t>
                </a:r>
              </a:p>
            </p:txBody>
          </p:sp>
          <p:sp>
            <p:nvSpPr>
              <p:cNvPr id="50" name="Cube 49"/>
              <p:cNvSpPr/>
              <p:nvPr/>
            </p:nvSpPr>
            <p:spPr>
              <a:xfrm rot="172919" flipH="1">
                <a:off x="6300552" y="1942037"/>
                <a:ext cx="1437677" cy="711378"/>
              </a:xfrm>
              <a:prstGeom prst="cube">
                <a:avLst>
                  <a:gd name="adj" fmla="val 58888"/>
                </a:avLst>
              </a:prstGeom>
              <a:solidFill>
                <a:schemeClr val="accent5">
                  <a:lumMod val="40000"/>
                  <a:lumOff val="60000"/>
                </a:schemeClr>
              </a:solidFill>
              <a:ln>
                <a:solidFill>
                  <a:srgbClr val="FF0000"/>
                </a:solidFill>
                <a:prstDash val="sysDash"/>
              </a:ln>
              <a:scene3d>
                <a:camera prst="isometricRightUp">
                  <a:rot lat="2160000" lon="19200000" rev="0"/>
                </a:camera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AU" sz="600" b="1" dirty="0">
                    <a:solidFill>
                      <a:srgbClr val="002060"/>
                    </a:solidFill>
                  </a:rPr>
                  <a:t>Supplementary Metadata Register</a:t>
                </a:r>
              </a:p>
            </p:txBody>
          </p:sp>
          <p:sp>
            <p:nvSpPr>
              <p:cNvPr id="51" name="Cube 50"/>
              <p:cNvSpPr/>
              <p:nvPr/>
            </p:nvSpPr>
            <p:spPr>
              <a:xfrm rot="172919" flipH="1">
                <a:off x="5506547" y="2285940"/>
                <a:ext cx="1437677" cy="710677"/>
              </a:xfrm>
              <a:prstGeom prst="cube">
                <a:avLst>
                  <a:gd name="adj" fmla="val 58888"/>
                </a:avLst>
              </a:prstGeom>
              <a:solidFill>
                <a:schemeClr val="accent5">
                  <a:lumMod val="40000"/>
                  <a:lumOff val="60000"/>
                </a:schemeClr>
              </a:solidFill>
              <a:scene3d>
                <a:camera prst="isometricRightUp">
                  <a:rot lat="2160000" lon="19200000" rev="0"/>
                </a:camera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AU" sz="600" b="1" dirty="0">
                    <a:solidFill>
                      <a:srgbClr val="002060"/>
                    </a:solidFill>
                  </a:rPr>
                  <a:t>Main Metadata Register</a:t>
                </a:r>
              </a:p>
            </p:txBody>
          </p:sp>
          <p:sp>
            <p:nvSpPr>
              <p:cNvPr id="52" name="Cube 51"/>
              <p:cNvSpPr/>
              <p:nvPr/>
            </p:nvSpPr>
            <p:spPr>
              <a:xfrm rot="172919" flipH="1">
                <a:off x="6322742" y="1620098"/>
                <a:ext cx="1437677" cy="711378"/>
              </a:xfrm>
              <a:prstGeom prst="cube">
                <a:avLst>
                  <a:gd name="adj" fmla="val 58888"/>
                </a:avLst>
              </a:prstGeom>
              <a:solidFill>
                <a:schemeClr val="accent5">
                  <a:lumMod val="40000"/>
                  <a:lumOff val="60000"/>
                </a:schemeClr>
              </a:solidFill>
              <a:ln>
                <a:solidFill>
                  <a:srgbClr val="FF0000"/>
                </a:solidFill>
                <a:prstDash val="sysDash"/>
              </a:ln>
              <a:scene3d>
                <a:camera prst="isometricRightUp">
                  <a:rot lat="2160000" lon="19200000" rev="0"/>
                </a:camera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AU" sz="600" b="1" dirty="0">
                    <a:solidFill>
                      <a:srgbClr val="002060"/>
                    </a:solidFill>
                  </a:rPr>
                  <a:t>Supplementary Portrayal Register</a:t>
                </a:r>
              </a:p>
            </p:txBody>
          </p:sp>
          <p:sp>
            <p:nvSpPr>
              <p:cNvPr id="53" name="Cube 52"/>
              <p:cNvSpPr/>
              <p:nvPr/>
            </p:nvSpPr>
            <p:spPr>
              <a:xfrm rot="172919" flipH="1">
                <a:off x="5528737" y="1964002"/>
                <a:ext cx="1437677" cy="710677"/>
              </a:xfrm>
              <a:prstGeom prst="cube">
                <a:avLst>
                  <a:gd name="adj" fmla="val 58888"/>
                </a:avLst>
              </a:prstGeom>
              <a:solidFill>
                <a:schemeClr val="accent5">
                  <a:lumMod val="40000"/>
                  <a:lumOff val="60000"/>
                </a:schemeClr>
              </a:solidFill>
              <a:scene3d>
                <a:camera prst="isometricRightUp">
                  <a:rot lat="2160000" lon="19200000" rev="0"/>
                </a:camera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AU" sz="600" b="1" dirty="0">
                    <a:solidFill>
                      <a:srgbClr val="002060"/>
                    </a:solidFill>
                  </a:rPr>
                  <a:t>Main Portrayal Register</a:t>
                </a:r>
              </a:p>
            </p:txBody>
          </p:sp>
          <p:sp>
            <p:nvSpPr>
              <p:cNvPr id="54" name="Cube 53"/>
              <p:cNvSpPr/>
              <p:nvPr/>
            </p:nvSpPr>
            <p:spPr>
              <a:xfrm rot="172919" flipH="1">
                <a:off x="6332396" y="1309493"/>
                <a:ext cx="1437677" cy="711378"/>
              </a:xfrm>
              <a:prstGeom prst="cube">
                <a:avLst>
                  <a:gd name="adj" fmla="val 58888"/>
                </a:avLst>
              </a:prstGeom>
              <a:solidFill>
                <a:schemeClr val="accent5">
                  <a:lumMod val="40000"/>
                  <a:lumOff val="60000"/>
                </a:schemeClr>
              </a:solidFill>
              <a:ln>
                <a:solidFill>
                  <a:srgbClr val="FF0000"/>
                </a:solidFill>
                <a:prstDash val="sysDash"/>
              </a:ln>
              <a:scene3d>
                <a:camera prst="isometricRightUp">
                  <a:rot lat="2160000" lon="19200000" rev="0"/>
                </a:camera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AU" sz="600" b="1" dirty="0">
                    <a:solidFill>
                      <a:srgbClr val="002060"/>
                    </a:solidFill>
                  </a:rPr>
                  <a:t>Supplementary FCD Register</a:t>
                </a:r>
              </a:p>
            </p:txBody>
          </p:sp>
          <p:sp>
            <p:nvSpPr>
              <p:cNvPr id="55" name="Cube 54"/>
              <p:cNvSpPr/>
              <p:nvPr/>
            </p:nvSpPr>
            <p:spPr>
              <a:xfrm rot="172919" flipH="1">
                <a:off x="5544358" y="1653697"/>
                <a:ext cx="1437677" cy="710677"/>
              </a:xfrm>
              <a:prstGeom prst="cube">
                <a:avLst>
                  <a:gd name="adj" fmla="val 58888"/>
                </a:avLst>
              </a:prstGeom>
              <a:solidFill>
                <a:schemeClr val="accent5">
                  <a:lumMod val="40000"/>
                  <a:lumOff val="60000"/>
                </a:schemeClr>
              </a:solidFill>
              <a:scene3d>
                <a:camera prst="isometricRightUp">
                  <a:rot lat="2160000" lon="19200000" rev="0"/>
                </a:camera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AU" sz="600" b="1" dirty="0">
                    <a:solidFill>
                      <a:srgbClr val="002060"/>
                    </a:solidFill>
                  </a:rPr>
                  <a:t>Main FCD Register</a:t>
                </a:r>
              </a:p>
            </p:txBody>
          </p:sp>
        </p:grpSp>
        <p:grpSp>
          <p:nvGrpSpPr>
            <p:cNvPr id="19465" name="Group 18"/>
            <p:cNvGrpSpPr>
              <a:grpSpLocks/>
            </p:cNvGrpSpPr>
            <p:nvPr/>
          </p:nvGrpSpPr>
          <p:grpSpPr bwMode="auto">
            <a:xfrm rot="172919">
              <a:off x="7933173" y="83510"/>
              <a:ext cx="3408637" cy="3449881"/>
              <a:chOff x="1201975" y="0"/>
              <a:chExt cx="6774547" cy="6856520"/>
            </a:xfrm>
          </p:grpSpPr>
          <p:sp>
            <p:nvSpPr>
              <p:cNvPr id="57" name="Cube 56"/>
              <p:cNvSpPr/>
              <p:nvPr/>
            </p:nvSpPr>
            <p:spPr>
              <a:xfrm flipH="1">
                <a:off x="1201975" y="0"/>
                <a:ext cx="6774547" cy="6856520"/>
              </a:xfrm>
              <a:prstGeom prst="cube">
                <a:avLst>
                  <a:gd name="adj" fmla="val 30506"/>
                </a:avLst>
              </a:prstGeom>
              <a:noFill/>
              <a:ln w="76200">
                <a:solidFill>
                  <a:srgbClr val="00B050"/>
                </a:solidFill>
              </a:ln>
              <a:scene3d>
                <a:camera prst="isometricRightUp">
                  <a:rot lat="2160000" lon="19200000" rev="0"/>
                </a:camera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AU" sz="600" b="1" dirty="0">
                  <a:solidFill>
                    <a:srgbClr val="002060"/>
                  </a:solidFill>
                </a:endParaRPr>
              </a:p>
            </p:txBody>
          </p:sp>
          <p:sp>
            <p:nvSpPr>
              <p:cNvPr id="58" name="Parallelogram 57"/>
              <p:cNvSpPr/>
              <p:nvPr/>
            </p:nvSpPr>
            <p:spPr>
              <a:xfrm rot="20152916" flipH="1">
                <a:off x="2080109" y="674585"/>
                <a:ext cx="4984324" cy="1529102"/>
              </a:xfrm>
              <a:prstGeom prst="parallelogram">
                <a:avLst>
                  <a:gd name="adj" fmla="val 65933"/>
                </a:avLst>
              </a:prstGeom>
              <a:solidFill>
                <a:schemeClr val="accent3">
                  <a:lumMod val="40000"/>
                  <a:lumOff val="60000"/>
                </a:schemeClr>
              </a:solidFill>
              <a:ln>
                <a:solidFill>
                  <a:srgbClr val="00B050"/>
                </a:solidFill>
              </a:ln>
              <a:scene3d>
                <a:camera prst="orthographicFront">
                  <a:rot lat="0" lon="0" rev="180000"/>
                </a:camera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AU" sz="1400" dirty="0">
                    <a:solidFill>
                      <a:srgbClr val="660066"/>
                    </a:solidFill>
                  </a:rPr>
                  <a:t>S-100 Geospatial Information (GI) Registry</a:t>
                </a:r>
              </a:p>
            </p:txBody>
          </p:sp>
        </p:grpSp>
      </p:grpSp>
      <p:sp>
        <p:nvSpPr>
          <p:cNvPr id="44" name="Rectangle 2"/>
          <p:cNvSpPr txBox="1">
            <a:spLocks noChangeArrowheads="1"/>
          </p:cNvSpPr>
          <p:nvPr/>
        </p:nvSpPr>
        <p:spPr>
          <a:xfrm>
            <a:off x="323529" y="82709"/>
            <a:ext cx="8490272" cy="11398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sz="3600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S-100  </a:t>
            </a:r>
            <a:r>
              <a:rPr lang="en-US" sz="360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: based </a:t>
            </a:r>
            <a:r>
              <a:rPr lang="en-US" sz="3600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on ISO </a:t>
            </a:r>
            <a:r>
              <a:rPr lang="en-US" sz="360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19100</a:t>
            </a:r>
            <a:r>
              <a:rPr lang="en-US" sz="3600" i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en-US" sz="360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series</a:t>
            </a:r>
            <a:endParaRPr lang="en-AU" sz="3600" kern="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IHO">
  <a:themeElements>
    <a:clrScheme name="Globe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Arial Narrow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Globe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IHO</Template>
  <TotalTime>1924</TotalTime>
  <Words>811</Words>
  <Application>Microsoft Office PowerPoint</Application>
  <PresentationFormat>On-screen Show (4:3)</PresentationFormat>
  <Paragraphs>219</Paragraphs>
  <Slides>21</Slides>
  <Notes>21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IHO</vt:lpstr>
      <vt:lpstr>International Hydrographic Organization</vt:lpstr>
      <vt:lpstr>S-57</vt:lpstr>
      <vt:lpstr>S-57 Limitations</vt:lpstr>
      <vt:lpstr>Why S-100</vt:lpstr>
      <vt:lpstr>What is S-100 ?</vt:lpstr>
      <vt:lpstr>Slide 6</vt:lpstr>
      <vt:lpstr>Slide 7</vt:lpstr>
      <vt:lpstr>S-100 and the Registry</vt:lpstr>
      <vt:lpstr>Slide 9</vt:lpstr>
      <vt:lpstr>Slide 10</vt:lpstr>
      <vt:lpstr>S-100 Registry</vt:lpstr>
      <vt:lpstr>Slide 12</vt:lpstr>
      <vt:lpstr>Slide 13</vt:lpstr>
      <vt:lpstr>Slide 14</vt:lpstr>
      <vt:lpstr>Using the S-100 Registry</vt:lpstr>
      <vt:lpstr>Slide 16</vt:lpstr>
      <vt:lpstr>Slide 17</vt:lpstr>
      <vt:lpstr>Timetable</vt:lpstr>
      <vt:lpstr>Summary</vt:lpstr>
      <vt:lpstr>Slide 20</vt:lpstr>
      <vt:lpstr>Slide 21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International Hydrographic Organization</dc:title>
  <dc:creator>Robert WARD</dc:creator>
  <cp:lastModifiedBy>pah</cp:lastModifiedBy>
  <cp:revision>195</cp:revision>
  <dcterms:created xsi:type="dcterms:W3CDTF">2008-10-06T12:18:33Z</dcterms:created>
  <dcterms:modified xsi:type="dcterms:W3CDTF">2010-08-27T08:53:51Z</dcterms:modified>
</cp:coreProperties>
</file>