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4114" r:id="rId2"/>
  </p:sldMasterIdLst>
  <p:notesMasterIdLst>
    <p:notesMasterId r:id="rId21"/>
  </p:notesMasterIdLst>
  <p:sldIdLst>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3" r:id="rId19"/>
    <p:sldId id="31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09" autoAdjust="0"/>
    <p:restoredTop sz="89043" autoAdjust="0"/>
  </p:normalViewPr>
  <p:slideViewPr>
    <p:cSldViewPr snapToObjects="1">
      <p:cViewPr>
        <p:scale>
          <a:sx n="60" d="100"/>
          <a:sy n="60" d="100"/>
        </p:scale>
        <p:origin x="-142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p:scale>
          <a:sx n="75" d="100"/>
          <a:sy n="75" d="100"/>
        </p:scale>
        <p:origin x="-1404" y="-72"/>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BC0110-F31F-4FE1-8099-F57A2871AFC4}" type="datetimeFigureOut">
              <a:rPr lang="en-CA"/>
              <a:pPr>
                <a:defRPr/>
              </a:pPr>
              <a:t>25/03/2014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D48ED7-D525-4057-9D98-A2A62C500230}" type="slidenum">
              <a:rPr lang="en-CA"/>
              <a:pPr>
                <a:defRPr/>
              </a:pPr>
              <a:t>‹#›</a:t>
            </a:fld>
            <a:endParaRPr lang="en-CA"/>
          </a:p>
        </p:txBody>
      </p:sp>
    </p:spTree>
    <p:extLst>
      <p:ext uri="{BB962C8B-B14F-4D97-AF65-F5344CB8AC3E}">
        <p14:creationId xmlns:p14="http://schemas.microsoft.com/office/powerpoint/2010/main" val="5467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a:p>
            <a:pPr eaLnBrk="1" hangingPunct="1">
              <a:spcBef>
                <a:spcPct val="0"/>
              </a:spcBef>
            </a:pPr>
            <a:endParaRPr lang="en-CA" altLang="ru-RU"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1B233-572F-4493-961A-5089A9254B85}" type="slidenum">
              <a:rPr lang="en-CA" smtClean="0">
                <a:solidFill>
                  <a:prstClr val="black"/>
                </a:solidFill>
              </a:rPr>
              <a:pPr>
                <a:defRPr/>
              </a:pPr>
              <a:t>1</a:t>
            </a:fld>
            <a:endParaRPr lang="en-CA"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ru-RU"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084A6-9D27-438D-BA7A-5752B1CC54A0}" type="slidenum">
              <a:rPr lang="en-US" smtClean="0"/>
              <a:pPr fontAlgn="base">
                <a:spcBef>
                  <a:spcPct val="0"/>
                </a:spcBef>
                <a:spcAft>
                  <a:spcPct val="0"/>
                </a:spcAft>
                <a:defRPr/>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7389856-1A2E-4B0A-B9FD-1BE095B0C395}" type="datetimeFigureOut">
              <a:rPr lang="en-CA"/>
              <a:pPr>
                <a:defRPr/>
              </a:pPr>
              <a:t>25/03/2014</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lvl1pPr>
          </a:lstStyle>
          <a:p>
            <a:pPr>
              <a:defRPr/>
            </a:pPr>
            <a:fld id="{3AE6D237-37FB-4D49-B051-1F6BC391BB7E}" type="slidenum">
              <a:rPr lang="en-CA"/>
              <a:pPr>
                <a:defRPr/>
              </a:pPr>
              <a:t>‹#›</a:t>
            </a:fld>
            <a:endParaRPr lang="en-CA"/>
          </a:p>
        </p:txBody>
      </p:sp>
    </p:spTree>
    <p:extLst>
      <p:ext uri="{BB962C8B-B14F-4D97-AF65-F5344CB8AC3E}">
        <p14:creationId xmlns:p14="http://schemas.microsoft.com/office/powerpoint/2010/main" val="3398733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ABE9CEA-EC75-4F1A-89BB-98DB40FD7BB7}" type="datetimeFigureOut">
              <a:rPr lang="en-CA"/>
              <a:pPr>
                <a:defRPr/>
              </a:pPr>
              <a:t>25/03/2014</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72D0B350-9745-458D-9855-36E9E6BDD259}" type="slidenum">
              <a:rPr lang="en-CA"/>
              <a:pPr>
                <a:defRPr/>
              </a:pPr>
              <a:t>‹#›</a:t>
            </a:fld>
            <a:endParaRPr lang="en-CA"/>
          </a:p>
        </p:txBody>
      </p:sp>
    </p:spTree>
    <p:extLst>
      <p:ext uri="{BB962C8B-B14F-4D97-AF65-F5344CB8AC3E}">
        <p14:creationId xmlns:p14="http://schemas.microsoft.com/office/powerpoint/2010/main" val="30605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1ED4EB4-AE10-4770-8D8D-79993FBAAA4D}" type="datetimeFigureOut">
              <a:rPr lang="en-CA"/>
              <a:pPr>
                <a:defRPr/>
              </a:pPr>
              <a:t>25/03/2014</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674D156E-1259-4F23-A789-37A69C0A0722}" type="slidenum">
              <a:rPr lang="en-CA"/>
              <a:pPr>
                <a:defRPr/>
              </a:pPr>
              <a:t>‹#›</a:t>
            </a:fld>
            <a:endParaRPr lang="en-CA"/>
          </a:p>
        </p:txBody>
      </p:sp>
    </p:spTree>
    <p:extLst>
      <p:ext uri="{BB962C8B-B14F-4D97-AF65-F5344CB8AC3E}">
        <p14:creationId xmlns:p14="http://schemas.microsoft.com/office/powerpoint/2010/main" val="311657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1412875"/>
            <a:ext cx="7772400" cy="1470025"/>
          </a:xfrm>
        </p:spPr>
        <p:txBody>
          <a:bodyPr/>
          <a:lstStyle>
            <a:lvl1pPr>
              <a:defRPr/>
            </a:lvl1pPr>
          </a:lstStyle>
          <a:p>
            <a:r>
              <a:rPr lang="en-GB"/>
              <a:t>Click to edit Master title style</a:t>
            </a:r>
          </a:p>
        </p:txBody>
      </p:sp>
      <p:sp>
        <p:nvSpPr>
          <p:cNvPr id="43011" name="Rectangle 3"/>
          <p:cNvSpPr>
            <a:spLocks noGrp="1" noChangeArrowheads="1"/>
          </p:cNvSpPr>
          <p:nvPr>
            <p:ph type="subTitle" idx="1"/>
          </p:nvPr>
        </p:nvSpPr>
        <p:spPr>
          <a:xfrm>
            <a:off x="1371600" y="3141663"/>
            <a:ext cx="6400800" cy="911225"/>
          </a:xfrm>
        </p:spPr>
        <p:txBody>
          <a:bodyPr/>
          <a:lstStyle>
            <a:lvl1pPr marL="0" indent="0" algn="ctr">
              <a:buFontTx/>
              <a:buNone/>
              <a:defRPr b="1">
                <a:latin typeface="Arial" charset="0"/>
              </a:defRPr>
            </a:lvl1pPr>
          </a:lstStyle>
          <a:p>
            <a:r>
              <a:rPr lang="en-GB"/>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cs typeface="Arial" charset="0"/>
              </a:defRPr>
            </a:lvl1pPr>
          </a:lstStyle>
          <a:p>
            <a:pPr>
              <a:defRPr/>
            </a:pPr>
            <a:endParaRPr lang="en-US" altLang="ko-KR"/>
          </a:p>
        </p:txBody>
      </p:sp>
      <p:sp>
        <p:nvSpPr>
          <p:cNvPr id="5" name="Rectangle 5"/>
          <p:cNvSpPr>
            <a:spLocks noGrp="1" noChangeArrowheads="1"/>
          </p:cNvSpPr>
          <p:nvPr>
            <p:ph type="ftr" sz="quarter" idx="11"/>
          </p:nvPr>
        </p:nvSpPr>
        <p:spPr>
          <a:xfrm>
            <a:off x="3124200" y="6245225"/>
            <a:ext cx="2895600" cy="476250"/>
          </a:xfrm>
        </p:spPr>
        <p:txBody>
          <a:bodyPr/>
          <a:lstStyle>
            <a:lvl1pPr>
              <a:defRPr>
                <a:cs typeface="Arial" charset="0"/>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p:spPr>
        <p:txBody>
          <a:bodyPr/>
          <a:lstStyle>
            <a:lvl1pPr>
              <a:defRPr>
                <a:cs typeface="Arial" charset="0"/>
              </a:defRPr>
            </a:lvl1pPr>
          </a:lstStyle>
          <a:p>
            <a:pPr>
              <a:defRPr/>
            </a:pPr>
            <a:fld id="{289A22F6-4B8B-4808-9630-95ADF874D9C2}" type="slidenum">
              <a:rPr lang="ko-KR" altLang="en-US"/>
              <a:pPr>
                <a:defRPr/>
              </a:pPr>
              <a:t>‹#›</a:t>
            </a:fld>
            <a:endParaRPr lang="en-US" altLang="ko-KR"/>
          </a:p>
        </p:txBody>
      </p:sp>
    </p:spTree>
    <p:extLst>
      <p:ext uri="{BB962C8B-B14F-4D97-AF65-F5344CB8AC3E}">
        <p14:creationId xmlns:p14="http://schemas.microsoft.com/office/powerpoint/2010/main" val="101364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95578A6-A878-490C-80B2-22A3A82CC059}" type="slidenum">
              <a:rPr lang="ko-KR" altLang="en-US"/>
              <a:pPr>
                <a:defRPr/>
              </a:pPr>
              <a:t>‹#›</a:t>
            </a:fld>
            <a:endParaRPr lang="en-US" altLang="ko-KR"/>
          </a:p>
        </p:txBody>
      </p:sp>
    </p:spTree>
    <p:extLst>
      <p:ext uri="{BB962C8B-B14F-4D97-AF65-F5344CB8AC3E}">
        <p14:creationId xmlns:p14="http://schemas.microsoft.com/office/powerpoint/2010/main" val="60022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3F0FDFD-1E37-42A3-B137-CDC07584ADFB}" type="slidenum">
              <a:rPr lang="ko-KR" altLang="en-US"/>
              <a:pPr>
                <a:defRPr/>
              </a:pPr>
              <a:t>‹#›</a:t>
            </a:fld>
            <a:endParaRPr lang="en-US" altLang="ko-KR"/>
          </a:p>
        </p:txBody>
      </p:sp>
    </p:spTree>
    <p:extLst>
      <p:ext uri="{BB962C8B-B14F-4D97-AF65-F5344CB8AC3E}">
        <p14:creationId xmlns:p14="http://schemas.microsoft.com/office/powerpoint/2010/main" val="308360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86710C79-45A9-4672-8BB8-F212AE40E03F}" type="slidenum">
              <a:rPr lang="ko-KR" altLang="en-US"/>
              <a:pPr>
                <a:defRPr/>
              </a:pPr>
              <a:t>‹#›</a:t>
            </a:fld>
            <a:endParaRPr lang="en-US" altLang="ko-KR"/>
          </a:p>
        </p:txBody>
      </p:sp>
    </p:spTree>
    <p:extLst>
      <p:ext uri="{BB962C8B-B14F-4D97-AF65-F5344CB8AC3E}">
        <p14:creationId xmlns:p14="http://schemas.microsoft.com/office/powerpoint/2010/main" val="157516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519627D8-9798-4462-95B8-0B661EBF793F}" type="slidenum">
              <a:rPr lang="ko-KR" altLang="en-US"/>
              <a:pPr>
                <a:defRPr/>
              </a:pPr>
              <a:t>‹#›</a:t>
            </a:fld>
            <a:endParaRPr lang="en-US" altLang="ko-KR"/>
          </a:p>
        </p:txBody>
      </p:sp>
    </p:spTree>
    <p:extLst>
      <p:ext uri="{BB962C8B-B14F-4D97-AF65-F5344CB8AC3E}">
        <p14:creationId xmlns:p14="http://schemas.microsoft.com/office/powerpoint/2010/main" val="2761278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2E101661-66B8-42C4-928A-4E352CCB42BC}" type="slidenum">
              <a:rPr lang="ko-KR" altLang="en-US"/>
              <a:pPr>
                <a:defRPr/>
              </a:pPr>
              <a:t>‹#›</a:t>
            </a:fld>
            <a:endParaRPr lang="en-US" altLang="ko-KR"/>
          </a:p>
        </p:txBody>
      </p:sp>
    </p:spTree>
    <p:extLst>
      <p:ext uri="{BB962C8B-B14F-4D97-AF65-F5344CB8AC3E}">
        <p14:creationId xmlns:p14="http://schemas.microsoft.com/office/powerpoint/2010/main" val="1040437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3E7DC4E7-52C0-407D-BD7E-E366532A3612}" type="slidenum">
              <a:rPr lang="ko-KR" altLang="en-US"/>
              <a:pPr>
                <a:defRPr/>
              </a:pPr>
              <a:t>‹#›</a:t>
            </a:fld>
            <a:endParaRPr lang="en-US" altLang="ko-KR"/>
          </a:p>
        </p:txBody>
      </p:sp>
    </p:spTree>
    <p:extLst>
      <p:ext uri="{BB962C8B-B14F-4D97-AF65-F5344CB8AC3E}">
        <p14:creationId xmlns:p14="http://schemas.microsoft.com/office/powerpoint/2010/main" val="183638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DC2D48B4-8619-4A29-96D5-643E45975AE9}" type="slidenum">
              <a:rPr lang="ko-KR" altLang="en-US"/>
              <a:pPr>
                <a:defRPr/>
              </a:pPr>
              <a:t>‹#›</a:t>
            </a:fld>
            <a:endParaRPr lang="en-US" altLang="ko-KR"/>
          </a:p>
        </p:txBody>
      </p:sp>
    </p:spTree>
    <p:extLst>
      <p:ext uri="{BB962C8B-B14F-4D97-AF65-F5344CB8AC3E}">
        <p14:creationId xmlns:p14="http://schemas.microsoft.com/office/powerpoint/2010/main" val="323847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3675"/>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9913E8C-9B2D-4E09-B582-14BC1870DFC7}" type="datetimeFigureOut">
              <a:rPr lang="en-CA"/>
              <a:pPr>
                <a:defRPr/>
              </a:pPr>
              <a:t>25/03/2014</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26F8B452-237B-4810-AB27-76810264E9ED}" type="slidenum">
              <a:rPr lang="en-CA"/>
              <a:pPr>
                <a:defRPr/>
              </a:pPr>
              <a:t>‹#›</a:t>
            </a:fld>
            <a:endParaRPr lang="en-CA"/>
          </a:p>
        </p:txBody>
      </p:sp>
    </p:spTree>
    <p:extLst>
      <p:ext uri="{BB962C8B-B14F-4D97-AF65-F5344CB8AC3E}">
        <p14:creationId xmlns:p14="http://schemas.microsoft.com/office/powerpoint/2010/main" val="135510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79ACADB2-781A-4F89-9DB1-C7545AFF925C}" type="slidenum">
              <a:rPr lang="ko-KR" altLang="en-US"/>
              <a:pPr>
                <a:defRPr/>
              </a:pPr>
              <a:t>‹#›</a:t>
            </a:fld>
            <a:endParaRPr lang="en-US" altLang="ko-KR"/>
          </a:p>
        </p:txBody>
      </p:sp>
    </p:spTree>
    <p:extLst>
      <p:ext uri="{BB962C8B-B14F-4D97-AF65-F5344CB8AC3E}">
        <p14:creationId xmlns:p14="http://schemas.microsoft.com/office/powerpoint/2010/main" val="2834068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FE2C9A27-7BDD-47E3-824A-6D295E711DA6}" type="slidenum">
              <a:rPr lang="ko-KR" altLang="en-US"/>
              <a:pPr>
                <a:defRPr/>
              </a:pPr>
              <a:t>‹#›</a:t>
            </a:fld>
            <a:endParaRPr lang="en-US" altLang="ko-KR"/>
          </a:p>
        </p:txBody>
      </p:sp>
    </p:spTree>
    <p:extLst>
      <p:ext uri="{BB962C8B-B14F-4D97-AF65-F5344CB8AC3E}">
        <p14:creationId xmlns:p14="http://schemas.microsoft.com/office/powerpoint/2010/main" val="1242487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488" y="115888"/>
            <a:ext cx="2087562" cy="6132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6110288" cy="6132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60D2043-40FC-4614-98E0-8F55CF923D4A}" type="slidenum">
              <a:rPr lang="ko-KR" altLang="en-US"/>
              <a:pPr>
                <a:defRPr/>
              </a:pPr>
              <a:t>‹#›</a:t>
            </a:fld>
            <a:endParaRPr lang="en-US" altLang="ko-KR"/>
          </a:p>
        </p:txBody>
      </p:sp>
    </p:spTree>
    <p:extLst>
      <p:ext uri="{BB962C8B-B14F-4D97-AF65-F5344CB8AC3E}">
        <p14:creationId xmlns:p14="http://schemas.microsoft.com/office/powerpoint/2010/main" val="196454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A4FD33-3186-4D09-A6DE-496E92642C5C}" type="datetimeFigureOut">
              <a:rPr lang="en-CA"/>
              <a:pPr>
                <a:defRPr/>
              </a:pPr>
              <a:t>25/03/2014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39D0F0B-E61D-4EBF-BCDE-7D9D2BB4E47C}" type="slidenum">
              <a:rPr lang="en-CA"/>
              <a:pPr>
                <a:defRPr/>
              </a:pPr>
              <a:t>‹#›</a:t>
            </a:fld>
            <a:endParaRPr lang="en-CA"/>
          </a:p>
        </p:txBody>
      </p:sp>
    </p:spTree>
    <p:extLst>
      <p:ext uri="{BB962C8B-B14F-4D97-AF65-F5344CB8AC3E}">
        <p14:creationId xmlns:p14="http://schemas.microsoft.com/office/powerpoint/2010/main" val="37587225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F8A76AC-7FAF-4547-85CB-C1587DFA059C}" type="datetimeFigureOut">
              <a:rPr lang="en-CA"/>
              <a:pPr>
                <a:defRPr/>
              </a:pPr>
              <a:t>25/03/2014</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FADFDB31-CE0E-48DF-AAA1-4EE64B8B007F}" type="slidenum">
              <a:rPr lang="en-CA"/>
              <a:pPr>
                <a:defRPr/>
              </a:pPr>
              <a:t>‹#›</a:t>
            </a:fld>
            <a:endParaRPr lang="en-CA"/>
          </a:p>
        </p:txBody>
      </p:sp>
    </p:spTree>
    <p:extLst>
      <p:ext uri="{BB962C8B-B14F-4D97-AF65-F5344CB8AC3E}">
        <p14:creationId xmlns:p14="http://schemas.microsoft.com/office/powerpoint/2010/main" val="350520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0040EA1-6728-4778-96BB-83523EDAE420}" type="datetimeFigureOut">
              <a:rPr lang="en-CA"/>
              <a:pPr>
                <a:defRPr/>
              </a:pPr>
              <a:t>25/03/2014</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1FAC4763-D2E5-4F5C-BD79-162ADB649FE7}" type="slidenum">
              <a:rPr lang="en-CA"/>
              <a:pPr>
                <a:defRPr/>
              </a:pPr>
              <a:t>‹#›</a:t>
            </a:fld>
            <a:endParaRPr lang="en-CA"/>
          </a:p>
        </p:txBody>
      </p:sp>
    </p:spTree>
    <p:extLst>
      <p:ext uri="{BB962C8B-B14F-4D97-AF65-F5344CB8AC3E}">
        <p14:creationId xmlns:p14="http://schemas.microsoft.com/office/powerpoint/2010/main" val="380810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2CDE90F-2F34-4D16-826B-EBCD16580FE4}" type="datetimeFigureOut">
              <a:rPr lang="en-CA"/>
              <a:pPr>
                <a:defRPr/>
              </a:pPr>
              <a:t>25/03/2014</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C959A32B-6B99-4D1E-B62A-96E30329DF97}" type="slidenum">
              <a:rPr lang="en-CA"/>
              <a:pPr>
                <a:defRPr/>
              </a:pPr>
              <a:t>‹#›</a:t>
            </a:fld>
            <a:endParaRPr lang="en-CA"/>
          </a:p>
        </p:txBody>
      </p:sp>
    </p:spTree>
    <p:extLst>
      <p:ext uri="{BB962C8B-B14F-4D97-AF65-F5344CB8AC3E}">
        <p14:creationId xmlns:p14="http://schemas.microsoft.com/office/powerpoint/2010/main" val="387032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7A1FB1-F483-4E28-9EC9-631965641D7A}" type="datetimeFigureOut">
              <a:rPr lang="en-CA"/>
              <a:pPr>
                <a:defRPr/>
              </a:pPr>
              <a:t>25/03/2014</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A7A74245-EA17-4131-9B59-016673F3E3E7}" type="slidenum">
              <a:rPr lang="en-CA"/>
              <a:pPr>
                <a:defRPr/>
              </a:pPr>
              <a:t>‹#›</a:t>
            </a:fld>
            <a:endParaRPr lang="en-CA"/>
          </a:p>
        </p:txBody>
      </p:sp>
    </p:spTree>
    <p:extLst>
      <p:ext uri="{BB962C8B-B14F-4D97-AF65-F5344CB8AC3E}">
        <p14:creationId xmlns:p14="http://schemas.microsoft.com/office/powerpoint/2010/main" val="319033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27E7DA2-D9AB-4DB5-9612-B642E36900F1}" type="datetimeFigureOut">
              <a:rPr lang="en-CA"/>
              <a:pPr>
                <a:defRPr/>
              </a:pPr>
              <a:t>25/03/2014</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45F0EA31-5E65-408E-BC77-B2800AFDAB23}" type="slidenum">
              <a:rPr lang="en-CA"/>
              <a:pPr>
                <a:defRPr/>
              </a:pPr>
              <a:t>‹#›</a:t>
            </a:fld>
            <a:endParaRPr lang="en-CA"/>
          </a:p>
        </p:txBody>
      </p:sp>
    </p:spTree>
    <p:extLst>
      <p:ext uri="{BB962C8B-B14F-4D97-AF65-F5344CB8AC3E}">
        <p14:creationId xmlns:p14="http://schemas.microsoft.com/office/powerpoint/2010/main" val="46005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8E22509B-49E6-4301-A26B-B91910400EC4}" type="datetimeFigureOut">
              <a:rPr lang="en-CA"/>
              <a:pPr>
                <a:defRPr/>
              </a:pPr>
              <a:t>25/03/2014</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518D4D7-9F54-4EF2-B556-E0F1F5E4CBA3}" type="slidenum">
              <a:rPr lang="en-CA"/>
              <a:pPr>
                <a:defRPr/>
              </a:pPr>
              <a:t>‹#›</a:t>
            </a:fld>
            <a:endParaRPr lang="en-CA"/>
          </a:p>
        </p:txBody>
      </p:sp>
    </p:spTree>
    <p:extLst>
      <p:ext uri="{BB962C8B-B14F-4D97-AF65-F5344CB8AC3E}">
        <p14:creationId xmlns:p14="http://schemas.microsoft.com/office/powerpoint/2010/main" val="64356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u-RU"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D788700-7889-4C6F-AE1C-5F30AFC4DDFD}" type="datetimeFigureOut">
              <a:rPr lang="en-CA"/>
              <a:pPr>
                <a:defRPr/>
              </a:pPr>
              <a:t>25/03/2014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55CB1F2-19DD-4A8A-969D-8889B6516A8A}" type="slidenum">
              <a:rPr lang="en-CA"/>
              <a:pPr>
                <a:defRPr/>
              </a:pPr>
              <a:t>‹#›</a:t>
            </a:fld>
            <a:endParaRPr lang="en-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544" r:id="rId1"/>
    <p:sldLayoutId id="2147484536" r:id="rId2"/>
    <p:sldLayoutId id="2147484545" r:id="rId3"/>
    <p:sldLayoutId id="2147484537" r:id="rId4"/>
    <p:sldLayoutId id="2147484538" r:id="rId5"/>
    <p:sldLayoutId id="2147484539" r:id="rId6"/>
    <p:sldLayoutId id="2147484540" r:id="rId7"/>
    <p:sldLayoutId id="2147484541" r:id="rId8"/>
    <p:sldLayoutId id="2147484546" r:id="rId9"/>
    <p:sldLayoutId id="2147484542" r:id="rId10"/>
    <p:sldLayoutId id="214748454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63650" y="115888"/>
            <a:ext cx="7772400" cy="6683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5240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1"/>
            <a:r>
              <a:rPr lang="en-US" altLang="ko-KR" smtClean="0"/>
              <a:t>Fifth level</a:t>
            </a:r>
          </a:p>
        </p:txBody>
      </p:sp>
      <p:sp>
        <p:nvSpPr>
          <p:cNvPr id="41988" name="Rectangle 4"/>
          <p:cNvSpPr>
            <a:spLocks noGrp="1" noChangeArrowheads="1"/>
          </p:cNvSpPr>
          <p:nvPr>
            <p:ph type="dt" sz="half" idx="2"/>
          </p:nvPr>
        </p:nvSpPr>
        <p:spPr bwMode="auto">
          <a:xfrm>
            <a:off x="1143000" y="64008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000000"/>
                </a:solidFill>
                <a:latin typeface="Arial" charset="0"/>
                <a:ea typeface="+mn-ea"/>
                <a:cs typeface="+mn-cs"/>
              </a:defRPr>
            </a:lvl1pPr>
          </a:lstStyle>
          <a:p>
            <a:pPr>
              <a:defRPr/>
            </a:pPr>
            <a:endParaRPr lang="en-US" altLang="ko-KR"/>
          </a:p>
        </p:txBody>
      </p:sp>
      <p:sp>
        <p:nvSpPr>
          <p:cNvPr id="41989" name="Rectangle 5"/>
          <p:cNvSpPr>
            <a:spLocks noGrp="1" noChangeArrowheads="1"/>
          </p:cNvSpPr>
          <p:nvPr>
            <p:ph type="ftr" sz="quarter" idx="3"/>
          </p:nvPr>
        </p:nvSpPr>
        <p:spPr bwMode="auto">
          <a:xfrm>
            <a:off x="3124200" y="6400800"/>
            <a:ext cx="3200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00">
                <a:solidFill>
                  <a:srgbClr val="000000"/>
                </a:solidFill>
                <a:latin typeface="Arial" charset="0"/>
                <a:ea typeface="+mn-ea"/>
                <a:cs typeface="+mn-cs"/>
              </a:defRPr>
            </a:lvl1pPr>
          </a:lstStyle>
          <a:p>
            <a:pPr>
              <a:defRPr/>
            </a:pPr>
            <a:endParaRPr lang="en-US" altLang="ko-KR"/>
          </a:p>
        </p:txBody>
      </p:sp>
      <p:sp>
        <p:nvSpPr>
          <p:cNvPr id="41990" name="Rectangle 6"/>
          <p:cNvSpPr>
            <a:spLocks noGrp="1" noChangeArrowheads="1"/>
          </p:cNvSpPr>
          <p:nvPr>
            <p:ph type="sldNum" sz="quarter" idx="4"/>
          </p:nvPr>
        </p:nvSpPr>
        <p:spPr bwMode="auto">
          <a:xfrm>
            <a:off x="65532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rgbClr val="000000"/>
                </a:solidFill>
                <a:latin typeface="Arial" charset="0"/>
                <a:ea typeface="+mn-ea"/>
                <a:cs typeface="+mn-cs"/>
              </a:defRPr>
            </a:lvl1pPr>
          </a:lstStyle>
          <a:p>
            <a:pPr>
              <a:defRPr/>
            </a:pPr>
            <a:fld id="{988DD156-FC9E-47CA-95A0-6A9C964DA6EF}"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xStyles>
    <p:title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Arial" charset="0"/>
          <a:ea typeface="ＭＳ Ｐゴシック" pitchFamily="34" charset="-128"/>
        </a:defRPr>
      </a:lvl2pPr>
      <a:lvl3pPr algn="r" rtl="0" eaLnBrk="0" fontAlgn="base" hangingPunct="0">
        <a:spcBef>
          <a:spcPct val="0"/>
        </a:spcBef>
        <a:spcAft>
          <a:spcPct val="0"/>
        </a:spcAft>
        <a:defRPr sz="2800" b="1">
          <a:solidFill>
            <a:schemeClr val="tx2"/>
          </a:solidFill>
          <a:latin typeface="Arial" charset="0"/>
          <a:ea typeface="ＭＳ Ｐゴシック" pitchFamily="34" charset="-128"/>
        </a:defRPr>
      </a:lvl3pPr>
      <a:lvl4pPr algn="r" rtl="0" eaLnBrk="0" fontAlgn="base" hangingPunct="0">
        <a:spcBef>
          <a:spcPct val="0"/>
        </a:spcBef>
        <a:spcAft>
          <a:spcPct val="0"/>
        </a:spcAft>
        <a:defRPr sz="2800" b="1">
          <a:solidFill>
            <a:schemeClr val="tx2"/>
          </a:solidFill>
          <a:latin typeface="Arial" charset="0"/>
          <a:ea typeface="ＭＳ Ｐゴシック" pitchFamily="34" charset="-128"/>
        </a:defRPr>
      </a:lvl4pPr>
      <a:lvl5pPr algn="r" rtl="0" eaLnBrk="0" fontAlgn="base" hangingPunct="0">
        <a:spcBef>
          <a:spcPct val="0"/>
        </a:spcBef>
        <a:spcAft>
          <a:spcPct val="0"/>
        </a:spcAft>
        <a:defRPr sz="2800" b="1">
          <a:solidFill>
            <a:schemeClr val="tx2"/>
          </a:solidFill>
          <a:latin typeface="Arial" charset="0"/>
          <a:ea typeface="ＭＳ Ｐゴシック" pitchFamily="34" charset="-128"/>
        </a:defRPr>
      </a:lvl5pPr>
      <a:lvl6pPr marL="457200" algn="r" rtl="0" fontAlgn="base">
        <a:spcBef>
          <a:spcPct val="0"/>
        </a:spcBef>
        <a:spcAft>
          <a:spcPct val="0"/>
        </a:spcAft>
        <a:defRPr sz="2800" b="1">
          <a:solidFill>
            <a:schemeClr val="tx2"/>
          </a:solidFill>
          <a:latin typeface="Arial" charset="0"/>
          <a:ea typeface="ＭＳ Ｐゴシック" pitchFamily="34" charset="-128"/>
        </a:defRPr>
      </a:lvl6pPr>
      <a:lvl7pPr marL="914400" algn="r" rtl="0" fontAlgn="base">
        <a:spcBef>
          <a:spcPct val="0"/>
        </a:spcBef>
        <a:spcAft>
          <a:spcPct val="0"/>
        </a:spcAft>
        <a:defRPr sz="2800" b="1">
          <a:solidFill>
            <a:schemeClr val="tx2"/>
          </a:solidFill>
          <a:latin typeface="Arial" charset="0"/>
          <a:ea typeface="ＭＳ Ｐゴシック" pitchFamily="34" charset="-128"/>
        </a:defRPr>
      </a:lvl7pPr>
      <a:lvl8pPr marL="1371600" algn="r" rtl="0" fontAlgn="base">
        <a:spcBef>
          <a:spcPct val="0"/>
        </a:spcBef>
        <a:spcAft>
          <a:spcPct val="0"/>
        </a:spcAft>
        <a:defRPr sz="2800" b="1">
          <a:solidFill>
            <a:schemeClr val="tx2"/>
          </a:solidFill>
          <a:latin typeface="Arial" charset="0"/>
          <a:ea typeface="ＭＳ Ｐゴシック" pitchFamily="34" charset="-128"/>
        </a:defRPr>
      </a:lvl8pPr>
      <a:lvl9pPr marL="1828800" algn="r" rtl="0" fontAlgn="base">
        <a:spcBef>
          <a:spcPct val="0"/>
        </a:spcBef>
        <a:spcAft>
          <a:spcPct val="0"/>
        </a:spcAft>
        <a:defRPr sz="2800" b="1">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271463" y="2217738"/>
            <a:ext cx="8512175" cy="4354512"/>
          </a:xfrm>
        </p:spPr>
        <p:txBody>
          <a:bodyPr/>
          <a:lstStyle/>
          <a:p>
            <a:pPr marR="0" eaLnBrk="1" hangingPunct="1"/>
            <a:endParaRPr lang="en-US" altLang="ru-RU" dirty="0" smtClean="0"/>
          </a:p>
          <a:p>
            <a:pPr marR="0" eaLnBrk="1" hangingPunct="1"/>
            <a:r>
              <a:rPr lang="en-US" altLang="ru-RU" sz="2800" dirty="0" err="1" smtClean="0"/>
              <a:t>Vasily</a:t>
            </a:r>
            <a:r>
              <a:rPr lang="en-US" altLang="ru-RU" sz="2800" dirty="0" smtClean="0"/>
              <a:t> </a:t>
            </a:r>
            <a:r>
              <a:rPr lang="en-US" altLang="ru-RU" sz="2800" dirty="0" err="1" smtClean="0"/>
              <a:t>Smolyanitsky</a:t>
            </a:r>
            <a:r>
              <a:rPr lang="en-US" altLang="ru-RU" sz="2800" dirty="0" smtClean="0"/>
              <a:t> </a:t>
            </a:r>
          </a:p>
          <a:p>
            <a:pPr marR="0" eaLnBrk="1" hangingPunct="1"/>
            <a:r>
              <a:rPr lang="en-US" altLang="ru-RU" sz="2400" dirty="0" smtClean="0"/>
              <a:t>ETSI chair</a:t>
            </a:r>
          </a:p>
          <a:p>
            <a:pPr marR="0" eaLnBrk="1" hangingPunct="1"/>
            <a:endParaRPr lang="en-US" altLang="ru-RU" sz="2400" dirty="0" smtClean="0"/>
          </a:p>
          <a:p>
            <a:pPr marR="0" eaLnBrk="1" hangingPunct="1"/>
            <a:r>
              <a:rPr lang="en-US" altLang="ru-RU" sz="2400" dirty="0" smtClean="0"/>
              <a:t>Arctic and Antarctic Research Institute (AARI)</a:t>
            </a:r>
          </a:p>
          <a:p>
            <a:pPr marR="0" eaLnBrk="1" hangingPunct="1"/>
            <a:r>
              <a:rPr lang="en-US" altLang="ru-RU" sz="2400" dirty="0" err="1" smtClean="0"/>
              <a:t>St.Petersburg</a:t>
            </a:r>
            <a:r>
              <a:rPr lang="en-US" altLang="ru-RU" sz="2400" dirty="0" smtClean="0"/>
              <a:t>, Russia</a:t>
            </a:r>
            <a:endParaRPr lang="en-US" altLang="ru-RU" sz="2800" dirty="0" smtClean="0"/>
          </a:p>
          <a:p>
            <a:pPr marR="0" eaLnBrk="1" hangingPunct="1"/>
            <a:endParaRPr lang="en-US" altLang="ru-RU" sz="2000" dirty="0" smtClean="0"/>
          </a:p>
        </p:txBody>
      </p:sp>
      <p:sp>
        <p:nvSpPr>
          <p:cNvPr id="9221" name="Rectangle 3"/>
          <p:cNvSpPr>
            <a:spLocks noRot="1" noChangeArrowheads="1"/>
          </p:cNvSpPr>
          <p:nvPr/>
        </p:nvSpPr>
        <p:spPr bwMode="auto">
          <a:xfrm>
            <a:off x="533400" y="1074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defRPr/>
            </a:pPr>
            <a:r>
              <a:rPr lang="en-US" sz="5000" b="1" dirty="0">
                <a:solidFill>
                  <a:srgbClr val="85DFD0"/>
                </a:solidFill>
                <a:effectLst>
                  <a:outerShdw blurRad="38100" dist="38100" dir="2700000" algn="tl">
                    <a:srgbClr val="FFFFFF"/>
                  </a:outerShdw>
                </a:effectLst>
                <a:latin typeface="Calibri" pitchFamily="34" charset="0"/>
              </a:rPr>
              <a:t>Expert Team on Sea Ice</a:t>
            </a:r>
          </a:p>
        </p:txBody>
      </p:sp>
      <p:pic>
        <p:nvPicPr>
          <p:cNvPr id="29700" name="Picture 10" descr="JCOMM_en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5" y="233363"/>
            <a:ext cx="466248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206375" y="414338"/>
            <a:ext cx="8731250" cy="493712"/>
          </a:xfrm>
        </p:spPr>
        <p:txBody>
          <a:bodyPr/>
          <a:lstStyle/>
          <a:p>
            <a:r>
              <a:rPr lang="en-US" altLang="ru-RU" sz="2400" b="1" smtClean="0"/>
              <a:t>#28 Maintain and update sea ice technical documentation</a:t>
            </a:r>
            <a:r>
              <a:rPr lang="en-US" altLang="ru-RU" sz="2400" smtClean="0"/>
              <a:t> (1)</a:t>
            </a:r>
            <a:endParaRPr lang="ru-RU" altLang="ru-RU" sz="2400" b="1" smtClean="0"/>
          </a:p>
        </p:txBody>
      </p:sp>
      <p:sp>
        <p:nvSpPr>
          <p:cNvPr id="38915" name="Объект 2"/>
          <p:cNvSpPr>
            <a:spLocks noGrp="1"/>
          </p:cNvSpPr>
          <p:nvPr>
            <p:ph idx="1"/>
          </p:nvPr>
        </p:nvSpPr>
        <p:spPr>
          <a:xfrm>
            <a:off x="206375" y="1042988"/>
            <a:ext cx="8821738" cy="5265737"/>
          </a:xfrm>
        </p:spPr>
        <p:txBody>
          <a:bodyPr/>
          <a:lstStyle/>
          <a:p>
            <a:pPr marL="0" indent="0">
              <a:buFont typeface="Wingdings 2" pitchFamily="18" charset="2"/>
              <a:buNone/>
            </a:pPr>
            <a:r>
              <a:rPr lang="en-US" altLang="ru-RU" sz="1800" b="1" smtClean="0"/>
              <a:t>Project leaders:  </a:t>
            </a:r>
          </a:p>
          <a:p>
            <a:pPr lvl="1"/>
            <a:r>
              <a:rPr lang="en-US" altLang="ru-RU" sz="1600" smtClean="0"/>
              <a:t>Vasily Smolyanitsky, Darlene Langlois, IICWG</a:t>
            </a:r>
          </a:p>
          <a:p>
            <a:pPr marL="0" indent="0">
              <a:buFont typeface="Wingdings 2" pitchFamily="18" charset="2"/>
              <a:buNone/>
            </a:pPr>
            <a:r>
              <a:rPr lang="en-US" altLang="ru-RU" sz="1800" b="1" smtClean="0"/>
              <a:t>Project description:</a:t>
            </a:r>
            <a:endParaRPr lang="ru-RU" altLang="ru-RU" sz="1800" smtClean="0"/>
          </a:p>
          <a:p>
            <a:pPr lvl="1"/>
            <a:r>
              <a:rPr lang="en-US" altLang="ru-RU" sz="1600" smtClean="0"/>
              <a:t>The WMO sea ice technical documentation is regulating the descriptive (nomenclature and glossaries), coding, exchange and presentation procedures for sea ice cover as well as existing sea ice best practices for observations and services on regional and world-wide scale. </a:t>
            </a:r>
          </a:p>
          <a:p>
            <a:pPr lvl="1"/>
            <a:r>
              <a:rPr lang="en-US" altLang="ru-RU" sz="1600" smtClean="0"/>
              <a:t>In a broader sense, it would be favorable for operational and research community if the same or under the same umbrella documentation is developed for all kinds of floating ice – sea, lake and river ice. </a:t>
            </a:r>
          </a:p>
          <a:p>
            <a:pPr lvl="1"/>
            <a:r>
              <a:rPr lang="en-US" altLang="ru-RU" sz="1600" smtClean="0"/>
              <a:t>Following requirements from the end-users and in the framework of implementation of CryoNet as well as in connection with anticipated requested from the International Polar Initiative (IPI), ETSI will maintain, update and extend as appropriate WMO sea ice standards in interaction and cooperation with the International Ice Charting Working Group (IICWG).  </a:t>
            </a:r>
          </a:p>
          <a:p>
            <a:pPr marL="0" indent="0">
              <a:buFont typeface="Wingdings 2" pitchFamily="18" charset="2"/>
              <a:buNone/>
            </a:pPr>
            <a:r>
              <a:rPr lang="en-US" altLang="ru-RU" sz="1800" b="1" smtClean="0"/>
              <a:t>Expected outcomes:</a:t>
            </a:r>
            <a:endParaRPr lang="ru-RU" altLang="ru-RU" sz="1800" smtClean="0"/>
          </a:p>
          <a:p>
            <a:pPr lvl="1"/>
            <a:r>
              <a:rPr lang="en-US" altLang="ru-RU" sz="1600" smtClean="0"/>
              <a:t>Updates to WMO ice charting following ECDIS standards </a:t>
            </a:r>
            <a:endParaRPr lang="ru-RU" altLang="ru-RU" sz="1600" smtClean="0"/>
          </a:p>
          <a:p>
            <a:pPr lvl="1"/>
            <a:r>
              <a:rPr lang="en-US" altLang="ru-RU" sz="1600" smtClean="0"/>
              <a:t>Updates to WMO ice standards in parts of river and lake ice</a:t>
            </a:r>
            <a:endParaRPr lang="ru-RU" altLang="ru-RU" sz="1600" smtClean="0"/>
          </a:p>
          <a:p>
            <a:pPr lvl="1"/>
            <a:r>
              <a:rPr lang="en-US" altLang="ru-RU" sz="1600" smtClean="0"/>
              <a:t>Documentation on ice observations and best practices</a:t>
            </a:r>
          </a:p>
          <a:p>
            <a:pPr lvl="1"/>
            <a:r>
              <a:rPr lang="en-US" altLang="ru-RU" sz="1600" smtClean="0"/>
              <a:t>Regular update for user and input information requirements</a:t>
            </a:r>
            <a:endParaRPr lang="ru-RU" altLang="ru-RU" sz="1600" smtClean="0"/>
          </a:p>
        </p:txBody>
      </p:sp>
      <p:pic>
        <p:nvPicPr>
          <p:cNvPr id="389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2463" y="5003800"/>
            <a:ext cx="193516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206375" y="279400"/>
            <a:ext cx="8731250" cy="493713"/>
          </a:xfrm>
        </p:spPr>
        <p:txBody>
          <a:bodyPr/>
          <a:lstStyle/>
          <a:p>
            <a:r>
              <a:rPr lang="en-US" altLang="ru-RU" sz="2400" b="1" smtClean="0"/>
              <a:t>#28 Maintain and update sea ice technical documentation (2)</a:t>
            </a:r>
            <a:r>
              <a:rPr lang="en-US" altLang="ru-RU" sz="2400" smtClean="0"/>
              <a:t> </a:t>
            </a:r>
            <a:endParaRPr lang="ru-RU" altLang="ru-RU" sz="2400" b="1" smtClean="0"/>
          </a:p>
        </p:txBody>
      </p:sp>
      <p:sp>
        <p:nvSpPr>
          <p:cNvPr id="39939" name="Объект 2"/>
          <p:cNvSpPr>
            <a:spLocks noGrp="1"/>
          </p:cNvSpPr>
          <p:nvPr>
            <p:ph idx="1"/>
          </p:nvPr>
        </p:nvSpPr>
        <p:spPr>
          <a:xfrm>
            <a:off x="206375" y="728663"/>
            <a:ext cx="8821738" cy="5356225"/>
          </a:xfrm>
        </p:spPr>
        <p:txBody>
          <a:bodyPr/>
          <a:lstStyle/>
          <a:p>
            <a:pPr marL="0" indent="0">
              <a:buFont typeface="Wingdings 2" pitchFamily="18" charset="2"/>
              <a:buNone/>
            </a:pPr>
            <a:r>
              <a:rPr lang="en-US" altLang="ru-RU" sz="1800" b="1" smtClean="0"/>
              <a:t>Key activities:</a:t>
            </a:r>
            <a:endParaRPr lang="ru-RU" altLang="ru-RU" sz="1800" smtClean="0"/>
          </a:p>
          <a:p>
            <a:pPr lvl="1"/>
            <a:r>
              <a:rPr lang="en-US" altLang="ru-RU" sz="1600" smtClean="0"/>
              <a:t>“Sea Ice Nomenclature” (WMO-No.259); vol. I-III</a:t>
            </a:r>
            <a:endParaRPr lang="ru-RU" altLang="ru-RU" sz="1600" smtClean="0"/>
          </a:p>
          <a:p>
            <a:pPr lvl="1"/>
            <a:r>
              <a:rPr lang="en-US" altLang="ru-RU" sz="1600" smtClean="0"/>
              <a:t>“SIGRID-3: a vector archive format for sea ice charts” (WMO/TD-No. 1214) and “Ice Chart colour code standard” (WMO/TD-No. 1215);</a:t>
            </a:r>
            <a:endParaRPr lang="ru-RU" altLang="ru-RU" sz="1600" smtClean="0"/>
          </a:p>
          <a:p>
            <a:pPr lvl="1"/>
            <a:r>
              <a:rPr lang="en-US" altLang="ru-RU" sz="1600" smtClean="0"/>
              <a:t>“Sea-Ice Information Services in the World” (WMO-No.574) as extension for Polar Regions of WMO-No. 9, Volume D;</a:t>
            </a:r>
            <a:endParaRPr lang="ru-RU" altLang="ru-RU" sz="1600" smtClean="0"/>
          </a:p>
          <a:p>
            <a:pPr lvl="1"/>
            <a:r>
              <a:rPr lang="en-US" altLang="ru-RU" sz="1600" smtClean="0"/>
              <a:t>“Ice Objects Catalogue” as a joint WMO/IHO standard for ice in the Electronic Chart Display Information System (ECDIS);</a:t>
            </a:r>
            <a:endParaRPr lang="ru-RU" altLang="ru-RU" sz="1600" smtClean="0"/>
          </a:p>
          <a:p>
            <a:pPr lvl="1"/>
            <a:r>
              <a:rPr lang="en-US" altLang="ru-RU" sz="1600" smtClean="0"/>
              <a:t>“Understanding and Identifying Old Ice in Summer” and “Manual for Ice Experts – Ice Observers” as the new WMO sea ice publications.</a:t>
            </a:r>
            <a:endParaRPr lang="ru-RU" altLang="ru-RU" sz="1600" smtClean="0"/>
          </a:p>
          <a:p>
            <a:pPr marL="0" indent="0">
              <a:buFont typeface="Wingdings 2" pitchFamily="18" charset="2"/>
              <a:buNone/>
            </a:pPr>
            <a:r>
              <a:rPr lang="en-US" altLang="ru-RU" sz="1800" b="1" smtClean="0"/>
              <a:t>Timeline / Milestones:</a:t>
            </a:r>
            <a:endParaRPr lang="ru-RU" altLang="ru-RU" sz="1800" smtClean="0"/>
          </a:p>
          <a:p>
            <a:pPr lvl="1"/>
            <a:r>
              <a:rPr lang="en-US" altLang="ru-RU" sz="1600" smtClean="0"/>
              <a:t>Finalize and adopt additions to WMO-No.259 arising from the “Ice Objects Catalogue” version 5.1” (ETSI-V)</a:t>
            </a:r>
            <a:endParaRPr lang="ru-RU" altLang="ru-RU" sz="1600" smtClean="0"/>
          </a:p>
          <a:p>
            <a:pPr lvl="1"/>
            <a:r>
              <a:rPr lang="en-US" altLang="ru-RU" sz="1600" smtClean="0"/>
              <a:t>Develop annual update to WMO-No.574 (mid 2013)</a:t>
            </a:r>
            <a:endParaRPr lang="ru-RU" altLang="ru-RU" sz="1600" smtClean="0"/>
          </a:p>
          <a:p>
            <a:pPr lvl="1"/>
            <a:r>
              <a:rPr lang="en-US" altLang="ru-RU" sz="1600" smtClean="0"/>
              <a:t>Finalize additions to WMO/TD-No. 1214 &amp; 1215 on point and linear objects (ETSI-V)</a:t>
            </a:r>
            <a:endParaRPr lang="ru-RU" altLang="ru-RU" sz="1600" smtClean="0"/>
          </a:p>
          <a:p>
            <a:pPr lvl="1"/>
            <a:r>
              <a:rPr lang="en-US" altLang="ru-RU" sz="1600" smtClean="0"/>
              <a:t>Provide harmonization across the sea ice standards arising from adopted additions </a:t>
            </a:r>
          </a:p>
          <a:p>
            <a:pPr marL="0" indent="0">
              <a:buFont typeface="Wingdings 2" pitchFamily="18" charset="2"/>
              <a:buNone/>
            </a:pPr>
            <a:r>
              <a:rPr lang="en-US" altLang="ru-RU" sz="1800" b="1" smtClean="0"/>
              <a:t>ETs, Other Organizations and participants:</a:t>
            </a:r>
            <a:endParaRPr lang="ru-RU" altLang="ru-RU" sz="1800" smtClean="0"/>
          </a:p>
          <a:p>
            <a:pPr lvl="1"/>
            <a:r>
              <a:rPr lang="en-US" altLang="ru-RU" sz="1600" smtClean="0"/>
              <a:t>ETSI, IICWG, CryoNet team</a:t>
            </a:r>
            <a:endParaRPr lang="ru-RU" altLang="ru-RU" sz="1600" smtClean="0"/>
          </a:p>
          <a:p>
            <a:pPr marL="0" indent="0">
              <a:buFont typeface="Wingdings 2" pitchFamily="18" charset="2"/>
              <a:buNone/>
            </a:pPr>
            <a:r>
              <a:rPr lang="en-US" altLang="ru-RU" sz="1800" b="1" smtClean="0"/>
              <a:t>Implementation of JCOMM-4 decisions </a:t>
            </a:r>
            <a:endParaRPr lang="ru-RU" altLang="ru-RU" sz="1800" smtClean="0"/>
          </a:p>
          <a:p>
            <a:pPr lvl="1"/>
            <a:r>
              <a:rPr lang="en-US" altLang="ru-RU" sz="1600" smtClean="0"/>
              <a:t>8.3.4 (Safety-related Marine Meteorological Services)</a:t>
            </a:r>
            <a:endParaRPr lang="ru-RU" altLang="ru-RU" sz="1600" smtClean="0"/>
          </a:p>
          <a:p>
            <a:pPr lvl="1"/>
            <a:r>
              <a:rPr lang="en-US" altLang="ru-RU" sz="1600" smtClean="0"/>
              <a:t>8.5 (Future priorities for the services and forecasting system programme)</a:t>
            </a:r>
            <a:endParaRPr lang="ru-RU" altLang="ru-RU" sz="1600" smtClean="0"/>
          </a:p>
          <a:p>
            <a:pPr marL="0" indent="0">
              <a:buFont typeface="Wingdings 2" pitchFamily="18" charset="2"/>
              <a:buNone/>
            </a:pPr>
            <a:endParaRPr lang="ru-RU" altLang="ru-RU"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06375" y="233363"/>
            <a:ext cx="8793163" cy="495300"/>
          </a:xfrm>
        </p:spPr>
        <p:txBody>
          <a:bodyPr/>
          <a:lstStyle/>
          <a:p>
            <a:r>
              <a:rPr lang="en-US" altLang="ru-RU" sz="2400" b="1" smtClean="0"/>
              <a:t>#29 Support for sea ice climatology and ice in information systems (1) </a:t>
            </a:r>
            <a:endParaRPr lang="ru-RU" altLang="ru-RU" sz="2400" b="1" smtClean="0"/>
          </a:p>
        </p:txBody>
      </p:sp>
      <p:sp>
        <p:nvSpPr>
          <p:cNvPr id="3" name="Объект 2"/>
          <p:cNvSpPr>
            <a:spLocks noGrp="1"/>
          </p:cNvSpPr>
          <p:nvPr>
            <p:ph idx="1"/>
          </p:nvPr>
        </p:nvSpPr>
        <p:spPr>
          <a:xfrm>
            <a:off x="206375" y="728663"/>
            <a:ext cx="8937625" cy="5849937"/>
          </a:xfrm>
        </p:spPr>
        <p:txBody>
          <a:bodyPr/>
          <a:lstStyle/>
          <a:p>
            <a:pPr marL="0" indent="0">
              <a:buFont typeface="Wingdings 2" pitchFamily="18" charset="2"/>
              <a:buNone/>
              <a:defRPr/>
            </a:pPr>
            <a:r>
              <a:rPr lang="en-US" sz="1800" b="1" dirty="0" smtClean="0"/>
              <a:t>Project leaders:  </a:t>
            </a:r>
          </a:p>
          <a:p>
            <a:pPr>
              <a:defRPr/>
            </a:pPr>
            <a:r>
              <a:rPr lang="en-US" sz="1600" dirty="0" err="1" smtClean="0"/>
              <a:t>Vasily</a:t>
            </a:r>
            <a:r>
              <a:rPr lang="en-US" sz="1600" dirty="0" smtClean="0"/>
              <a:t> </a:t>
            </a:r>
            <a:r>
              <a:rPr lang="en-US" sz="1600" dirty="0" err="1" smtClean="0"/>
              <a:t>Smolyanitsky</a:t>
            </a:r>
            <a:r>
              <a:rPr lang="en-US" sz="1600" dirty="0" smtClean="0"/>
              <a:t>, </a:t>
            </a:r>
            <a:r>
              <a:rPr lang="en-US" sz="1600" dirty="0" err="1" smtClean="0"/>
              <a:t>Caren</a:t>
            </a:r>
            <a:r>
              <a:rPr lang="en-US" sz="1600" dirty="0" smtClean="0"/>
              <a:t> </a:t>
            </a:r>
            <a:r>
              <a:rPr lang="en-US" sz="1600" dirty="0" err="1" smtClean="0"/>
              <a:t>Panowicz</a:t>
            </a:r>
            <a:r>
              <a:rPr lang="en-US" sz="1600" dirty="0" smtClean="0"/>
              <a:t>, IICWG</a:t>
            </a:r>
          </a:p>
          <a:p>
            <a:pPr marL="0" indent="0">
              <a:buFont typeface="Wingdings 2" pitchFamily="18" charset="2"/>
              <a:buNone/>
              <a:defRPr/>
            </a:pPr>
            <a:r>
              <a:rPr lang="en-US" sz="1800" b="1" dirty="0" smtClean="0"/>
              <a:t>Project description:</a:t>
            </a:r>
          </a:p>
          <a:p>
            <a:pPr>
              <a:defRPr/>
            </a:pPr>
            <a:r>
              <a:rPr lang="en-US" sz="1600" dirty="0"/>
              <a:t>Based on a variety of sources, including the ice air reconnaissance introduced for the Arctic as early as in 1920s, ice charting </a:t>
            </a:r>
            <a:r>
              <a:rPr lang="en-US" sz="1600" dirty="0" smtClean="0"/>
              <a:t>provides </a:t>
            </a:r>
            <a:r>
              <a:rPr lang="en-US" sz="1600" dirty="0"/>
              <a:t>a unique opportunity to significantly extend our knowledge on variability of ice conditions in space prior to commencement of global </a:t>
            </a:r>
            <a:r>
              <a:rPr lang="en-US" sz="1600" dirty="0" smtClean="0"/>
              <a:t>space borne ice </a:t>
            </a:r>
            <a:r>
              <a:rPr lang="en-US" sz="1600" dirty="0"/>
              <a:t>cover </a:t>
            </a:r>
            <a:r>
              <a:rPr lang="en-US" sz="1600" dirty="0" smtClean="0"/>
              <a:t>monitoring. </a:t>
            </a:r>
            <a:r>
              <a:rPr lang="en-US" sz="1600" dirty="0"/>
              <a:t>Moreover, the ice charts are still capable to deliver information on such sea ice parameters which are absent or poorly assessed with the help of automatically processed satellite data. </a:t>
            </a:r>
            <a:endParaRPr lang="en-US" sz="1600" dirty="0" smtClean="0"/>
          </a:p>
          <a:p>
            <a:pPr>
              <a:defRPr/>
            </a:pPr>
            <a:r>
              <a:rPr lang="en-US" sz="1600" dirty="0"/>
              <a:t>T</a:t>
            </a:r>
            <a:r>
              <a:rPr lang="en-US" sz="1600" dirty="0" smtClean="0"/>
              <a:t>he ice </a:t>
            </a:r>
            <a:r>
              <a:rPr lang="en-US" sz="1600" dirty="0"/>
              <a:t>charting material is based on a single WMO sea ice standard – “WMO Sea-Ice Nomenclature” (WMO, </a:t>
            </a:r>
            <a:r>
              <a:rPr lang="en-US" sz="1600" dirty="0" smtClean="0"/>
              <a:t>1970-2010). </a:t>
            </a:r>
            <a:endParaRPr lang="ru-RU" sz="1600" dirty="0"/>
          </a:p>
          <a:p>
            <a:pPr>
              <a:defRPr/>
            </a:pPr>
            <a:r>
              <a:rPr lang="en-US" sz="1600" dirty="0"/>
              <a:t>In 1989 the WMO CMM initiated the “Global Digital Sea Ice Data Bank” (GDSIDB) project to support development of the sea ice climatology based on the ice charting with 2 archival centers – AARI, Russia and NSIDC, USA. </a:t>
            </a:r>
            <a:endParaRPr lang="ru-RU" sz="1600" dirty="0"/>
          </a:p>
          <a:p>
            <a:pPr>
              <a:defRPr/>
            </a:pPr>
            <a:r>
              <a:rPr lang="en-US" sz="1600" dirty="0"/>
              <a:t>Since 1990s most of the ice services including BSIS, Canada, Japan, Russia, USA, are contributing to the project. M</a:t>
            </a:r>
            <a:r>
              <a:rPr lang="en-US" sz="1600" dirty="0" smtClean="0"/>
              <a:t>ost </a:t>
            </a:r>
            <a:r>
              <a:rPr lang="en-US" sz="1600" dirty="0"/>
              <a:t>of the ice charting data prior to 2000s is stored in a 0.25°x0.25° raster SIGRID, SIGRID-2 (WMO, 1989 and </a:t>
            </a:r>
            <a:r>
              <a:rPr lang="en-US" sz="1600" dirty="0" smtClean="0"/>
              <a:t>1994), Ease-grid </a:t>
            </a:r>
            <a:r>
              <a:rPr lang="en-US" sz="1600" dirty="0"/>
              <a:t>formats, while after </a:t>
            </a:r>
            <a:r>
              <a:rPr lang="en-US" sz="1600" dirty="0" smtClean="0"/>
              <a:t>2000 </a:t>
            </a:r>
            <a:r>
              <a:rPr lang="en-US" sz="1600" dirty="0"/>
              <a:t>the data is stored in a </a:t>
            </a:r>
            <a:r>
              <a:rPr lang="en-US" sz="1600" dirty="0" smtClean="0"/>
              <a:t>vector </a:t>
            </a:r>
            <a:r>
              <a:rPr lang="en-US" sz="1600" dirty="0"/>
              <a:t>SIGRID-3 format (WMO, 2004</a:t>
            </a:r>
            <a:r>
              <a:rPr lang="en-US" sz="1600" dirty="0" smtClean="0"/>
              <a:t>).</a:t>
            </a:r>
          </a:p>
          <a:p>
            <a:pPr>
              <a:defRPr/>
            </a:pPr>
            <a:r>
              <a:rPr lang="en-US" sz="1600" dirty="0" smtClean="0"/>
              <a:t>The </a:t>
            </a:r>
            <a:r>
              <a:rPr lang="en-US" sz="1600" dirty="0"/>
              <a:t>project will concentrate a) on availability of the historical sea ice material in formats and services exchangeable with user community, b) reprocessing of the data and update of ‘blended’ climatology and c) visibility of material within JCOMM and corresponding WMO projects </a:t>
            </a:r>
            <a:r>
              <a:rPr lang="en-US" sz="1600" dirty="0" smtClean="0"/>
              <a:t>likely </a:t>
            </a:r>
            <a:r>
              <a:rPr lang="en-US" sz="1600" dirty="0" err="1"/>
              <a:t>CryoNet</a:t>
            </a:r>
            <a:r>
              <a:rPr lang="en-US" sz="1600" dirty="0"/>
              <a:t>, WIS.</a:t>
            </a:r>
            <a:endParaRPr lang="ru-RU" sz="1600" dirty="0"/>
          </a:p>
          <a:p>
            <a:pPr marL="0" indent="0">
              <a:buFont typeface="Wingdings 2" pitchFamily="18" charset="2"/>
              <a:buNone/>
              <a:defRPr/>
            </a:pPr>
            <a:endParaRPr lang="ru-RU" sz="1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206375" y="233363"/>
            <a:ext cx="8731250" cy="495300"/>
          </a:xfrm>
        </p:spPr>
        <p:txBody>
          <a:bodyPr/>
          <a:lstStyle/>
          <a:p>
            <a:r>
              <a:rPr lang="en-US" altLang="ru-RU" sz="2300" b="1" smtClean="0"/>
              <a:t>#29 Support for Sea ice climatology and ice in information systems (2)</a:t>
            </a:r>
            <a:endParaRPr lang="ru-RU" altLang="ru-RU" sz="2300" b="1" smtClean="0"/>
          </a:p>
        </p:txBody>
      </p:sp>
      <p:sp>
        <p:nvSpPr>
          <p:cNvPr id="41987" name="Объект 2"/>
          <p:cNvSpPr>
            <a:spLocks noGrp="1"/>
          </p:cNvSpPr>
          <p:nvPr>
            <p:ph idx="1"/>
          </p:nvPr>
        </p:nvSpPr>
        <p:spPr>
          <a:xfrm>
            <a:off x="115888" y="728663"/>
            <a:ext cx="9028112" cy="5849937"/>
          </a:xfrm>
        </p:spPr>
        <p:txBody>
          <a:bodyPr/>
          <a:lstStyle/>
          <a:p>
            <a:pPr marL="0" indent="0">
              <a:buFont typeface="Wingdings 2" pitchFamily="18" charset="2"/>
              <a:buNone/>
            </a:pPr>
            <a:r>
              <a:rPr lang="en-US" altLang="ru-RU" sz="1800" b="1" smtClean="0"/>
              <a:t>Expected Outcomes:</a:t>
            </a:r>
            <a:endParaRPr lang="ru-RU" altLang="ru-RU" sz="1800" smtClean="0"/>
          </a:p>
          <a:p>
            <a:pPr lvl="1"/>
            <a:r>
              <a:rPr lang="en-CA" altLang="ru-RU" sz="1600" smtClean="0"/>
              <a:t>Updated semicentennial and longer ice ‘blended’ climatology for reanalysis and forecasting</a:t>
            </a:r>
            <a:endParaRPr lang="ru-RU" altLang="ru-RU" sz="1600" smtClean="0"/>
          </a:p>
          <a:p>
            <a:pPr lvl="1"/>
            <a:r>
              <a:rPr lang="en-CA" altLang="ru-RU" sz="1600" smtClean="0"/>
              <a:t>Updates to WMO sea ice technical publications (SIGRID-3 format)</a:t>
            </a:r>
            <a:endParaRPr lang="ru-RU" altLang="ru-RU" sz="1600" smtClean="0"/>
          </a:p>
          <a:p>
            <a:pPr marL="0" indent="0">
              <a:buFont typeface="Wingdings 2" pitchFamily="18" charset="2"/>
              <a:buNone/>
            </a:pPr>
            <a:r>
              <a:rPr lang="en-US" altLang="ru-RU" sz="1800" b="1" smtClean="0"/>
              <a:t>Key Activities:</a:t>
            </a:r>
            <a:endParaRPr lang="ru-RU" altLang="ru-RU" sz="1800" smtClean="0"/>
          </a:p>
          <a:p>
            <a:pPr lvl="1"/>
            <a:r>
              <a:rPr lang="en-US" altLang="ru-RU" sz="1600" smtClean="0"/>
              <a:t>Regular (weekly - annual) input to GDSIDB ice charting archive in standard WMO formats from contributing ice services / centers</a:t>
            </a:r>
            <a:endParaRPr lang="ru-RU" altLang="ru-RU" sz="1600" smtClean="0"/>
          </a:p>
          <a:p>
            <a:pPr lvl="1"/>
            <a:r>
              <a:rPr lang="en-US" altLang="ru-RU" sz="1600" smtClean="0"/>
              <a:t>Reprocessing of data, update of climatology on annual basis and comparison with passive microwave</a:t>
            </a:r>
            <a:endParaRPr lang="ru-RU" altLang="ru-RU" sz="1600" smtClean="0"/>
          </a:p>
          <a:p>
            <a:pPr lvl="1"/>
            <a:r>
              <a:rPr lang="en-US" altLang="ru-RU" sz="1600" smtClean="0"/>
              <a:t>Visibility and availability of initial and climatological material in exchangeable formats (WMS, WIS/CryoNet, NetCDF, etc) and supporting and documentation</a:t>
            </a:r>
            <a:endParaRPr lang="ru-RU" altLang="ru-RU" sz="1600" smtClean="0"/>
          </a:p>
          <a:p>
            <a:pPr marL="0" indent="0">
              <a:buFont typeface="Wingdings 2" pitchFamily="18" charset="2"/>
              <a:buNone/>
            </a:pPr>
            <a:r>
              <a:rPr lang="en-US" altLang="ru-RU" sz="1800" b="1" smtClean="0"/>
              <a:t>Timeline/milestones:</a:t>
            </a:r>
            <a:endParaRPr lang="ru-RU" altLang="ru-RU" sz="1800" smtClean="0"/>
          </a:p>
          <a:p>
            <a:pPr lvl="1"/>
            <a:r>
              <a:rPr lang="en-US" altLang="ru-RU" sz="1600" smtClean="0"/>
              <a:t>Report to IICWG-14 meeting (Reykjavik, Oct’13)</a:t>
            </a:r>
            <a:endParaRPr lang="ru-RU" altLang="ru-RU" sz="1600" smtClean="0"/>
          </a:p>
          <a:p>
            <a:pPr lvl="1"/>
            <a:r>
              <a:rPr lang="en-US" altLang="ru-RU" sz="1600" smtClean="0"/>
              <a:t>5</a:t>
            </a:r>
            <a:r>
              <a:rPr lang="en-US" altLang="ru-RU" sz="1600" baseline="30000" smtClean="0"/>
              <a:t>th</a:t>
            </a:r>
            <a:r>
              <a:rPr lang="en-US" altLang="ru-RU" sz="1600" smtClean="0"/>
              <a:t> JCOMM ETSI session (Ottawa, Nov’13)</a:t>
            </a:r>
            <a:endParaRPr lang="ru-RU" altLang="ru-RU" sz="1600" smtClean="0"/>
          </a:p>
          <a:p>
            <a:pPr marL="0" indent="0">
              <a:buFont typeface="Wingdings 2" pitchFamily="18" charset="2"/>
              <a:buNone/>
            </a:pPr>
            <a:r>
              <a:rPr lang="en-US" altLang="ru-RU" sz="1800" b="1" smtClean="0"/>
              <a:t>ETs, Other Organizations and participants:</a:t>
            </a:r>
            <a:endParaRPr lang="ru-RU" altLang="ru-RU" sz="1800" smtClean="0"/>
          </a:p>
          <a:p>
            <a:pPr lvl="1"/>
            <a:r>
              <a:rPr lang="en-US" altLang="ru-RU" sz="1600" smtClean="0"/>
              <a:t>ETSI, ETMC, IICWG, CryoNet team</a:t>
            </a:r>
            <a:endParaRPr lang="ru-RU" altLang="ru-RU" sz="1600" smtClean="0"/>
          </a:p>
          <a:p>
            <a:pPr marL="0" indent="0">
              <a:buFont typeface="Wingdings 2" pitchFamily="18" charset="2"/>
              <a:buNone/>
            </a:pPr>
            <a:r>
              <a:rPr lang="en-US" altLang="ru-RU" sz="1800" b="1" smtClean="0"/>
              <a:t>Implementation of JCOMM-4 decisions </a:t>
            </a:r>
          </a:p>
          <a:p>
            <a:pPr lvl="1"/>
            <a:r>
              <a:rPr lang="en-US" altLang="ru-RU" sz="1600" smtClean="0"/>
              <a:t>5.4.3 (Polar Met-Ocean and sea ice information services)</a:t>
            </a:r>
          </a:p>
          <a:p>
            <a:pPr lvl="1"/>
            <a:r>
              <a:rPr lang="en-US" altLang="ru-RU" sz="1600" smtClean="0"/>
              <a:t>8.3.4 (Safety-related Marine Meteorological Services)</a:t>
            </a:r>
            <a:endParaRPr lang="ru-RU" altLang="ru-RU" sz="1600" smtClean="0"/>
          </a:p>
        </p:txBody>
      </p:sp>
      <p:pic>
        <p:nvPicPr>
          <p:cNvPr id="419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0563" y="5343525"/>
            <a:ext cx="1050925"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5364163"/>
            <a:ext cx="10318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5438" y="5359400"/>
            <a:ext cx="10366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6438" y="4014788"/>
            <a:ext cx="1035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5938" y="4010025"/>
            <a:ext cx="10366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5438" y="4010025"/>
            <a:ext cx="10366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Прямоугольник 9"/>
          <p:cNvSpPr>
            <a:spLocks noChangeArrowheads="1"/>
          </p:cNvSpPr>
          <p:nvPr/>
        </p:nvSpPr>
        <p:spPr bwMode="auto">
          <a:xfrm>
            <a:off x="6237288" y="5094288"/>
            <a:ext cx="2520950" cy="246062"/>
          </a:xfrm>
          <a:prstGeom prst="rect">
            <a:avLst/>
          </a:prstGeom>
          <a:solidFill>
            <a:schemeClr val="bg2">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ru-RU" sz="1000">
                <a:latin typeface="Arial" charset="0"/>
              </a:rPr>
              <a:t>March: Max, Min and Med (blended)</a:t>
            </a:r>
            <a:endParaRPr lang="ru-RU" altLang="ru-RU" sz="1000">
              <a:latin typeface="Arial" charset="0"/>
            </a:endParaRPr>
          </a:p>
        </p:txBody>
      </p:sp>
      <p:sp>
        <p:nvSpPr>
          <p:cNvPr id="41995" name="Прямоугольник 10"/>
          <p:cNvSpPr>
            <a:spLocks noChangeArrowheads="1"/>
          </p:cNvSpPr>
          <p:nvPr/>
        </p:nvSpPr>
        <p:spPr bwMode="auto">
          <a:xfrm>
            <a:off x="6327775" y="6489700"/>
            <a:ext cx="2519363" cy="246063"/>
          </a:xfrm>
          <a:prstGeom prst="rect">
            <a:avLst/>
          </a:prstGeom>
          <a:solidFill>
            <a:schemeClr val="bg2">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ru-RU" sz="1000">
                <a:latin typeface="Arial" charset="0"/>
              </a:rPr>
              <a:t>September: Max, Min and Med (blended)</a:t>
            </a:r>
            <a:endParaRPr lang="ru-RU" altLang="ru-RU" sz="100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250825" y="233363"/>
            <a:ext cx="8777288" cy="423862"/>
          </a:xfrm>
        </p:spPr>
        <p:txBody>
          <a:bodyPr/>
          <a:lstStyle/>
          <a:p>
            <a:r>
              <a:rPr lang="en-US" altLang="ru-RU" sz="2400" b="1" smtClean="0"/>
              <a:t>#13 </a:t>
            </a:r>
            <a:r>
              <a:rPr lang="en-CA" altLang="ru-RU" sz="2400" b="1" smtClean="0"/>
              <a:t>Capacity Development  /CB for Ocean Forecasting and Sea Ice (1)</a:t>
            </a:r>
            <a:endParaRPr lang="ru-RU" altLang="ru-RU" sz="2400" b="1" smtClean="0"/>
          </a:p>
        </p:txBody>
      </p:sp>
      <p:sp>
        <p:nvSpPr>
          <p:cNvPr id="3" name="Объект 2"/>
          <p:cNvSpPr>
            <a:spLocks noGrp="1"/>
          </p:cNvSpPr>
          <p:nvPr>
            <p:ph idx="1"/>
          </p:nvPr>
        </p:nvSpPr>
        <p:spPr>
          <a:xfrm>
            <a:off x="206375" y="684213"/>
            <a:ext cx="8821738" cy="6129337"/>
          </a:xfrm>
        </p:spPr>
        <p:txBody>
          <a:bodyPr/>
          <a:lstStyle/>
          <a:p>
            <a:pPr marL="0" indent="0">
              <a:buFont typeface="Wingdings 2" pitchFamily="18" charset="2"/>
              <a:buNone/>
              <a:defRPr/>
            </a:pPr>
            <a:r>
              <a:rPr lang="en-US" sz="1800" b="1" dirty="0" smtClean="0"/>
              <a:t>Key activities: </a:t>
            </a:r>
          </a:p>
          <a:p>
            <a:pPr marL="312737" indent="-285750">
              <a:buClrTx/>
              <a:defRPr/>
            </a:pPr>
            <a:r>
              <a:rPr lang="en-US" sz="1600" dirty="0" smtClean="0"/>
              <a:t>Ice </a:t>
            </a:r>
            <a:r>
              <a:rPr lang="en-US" sz="1600" dirty="0"/>
              <a:t>Analysts </a:t>
            </a:r>
            <a:r>
              <a:rPr lang="en-US" sz="1600" dirty="0" smtClean="0"/>
              <a:t>workshops</a:t>
            </a:r>
          </a:p>
          <a:p>
            <a:pPr marL="312737" indent="-285750">
              <a:buClrTx/>
              <a:defRPr/>
            </a:pPr>
            <a:r>
              <a:rPr lang="en-US" sz="1600" dirty="0" smtClean="0"/>
              <a:t>Extending COMET modules for sea ice</a:t>
            </a:r>
          </a:p>
          <a:p>
            <a:pPr marL="312737" indent="-285750">
              <a:buClrTx/>
              <a:defRPr/>
            </a:pPr>
            <a:r>
              <a:rPr lang="en-US" sz="1600" dirty="0" smtClean="0"/>
              <a:t>Extending WMO No.259 Volume II and MANICE  </a:t>
            </a:r>
            <a:endParaRPr lang="en-US" sz="1600" dirty="0"/>
          </a:p>
          <a:p>
            <a:pPr marL="0" indent="0">
              <a:buFont typeface="Wingdings 2" pitchFamily="18" charset="2"/>
              <a:buNone/>
              <a:defRPr/>
            </a:pPr>
            <a:r>
              <a:rPr lang="en-US" sz="1600" b="1" dirty="0" smtClean="0"/>
              <a:t>IAW-4 agreed by IICWG-13 themes</a:t>
            </a:r>
            <a:endParaRPr lang="en-US" sz="1600" b="1" dirty="0"/>
          </a:p>
          <a:p>
            <a:pPr marL="342900" indent="-342900">
              <a:buClrTx/>
              <a:buFont typeface="+mj-lt"/>
              <a:buAutoNum type="arabicParenR"/>
              <a:defRPr/>
            </a:pPr>
            <a:r>
              <a:rPr lang="en-US" sz="1600" b="1" dirty="0" smtClean="0"/>
              <a:t>Use </a:t>
            </a:r>
            <a:r>
              <a:rPr lang="en-US" sz="1600" b="1" dirty="0"/>
              <a:t>of variety of satellites for sea ice and iceberg </a:t>
            </a:r>
            <a:r>
              <a:rPr lang="en-US" sz="1600" b="1" dirty="0" smtClean="0"/>
              <a:t>analysis</a:t>
            </a:r>
          </a:p>
          <a:p>
            <a:pPr marL="0" indent="0">
              <a:buClrTx/>
              <a:buFont typeface="Wingdings 2" pitchFamily="18" charset="2"/>
              <a:buNone/>
              <a:defRPr/>
            </a:pPr>
            <a:r>
              <a:rPr lang="fr-FR" sz="1600" dirty="0" smtClean="0"/>
              <a:t>How to use Beam </a:t>
            </a:r>
            <a:r>
              <a:rPr lang="fr-FR" sz="1600" dirty="0"/>
              <a:t>modes, polarizations, </a:t>
            </a:r>
            <a:r>
              <a:rPr lang="fr-FR" sz="1600" dirty="0" smtClean="0"/>
              <a:t>channels / </a:t>
            </a:r>
            <a:r>
              <a:rPr lang="en-US" sz="1600" dirty="0" smtClean="0"/>
              <a:t>MODIS</a:t>
            </a:r>
            <a:r>
              <a:rPr lang="en-US" sz="1600" dirty="0"/>
              <a:t>, NOAA </a:t>
            </a:r>
            <a:r>
              <a:rPr lang="en-US" sz="1600" dirty="0" smtClean="0"/>
              <a:t>AVHRR / new </a:t>
            </a:r>
            <a:r>
              <a:rPr lang="en-US" sz="1600" dirty="0"/>
              <a:t>satellites</a:t>
            </a:r>
          </a:p>
          <a:p>
            <a:pPr marL="342900" indent="-342900">
              <a:buClrTx/>
              <a:buFont typeface="+mj-lt"/>
              <a:buAutoNum type="arabicParenR" startAt="2"/>
              <a:defRPr/>
            </a:pPr>
            <a:r>
              <a:rPr lang="en-US" sz="1600" b="1" dirty="0" smtClean="0"/>
              <a:t>METAREA </a:t>
            </a:r>
            <a:r>
              <a:rPr lang="en-US" sz="1600" b="1" dirty="0"/>
              <a:t>southern </a:t>
            </a:r>
            <a:r>
              <a:rPr lang="en-US" sz="1600" b="1" dirty="0" smtClean="0"/>
              <a:t>hemisphere</a:t>
            </a:r>
          </a:p>
          <a:p>
            <a:pPr marL="0" indent="0">
              <a:buClrTx/>
              <a:buFont typeface="Wingdings 2" pitchFamily="18" charset="2"/>
              <a:buNone/>
              <a:defRPr/>
            </a:pPr>
            <a:r>
              <a:rPr lang="en-US" sz="1600" dirty="0" smtClean="0"/>
              <a:t>Use </a:t>
            </a:r>
            <a:r>
              <a:rPr lang="en-US" sz="1600" dirty="0"/>
              <a:t>of free </a:t>
            </a:r>
            <a:r>
              <a:rPr lang="en-US" sz="1600" dirty="0" smtClean="0"/>
              <a:t>software/ Data </a:t>
            </a:r>
            <a:r>
              <a:rPr lang="en-US" sz="1600" dirty="0"/>
              <a:t>products from other ice </a:t>
            </a:r>
            <a:r>
              <a:rPr lang="en-US" sz="1600" dirty="0" smtClean="0"/>
              <a:t>services/ Standards </a:t>
            </a:r>
            <a:r>
              <a:rPr lang="en-US" sz="1600" dirty="0"/>
              <a:t>for bulletin</a:t>
            </a:r>
          </a:p>
          <a:p>
            <a:pPr marL="342900" indent="-342900">
              <a:buClrTx/>
              <a:buFont typeface="+mj-lt"/>
              <a:buAutoNum type="arabicParenR" startAt="3"/>
              <a:defRPr/>
            </a:pPr>
            <a:r>
              <a:rPr lang="en-US" sz="1600" b="1" dirty="0" smtClean="0"/>
              <a:t>Melt/breakup </a:t>
            </a:r>
            <a:r>
              <a:rPr lang="en-US" sz="1600" b="1" dirty="0"/>
              <a:t>and Freeze up</a:t>
            </a:r>
          </a:p>
          <a:p>
            <a:pPr marL="0" indent="0">
              <a:buFont typeface="Wingdings 2" pitchFamily="18" charset="2"/>
              <a:buNone/>
              <a:defRPr/>
            </a:pPr>
            <a:r>
              <a:rPr lang="en-US" sz="1600" b="1" dirty="0" smtClean="0"/>
              <a:t>Attendees</a:t>
            </a:r>
            <a:r>
              <a:rPr lang="en-US" sz="1600" b="1" dirty="0"/>
              <a:t>:</a:t>
            </a:r>
          </a:p>
          <a:p>
            <a:pPr>
              <a:buClrTx/>
              <a:defRPr/>
            </a:pPr>
            <a:r>
              <a:rPr lang="en-US" sz="1600" dirty="0" smtClean="0"/>
              <a:t>Experienced </a:t>
            </a:r>
            <a:r>
              <a:rPr lang="en-US" sz="1600" dirty="0"/>
              <a:t>analysts from northern hemisphere (and new)</a:t>
            </a:r>
          </a:p>
          <a:p>
            <a:pPr>
              <a:buClrTx/>
              <a:defRPr/>
            </a:pPr>
            <a:r>
              <a:rPr lang="en-US" sz="1600" dirty="0" smtClean="0"/>
              <a:t>Southern </a:t>
            </a:r>
            <a:r>
              <a:rPr lang="en-US" sz="1600" dirty="0"/>
              <a:t>hemisphere analysts or trainees</a:t>
            </a:r>
          </a:p>
          <a:p>
            <a:pPr marL="0" indent="0">
              <a:buFont typeface="Wingdings 2" pitchFamily="18" charset="2"/>
              <a:buNone/>
              <a:defRPr/>
            </a:pPr>
            <a:r>
              <a:rPr lang="en-US" sz="1600" b="1" dirty="0" smtClean="0"/>
              <a:t>Location</a:t>
            </a:r>
            <a:r>
              <a:rPr lang="en-US" sz="1600" b="1" dirty="0"/>
              <a:t>: </a:t>
            </a:r>
            <a:r>
              <a:rPr lang="en-US" sz="1600" dirty="0"/>
              <a:t>AARI</a:t>
            </a:r>
          </a:p>
          <a:p>
            <a:pPr marL="0" indent="0">
              <a:buFont typeface="Wingdings 2" pitchFamily="18" charset="2"/>
              <a:buNone/>
              <a:defRPr/>
            </a:pPr>
            <a:r>
              <a:rPr lang="en-US" sz="1600" b="1" dirty="0" smtClean="0"/>
              <a:t>Duration</a:t>
            </a:r>
            <a:r>
              <a:rPr lang="en-US" sz="1600" b="1" dirty="0"/>
              <a:t>: </a:t>
            </a:r>
            <a:r>
              <a:rPr lang="en-US" sz="1600" dirty="0"/>
              <a:t>3 days (Tuesday to Thursday)</a:t>
            </a:r>
          </a:p>
          <a:p>
            <a:pPr marL="0" indent="0">
              <a:buFont typeface="Wingdings 2" pitchFamily="18" charset="2"/>
              <a:buNone/>
              <a:defRPr/>
            </a:pPr>
            <a:r>
              <a:rPr lang="en-US" sz="1600" b="1" dirty="0" smtClean="0"/>
              <a:t>Timing</a:t>
            </a:r>
            <a:r>
              <a:rPr lang="en-US" sz="1600" dirty="0"/>
              <a:t>: </a:t>
            </a:r>
            <a:r>
              <a:rPr lang="en-US" sz="1600" dirty="0" smtClean="0"/>
              <a:t>June/July 2013 or 2014 ? </a:t>
            </a:r>
            <a:endParaRPr lang="en-US" sz="1600" dirty="0"/>
          </a:p>
          <a:p>
            <a:pPr marL="0" indent="0">
              <a:buFont typeface="Wingdings 2" pitchFamily="18" charset="2"/>
              <a:buNone/>
              <a:defRPr/>
            </a:pPr>
            <a:r>
              <a:rPr lang="en-US" sz="1600" dirty="0" smtClean="0"/>
              <a:t>Lead</a:t>
            </a:r>
            <a:r>
              <a:rPr lang="en-US" sz="1600" dirty="0"/>
              <a:t>: </a:t>
            </a:r>
            <a:r>
              <a:rPr lang="en-US" sz="1600" dirty="0" err="1" smtClean="0"/>
              <a:t>Vasily</a:t>
            </a:r>
            <a:r>
              <a:rPr lang="en-US" sz="1600" dirty="0"/>
              <a:t> </a:t>
            </a:r>
            <a:r>
              <a:rPr lang="en-US" sz="1600" dirty="0" smtClean="0"/>
              <a:t>Committee</a:t>
            </a:r>
            <a:r>
              <a:rPr lang="en-US" sz="1600" dirty="0"/>
              <a:t>: Caryn, Darlene, Jürgen, EIS</a:t>
            </a:r>
          </a:p>
          <a:p>
            <a:pPr marL="0" indent="0">
              <a:buFont typeface="Wingdings 2" pitchFamily="18" charset="2"/>
              <a:buNone/>
              <a:defRPr/>
            </a:pPr>
            <a:r>
              <a:rPr lang="en-US" sz="1600" b="1" dirty="0"/>
              <a:t>Other topics for future discussion:</a:t>
            </a:r>
          </a:p>
          <a:p>
            <a:pPr marL="0" indent="0">
              <a:buFont typeface="Wingdings 2" pitchFamily="18" charset="2"/>
              <a:buNone/>
              <a:defRPr/>
            </a:pPr>
            <a:r>
              <a:rPr lang="en-US" sz="1400" dirty="0" smtClean="0"/>
              <a:t>/ Common </a:t>
            </a:r>
            <a:r>
              <a:rPr lang="en-US" sz="1400" dirty="0"/>
              <a:t>climate charts for the </a:t>
            </a:r>
            <a:r>
              <a:rPr lang="en-US" sz="1400" dirty="0" smtClean="0"/>
              <a:t>arctic / Develop </a:t>
            </a:r>
            <a:r>
              <a:rPr lang="en-US" sz="1400" dirty="0"/>
              <a:t>standards for production of climate </a:t>
            </a:r>
            <a:r>
              <a:rPr lang="en-US" sz="1400" dirty="0" smtClean="0"/>
              <a:t>charts/Development </a:t>
            </a:r>
            <a:r>
              <a:rPr lang="en-US" sz="1400" dirty="0"/>
              <a:t>of manual similar to MANICE for these </a:t>
            </a:r>
            <a:r>
              <a:rPr lang="en-US" sz="1400" dirty="0" smtClean="0"/>
              <a:t>charts / Update </a:t>
            </a:r>
            <a:r>
              <a:rPr lang="en-US" sz="1400" dirty="0"/>
              <a:t>and harmonization of WMO </a:t>
            </a:r>
            <a:r>
              <a:rPr lang="en-US" sz="1400" dirty="0" smtClean="0"/>
              <a:t>standards / Data </a:t>
            </a:r>
            <a:r>
              <a:rPr lang="en-US" sz="1400" dirty="0"/>
              <a:t>information systems for ice </a:t>
            </a:r>
            <a:r>
              <a:rPr lang="en-US" sz="1400" dirty="0" smtClean="0"/>
              <a:t>charts / </a:t>
            </a:r>
            <a:r>
              <a:rPr lang="en-US" sz="1400" dirty="0"/>
              <a:t>Comparison of oil spill in ice </a:t>
            </a:r>
            <a:r>
              <a:rPr lang="en-US" sz="1400" dirty="0" smtClean="0"/>
              <a:t>products</a:t>
            </a:r>
            <a:endParaRPr lang="en-US" sz="1400" dirty="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695325"/>
            <a:ext cx="2424112"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250825" y="233363"/>
            <a:ext cx="8777288" cy="423862"/>
          </a:xfrm>
        </p:spPr>
        <p:txBody>
          <a:bodyPr/>
          <a:lstStyle/>
          <a:p>
            <a:r>
              <a:rPr lang="en-US" altLang="ru-RU" sz="2400" b="1" smtClean="0"/>
              <a:t>#31  Enhance the integrated ice services and forecasting (1)</a:t>
            </a:r>
            <a:endParaRPr lang="ru-RU" altLang="ru-RU" sz="2400" b="1" smtClean="0"/>
          </a:p>
        </p:txBody>
      </p:sp>
      <p:sp>
        <p:nvSpPr>
          <p:cNvPr id="3" name="Объект 2"/>
          <p:cNvSpPr>
            <a:spLocks noGrp="1"/>
          </p:cNvSpPr>
          <p:nvPr>
            <p:ph idx="1"/>
          </p:nvPr>
        </p:nvSpPr>
        <p:spPr>
          <a:xfrm>
            <a:off x="206375" y="684213"/>
            <a:ext cx="8821738" cy="6129337"/>
          </a:xfrm>
        </p:spPr>
        <p:txBody>
          <a:bodyPr/>
          <a:lstStyle/>
          <a:p>
            <a:pPr marL="0" indent="0">
              <a:buFont typeface="Wingdings 2" pitchFamily="18" charset="2"/>
              <a:buNone/>
              <a:defRPr/>
            </a:pPr>
            <a:r>
              <a:rPr lang="en-US" sz="1800" b="1" dirty="0"/>
              <a:t>Project Leaders:  </a:t>
            </a:r>
            <a:r>
              <a:rPr lang="en-US" sz="1600" dirty="0" err="1"/>
              <a:t>Vasily</a:t>
            </a:r>
            <a:r>
              <a:rPr lang="en-US" sz="1600" dirty="0"/>
              <a:t> </a:t>
            </a:r>
            <a:r>
              <a:rPr lang="en-US" sz="1600" dirty="0" err="1"/>
              <a:t>Smolyanitsky</a:t>
            </a:r>
            <a:r>
              <a:rPr lang="en-US" sz="1600" dirty="0"/>
              <a:t>, Nick Hughes</a:t>
            </a:r>
            <a:endParaRPr lang="ru-RU" sz="1600" dirty="0"/>
          </a:p>
          <a:p>
            <a:pPr marL="0" indent="0">
              <a:buFont typeface="Wingdings 2" pitchFamily="18" charset="2"/>
              <a:buNone/>
              <a:defRPr/>
            </a:pPr>
            <a:r>
              <a:rPr lang="en-US" sz="1800" b="1" dirty="0"/>
              <a:t>Project Description:</a:t>
            </a:r>
            <a:endParaRPr lang="ru-RU" sz="1800" dirty="0"/>
          </a:p>
          <a:p>
            <a:pPr>
              <a:defRPr/>
            </a:pPr>
            <a:r>
              <a:rPr lang="en-US" sz="1600" dirty="0"/>
              <a:t>Provision of services for efficiency and safety of navigation and other operations in the ice-covered waters require integrated approach in terms the ice and sea state parameters and products to be regularly, timely and in the binary formats delivered to end-users (navigators, off-shore platforms, search and rescue, emergency support</a:t>
            </a:r>
            <a:r>
              <a:rPr lang="en-US" sz="1600" dirty="0" smtClean="0"/>
              <a:t>)……..</a:t>
            </a:r>
          </a:p>
          <a:p>
            <a:pPr>
              <a:defRPr/>
            </a:pPr>
            <a:r>
              <a:rPr lang="en-US" sz="1600" dirty="0" smtClean="0"/>
              <a:t>The </a:t>
            </a:r>
            <a:r>
              <a:rPr lang="en-US" sz="1600" dirty="0"/>
              <a:t>objective of the project will be for ETSI in tight collaboration with the International Ice Charting Working Group (IICWG) to coordinate enhancement of integrated ice services by tracking and summarizing best practices and requirements to products and information, facilitating exchange of experience and resources in ice analysis, operational forecasting and numerical modeling of ice and related to ice parameters and harmonization of the services. </a:t>
            </a:r>
            <a:endParaRPr lang="en-US" sz="1600" dirty="0" smtClean="0"/>
          </a:p>
          <a:p>
            <a:pPr>
              <a:defRPr/>
            </a:pPr>
            <a:r>
              <a:rPr lang="en-US" sz="1600" dirty="0" smtClean="0"/>
              <a:t>This </a:t>
            </a:r>
            <a:r>
              <a:rPr lang="en-US" sz="1600" dirty="0"/>
              <a:t>project should provide advice and input to corresponding projects led by JCOMM ETOOFS and TT on MPERSS.  </a:t>
            </a:r>
            <a:endParaRPr lang="ru-RU" sz="1600" dirty="0"/>
          </a:p>
          <a:p>
            <a:pPr marL="0" indent="0">
              <a:buFont typeface="Wingdings 2" pitchFamily="18" charset="2"/>
              <a:buNone/>
              <a:defRPr/>
            </a:pPr>
            <a:r>
              <a:rPr lang="en-US" sz="1800" b="1" dirty="0" smtClean="0"/>
              <a:t>Key </a:t>
            </a:r>
            <a:r>
              <a:rPr lang="en-US" sz="1800" b="1" dirty="0"/>
              <a:t>activities:</a:t>
            </a:r>
            <a:endParaRPr lang="ru-RU" sz="1800" dirty="0"/>
          </a:p>
          <a:p>
            <a:pPr>
              <a:defRPr/>
            </a:pPr>
            <a:r>
              <a:rPr lang="en-US" sz="1600" dirty="0"/>
              <a:t>tracking and summarizing requirements to input data (current and perspective </a:t>
            </a:r>
            <a:r>
              <a:rPr lang="en-US" sz="1600" dirty="0" err="1"/>
              <a:t>spaceborne</a:t>
            </a:r>
            <a:r>
              <a:rPr lang="en-US" sz="1600" dirty="0"/>
              <a:t> information and ground observations) and products; </a:t>
            </a:r>
            <a:endParaRPr lang="ru-RU" sz="1600" dirty="0"/>
          </a:p>
          <a:p>
            <a:pPr>
              <a:defRPr/>
            </a:pPr>
            <a:r>
              <a:rPr lang="en-US" sz="1600" dirty="0"/>
              <a:t>updates (every ~1-2 years) of national best practices in  “Sea-Ice Information Services in the World” (WMO-No.574), preferably compatible with the WMO-No. 9, Volume D;</a:t>
            </a:r>
            <a:endParaRPr lang="ru-RU" sz="1600" dirty="0"/>
          </a:p>
          <a:p>
            <a:pPr>
              <a:defRPr/>
            </a:pPr>
            <a:r>
              <a:rPr lang="en-US" sz="1600" dirty="0"/>
              <a:t>exchange and transition of experience in ice analysis, forecasting and harmonization of practices across the Services, training for  developing Ice Services, including support for regular “Ice Analysts Workshops” and “Ice Assimilation Workshops”.</a:t>
            </a:r>
            <a:endParaRPr lang="ru-RU" sz="1600" dirty="0"/>
          </a:p>
          <a:p>
            <a:pPr>
              <a:defRPr/>
            </a:pPr>
            <a:r>
              <a:rPr lang="en-US" sz="1600" dirty="0"/>
              <a:t>Input to ETOOFS guide </a:t>
            </a:r>
            <a:r>
              <a:rPr lang="en-US" sz="1600" dirty="0" smtClean="0"/>
              <a:t>?</a:t>
            </a:r>
          </a:p>
          <a:p>
            <a:pPr>
              <a:defRPr/>
            </a:pPr>
            <a:endParaRPr lang="en-US" sz="16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250825" y="233363"/>
            <a:ext cx="8777288" cy="423862"/>
          </a:xfrm>
        </p:spPr>
        <p:txBody>
          <a:bodyPr/>
          <a:lstStyle/>
          <a:p>
            <a:r>
              <a:rPr lang="en-US" altLang="ru-RU" sz="2400" b="1" smtClean="0"/>
              <a:t>#31  Enhance the integrated ice services and forecasting (2)</a:t>
            </a:r>
            <a:endParaRPr lang="ru-RU" altLang="ru-RU" sz="2400" b="1" smtClean="0"/>
          </a:p>
        </p:txBody>
      </p:sp>
      <p:sp>
        <p:nvSpPr>
          <p:cNvPr id="3" name="Объект 2"/>
          <p:cNvSpPr>
            <a:spLocks noGrp="1"/>
          </p:cNvSpPr>
          <p:nvPr>
            <p:ph idx="1"/>
          </p:nvPr>
        </p:nvSpPr>
        <p:spPr>
          <a:xfrm>
            <a:off x="206375" y="684213"/>
            <a:ext cx="8821738" cy="6129337"/>
          </a:xfrm>
        </p:spPr>
        <p:txBody>
          <a:bodyPr/>
          <a:lstStyle/>
          <a:p>
            <a:pPr marL="0" indent="0">
              <a:buFont typeface="Wingdings 2" pitchFamily="18" charset="2"/>
              <a:buNone/>
              <a:defRPr/>
            </a:pPr>
            <a:r>
              <a:rPr lang="en-US" sz="1800" b="1" dirty="0"/>
              <a:t>Key outcomes:</a:t>
            </a:r>
            <a:endParaRPr lang="ru-RU" sz="1800" dirty="0"/>
          </a:p>
          <a:p>
            <a:pPr>
              <a:defRPr/>
            </a:pPr>
            <a:r>
              <a:rPr lang="en-US" sz="1800" dirty="0"/>
              <a:t>enhanced ice services following user-requirements</a:t>
            </a:r>
            <a:endParaRPr lang="ru-RU" sz="1800" dirty="0"/>
          </a:p>
          <a:p>
            <a:pPr>
              <a:defRPr/>
            </a:pPr>
            <a:r>
              <a:rPr lang="en-US" sz="1800" dirty="0"/>
              <a:t>enhanced ice diagnostic and forecast products beyond the ice charting</a:t>
            </a:r>
            <a:endParaRPr lang="ru-RU" sz="1800" dirty="0"/>
          </a:p>
          <a:p>
            <a:pPr>
              <a:defRPr/>
            </a:pPr>
            <a:r>
              <a:rPr lang="en-US" sz="1800" dirty="0"/>
              <a:t>input to MPERSS implementation in Polar Regions</a:t>
            </a:r>
            <a:endParaRPr lang="ru-RU" sz="1800" dirty="0"/>
          </a:p>
          <a:p>
            <a:pPr marL="0" indent="0">
              <a:buFont typeface="Wingdings 2" pitchFamily="18" charset="2"/>
              <a:buNone/>
              <a:defRPr/>
            </a:pPr>
            <a:r>
              <a:rPr lang="en-US" sz="1800" b="1" dirty="0" smtClean="0"/>
              <a:t>Timeline </a:t>
            </a:r>
            <a:r>
              <a:rPr lang="en-US" sz="1800" b="1" dirty="0"/>
              <a:t>/ Milestones:</a:t>
            </a:r>
            <a:endParaRPr lang="ru-RU" sz="1800" dirty="0"/>
          </a:p>
          <a:p>
            <a:pPr>
              <a:defRPr/>
            </a:pPr>
            <a:r>
              <a:rPr lang="en-US" sz="1800" dirty="0"/>
              <a:t>4</a:t>
            </a:r>
            <a:r>
              <a:rPr lang="en-US" sz="1800" baseline="30000" dirty="0"/>
              <a:t>th</a:t>
            </a:r>
            <a:r>
              <a:rPr lang="en-US" sz="1800" dirty="0"/>
              <a:t> “Ice Analysts Workshop” (Jun/Jul 2013 or later)</a:t>
            </a:r>
            <a:endParaRPr lang="ru-RU" sz="1800" dirty="0"/>
          </a:p>
          <a:p>
            <a:pPr>
              <a:defRPr/>
            </a:pPr>
            <a:r>
              <a:rPr lang="en-US" sz="1800" dirty="0"/>
              <a:t>2013 and further updates to WMO-No.574 (mid 2013, 2015)</a:t>
            </a:r>
            <a:endParaRPr lang="ru-RU" sz="1800" dirty="0"/>
          </a:p>
          <a:p>
            <a:pPr>
              <a:defRPr/>
            </a:pPr>
            <a:r>
              <a:rPr lang="en-US" sz="1800" dirty="0"/>
              <a:t>Update to WMO RRR;</a:t>
            </a:r>
            <a:endParaRPr lang="ru-RU" sz="1800" dirty="0"/>
          </a:p>
          <a:p>
            <a:pPr>
              <a:defRPr/>
            </a:pPr>
            <a:r>
              <a:rPr lang="en-US" sz="1800" dirty="0"/>
              <a:t>Reports to IICWG-14 (Oct’2013, Iceland), ETSI-V (Nov’2013, Canada) and IICWG (Chile, 2014) </a:t>
            </a:r>
            <a:endParaRPr lang="ru-RU" sz="1800" dirty="0"/>
          </a:p>
          <a:p>
            <a:pPr marL="0" indent="0">
              <a:buFont typeface="Wingdings 2" pitchFamily="18" charset="2"/>
              <a:buNone/>
              <a:defRPr/>
            </a:pPr>
            <a:r>
              <a:rPr lang="en-US" sz="1800" b="1" dirty="0"/>
              <a:t>ETs, Other Organizations and participants:</a:t>
            </a:r>
            <a:endParaRPr lang="ru-RU" sz="1800" dirty="0"/>
          </a:p>
          <a:p>
            <a:pPr>
              <a:defRPr/>
            </a:pPr>
            <a:r>
              <a:rPr lang="en-US" sz="1800" dirty="0"/>
              <a:t>ETSI, IICWG, </a:t>
            </a:r>
            <a:r>
              <a:rPr lang="en-US" sz="1800" dirty="0" err="1" smtClean="0"/>
              <a:t>nat</a:t>
            </a:r>
            <a:r>
              <a:rPr lang="en-US" sz="1800" dirty="0" smtClean="0"/>
              <a:t> met services for </a:t>
            </a:r>
            <a:r>
              <a:rPr lang="en-US" sz="1800" dirty="0"/>
              <a:t>oil spills (?)</a:t>
            </a:r>
            <a:endParaRPr lang="ru-RU" sz="1800" dirty="0"/>
          </a:p>
          <a:p>
            <a:pPr marL="0" indent="0">
              <a:buFont typeface="Wingdings 2" pitchFamily="18" charset="2"/>
              <a:buNone/>
              <a:defRPr/>
            </a:pPr>
            <a:r>
              <a:rPr lang="en-US" sz="1800" b="1" dirty="0"/>
              <a:t>Implementation of JCOMM-4 decisions (noted by paragraph number of JCOMM-4 report</a:t>
            </a:r>
            <a:endParaRPr lang="ru-RU" sz="1800" dirty="0"/>
          </a:p>
          <a:p>
            <a:pPr lvl="1">
              <a:defRPr/>
            </a:pPr>
            <a:r>
              <a:rPr lang="en-US" sz="1800" dirty="0"/>
              <a:t>8.3.4 (Safety-related Marine Meteorological Services)</a:t>
            </a:r>
            <a:endParaRPr lang="ru-RU" sz="1800" dirty="0"/>
          </a:p>
          <a:p>
            <a:pPr lvl="1">
              <a:defRPr/>
            </a:pPr>
            <a:r>
              <a:rPr lang="en-US" sz="1800" dirty="0"/>
              <a:t>8.3.10 (Safety-related Marine Meteorological Services)</a:t>
            </a:r>
            <a:endParaRPr lang="ru-RU" sz="1800" dirty="0"/>
          </a:p>
          <a:p>
            <a:pPr>
              <a:defRPr/>
            </a:pPr>
            <a:endParaRPr lang="en-US" sz="1600" b="1" dirty="0" smtClean="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836585" y="962819"/>
            <a:ext cx="8229600" cy="738188"/>
          </a:xfrm>
        </p:spPr>
        <p:txBody>
          <a:bodyPr/>
          <a:lstStyle/>
          <a:p>
            <a:r>
              <a:rPr lang="en-US" altLang="ru-RU" sz="4400" dirty="0" smtClean="0"/>
              <a:t>Events for 2013-2014:</a:t>
            </a:r>
            <a:endParaRPr lang="ru-RU" altLang="ru-RU" sz="4400" dirty="0" smtClean="0"/>
          </a:p>
        </p:txBody>
      </p:sp>
      <p:sp>
        <p:nvSpPr>
          <p:cNvPr id="46083" name="Объект 2"/>
          <p:cNvSpPr>
            <a:spLocks noGrp="1"/>
          </p:cNvSpPr>
          <p:nvPr>
            <p:ph idx="1"/>
          </p:nvPr>
        </p:nvSpPr>
        <p:spPr>
          <a:xfrm>
            <a:off x="836584" y="2078850"/>
            <a:ext cx="7830871" cy="3105345"/>
          </a:xfrm>
        </p:spPr>
        <p:txBody>
          <a:bodyPr/>
          <a:lstStyle/>
          <a:p>
            <a:pPr>
              <a:buFont typeface="Wingdings" panose="05000000000000000000" pitchFamily="2" charset="2"/>
              <a:buChar char="q"/>
            </a:pPr>
            <a:r>
              <a:rPr lang="en-US" altLang="ru-RU" sz="2400" b="1" dirty="0" smtClean="0"/>
              <a:t>Modifying the ETSI and GDSIDB paradigm and </a:t>
            </a:r>
            <a:r>
              <a:rPr lang="en-US" altLang="ru-RU" sz="2400" b="1" dirty="0" err="1" smtClean="0"/>
              <a:t>ToRs</a:t>
            </a:r>
            <a:r>
              <a:rPr lang="en-US" altLang="ru-RU" sz="2400" b="1" dirty="0" smtClean="0"/>
              <a:t> ?</a:t>
            </a:r>
          </a:p>
          <a:p>
            <a:pPr marL="0" indent="0">
              <a:buNone/>
            </a:pPr>
            <a:r>
              <a:rPr lang="en-US" altLang="ru-RU" sz="2400" b="1" dirty="0" smtClean="0"/>
              <a:t>e.g. closer relations and fit with GCW and </a:t>
            </a:r>
            <a:r>
              <a:rPr lang="en-US" altLang="ru-RU" sz="2400" b="1" dirty="0" err="1" smtClean="0"/>
              <a:t>Cryonet</a:t>
            </a:r>
            <a:r>
              <a:rPr lang="en-US" altLang="ru-RU" sz="2400" b="1" dirty="0" smtClean="0"/>
              <a:t> ?</a:t>
            </a:r>
          </a:p>
          <a:p>
            <a:pPr marL="0" indent="0">
              <a:buNone/>
            </a:pPr>
            <a:endParaRPr lang="en-US" altLang="ru-RU" sz="2400" dirty="0" smtClean="0"/>
          </a:p>
        </p:txBody>
      </p:sp>
    </p:spTree>
    <p:extLst>
      <p:ext uri="{BB962C8B-B14F-4D97-AF65-F5344CB8AC3E}">
        <p14:creationId xmlns:p14="http://schemas.microsoft.com/office/powerpoint/2010/main" val="116068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457200" y="593725"/>
            <a:ext cx="8229600" cy="738188"/>
          </a:xfrm>
        </p:spPr>
        <p:txBody>
          <a:bodyPr/>
          <a:lstStyle/>
          <a:p>
            <a:r>
              <a:rPr lang="en-US" altLang="ru-RU" sz="4400" smtClean="0"/>
              <a:t>Events for 2013-2014:</a:t>
            </a:r>
            <a:endParaRPr lang="ru-RU" altLang="ru-RU" sz="4400" smtClean="0"/>
          </a:p>
        </p:txBody>
      </p:sp>
      <p:sp>
        <p:nvSpPr>
          <p:cNvPr id="46083" name="Объект 2"/>
          <p:cNvSpPr>
            <a:spLocks noGrp="1"/>
          </p:cNvSpPr>
          <p:nvPr>
            <p:ph idx="1"/>
          </p:nvPr>
        </p:nvSpPr>
        <p:spPr>
          <a:xfrm>
            <a:off x="317500" y="1400175"/>
            <a:ext cx="8364538" cy="4725988"/>
          </a:xfrm>
        </p:spPr>
        <p:txBody>
          <a:bodyPr/>
          <a:lstStyle/>
          <a:p>
            <a:pPr marL="0" indent="0">
              <a:buNone/>
            </a:pPr>
            <a:endParaRPr lang="en-US" altLang="ru-RU" sz="2400" dirty="0" smtClean="0"/>
          </a:p>
          <a:p>
            <a:r>
              <a:rPr lang="en-US" altLang="ru-RU" sz="2400" dirty="0" smtClean="0"/>
              <a:t>GCW First Asia </a:t>
            </a:r>
            <a:r>
              <a:rPr lang="en-US" altLang="ru-RU" sz="2400" dirty="0" err="1" smtClean="0"/>
              <a:t>Cryonet</a:t>
            </a:r>
            <a:r>
              <a:rPr lang="en-US" altLang="ru-RU" sz="2400" dirty="0" smtClean="0"/>
              <a:t> implementation meeting (Beijing, China, 03-05 December 2013)</a:t>
            </a:r>
          </a:p>
          <a:p>
            <a:r>
              <a:rPr lang="en-US" altLang="ru-RU" sz="2400" dirty="0" err="1" smtClean="0"/>
              <a:t>CryoNet</a:t>
            </a:r>
            <a:r>
              <a:rPr lang="en-US" altLang="ru-RU" sz="2400" dirty="0" smtClean="0"/>
              <a:t> Team Meeting &amp; GCW Advisory Meeting: (20-24 January, Iceland) </a:t>
            </a:r>
          </a:p>
          <a:p>
            <a:r>
              <a:rPr lang="en-US" altLang="ru-RU" sz="2400" dirty="0" smtClean="0"/>
              <a:t>ETSI-5 </a:t>
            </a:r>
            <a:r>
              <a:rPr lang="en-US" altLang="ru-RU" sz="2400" dirty="0" smtClean="0"/>
              <a:t>(25 - 28 March, </a:t>
            </a:r>
            <a:r>
              <a:rPr lang="en-US" altLang="ru-RU" sz="2400" dirty="0" smtClean="0"/>
              <a:t>Ottawa, </a:t>
            </a:r>
            <a:r>
              <a:rPr lang="en-US" altLang="ru-RU" sz="2400" dirty="0" smtClean="0"/>
              <a:t>Canada)</a:t>
            </a:r>
            <a:endParaRPr lang="en-US" altLang="ru-RU" sz="2400" dirty="0" smtClean="0"/>
          </a:p>
          <a:p>
            <a:r>
              <a:rPr lang="en-US" altLang="ru-RU" sz="2400" dirty="0" smtClean="0"/>
              <a:t>IAW-4 workshop </a:t>
            </a:r>
            <a:r>
              <a:rPr lang="en-US" altLang="ru-RU" sz="2400" dirty="0" smtClean="0"/>
              <a:t>(June 2014, Helsinki</a:t>
            </a:r>
            <a:r>
              <a:rPr lang="en-US" altLang="ru-RU" sz="2400" smtClean="0"/>
              <a:t>, Finland)</a:t>
            </a:r>
            <a:endParaRPr lang="en-US" altLang="ru-RU" sz="2400" dirty="0" smtClean="0"/>
          </a:p>
          <a:p>
            <a:r>
              <a:rPr lang="en-US" altLang="ru-RU" sz="2400" dirty="0" smtClean="0"/>
              <a:t>TSMAD ?</a:t>
            </a:r>
          </a:p>
          <a:p>
            <a:r>
              <a:rPr lang="en-US" altLang="ru-RU" sz="2400" dirty="0" smtClean="0"/>
              <a:t>IICWG-15 (2014, Punta-Arenas, Chile)</a:t>
            </a:r>
            <a:endParaRPr lang="ru-RU" altLang="ru-RU"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425450"/>
            <a:ext cx="8229600" cy="603250"/>
          </a:xfrm>
        </p:spPr>
        <p:txBody>
          <a:bodyPr/>
          <a:lstStyle/>
          <a:p>
            <a:r>
              <a:rPr lang="en-US" altLang="ru-RU" sz="3200" smtClean="0"/>
              <a:t>ETSI meetings and events (Oct 2012 – Oct 2013) </a:t>
            </a:r>
            <a:endParaRPr lang="ru-RU" altLang="ru-RU" sz="3200" smtClean="0"/>
          </a:p>
        </p:txBody>
      </p:sp>
      <p:sp>
        <p:nvSpPr>
          <p:cNvPr id="30723" name="Прямоугольник 11"/>
          <p:cNvSpPr>
            <a:spLocks noChangeArrowheads="1"/>
          </p:cNvSpPr>
          <p:nvPr/>
        </p:nvSpPr>
        <p:spPr bwMode="auto">
          <a:xfrm>
            <a:off x="-203200" y="4194175"/>
            <a:ext cx="3875088"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en-US" altLang="ru-RU" sz="1400" b="1">
                <a:solidFill>
                  <a:srgbClr val="FF0000"/>
                </a:solidFill>
              </a:rPr>
              <a:t>(3) JCOMM SCG-7 session, 4-6 March, 2013, JMA, Tokyo, Japan</a:t>
            </a:r>
          </a:p>
        </p:txBody>
      </p:sp>
      <p:sp>
        <p:nvSpPr>
          <p:cNvPr id="30724" name="Прямоугольник 11"/>
          <p:cNvSpPr>
            <a:spLocks noChangeArrowheads="1"/>
          </p:cNvSpPr>
          <p:nvPr/>
        </p:nvSpPr>
        <p:spPr bwMode="auto">
          <a:xfrm>
            <a:off x="-119063" y="2546350"/>
            <a:ext cx="5635626"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en-US" altLang="ru-RU" sz="1400" b="1">
                <a:solidFill>
                  <a:srgbClr val="FF0000"/>
                </a:solidFill>
              </a:rPr>
              <a:t>(2) JCOMM ETMSS-4 session, 27 February – 2 March 2013, </a:t>
            </a:r>
          </a:p>
          <a:p>
            <a:pPr lvl="1" eaLnBrk="1" hangingPunct="1"/>
            <a:r>
              <a:rPr lang="en-US" altLang="ru-RU" sz="1400" b="1">
                <a:solidFill>
                  <a:srgbClr val="FF0000"/>
                </a:solidFill>
              </a:rPr>
              <a:t>      JMA, Tokyo, Japan </a:t>
            </a:r>
          </a:p>
        </p:txBody>
      </p:sp>
      <p:sp>
        <p:nvSpPr>
          <p:cNvPr id="15" name="Прямоугольник 14"/>
          <p:cNvSpPr/>
          <p:nvPr/>
        </p:nvSpPr>
        <p:spPr>
          <a:xfrm>
            <a:off x="5786438" y="4103688"/>
            <a:ext cx="3021012" cy="1077912"/>
          </a:xfrm>
          <a:prstGeom prst="rect">
            <a:avLst/>
          </a:prstGeom>
          <a:solidFill>
            <a:schemeClr val="accent5">
              <a:lumMod val="20000"/>
              <a:lumOff val="80000"/>
            </a:schemeClr>
          </a:solidFill>
        </p:spPr>
        <p:txBody>
          <a:bodyPr>
            <a:spAutoFit/>
          </a:bodyPr>
          <a:lstStyle/>
          <a:p>
            <a:pPr marL="285750" indent="-285750">
              <a:buFont typeface="Arial" pitchFamily="34" charset="0"/>
              <a:buChar char="•"/>
              <a:defRPr/>
            </a:pPr>
            <a:r>
              <a:rPr lang="en-US" sz="1600" b="1" dirty="0">
                <a:latin typeface="+mn-lt"/>
              </a:rPr>
              <a:t>Report to SCG on ETSI activities, discussion and adoption of ETSI WP for 2013-2017</a:t>
            </a:r>
          </a:p>
        </p:txBody>
      </p:sp>
      <p:sp>
        <p:nvSpPr>
          <p:cNvPr id="16" name="Прямоугольник 15"/>
          <p:cNvSpPr/>
          <p:nvPr/>
        </p:nvSpPr>
        <p:spPr>
          <a:xfrm>
            <a:off x="5832475" y="2573338"/>
            <a:ext cx="3019425" cy="1323975"/>
          </a:xfrm>
          <a:prstGeom prst="rect">
            <a:avLst/>
          </a:prstGeom>
          <a:solidFill>
            <a:schemeClr val="bg2">
              <a:lumMod val="75000"/>
            </a:schemeClr>
          </a:solidFill>
        </p:spPr>
        <p:txBody>
          <a:bodyPr>
            <a:spAutoFit/>
          </a:bodyPr>
          <a:lstStyle/>
          <a:p>
            <a:pPr marL="285750" indent="-285750">
              <a:buFont typeface="Arial" pitchFamily="34" charset="0"/>
              <a:buChar char="•"/>
              <a:defRPr/>
            </a:pPr>
            <a:r>
              <a:rPr lang="en-US" sz="1600" b="1" dirty="0">
                <a:latin typeface="+mn-lt"/>
              </a:rPr>
              <a:t>Report to TSMAD-24 on </a:t>
            </a:r>
            <a:r>
              <a:rPr lang="en-US" sz="1600" b="1" dirty="0" err="1">
                <a:latin typeface="+mn-lt"/>
              </a:rPr>
              <a:t>IceObjCat</a:t>
            </a:r>
            <a:r>
              <a:rPr lang="en-US" sz="1600" b="1" dirty="0">
                <a:latin typeface="+mn-lt"/>
              </a:rPr>
              <a:t>, ETSI role and progress  in Ice in ECDIS </a:t>
            </a:r>
          </a:p>
          <a:p>
            <a:pPr marL="285750" indent="-285750">
              <a:buFont typeface="Arial" pitchFamily="34" charset="0"/>
              <a:buChar char="•"/>
              <a:defRPr/>
            </a:pPr>
            <a:r>
              <a:rPr lang="en-US" sz="1600" b="1" dirty="0">
                <a:latin typeface="+mn-lt"/>
              </a:rPr>
              <a:t>WP  for ice in S-1xx</a:t>
            </a:r>
          </a:p>
          <a:p>
            <a:pPr>
              <a:defRPr/>
            </a:pPr>
            <a:endParaRPr lang="en-US" sz="1600" b="1" dirty="0">
              <a:latin typeface="+mn-lt"/>
            </a:endParaRPr>
          </a:p>
        </p:txBody>
      </p:sp>
      <p:sp>
        <p:nvSpPr>
          <p:cNvPr id="17" name="Прямоугольник 16"/>
          <p:cNvSpPr/>
          <p:nvPr/>
        </p:nvSpPr>
        <p:spPr>
          <a:xfrm>
            <a:off x="5832475" y="1089025"/>
            <a:ext cx="3019425" cy="1322388"/>
          </a:xfrm>
          <a:prstGeom prst="rect">
            <a:avLst/>
          </a:prstGeom>
          <a:solidFill>
            <a:schemeClr val="bg2">
              <a:lumMod val="50000"/>
            </a:schemeClr>
          </a:solidFill>
        </p:spPr>
        <p:txBody>
          <a:bodyPr>
            <a:spAutoFit/>
          </a:bodyPr>
          <a:lstStyle/>
          <a:p>
            <a:pPr marL="285750" indent="-285750">
              <a:buFont typeface="Arial" pitchFamily="34" charset="0"/>
              <a:buChar char="•"/>
              <a:defRPr/>
            </a:pPr>
            <a:r>
              <a:rPr lang="en-US" sz="1600" b="1" dirty="0">
                <a:latin typeface="+mn-lt"/>
              </a:rPr>
              <a:t>Report to GCW on ETSI, </a:t>
            </a:r>
            <a:r>
              <a:rPr lang="en-US" sz="1600" b="1" dirty="0" err="1">
                <a:latin typeface="+mn-lt"/>
              </a:rPr>
              <a:t>nat</a:t>
            </a:r>
            <a:r>
              <a:rPr lang="en-US" sz="1600" b="1" dirty="0">
                <a:latin typeface="+mn-lt"/>
              </a:rPr>
              <a:t> ice services , ice charting role in GCW and archival, publication and exchange standards</a:t>
            </a:r>
          </a:p>
        </p:txBody>
      </p:sp>
      <p:sp>
        <p:nvSpPr>
          <p:cNvPr id="30728" name="Прямоугольник 11"/>
          <p:cNvSpPr>
            <a:spLocks noChangeArrowheads="1"/>
          </p:cNvSpPr>
          <p:nvPr/>
        </p:nvSpPr>
        <p:spPr bwMode="auto">
          <a:xfrm>
            <a:off x="-142875" y="1223963"/>
            <a:ext cx="5721350"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buFontTx/>
              <a:buAutoNum type="arabicParenBoth"/>
            </a:pPr>
            <a:r>
              <a:rPr lang="en-US" altLang="ru-RU" sz="1400" b="1">
                <a:solidFill>
                  <a:srgbClr val="FF0000"/>
                </a:solidFill>
              </a:rPr>
              <a:t>GCW Implementation Meeting 2</a:t>
            </a:r>
            <a:r>
              <a:rPr lang="en-US" altLang="ru-RU" sz="1400" b="1" baseline="30000">
                <a:solidFill>
                  <a:srgbClr val="FF0000"/>
                </a:solidFill>
              </a:rPr>
              <a:t>st</a:t>
            </a:r>
            <a:r>
              <a:rPr lang="en-US" altLang="ru-RU" sz="1400" b="1">
                <a:solidFill>
                  <a:srgbClr val="FF0000"/>
                </a:solidFill>
              </a:rPr>
              <a:t>  session. 20 – 22 Nov 2012, Vienne, Austria </a:t>
            </a:r>
          </a:p>
        </p:txBody>
      </p:sp>
      <p:pic>
        <p:nvPicPr>
          <p:cNvPr id="307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263" y="3160713"/>
            <a:ext cx="1735137"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1"/>
          <p:cNvSpPr>
            <a:spLocks noChangeArrowheads="1"/>
          </p:cNvSpPr>
          <p:nvPr/>
        </p:nvSpPr>
        <p:spPr bwMode="auto">
          <a:xfrm>
            <a:off x="-198530" y="6046548"/>
            <a:ext cx="3874416" cy="307777"/>
          </a:xfrm>
          <a:prstGeom prst="rect">
            <a:avLst/>
          </a:prstGeom>
          <a:solidFill>
            <a:schemeClr val="bg2"/>
          </a:solidFill>
          <a:ln>
            <a:noFill/>
          </a:ln>
        </p:spPr>
        <p:txBody>
          <a:bodyPr>
            <a:spAutoFit/>
          </a:bodyPr>
          <a:lstStyle/>
          <a:p>
            <a:pPr lvl="1">
              <a:defRPr/>
            </a:pPr>
            <a:r>
              <a:rPr lang="en-US" sz="1400" b="1" strike="dblStrike" dirty="0"/>
              <a:t>(4) JCOMM/IICWG IAW-4, June</a:t>
            </a:r>
          </a:p>
        </p:txBody>
      </p:sp>
      <p:sp>
        <p:nvSpPr>
          <p:cNvPr id="20" name="Прямоугольник 11"/>
          <p:cNvSpPr>
            <a:spLocks noChangeArrowheads="1"/>
          </p:cNvSpPr>
          <p:nvPr/>
        </p:nvSpPr>
        <p:spPr bwMode="auto">
          <a:xfrm>
            <a:off x="4027954" y="6046169"/>
            <a:ext cx="3874416" cy="307777"/>
          </a:xfrm>
          <a:prstGeom prst="rect">
            <a:avLst/>
          </a:prstGeom>
          <a:solidFill>
            <a:schemeClr val="bg2"/>
          </a:solidFill>
          <a:ln>
            <a:noFill/>
          </a:ln>
        </p:spPr>
        <p:txBody>
          <a:bodyPr>
            <a:spAutoFit/>
          </a:bodyPr>
          <a:lstStyle/>
          <a:p>
            <a:pPr lvl="1">
              <a:defRPr/>
            </a:pPr>
            <a:r>
              <a:rPr lang="en-US" sz="1400" b="1" strike="dblStrike" dirty="0"/>
              <a:t>(5) JCOMM ETSI-5, May or November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527865" y="394925"/>
            <a:ext cx="8229600" cy="558800"/>
          </a:xfrm>
        </p:spPr>
        <p:txBody>
          <a:bodyPr/>
          <a:lstStyle/>
          <a:p>
            <a:r>
              <a:rPr lang="en-US" altLang="ru-RU" sz="2800" b="1" dirty="0" smtClean="0"/>
              <a:t>ETSI </a:t>
            </a:r>
            <a:r>
              <a:rPr lang="en-US" altLang="ru-RU" sz="2800" b="1" dirty="0" err="1" smtClean="0"/>
              <a:t>ToR</a:t>
            </a:r>
            <a:r>
              <a:rPr lang="en-US" altLang="ru-RU" sz="2800" b="1" dirty="0" smtClean="0"/>
              <a:t> and membership (JCOMM-4 resolution </a:t>
            </a:r>
            <a:r>
              <a:rPr lang="en-GB" altLang="ru-RU" sz="2800" b="1" dirty="0" smtClean="0"/>
              <a:t>12.4/4</a:t>
            </a:r>
            <a:r>
              <a:rPr lang="en-US" altLang="ru-RU" sz="2800" b="1" dirty="0" smtClean="0"/>
              <a:t>) </a:t>
            </a:r>
            <a:endParaRPr lang="ru-RU" altLang="ru-RU" sz="2800" b="1" dirty="0" smtClean="0"/>
          </a:p>
        </p:txBody>
      </p:sp>
      <p:sp>
        <p:nvSpPr>
          <p:cNvPr id="3" name="Объект 2"/>
          <p:cNvSpPr>
            <a:spLocks noGrp="1"/>
          </p:cNvSpPr>
          <p:nvPr>
            <p:ph idx="1"/>
          </p:nvPr>
        </p:nvSpPr>
        <p:spPr>
          <a:xfrm>
            <a:off x="212725" y="4446588"/>
            <a:ext cx="3987800" cy="2185987"/>
          </a:xfrm>
        </p:spPr>
        <p:txBody>
          <a:bodyPr/>
          <a:lstStyle/>
          <a:p>
            <a:pPr>
              <a:defRPr/>
            </a:pPr>
            <a:r>
              <a:rPr lang="en-US" sz="1600" dirty="0" smtClean="0"/>
              <a:t>Beatriz LORENZO (Argentina)</a:t>
            </a:r>
          </a:p>
          <a:p>
            <a:pPr>
              <a:defRPr/>
            </a:pPr>
            <a:r>
              <a:rPr lang="en-US" sz="1600" dirty="0" smtClean="0"/>
              <a:t>Darlene LANGLOIS (Canada)</a:t>
            </a:r>
          </a:p>
          <a:p>
            <a:pPr>
              <a:defRPr/>
            </a:pPr>
            <a:r>
              <a:rPr lang="en-US" sz="1600" u="sng" dirty="0" err="1" smtClean="0"/>
              <a:t>Keld</a:t>
            </a:r>
            <a:r>
              <a:rPr lang="en-US" sz="1600" u="sng" dirty="0" smtClean="0"/>
              <a:t> QVISTGAARD (Denmark)</a:t>
            </a:r>
          </a:p>
          <a:p>
            <a:pPr>
              <a:defRPr/>
            </a:pPr>
            <a:r>
              <a:rPr lang="en-US" sz="1600" u="sng" dirty="0" err="1" smtClean="0"/>
              <a:t>Jurgen</a:t>
            </a:r>
            <a:r>
              <a:rPr lang="en-US" sz="1600" u="sng" dirty="0" smtClean="0"/>
              <a:t> HOLFORT (Germany, vice-chair)</a:t>
            </a:r>
          </a:p>
          <a:p>
            <a:pPr>
              <a:defRPr/>
            </a:pPr>
            <a:r>
              <a:rPr lang="en-US" sz="1600" u="sng" dirty="0" err="1" smtClean="0"/>
              <a:t>Keiji</a:t>
            </a:r>
            <a:r>
              <a:rPr lang="en-US" sz="1600" u="sng" dirty="0" smtClean="0"/>
              <a:t> HAMADA (Japan)</a:t>
            </a:r>
          </a:p>
          <a:p>
            <a:pPr>
              <a:defRPr/>
            </a:pPr>
            <a:r>
              <a:rPr lang="en-US" sz="1600" u="sng" dirty="0" smtClean="0"/>
              <a:t>Nicholas HUGHES (Norway)</a:t>
            </a:r>
          </a:p>
          <a:p>
            <a:pPr marL="0" indent="0">
              <a:buFont typeface="Wingdings 2" pitchFamily="18" charset="2"/>
              <a:buNone/>
              <a:defRPr/>
            </a:pPr>
            <a:endParaRPr lang="ru-RU" dirty="0"/>
          </a:p>
        </p:txBody>
      </p:sp>
      <p:sp>
        <p:nvSpPr>
          <p:cNvPr id="31748" name="Прямоугольник 3"/>
          <p:cNvSpPr>
            <a:spLocks noChangeArrowheads="1"/>
          </p:cNvSpPr>
          <p:nvPr/>
        </p:nvSpPr>
        <p:spPr bwMode="auto">
          <a:xfrm>
            <a:off x="433388" y="790575"/>
            <a:ext cx="84804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ru-RU" dirty="0" smtClean="0">
              <a:solidFill>
                <a:srgbClr val="000000"/>
              </a:solidFill>
            </a:endParaRPr>
          </a:p>
          <a:p>
            <a:pPr eaLnBrk="1" hangingPunct="1"/>
            <a:r>
              <a:rPr lang="en-GB" altLang="ru-RU" dirty="0" smtClean="0">
                <a:solidFill>
                  <a:srgbClr val="000000"/>
                </a:solidFill>
              </a:rPr>
              <a:t>Up </a:t>
            </a:r>
            <a:r>
              <a:rPr lang="en-GB" altLang="ru-RU" dirty="0">
                <a:solidFill>
                  <a:srgbClr val="000000"/>
                </a:solidFill>
              </a:rPr>
              <a:t>to eight Members, including the chairperson, representative of a range of activities related to sea ice and the ice-covered regions within JCOMM, and to maintain an appropriate geographical representation. It is expected that, in general, the ETSI will be self-funding. ETSI representatives will also act as full members of ETMSS and ETMC.</a:t>
            </a:r>
            <a:endParaRPr lang="ru-RU" altLang="ru-RU" dirty="0">
              <a:solidFill>
                <a:srgbClr val="000000"/>
              </a:solidFill>
            </a:endParaRPr>
          </a:p>
          <a:p>
            <a:pPr eaLnBrk="1" hangingPunct="1"/>
            <a:r>
              <a:rPr lang="en-GB" altLang="ru-RU" dirty="0">
                <a:solidFill>
                  <a:srgbClr val="000000"/>
                </a:solidFill>
              </a:rPr>
              <a:t>Representatives of regional and international sea ice bodies in particular the Baltic Sea Ice Meeting, European Ice Service, International Ice Charting Working Group and North American Ice Service will also be invited to participate at their own expense.</a:t>
            </a:r>
            <a:endParaRPr lang="ru-RU" altLang="ru-RU" dirty="0">
              <a:solidFill>
                <a:srgbClr val="000000"/>
              </a:solidFill>
            </a:endParaRPr>
          </a:p>
          <a:p>
            <a:pPr eaLnBrk="1" hangingPunct="1"/>
            <a:r>
              <a:rPr lang="en-GB" altLang="ru-RU" dirty="0">
                <a:solidFill>
                  <a:srgbClr val="000000"/>
                </a:solidFill>
              </a:rPr>
              <a:t> Additional experts may be invited as appropriate, representative of the range of activities related to sea ice, on a self-funded basis, and in general with no resource implications to JCOMM.</a:t>
            </a:r>
            <a:endParaRPr lang="ru-RU" altLang="ru-RU" dirty="0">
              <a:solidFill>
                <a:srgbClr val="000000"/>
              </a:solidFill>
            </a:endParaRPr>
          </a:p>
        </p:txBody>
      </p:sp>
      <p:sp>
        <p:nvSpPr>
          <p:cNvPr id="31749" name="Объект 2"/>
          <p:cNvSpPr txBox="1">
            <a:spLocks/>
          </p:cNvSpPr>
          <p:nvPr/>
        </p:nvSpPr>
        <p:spPr bwMode="auto">
          <a:xfrm>
            <a:off x="4457700" y="4446588"/>
            <a:ext cx="445611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r>
              <a:rPr lang="en-US" altLang="ru-RU" sz="1600" u="sng">
                <a:solidFill>
                  <a:srgbClr val="000000"/>
                </a:solidFill>
              </a:rPr>
              <a:t>Vasily Smolyanitsky (Russia, chair)</a:t>
            </a:r>
          </a:p>
          <a:p>
            <a:r>
              <a:rPr lang="en-US" altLang="ru-RU" sz="1600" u="sng">
                <a:solidFill>
                  <a:srgbClr val="000000"/>
                </a:solidFill>
              </a:rPr>
              <a:t>Caryn PANOWICZ (USA)</a:t>
            </a:r>
          </a:p>
          <a:p>
            <a:r>
              <a:rPr lang="en-US" altLang="ru-RU" sz="1600">
                <a:solidFill>
                  <a:srgbClr val="000000"/>
                </a:solidFill>
              </a:rPr>
              <a:t>Gonzalo CONCHA (Chile)</a:t>
            </a:r>
          </a:p>
          <a:p>
            <a:r>
              <a:rPr lang="en-US" altLang="ru-RU" sz="1600">
                <a:solidFill>
                  <a:srgbClr val="000000"/>
                </a:solidFill>
              </a:rPr>
              <a:t>Sihai LI (China)</a:t>
            </a:r>
          </a:p>
          <a:p>
            <a:r>
              <a:rPr lang="en-US" altLang="ru-RU" sz="1600" u="sng">
                <a:solidFill>
                  <a:srgbClr val="000000"/>
                </a:solidFill>
              </a:rPr>
              <a:t>Antti KANGAS (Finland)</a:t>
            </a:r>
          </a:p>
          <a:p>
            <a:endParaRPr lang="ru-RU" altLang="ru-RU">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rrowheads="1"/>
          </p:cNvSpPr>
          <p:nvPr>
            <p:ph type="title"/>
          </p:nvPr>
        </p:nvSpPr>
        <p:spPr>
          <a:xfrm>
            <a:off x="482600" y="441216"/>
            <a:ext cx="8229600" cy="601663"/>
          </a:xfrm>
        </p:spPr>
        <p:txBody>
          <a:bodyPr/>
          <a:lstStyle/>
          <a:p>
            <a:pPr eaLnBrk="1" hangingPunct="1"/>
            <a:r>
              <a:rPr lang="en-US" altLang="ru-RU" sz="3200" b="1" dirty="0" smtClean="0"/>
              <a:t>ETSI WP projects for 2013-2017</a:t>
            </a:r>
          </a:p>
        </p:txBody>
      </p:sp>
      <p:sp>
        <p:nvSpPr>
          <p:cNvPr id="6147" name="Rectangle 2"/>
          <p:cNvSpPr>
            <a:spLocks noGrp="1" noRot="1" noChangeArrowheads="1"/>
          </p:cNvSpPr>
          <p:nvPr>
            <p:ph type="body" idx="1"/>
          </p:nvPr>
        </p:nvSpPr>
        <p:spPr>
          <a:xfrm>
            <a:off x="303213" y="1042988"/>
            <a:ext cx="8499475" cy="5400675"/>
          </a:xfrm>
        </p:spPr>
        <p:txBody>
          <a:bodyPr/>
          <a:lstStyle/>
          <a:p>
            <a:pPr eaLnBrk="1" hangingPunct="1">
              <a:spcBef>
                <a:spcPts val="0"/>
              </a:spcBef>
              <a:defRPr/>
            </a:pPr>
            <a:r>
              <a:rPr lang="en-US" sz="2400" i="1" dirty="0" smtClean="0">
                <a:latin typeface="+mj-lt"/>
              </a:rPr>
              <a:t>Project </a:t>
            </a:r>
            <a:r>
              <a:rPr lang="en-US" sz="2400" i="1" dirty="0">
                <a:latin typeface="+mj-lt"/>
              </a:rPr>
              <a:t>#26 </a:t>
            </a:r>
            <a:r>
              <a:rPr lang="en-US" sz="2400" dirty="0">
                <a:latin typeface="+mj-lt"/>
              </a:rPr>
              <a:t>	Support and enhance the </a:t>
            </a:r>
            <a:r>
              <a:rPr lang="en-US" sz="2400" dirty="0" smtClean="0">
                <a:latin typeface="+mj-lt"/>
              </a:rPr>
              <a:t>polar components of 			GMDSS</a:t>
            </a:r>
            <a:endParaRPr lang="ru-RU" sz="2400" dirty="0">
              <a:latin typeface="+mj-lt"/>
            </a:endParaRPr>
          </a:p>
          <a:p>
            <a:pPr marL="0" indent="0" eaLnBrk="1" hangingPunct="1">
              <a:spcBef>
                <a:spcPts val="0"/>
              </a:spcBef>
              <a:buFont typeface="Wingdings 2" pitchFamily="18" charset="2"/>
              <a:buNone/>
              <a:defRPr/>
            </a:pPr>
            <a:endParaRPr lang="en-US" sz="2400" dirty="0" smtClean="0">
              <a:latin typeface="+mj-lt"/>
            </a:endParaRPr>
          </a:p>
          <a:p>
            <a:pPr eaLnBrk="1" hangingPunct="1">
              <a:spcBef>
                <a:spcPts val="0"/>
              </a:spcBef>
              <a:defRPr/>
            </a:pPr>
            <a:r>
              <a:rPr lang="en-US" sz="2400" i="1" dirty="0" smtClean="0">
                <a:latin typeface="+mj-lt"/>
              </a:rPr>
              <a:t>Project </a:t>
            </a:r>
            <a:r>
              <a:rPr lang="en-US" sz="2400" i="1" dirty="0">
                <a:latin typeface="+mj-lt"/>
              </a:rPr>
              <a:t>#27: </a:t>
            </a:r>
            <a:r>
              <a:rPr lang="en-US" sz="2400" dirty="0" smtClean="0">
                <a:latin typeface="+mj-lt"/>
              </a:rPr>
              <a:t>	Support </a:t>
            </a:r>
            <a:r>
              <a:rPr lang="en-US" sz="2400" dirty="0">
                <a:latin typeface="+mj-lt"/>
              </a:rPr>
              <a:t>and enhance ENC/Electronic Chart Display </a:t>
            </a:r>
            <a:r>
              <a:rPr lang="en-US" sz="2400" dirty="0" smtClean="0">
                <a:latin typeface="+mj-lt"/>
              </a:rPr>
              <a:t>			Information </a:t>
            </a:r>
            <a:r>
              <a:rPr lang="en-US" sz="2400" dirty="0">
                <a:latin typeface="+mj-lt"/>
              </a:rPr>
              <a:t>System (ECDIS) for ice </a:t>
            </a:r>
            <a:r>
              <a:rPr lang="en-US" sz="2400" dirty="0" smtClean="0">
                <a:latin typeface="+mj-lt"/>
              </a:rPr>
              <a:t>navigation</a:t>
            </a:r>
          </a:p>
          <a:p>
            <a:pPr marL="0" indent="0" eaLnBrk="1" hangingPunct="1">
              <a:spcBef>
                <a:spcPts val="0"/>
              </a:spcBef>
              <a:buFont typeface="Wingdings 2" pitchFamily="18" charset="2"/>
              <a:buNone/>
              <a:defRPr/>
            </a:pPr>
            <a:endParaRPr lang="en-US" sz="2400" dirty="0" smtClean="0">
              <a:latin typeface="+mj-lt"/>
            </a:endParaRPr>
          </a:p>
          <a:p>
            <a:pPr eaLnBrk="1" hangingPunct="1">
              <a:spcBef>
                <a:spcPts val="0"/>
              </a:spcBef>
              <a:defRPr/>
            </a:pPr>
            <a:r>
              <a:rPr lang="en-US" sz="2400" i="1" dirty="0" smtClean="0">
                <a:latin typeface="+mj-lt"/>
              </a:rPr>
              <a:t>Project </a:t>
            </a:r>
            <a:r>
              <a:rPr lang="en-US" sz="2400" i="1" dirty="0">
                <a:latin typeface="+mj-lt"/>
              </a:rPr>
              <a:t>#28:</a:t>
            </a:r>
            <a:r>
              <a:rPr lang="en-US" sz="2400" dirty="0">
                <a:latin typeface="+mj-lt"/>
              </a:rPr>
              <a:t>	Maintain and update sea ice technical </a:t>
            </a:r>
            <a:r>
              <a:rPr lang="en-US" sz="2400" dirty="0" smtClean="0">
                <a:latin typeface="+mj-lt"/>
              </a:rPr>
              <a:t>				documentation </a:t>
            </a:r>
            <a:endParaRPr lang="ru-RU" sz="2400" dirty="0">
              <a:latin typeface="+mj-lt"/>
            </a:endParaRPr>
          </a:p>
          <a:p>
            <a:pPr marL="0" indent="0" eaLnBrk="1" hangingPunct="1">
              <a:spcBef>
                <a:spcPts val="0"/>
              </a:spcBef>
              <a:buFont typeface="Wingdings 2" pitchFamily="18" charset="2"/>
              <a:buNone/>
              <a:defRPr/>
            </a:pPr>
            <a:endParaRPr lang="en-US" sz="2400" dirty="0" smtClean="0">
              <a:latin typeface="+mj-lt"/>
            </a:endParaRPr>
          </a:p>
          <a:p>
            <a:pPr eaLnBrk="1" hangingPunct="1">
              <a:spcBef>
                <a:spcPts val="0"/>
              </a:spcBef>
              <a:defRPr/>
            </a:pPr>
            <a:r>
              <a:rPr lang="en-US" sz="2400" i="1" dirty="0" smtClean="0">
                <a:latin typeface="+mj-lt"/>
              </a:rPr>
              <a:t>Project </a:t>
            </a:r>
            <a:r>
              <a:rPr lang="en-US" sz="2400" i="1" dirty="0">
                <a:latin typeface="+mj-lt"/>
              </a:rPr>
              <a:t>#29</a:t>
            </a:r>
            <a:r>
              <a:rPr lang="en-US" sz="2400" dirty="0">
                <a:latin typeface="+mj-lt"/>
              </a:rPr>
              <a:t>	Support for Sea ice </a:t>
            </a:r>
            <a:r>
              <a:rPr lang="en-US" sz="2400" dirty="0" smtClean="0">
                <a:latin typeface="+mj-lt"/>
              </a:rPr>
              <a:t>climatology and ice in 				information systems </a:t>
            </a:r>
          </a:p>
          <a:p>
            <a:pPr marL="0" indent="0" eaLnBrk="1" hangingPunct="1">
              <a:spcBef>
                <a:spcPts val="0"/>
              </a:spcBef>
              <a:buFont typeface="Wingdings 2" pitchFamily="18" charset="2"/>
              <a:buNone/>
              <a:defRPr/>
            </a:pPr>
            <a:endParaRPr lang="en-US" sz="2400" dirty="0" smtClean="0">
              <a:latin typeface="+mj-lt"/>
            </a:endParaRPr>
          </a:p>
          <a:p>
            <a:pPr eaLnBrk="1" hangingPunct="1">
              <a:spcBef>
                <a:spcPts val="0"/>
              </a:spcBef>
              <a:defRPr/>
            </a:pPr>
            <a:r>
              <a:rPr lang="en-US" sz="2400" i="1" dirty="0" smtClean="0">
                <a:latin typeface="+mj-lt"/>
              </a:rPr>
              <a:t>Project </a:t>
            </a:r>
            <a:r>
              <a:rPr lang="en-US" sz="2400" i="1" dirty="0">
                <a:latin typeface="+mj-lt"/>
              </a:rPr>
              <a:t>#13:</a:t>
            </a:r>
            <a:r>
              <a:rPr lang="en-US" sz="2400" dirty="0">
                <a:latin typeface="+mj-lt"/>
              </a:rPr>
              <a:t>	</a:t>
            </a:r>
            <a:r>
              <a:rPr lang="en-US" sz="2400" dirty="0" smtClean="0">
                <a:latin typeface="+mj-lt"/>
              </a:rPr>
              <a:t>Training and </a:t>
            </a:r>
            <a:r>
              <a:rPr lang="en-CA" sz="2400" dirty="0">
                <a:latin typeface="+mj-lt"/>
              </a:rPr>
              <a:t>c</a:t>
            </a:r>
            <a:r>
              <a:rPr lang="en-CA" sz="2400" dirty="0" smtClean="0">
                <a:latin typeface="+mj-lt"/>
              </a:rPr>
              <a:t>apacity development  for sea ice</a:t>
            </a:r>
          </a:p>
          <a:p>
            <a:pPr marL="0" indent="0" eaLnBrk="1" hangingPunct="1">
              <a:spcBef>
                <a:spcPts val="0"/>
              </a:spcBef>
              <a:buFont typeface="Wingdings 2" pitchFamily="18" charset="2"/>
              <a:buNone/>
              <a:defRPr/>
            </a:pPr>
            <a:endParaRPr lang="en-CA" sz="2400" dirty="0" smtClean="0">
              <a:latin typeface="+mj-lt"/>
            </a:endParaRPr>
          </a:p>
          <a:p>
            <a:pPr eaLnBrk="1" hangingPunct="1">
              <a:spcBef>
                <a:spcPts val="0"/>
              </a:spcBef>
              <a:defRPr/>
            </a:pPr>
            <a:r>
              <a:rPr lang="en-US" sz="2400" i="1" dirty="0" smtClean="0">
                <a:latin typeface="+mj-lt"/>
              </a:rPr>
              <a:t>Project </a:t>
            </a:r>
            <a:r>
              <a:rPr lang="en-US" sz="2400" i="1" dirty="0">
                <a:latin typeface="+mj-lt"/>
              </a:rPr>
              <a:t>#</a:t>
            </a:r>
            <a:r>
              <a:rPr lang="en-US" sz="2400" i="1" dirty="0" smtClean="0">
                <a:latin typeface="+mj-lt"/>
              </a:rPr>
              <a:t>31:</a:t>
            </a:r>
            <a:r>
              <a:rPr lang="en-US" sz="2400" dirty="0">
                <a:latin typeface="+mj-lt"/>
              </a:rPr>
              <a:t>	</a:t>
            </a:r>
            <a:r>
              <a:rPr lang="en-US" sz="2400" dirty="0" smtClean="0">
                <a:latin typeface="+mj-lt"/>
              </a:rPr>
              <a:t>Enhance </a:t>
            </a:r>
            <a:r>
              <a:rPr lang="en-US" sz="2400" dirty="0">
                <a:latin typeface="+mj-lt"/>
              </a:rPr>
              <a:t>the integrated ice services and forecasting</a:t>
            </a:r>
            <a:endParaRPr lang="ru-RU" sz="2400" dirty="0">
              <a:latin typeface="+mj-lt"/>
            </a:endParaRPr>
          </a:p>
          <a:p>
            <a:pPr eaLnBrk="1" hangingPunct="1">
              <a:spcBef>
                <a:spcPts val="0"/>
              </a:spcBef>
              <a:defRPr/>
            </a:pPr>
            <a:endParaRPr lang="en-US" sz="2000" dirty="0">
              <a:latin typeface="+mj-lt"/>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90588"/>
            <a:ext cx="8229600" cy="828675"/>
          </a:xfrm>
        </p:spPr>
        <p:txBody>
          <a:bodyPr/>
          <a:lstStyle/>
          <a:p>
            <a:pPr algn="ctr">
              <a:defRPr/>
            </a:pPr>
            <a:r>
              <a:rPr lang="en-US" sz="3600" b="1" dirty="0" smtClean="0">
                <a:effectLst>
                  <a:outerShdw blurRad="38100" dist="38100" dir="2700000" algn="tl">
                    <a:srgbClr val="000000">
                      <a:alpha val="43137"/>
                    </a:srgbClr>
                  </a:outerShdw>
                </a:effectLst>
              </a:rPr>
              <a:t>Sea ice / &lt;ETSI &amp;&amp; IICWG&gt; activities</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concept schema</a:t>
            </a:r>
            <a:endParaRPr lang="ru-RU" sz="3600" b="1" dirty="0">
              <a:effectLst>
                <a:outerShdw blurRad="38100" dist="38100" dir="2700000" algn="tl">
                  <a:srgbClr val="000000">
                    <a:alpha val="43137"/>
                  </a:srgbClr>
                </a:outerShdw>
              </a:effectLst>
            </a:endParaRPr>
          </a:p>
        </p:txBody>
      </p:sp>
      <p:sp>
        <p:nvSpPr>
          <p:cNvPr id="4" name="Овал 3"/>
          <p:cNvSpPr/>
          <p:nvPr/>
        </p:nvSpPr>
        <p:spPr>
          <a:xfrm>
            <a:off x="2374900" y="2557463"/>
            <a:ext cx="3952875" cy="3713162"/>
          </a:xfrm>
          <a:prstGeom prst="ellipse">
            <a:avLst/>
          </a:prstGeom>
          <a:solidFill>
            <a:schemeClr val="accent1">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Овал 5"/>
          <p:cNvSpPr/>
          <p:nvPr/>
        </p:nvSpPr>
        <p:spPr>
          <a:xfrm>
            <a:off x="715963" y="2092325"/>
            <a:ext cx="3311525" cy="2011363"/>
          </a:xfrm>
          <a:prstGeom prst="ellipse">
            <a:avLst/>
          </a:prstGeom>
          <a:solidFill>
            <a:schemeClr val="accent5">
              <a:lumMod val="40000"/>
              <a:lumOff val="60000"/>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1"/>
          <p:cNvSpPr>
            <a:spLocks noChangeArrowheads="1"/>
          </p:cNvSpPr>
          <p:nvPr/>
        </p:nvSpPr>
        <p:spPr bwMode="auto">
          <a:xfrm>
            <a:off x="701675" y="2384425"/>
            <a:ext cx="2790825" cy="954088"/>
          </a:xfrm>
          <a:prstGeom prst="rect">
            <a:avLst/>
          </a:prstGeom>
          <a:noFill/>
          <a:ln>
            <a:noFill/>
          </a:ln>
        </p:spPr>
        <p:txBody>
          <a:bodyPr>
            <a:spAutoFit/>
          </a:bodyPr>
          <a:lstStyle/>
          <a:p>
            <a:pPr algn="ctr">
              <a:defRPr/>
            </a:pPr>
            <a:r>
              <a:rPr lang="en-US" sz="2800" b="1" dirty="0">
                <a:solidFill>
                  <a:schemeClr val="accent1">
                    <a:lumMod val="75000"/>
                  </a:schemeClr>
                </a:solidFill>
                <a:latin typeface="+mj-lt"/>
              </a:rPr>
              <a:t>GMDSS polar components</a:t>
            </a:r>
            <a:endParaRPr lang="ru-RU" sz="2800" b="1" dirty="0">
              <a:solidFill>
                <a:schemeClr val="accent1">
                  <a:lumMod val="75000"/>
                </a:schemeClr>
              </a:solidFill>
              <a:latin typeface="+mj-lt"/>
            </a:endParaRPr>
          </a:p>
        </p:txBody>
      </p:sp>
      <p:sp>
        <p:nvSpPr>
          <p:cNvPr id="10" name="Овал 9"/>
          <p:cNvSpPr/>
          <p:nvPr/>
        </p:nvSpPr>
        <p:spPr>
          <a:xfrm>
            <a:off x="3041650" y="4419600"/>
            <a:ext cx="2565400" cy="2249488"/>
          </a:xfrm>
          <a:prstGeom prst="ellipse">
            <a:avLst/>
          </a:prstGeom>
          <a:solidFill>
            <a:schemeClr val="bg1">
              <a:lumMod val="85000"/>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a:xfrm>
            <a:off x="4751388" y="2062163"/>
            <a:ext cx="3376612" cy="2159000"/>
          </a:xfrm>
          <a:prstGeom prst="ellipse">
            <a:avLst/>
          </a:prstGeom>
          <a:solidFill>
            <a:schemeClr val="accent1">
              <a:lumMod val="40000"/>
              <a:lumOff val="60000"/>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
          <p:cNvSpPr>
            <a:spLocks noChangeArrowheads="1"/>
          </p:cNvSpPr>
          <p:nvPr/>
        </p:nvSpPr>
        <p:spPr bwMode="auto">
          <a:xfrm>
            <a:off x="3365500" y="6038850"/>
            <a:ext cx="1692275" cy="461963"/>
          </a:xfrm>
          <a:prstGeom prst="rect">
            <a:avLst/>
          </a:prstGeom>
          <a:noFill/>
          <a:ln>
            <a:noFill/>
          </a:ln>
        </p:spPr>
        <p:txBody>
          <a:bodyPr>
            <a:spAutoFit/>
          </a:bodyPr>
          <a:lstStyle/>
          <a:p>
            <a:pPr algn="ctr">
              <a:defRPr/>
            </a:pPr>
            <a:r>
              <a:rPr lang="en-US" sz="2400" b="1" dirty="0">
                <a:solidFill>
                  <a:schemeClr val="accent1">
                    <a:lumMod val="75000"/>
                  </a:schemeClr>
                </a:solidFill>
                <a:latin typeface="+mj-lt"/>
              </a:rPr>
              <a:t>ENC/ECDIS</a:t>
            </a:r>
            <a:endParaRPr lang="ru-RU" sz="2400" b="1" dirty="0">
              <a:solidFill>
                <a:schemeClr val="accent1">
                  <a:lumMod val="75000"/>
                </a:schemeClr>
              </a:solidFill>
              <a:latin typeface="+mj-lt"/>
            </a:endParaRPr>
          </a:p>
        </p:txBody>
      </p:sp>
      <p:sp>
        <p:nvSpPr>
          <p:cNvPr id="11" name="Прямоугольник 1"/>
          <p:cNvSpPr>
            <a:spLocks noChangeArrowheads="1"/>
          </p:cNvSpPr>
          <p:nvPr/>
        </p:nvSpPr>
        <p:spPr bwMode="auto">
          <a:xfrm>
            <a:off x="5173663" y="2397125"/>
            <a:ext cx="2790825" cy="1570038"/>
          </a:xfrm>
          <a:prstGeom prst="rect">
            <a:avLst/>
          </a:prstGeom>
          <a:noFill/>
          <a:ln>
            <a:noFill/>
          </a:ln>
        </p:spPr>
        <p:txBody>
          <a:bodyPr>
            <a:spAutoFit/>
          </a:bodyPr>
          <a:lstStyle/>
          <a:p>
            <a:pPr algn="ctr">
              <a:defRPr/>
            </a:pPr>
            <a:r>
              <a:rPr lang="en-US" sz="3200" b="1" dirty="0">
                <a:solidFill>
                  <a:schemeClr val="accent1">
                    <a:lumMod val="75000"/>
                  </a:schemeClr>
                </a:solidFill>
                <a:latin typeface="+mj-lt"/>
              </a:rPr>
              <a:t>GFCS</a:t>
            </a:r>
          </a:p>
          <a:p>
            <a:pPr algn="ctr">
              <a:defRPr/>
            </a:pPr>
            <a:r>
              <a:rPr lang="en-US" sz="3200" b="1" dirty="0" err="1">
                <a:solidFill>
                  <a:schemeClr val="accent1">
                    <a:lumMod val="75000"/>
                  </a:schemeClr>
                </a:solidFill>
                <a:latin typeface="+mj-lt"/>
              </a:rPr>
              <a:t>CryoNet</a:t>
            </a:r>
            <a:endParaRPr lang="en-US" sz="3200" b="1" dirty="0">
              <a:solidFill>
                <a:schemeClr val="accent1">
                  <a:lumMod val="75000"/>
                </a:schemeClr>
              </a:solidFill>
              <a:latin typeface="+mj-lt"/>
            </a:endParaRPr>
          </a:p>
          <a:p>
            <a:pPr algn="ctr">
              <a:defRPr/>
            </a:pPr>
            <a:r>
              <a:rPr lang="en-US" sz="3200" b="1" dirty="0">
                <a:solidFill>
                  <a:schemeClr val="accent1">
                    <a:lumMod val="75000"/>
                  </a:schemeClr>
                </a:solidFill>
                <a:latin typeface="+mj-lt"/>
              </a:rPr>
              <a:t>WIS</a:t>
            </a:r>
            <a:endParaRPr lang="ru-RU" sz="3200" b="1" dirty="0">
              <a:solidFill>
                <a:schemeClr val="accent1">
                  <a:lumMod val="75000"/>
                </a:schemeClr>
              </a:solidFill>
              <a:latin typeface="+mj-lt"/>
            </a:endParaRPr>
          </a:p>
        </p:txBody>
      </p:sp>
      <p:sp>
        <p:nvSpPr>
          <p:cNvPr id="12" name="Прямоугольник 11"/>
          <p:cNvSpPr/>
          <p:nvPr/>
        </p:nvSpPr>
        <p:spPr>
          <a:xfrm rot="2662004">
            <a:off x="4813300" y="3165475"/>
            <a:ext cx="1189038" cy="738188"/>
          </a:xfrm>
          <a:prstGeom prst="rect">
            <a:avLst/>
          </a:prstGeom>
        </p:spPr>
        <p:txBody>
          <a:bodyPr wrap="none">
            <a:spAutoFit/>
          </a:bodyPr>
          <a:lstStyle/>
          <a:p>
            <a:pPr algn="ctr">
              <a:defRPr/>
            </a:pPr>
            <a:r>
              <a:rPr lang="en-US" sz="1400" b="1" dirty="0">
                <a:solidFill>
                  <a:schemeClr val="accent1">
                    <a:lumMod val="75000"/>
                  </a:schemeClr>
                </a:solidFill>
              </a:rPr>
              <a:t>Ice charting</a:t>
            </a:r>
          </a:p>
          <a:p>
            <a:pPr algn="ctr">
              <a:defRPr/>
            </a:pPr>
            <a:r>
              <a:rPr lang="en-US" sz="1400" b="1" dirty="0">
                <a:solidFill>
                  <a:schemeClr val="accent1">
                    <a:lumMod val="75000"/>
                  </a:schemeClr>
                </a:solidFill>
              </a:rPr>
              <a:t>Ice </a:t>
            </a:r>
            <a:r>
              <a:rPr lang="en-US" sz="1400" b="1" dirty="0" err="1">
                <a:solidFill>
                  <a:schemeClr val="accent1">
                    <a:lumMod val="75000"/>
                  </a:schemeClr>
                </a:solidFill>
              </a:rPr>
              <a:t>obs</a:t>
            </a:r>
            <a:endParaRPr lang="en-US" sz="1400" b="1" dirty="0">
              <a:solidFill>
                <a:schemeClr val="accent1">
                  <a:lumMod val="75000"/>
                </a:schemeClr>
              </a:solidFill>
            </a:endParaRPr>
          </a:p>
          <a:p>
            <a:pPr algn="ctr">
              <a:defRPr/>
            </a:pPr>
            <a:r>
              <a:rPr lang="en-US" sz="1400" b="1" dirty="0">
                <a:solidFill>
                  <a:schemeClr val="accent1">
                    <a:lumMod val="75000"/>
                  </a:schemeClr>
                </a:solidFill>
              </a:rPr>
              <a:t>Docs</a:t>
            </a:r>
          </a:p>
        </p:txBody>
      </p:sp>
      <p:sp>
        <p:nvSpPr>
          <p:cNvPr id="18" name="Овал 17"/>
          <p:cNvSpPr/>
          <p:nvPr/>
        </p:nvSpPr>
        <p:spPr>
          <a:xfrm rot="19023112">
            <a:off x="2336800" y="3559175"/>
            <a:ext cx="1060450" cy="1387475"/>
          </a:xfrm>
          <a:prstGeom prst="ellipse">
            <a:avLst/>
          </a:prstGeom>
          <a:solidFill>
            <a:schemeClr val="tx2">
              <a:lumMod val="60000"/>
              <a:lumOff val="40000"/>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
          <p:cNvSpPr>
            <a:spLocks noChangeArrowheads="1"/>
          </p:cNvSpPr>
          <p:nvPr/>
        </p:nvSpPr>
        <p:spPr bwMode="auto">
          <a:xfrm>
            <a:off x="2097088" y="4149725"/>
            <a:ext cx="1630362" cy="460375"/>
          </a:xfrm>
          <a:prstGeom prst="rect">
            <a:avLst/>
          </a:prstGeom>
          <a:noFill/>
          <a:ln>
            <a:noFill/>
          </a:ln>
        </p:spPr>
        <p:txBody>
          <a:bodyPr>
            <a:spAutoFit/>
          </a:bodyPr>
          <a:lstStyle/>
          <a:p>
            <a:pPr algn="ctr">
              <a:defRPr/>
            </a:pPr>
            <a:r>
              <a:rPr lang="en-US" sz="2400" b="1" dirty="0">
                <a:solidFill>
                  <a:schemeClr val="accent1">
                    <a:lumMod val="75000"/>
                  </a:schemeClr>
                </a:solidFill>
                <a:latin typeface="+mj-lt"/>
              </a:rPr>
              <a:t>Training</a:t>
            </a:r>
          </a:p>
        </p:txBody>
      </p:sp>
      <p:sp>
        <p:nvSpPr>
          <p:cNvPr id="8" name="Прямоугольник 7"/>
          <p:cNvSpPr/>
          <p:nvPr/>
        </p:nvSpPr>
        <p:spPr>
          <a:xfrm rot="18850969">
            <a:off x="2155032" y="3151981"/>
            <a:ext cx="2043112" cy="523875"/>
          </a:xfrm>
          <a:prstGeom prst="rect">
            <a:avLst/>
          </a:prstGeom>
        </p:spPr>
        <p:txBody>
          <a:bodyPr wrap="none">
            <a:spAutoFit/>
          </a:bodyPr>
          <a:lstStyle/>
          <a:p>
            <a:pPr algn="ctr">
              <a:defRPr/>
            </a:pPr>
            <a:r>
              <a:rPr lang="en-US" sz="1400" b="1" dirty="0" err="1">
                <a:solidFill>
                  <a:schemeClr val="accent1">
                    <a:lumMod val="75000"/>
                  </a:schemeClr>
                </a:solidFill>
              </a:rPr>
              <a:t>SaftyNet</a:t>
            </a:r>
            <a:r>
              <a:rPr lang="en-US" sz="1400" b="1" dirty="0">
                <a:solidFill>
                  <a:schemeClr val="accent1">
                    <a:lumMod val="75000"/>
                  </a:schemeClr>
                </a:solidFill>
              </a:rPr>
              <a:t> NAVTEX text</a:t>
            </a:r>
          </a:p>
          <a:p>
            <a:pPr algn="ctr">
              <a:defRPr/>
            </a:pPr>
            <a:r>
              <a:rPr lang="en-US" sz="1400" b="1" dirty="0" err="1">
                <a:solidFill>
                  <a:schemeClr val="accent1">
                    <a:lumMod val="75000"/>
                  </a:schemeClr>
                </a:solidFill>
              </a:rPr>
              <a:t>RFx</a:t>
            </a:r>
            <a:r>
              <a:rPr lang="en-US" sz="1400" b="1" dirty="0">
                <a:solidFill>
                  <a:schemeClr val="accent1">
                    <a:lumMod val="75000"/>
                  </a:schemeClr>
                </a:solidFill>
              </a:rPr>
              <a:t> transmission</a:t>
            </a:r>
          </a:p>
        </p:txBody>
      </p:sp>
      <p:sp>
        <p:nvSpPr>
          <p:cNvPr id="5" name="Прямоугольник 1"/>
          <p:cNvSpPr>
            <a:spLocks noChangeArrowheads="1"/>
          </p:cNvSpPr>
          <p:nvPr/>
        </p:nvSpPr>
        <p:spPr bwMode="auto">
          <a:xfrm>
            <a:off x="2906713" y="3609975"/>
            <a:ext cx="2790825" cy="2339975"/>
          </a:xfrm>
          <a:prstGeom prst="rect">
            <a:avLst/>
          </a:prstGeom>
          <a:noFill/>
          <a:ln>
            <a:solidFill>
              <a:schemeClr val="accent1"/>
            </a:solidFill>
          </a:ln>
        </p:spPr>
        <p:txBody>
          <a:bodyPr>
            <a:spAutoFit/>
          </a:bodyPr>
          <a:lstStyle/>
          <a:p>
            <a:pPr algn="ctr">
              <a:defRPr/>
            </a:pPr>
            <a:r>
              <a:rPr lang="en-US" sz="2800" b="1" dirty="0">
                <a:solidFill>
                  <a:schemeClr val="accent1">
                    <a:lumMod val="75000"/>
                  </a:schemeClr>
                </a:solidFill>
                <a:latin typeface="+mj-lt"/>
              </a:rPr>
              <a:t>Integrated </a:t>
            </a:r>
          </a:p>
          <a:p>
            <a:pPr algn="ctr">
              <a:defRPr/>
            </a:pPr>
            <a:r>
              <a:rPr lang="en-US" sz="2800" b="1" dirty="0">
                <a:solidFill>
                  <a:schemeClr val="accent1">
                    <a:lumMod val="75000"/>
                  </a:schemeClr>
                </a:solidFill>
                <a:latin typeface="+mj-lt"/>
              </a:rPr>
              <a:t>Ice Services</a:t>
            </a:r>
          </a:p>
          <a:p>
            <a:pPr algn="ctr">
              <a:defRPr/>
            </a:pPr>
            <a:r>
              <a:rPr lang="en-US" b="1" dirty="0">
                <a:solidFill>
                  <a:schemeClr val="accent1">
                    <a:lumMod val="75000"/>
                  </a:schemeClr>
                </a:solidFill>
                <a:latin typeface="+mj-lt"/>
              </a:rPr>
              <a:t>Charting, </a:t>
            </a:r>
            <a:r>
              <a:rPr lang="en-US" b="1" dirty="0" err="1">
                <a:solidFill>
                  <a:schemeClr val="accent1">
                    <a:lumMod val="75000"/>
                  </a:schemeClr>
                </a:solidFill>
                <a:latin typeface="+mj-lt"/>
              </a:rPr>
              <a:t>Obs</a:t>
            </a:r>
            <a:endParaRPr lang="en-US" b="1" dirty="0">
              <a:solidFill>
                <a:schemeClr val="accent1">
                  <a:lumMod val="75000"/>
                </a:schemeClr>
              </a:solidFill>
              <a:latin typeface="+mj-lt"/>
            </a:endParaRPr>
          </a:p>
          <a:p>
            <a:pPr algn="ctr">
              <a:defRPr/>
            </a:pPr>
            <a:r>
              <a:rPr lang="en-US" b="1" dirty="0">
                <a:solidFill>
                  <a:schemeClr val="accent1">
                    <a:lumMod val="75000"/>
                  </a:schemeClr>
                </a:solidFill>
                <a:latin typeface="+mj-lt"/>
              </a:rPr>
              <a:t>SAR/Vis/IR imagery</a:t>
            </a:r>
          </a:p>
          <a:p>
            <a:pPr algn="ctr">
              <a:defRPr/>
            </a:pPr>
            <a:r>
              <a:rPr lang="en-US" b="1" dirty="0">
                <a:solidFill>
                  <a:schemeClr val="accent1">
                    <a:lumMod val="75000"/>
                  </a:schemeClr>
                </a:solidFill>
                <a:latin typeface="+mj-lt"/>
              </a:rPr>
              <a:t>Ice forecasts</a:t>
            </a:r>
          </a:p>
          <a:p>
            <a:pPr algn="ctr">
              <a:defRPr/>
            </a:pPr>
            <a:r>
              <a:rPr lang="en-US" b="1" dirty="0" err="1">
                <a:solidFill>
                  <a:schemeClr val="accent1">
                    <a:lumMod val="75000"/>
                  </a:schemeClr>
                </a:solidFill>
                <a:latin typeface="+mj-lt"/>
              </a:rPr>
              <a:t>MetOcean</a:t>
            </a:r>
            <a:endParaRPr lang="en-US" b="1" dirty="0">
              <a:solidFill>
                <a:schemeClr val="accent1">
                  <a:lumMod val="75000"/>
                </a:schemeClr>
              </a:solidFill>
              <a:latin typeface="+mj-lt"/>
            </a:endParaRPr>
          </a:p>
          <a:p>
            <a:pPr algn="ctr">
              <a:defRPr/>
            </a:pPr>
            <a:r>
              <a:rPr lang="en-US" b="1" dirty="0">
                <a:solidFill>
                  <a:schemeClr val="accent1">
                    <a:lumMod val="75000"/>
                  </a:schemeClr>
                </a:solidFill>
                <a:latin typeface="+mj-lt"/>
              </a:rPr>
              <a:t>Docs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206375" y="185738"/>
            <a:ext cx="8775700" cy="674687"/>
          </a:xfrm>
        </p:spPr>
        <p:txBody>
          <a:bodyPr/>
          <a:lstStyle/>
          <a:p>
            <a:r>
              <a:rPr lang="en-US" altLang="ru-RU" sz="2400" b="1" smtClean="0"/>
              <a:t>#26 Support and enhance the polar components of GMDSS (1)</a:t>
            </a:r>
            <a:endParaRPr lang="ru-RU" altLang="ru-RU" sz="2400" b="1" smtClean="0"/>
          </a:p>
        </p:txBody>
      </p:sp>
      <p:sp>
        <p:nvSpPr>
          <p:cNvPr id="34819" name="Объект 2"/>
          <p:cNvSpPr>
            <a:spLocks noGrp="1"/>
          </p:cNvSpPr>
          <p:nvPr>
            <p:ph idx="1"/>
          </p:nvPr>
        </p:nvSpPr>
        <p:spPr>
          <a:xfrm>
            <a:off x="206375" y="954088"/>
            <a:ext cx="8731250" cy="5580062"/>
          </a:xfrm>
        </p:spPr>
        <p:txBody>
          <a:bodyPr/>
          <a:lstStyle/>
          <a:p>
            <a:pPr marL="0" indent="0">
              <a:buFont typeface="Wingdings 2" pitchFamily="18" charset="2"/>
              <a:buNone/>
            </a:pPr>
            <a:r>
              <a:rPr lang="en-US" altLang="ru-RU" sz="1800" b="1" smtClean="0"/>
              <a:t>Project leaders:  </a:t>
            </a:r>
          </a:p>
          <a:p>
            <a:pPr lvl="1"/>
            <a:r>
              <a:rPr lang="en-US" altLang="ru-RU" sz="1600" smtClean="0"/>
              <a:t>Vasily Smolyanitsky</a:t>
            </a:r>
          </a:p>
          <a:p>
            <a:pPr lvl="1"/>
            <a:r>
              <a:rPr lang="en-US" altLang="ru-RU" sz="1600" smtClean="0"/>
              <a:t> </a:t>
            </a:r>
          </a:p>
          <a:p>
            <a:pPr marL="0" indent="0">
              <a:buFont typeface="Wingdings 2" pitchFamily="18" charset="2"/>
              <a:buNone/>
            </a:pPr>
            <a:r>
              <a:rPr lang="en-US" altLang="ru-RU" sz="1800" b="1" smtClean="0"/>
              <a:t>Description: </a:t>
            </a:r>
          </a:p>
          <a:p>
            <a:pPr lvl="1"/>
            <a:r>
              <a:rPr lang="en-US" altLang="ru-RU" sz="1600" smtClean="0"/>
              <a:t>Polar components of the GMDSS as well as provision of services for areas with occurrence of floating ice differ in many aspects from mid-latitude or ice free areas of the World Ocean.</a:t>
            </a:r>
          </a:p>
          <a:p>
            <a:pPr lvl="1"/>
            <a:r>
              <a:rPr lang="en-US" altLang="ru-RU" sz="1600" smtClean="0"/>
              <a:t>Navigation near but outside of the ice and ice navigation needs proper support both for safety and efficiency in terms of regular provision of integrated sea ice information, preferably in graphic form. If restricted to current Inmarsat transmissions, the Issuing Services still have limitations in coverage and ability to provide binary information in high latitudes.</a:t>
            </a:r>
            <a:endParaRPr lang="ru-RU" altLang="ru-RU" sz="1600" smtClean="0"/>
          </a:p>
          <a:p>
            <a:pPr lvl="1"/>
            <a:r>
              <a:rPr lang="en-US" altLang="ru-RU" sz="1600" smtClean="0"/>
              <a:t>Starting with June 2011 the new 5 Arctic METAREAs are put into a Full Operational Capacity with new procedures to support sea ice information in SafetyNET and NAVTEX bulletins and a special ice GMDSS server gmdss.aari.ru to support exchange of information between the Preparation Services. </a:t>
            </a:r>
            <a:endParaRPr lang="ru-RU" altLang="ru-RU" sz="1600" smtClean="0"/>
          </a:p>
          <a:p>
            <a:pPr lvl="1"/>
            <a:r>
              <a:rPr lang="en-US" altLang="ru-RU" sz="1600" smtClean="0"/>
              <a:t>The objective of the project will be for ETSI to continue with IICWG, ETMSS, IMO and IHO to support and enhance the polar components of GMDSS and ice navigation services, Southern Ocean and information on complex sea states, and under the agreed scheme for IMO e-Navigation including the Polar Code. </a:t>
            </a:r>
            <a:endParaRPr lang="ru-RU" altLang="ru-RU" sz="1600" smtClean="0"/>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1168400"/>
            <a:ext cx="18002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1092200"/>
            <a:ext cx="1346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Прямоугольник 1"/>
          <p:cNvSpPr>
            <a:spLocks noChangeArrowheads="1"/>
          </p:cNvSpPr>
          <p:nvPr/>
        </p:nvSpPr>
        <p:spPr bwMode="auto">
          <a:xfrm>
            <a:off x="6637338" y="1301750"/>
            <a:ext cx="67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ru-RU" sz="2400" b="1">
                <a:latin typeface="Arial" charset="0"/>
              </a:rPr>
              <a:t>or?</a:t>
            </a:r>
            <a:endParaRPr lang="ru-RU" altLang="ru-RU" sz="1200">
              <a:latin typeface="Arial" charset="0"/>
            </a:endParaRPr>
          </a:p>
        </p:txBody>
      </p:sp>
      <p:pic>
        <p:nvPicPr>
          <p:cNvPr id="348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1081088"/>
            <a:ext cx="143827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4" name="Прямоугольник 7"/>
          <p:cNvSpPr>
            <a:spLocks noChangeArrowheads="1"/>
          </p:cNvSpPr>
          <p:nvPr/>
        </p:nvSpPr>
        <p:spPr bwMode="auto">
          <a:xfrm>
            <a:off x="4611688" y="1314450"/>
            <a:ext cx="681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ru-RU" sz="2400" b="1">
                <a:latin typeface="Arial" charset="0"/>
              </a:rPr>
              <a:t>or?</a:t>
            </a:r>
            <a:endParaRPr lang="ru-RU" altLang="ru-RU" sz="120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2"/>
          <p:cNvSpPr>
            <a:spLocks noGrp="1"/>
          </p:cNvSpPr>
          <p:nvPr>
            <p:ph idx="1"/>
          </p:nvPr>
        </p:nvSpPr>
        <p:spPr>
          <a:xfrm>
            <a:off x="115888" y="819150"/>
            <a:ext cx="9028112" cy="5761038"/>
          </a:xfrm>
        </p:spPr>
        <p:txBody>
          <a:bodyPr/>
          <a:lstStyle/>
          <a:p>
            <a:pPr marL="0" indent="0">
              <a:buFont typeface="Wingdings 2" pitchFamily="18" charset="2"/>
              <a:buNone/>
            </a:pPr>
            <a:r>
              <a:rPr lang="en-US" altLang="ru-RU" sz="1800" b="1" smtClean="0"/>
              <a:t>Key outcomes:</a:t>
            </a:r>
            <a:endParaRPr lang="ru-RU" altLang="ru-RU" sz="1800" smtClean="0"/>
          </a:p>
          <a:p>
            <a:pPr lvl="1"/>
            <a:r>
              <a:rPr lang="en-US" altLang="ru-RU" sz="1600" smtClean="0"/>
              <a:t>sustained and enhanced bi-polar components of GMDSS</a:t>
            </a:r>
          </a:p>
          <a:p>
            <a:pPr lvl="1"/>
            <a:r>
              <a:rPr lang="en-US" altLang="ru-RU" sz="1600" smtClean="0"/>
              <a:t>input to IMO on ice and weather safety related input for Polar Code</a:t>
            </a:r>
            <a:endParaRPr lang="ru-RU" altLang="ru-RU" sz="1600" smtClean="0"/>
          </a:p>
          <a:p>
            <a:pPr marL="0" indent="0">
              <a:buFont typeface="Wingdings 2" pitchFamily="18" charset="2"/>
              <a:buNone/>
            </a:pPr>
            <a:r>
              <a:rPr lang="en-US" altLang="ru-RU" sz="1800" b="1" smtClean="0"/>
              <a:t>Key activities:</a:t>
            </a:r>
            <a:endParaRPr lang="ru-RU" altLang="ru-RU" sz="1800" smtClean="0"/>
          </a:p>
          <a:p>
            <a:pPr lvl="1"/>
            <a:r>
              <a:rPr lang="en-US" altLang="ru-RU" sz="1600" smtClean="0"/>
              <a:t>support for operational exchange of information for polar GMDSS </a:t>
            </a:r>
            <a:endParaRPr lang="ru-RU" altLang="ru-RU" sz="1600" smtClean="0"/>
          </a:p>
          <a:p>
            <a:pPr lvl="1"/>
            <a:r>
              <a:rPr lang="en-US" altLang="ru-RU" sz="1600" smtClean="0"/>
              <a:t>training and harmonization of practices across the Preparation Services, exchange and transition of experience to Southern hemisphere METAREAs, regular “Ice Analysts Workshops”, possibly jointly with GMDSS meteorologists</a:t>
            </a:r>
            <a:endParaRPr lang="ru-RU" altLang="ru-RU" sz="1600" smtClean="0"/>
          </a:p>
          <a:p>
            <a:pPr lvl="1"/>
            <a:r>
              <a:rPr lang="en-US" altLang="ru-RU" sz="1600" smtClean="0"/>
              <a:t>supervision, enhancement and testing of SafetyNET and NAVTEX standards</a:t>
            </a:r>
            <a:endParaRPr lang="ru-RU" altLang="ru-RU" sz="1600" smtClean="0"/>
          </a:p>
          <a:p>
            <a:pPr lvl="1"/>
            <a:r>
              <a:rPr lang="en-US" altLang="ru-RU" sz="1600" smtClean="0"/>
              <a:t>support to developing international code of safety for ships operating in polar waters (Polar Code) by providing input on weather and ice safety related to Polar Code to IMO.</a:t>
            </a:r>
            <a:endParaRPr lang="ru-RU" altLang="ru-RU" sz="1600" smtClean="0"/>
          </a:p>
          <a:p>
            <a:pPr marL="0" indent="0">
              <a:buFont typeface="Wingdings 2" pitchFamily="18" charset="2"/>
              <a:buNone/>
            </a:pPr>
            <a:r>
              <a:rPr lang="en-US" altLang="ru-RU" sz="1800" b="1" smtClean="0"/>
              <a:t>Timeline / Milestones:</a:t>
            </a:r>
            <a:endParaRPr lang="ru-RU" altLang="ru-RU" sz="1800" smtClean="0"/>
          </a:p>
          <a:p>
            <a:pPr lvl="1"/>
            <a:r>
              <a:rPr lang="en-US" altLang="ru-RU" sz="1600" smtClean="0"/>
              <a:t>4</a:t>
            </a:r>
            <a:r>
              <a:rPr lang="en-US" altLang="ru-RU" sz="1600" baseline="30000" smtClean="0"/>
              <a:t>th</a:t>
            </a:r>
            <a:r>
              <a:rPr lang="en-US" altLang="ru-RU" sz="1600" smtClean="0"/>
              <a:t> “Ice Analysts Workshop” (Jun/Jul 2013 ?) including session on Southern hemisphere</a:t>
            </a:r>
            <a:endParaRPr lang="ru-RU" altLang="ru-RU" sz="1600" smtClean="0"/>
          </a:p>
          <a:p>
            <a:pPr lvl="1"/>
            <a:r>
              <a:rPr lang="en-US" altLang="ru-RU" sz="1600" smtClean="0"/>
              <a:t>Reports to IICWG-14 (Oct’2013, Iceland), ETSI-V (Nov’2013, Canada) and IICWG (Chile, 2014) </a:t>
            </a:r>
            <a:endParaRPr lang="ru-RU" altLang="ru-RU" sz="1600" smtClean="0"/>
          </a:p>
          <a:p>
            <a:pPr marL="0" indent="0">
              <a:buFont typeface="Wingdings 2" pitchFamily="18" charset="2"/>
              <a:buNone/>
            </a:pPr>
            <a:r>
              <a:rPr lang="en-US" altLang="ru-RU" sz="1800" b="1" smtClean="0"/>
              <a:t>ETs, Other Organizations and participants:</a:t>
            </a:r>
            <a:endParaRPr lang="ru-RU" altLang="ru-RU" sz="1800" smtClean="0"/>
          </a:p>
          <a:p>
            <a:pPr lvl="1"/>
            <a:r>
              <a:rPr lang="en-US" altLang="ru-RU" sz="1600" smtClean="0"/>
              <a:t>ETSI, ETMSS, IICWG, …..</a:t>
            </a:r>
            <a:endParaRPr lang="ru-RU" altLang="ru-RU" sz="1600" smtClean="0"/>
          </a:p>
          <a:p>
            <a:pPr marL="0" indent="0">
              <a:buFont typeface="Wingdings 2" pitchFamily="18" charset="2"/>
              <a:buNone/>
            </a:pPr>
            <a:r>
              <a:rPr lang="en-US" altLang="ru-RU" sz="1800" b="1" smtClean="0"/>
              <a:t>Implementation of JCOMM-4 decisions </a:t>
            </a:r>
            <a:endParaRPr lang="ru-RU" altLang="ru-RU" sz="1800" smtClean="0"/>
          </a:p>
          <a:p>
            <a:pPr lvl="2"/>
            <a:r>
              <a:rPr lang="en-US" altLang="ru-RU" sz="1500" smtClean="0"/>
              <a:t>8.3.4 &amp; 8.3.10 (Safety-related Marine Meteorological Services)</a:t>
            </a:r>
            <a:endParaRPr lang="ru-RU" altLang="ru-RU" sz="1500" smtClean="0"/>
          </a:p>
        </p:txBody>
      </p:sp>
      <p:sp>
        <p:nvSpPr>
          <p:cNvPr id="35843" name="Заголовок 1"/>
          <p:cNvSpPr>
            <a:spLocks noGrp="1"/>
          </p:cNvSpPr>
          <p:nvPr>
            <p:ph type="title"/>
          </p:nvPr>
        </p:nvSpPr>
        <p:spPr>
          <a:xfrm>
            <a:off x="206375" y="233363"/>
            <a:ext cx="8731250" cy="495300"/>
          </a:xfrm>
        </p:spPr>
        <p:txBody>
          <a:bodyPr/>
          <a:lstStyle/>
          <a:p>
            <a:r>
              <a:rPr lang="en-US" altLang="ru-RU" sz="2400" b="1" smtClean="0"/>
              <a:t>#26 Support and enhance the Polar components of GMDSS (2)</a:t>
            </a:r>
            <a:endParaRPr lang="ru-RU" altLang="ru-RU" sz="2400" b="1"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016000"/>
            <a:ext cx="1960563"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Выгнутая вверх стрелка 1"/>
          <p:cNvSpPr/>
          <p:nvPr/>
        </p:nvSpPr>
        <p:spPr>
          <a:xfrm>
            <a:off x="7677150" y="1268413"/>
            <a:ext cx="855663" cy="425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7" name="Выгнутая вверх стрелка 6"/>
          <p:cNvSpPr/>
          <p:nvPr/>
        </p:nvSpPr>
        <p:spPr>
          <a:xfrm rot="10800000">
            <a:off x="7667625" y="1909763"/>
            <a:ext cx="855663" cy="425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15888" y="323850"/>
            <a:ext cx="8542337" cy="719138"/>
          </a:xfrm>
        </p:spPr>
        <p:txBody>
          <a:bodyPr/>
          <a:lstStyle/>
          <a:p>
            <a:r>
              <a:rPr lang="en-US" altLang="ru-RU" sz="2400" b="1" smtClean="0"/>
              <a:t>#27 Support and enhance ENC/ECDIS for ice navigation (1)</a:t>
            </a:r>
            <a:endParaRPr lang="ru-RU" altLang="ru-RU" sz="2400" b="1" smtClean="0"/>
          </a:p>
        </p:txBody>
      </p:sp>
      <p:sp>
        <p:nvSpPr>
          <p:cNvPr id="36867" name="Объект 2"/>
          <p:cNvSpPr>
            <a:spLocks noGrp="1"/>
          </p:cNvSpPr>
          <p:nvPr>
            <p:ph idx="1"/>
          </p:nvPr>
        </p:nvSpPr>
        <p:spPr>
          <a:xfrm>
            <a:off x="115888" y="1493838"/>
            <a:ext cx="8632825" cy="5364162"/>
          </a:xfrm>
        </p:spPr>
        <p:txBody>
          <a:bodyPr/>
          <a:lstStyle/>
          <a:p>
            <a:pPr marL="0" indent="0">
              <a:buFont typeface="Wingdings 2" pitchFamily="18" charset="2"/>
              <a:buNone/>
            </a:pPr>
            <a:r>
              <a:rPr lang="en-US" altLang="ru-RU" sz="1800" b="1" smtClean="0"/>
              <a:t>Project leaders:  </a:t>
            </a:r>
          </a:p>
          <a:p>
            <a:pPr lvl="1"/>
            <a:r>
              <a:rPr lang="en-US" altLang="ru-RU" sz="1600" smtClean="0"/>
              <a:t>Juergen Holfort, Vasily Smolyanitsky, ETSI TG ENCIO</a:t>
            </a:r>
          </a:p>
          <a:p>
            <a:pPr marL="0" indent="0">
              <a:buFont typeface="Wingdings 2" pitchFamily="18" charset="2"/>
              <a:buNone/>
            </a:pPr>
            <a:r>
              <a:rPr lang="en-US" altLang="ru-RU" sz="1800" b="1" smtClean="0"/>
              <a:t>Description: </a:t>
            </a:r>
          </a:p>
          <a:p>
            <a:pPr lvl="1"/>
            <a:r>
              <a:rPr lang="en-US" altLang="ru-RU" sz="1600" smtClean="0"/>
              <a:t>Sea ice information is mandatory for presentation on ENC though the scope of sea ice parameters and presentation mechanisms differ across the implementations of sea ice presentation in various Electronic Chart Display Information System (ECDIS). </a:t>
            </a:r>
          </a:p>
          <a:p>
            <a:pPr lvl="1"/>
            <a:r>
              <a:rPr lang="en-US" altLang="ru-RU" sz="1600" smtClean="0"/>
              <a:t>In 2006 the ETSI entered into partnership with the IHO Transfer Standard Maintenance and Applications Development Working Group (TSMAD) and in 2007 adopted the first version 4.0 of the “Ice Objects Catalogue”, based on the harmonized existing national practices and intended to extend the IHO S-57 standard for sea ice. </a:t>
            </a:r>
          </a:p>
          <a:p>
            <a:pPr lvl="1"/>
            <a:r>
              <a:rPr lang="en-US" altLang="ru-RU" sz="1600" smtClean="0"/>
              <a:t>In 2007-2011 the Catalogue was tested and implemented in Canadian and Russian manufactured ECDIS along with corresponding presentation library. Results of the activity were regularly reported to TSMAD and presented during JCOMM-IV. </a:t>
            </a:r>
          </a:p>
          <a:p>
            <a:pPr lvl="1"/>
            <a:r>
              <a:rPr lang="en-US" altLang="ru-RU" sz="1600" smtClean="0"/>
              <a:t>Arising requirements from the end-users dictate further amendments to the Catalogue along with its implementation as a new IHO adopted S-100 standard </a:t>
            </a:r>
          </a:p>
          <a:p>
            <a:pPr lvl="1"/>
            <a:r>
              <a:rPr lang="en-US" altLang="ru-RU" sz="1600" smtClean="0"/>
              <a:t>Objective of the project will be to support and enhance ENC/ECDIS capabilities for ice information following extending requirements from the end-users for complex ice navigation services and taking into account the IMO and IHO work in developing the concept of e-Navigation in cooperation with the IICWG and national ice services.</a:t>
            </a:r>
            <a:endParaRPr lang="ru-RU" altLang="ru-RU" sz="1600" smtClean="0"/>
          </a:p>
          <a:p>
            <a:pPr marL="0" indent="0">
              <a:buFont typeface="Wingdings 2" pitchFamily="18" charset="2"/>
              <a:buNone/>
            </a:pPr>
            <a:endParaRPr lang="ru-RU" altLang="ru-RU"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263" y="142875"/>
            <a:ext cx="1385887" cy="2255838"/>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250825" y="323850"/>
            <a:ext cx="8731250" cy="493713"/>
          </a:xfrm>
        </p:spPr>
        <p:txBody>
          <a:bodyPr/>
          <a:lstStyle/>
          <a:p>
            <a:r>
              <a:rPr lang="en-US" altLang="ru-RU" sz="2400" b="1" smtClean="0"/>
              <a:t>#27 Support and enhance ENC/ECDIS for ice navigation (2)</a:t>
            </a:r>
            <a:endParaRPr lang="ru-RU" altLang="ru-RU" sz="2400" b="1" smtClean="0"/>
          </a:p>
        </p:txBody>
      </p:sp>
      <p:sp>
        <p:nvSpPr>
          <p:cNvPr id="37891" name="Объект 2"/>
          <p:cNvSpPr>
            <a:spLocks noGrp="1"/>
          </p:cNvSpPr>
          <p:nvPr>
            <p:ph idx="1"/>
          </p:nvPr>
        </p:nvSpPr>
        <p:spPr>
          <a:xfrm>
            <a:off x="206375" y="863600"/>
            <a:ext cx="8821738" cy="5265738"/>
          </a:xfrm>
        </p:spPr>
        <p:txBody>
          <a:bodyPr/>
          <a:lstStyle/>
          <a:p>
            <a:pPr marL="0" indent="0">
              <a:buFont typeface="Wingdings 2" pitchFamily="18" charset="2"/>
              <a:buNone/>
            </a:pPr>
            <a:r>
              <a:rPr lang="en-US" altLang="ru-RU" sz="1800" b="1" smtClean="0"/>
              <a:t>Key outcomes:</a:t>
            </a:r>
            <a:endParaRPr lang="ru-RU" altLang="ru-RU" sz="1800" smtClean="0"/>
          </a:p>
          <a:p>
            <a:pPr lvl="1"/>
            <a:r>
              <a:rPr lang="en-US" altLang="ru-RU" sz="1600" smtClean="0"/>
              <a:t>IHO S-1xx standard for sea ice object catalogue</a:t>
            </a:r>
            <a:endParaRPr lang="ru-RU" altLang="ru-RU" sz="1600" smtClean="0"/>
          </a:p>
          <a:p>
            <a:pPr lvl="1"/>
            <a:r>
              <a:rPr lang="en-US" altLang="ru-RU" sz="1600" smtClean="0"/>
              <a:t>Capability at National Ice Services for S-1xx data files</a:t>
            </a:r>
            <a:endParaRPr lang="ru-RU" altLang="ru-RU" sz="1600" smtClean="0"/>
          </a:p>
          <a:p>
            <a:pPr marL="0" indent="0">
              <a:buFont typeface="Wingdings 2" pitchFamily="18" charset="2"/>
              <a:buNone/>
            </a:pPr>
            <a:r>
              <a:rPr lang="en-US" altLang="ru-RU" sz="1800" b="1" smtClean="0"/>
              <a:t>Key activities:</a:t>
            </a:r>
            <a:endParaRPr lang="ru-RU" altLang="ru-RU" sz="1800" smtClean="0"/>
          </a:p>
          <a:p>
            <a:pPr lvl="1"/>
            <a:r>
              <a:rPr lang="en-US" altLang="ru-RU" sz="1600" smtClean="0"/>
              <a:t>Formal management of Ice Objects Catalogue</a:t>
            </a:r>
            <a:endParaRPr lang="ru-RU" altLang="ru-RU" sz="1600" smtClean="0"/>
          </a:p>
          <a:p>
            <a:pPr lvl="1"/>
            <a:r>
              <a:rPr lang="en-US" altLang="ru-RU" sz="1600" smtClean="0"/>
              <a:t>Develop standard at IHO as S-10x</a:t>
            </a:r>
            <a:endParaRPr lang="ru-RU" altLang="ru-RU" sz="1600" smtClean="0"/>
          </a:p>
          <a:p>
            <a:pPr lvl="1"/>
            <a:r>
              <a:rPr lang="en-US" altLang="ru-RU" sz="1600" smtClean="0"/>
              <a:t>Interact with ENCS manufacturers and OGC to develop software to accept ice data</a:t>
            </a:r>
            <a:endParaRPr lang="ru-RU" altLang="ru-RU" sz="1600" smtClean="0"/>
          </a:p>
          <a:p>
            <a:pPr lvl="1"/>
            <a:r>
              <a:rPr lang="en-US" altLang="ru-RU" sz="1600" smtClean="0"/>
              <a:t>Support Nat’l ice services to develop capability/begin production of S-57/S-1xx data files</a:t>
            </a:r>
            <a:endParaRPr lang="ru-RU" altLang="ru-RU" sz="1600" smtClean="0"/>
          </a:p>
          <a:p>
            <a:pPr lvl="1"/>
            <a:r>
              <a:rPr lang="en-US" altLang="ru-RU" sz="1600" smtClean="0"/>
              <a:t>Support implementation of MetOcean Catalogue</a:t>
            </a:r>
            <a:endParaRPr lang="ru-RU" altLang="ru-RU" sz="1600" smtClean="0"/>
          </a:p>
          <a:p>
            <a:pPr marL="0" indent="0">
              <a:buFont typeface="Wingdings 2" pitchFamily="18" charset="2"/>
              <a:buNone/>
            </a:pPr>
            <a:r>
              <a:rPr lang="en-US" altLang="ru-RU" sz="1800" b="1" smtClean="0"/>
              <a:t>Timeline / Milestones:</a:t>
            </a:r>
            <a:endParaRPr lang="ru-RU" altLang="ru-RU" sz="1800" smtClean="0"/>
          </a:p>
          <a:p>
            <a:pPr lvl="1"/>
            <a:r>
              <a:rPr lang="en-US" altLang="ru-RU" sz="1600" smtClean="0"/>
              <a:t>Preparation of a draft S-107 (or other number 10x) and presentation to IICWG (Oct’2012)</a:t>
            </a:r>
            <a:endParaRPr lang="ru-RU" altLang="ru-RU" sz="1600" smtClean="0"/>
          </a:p>
          <a:p>
            <a:pPr lvl="1"/>
            <a:r>
              <a:rPr lang="en-US" altLang="ru-RU" sz="1600" smtClean="0"/>
              <a:t>Preparation of a portrayal registry for the most commonly used parameters of the ice objects catalog</a:t>
            </a:r>
            <a:endParaRPr lang="ru-RU" altLang="ru-RU" sz="1600" smtClean="0"/>
          </a:p>
          <a:p>
            <a:pPr lvl="1"/>
            <a:r>
              <a:rPr lang="en-US" altLang="ru-RU" sz="1600" smtClean="0"/>
              <a:t>Formalization of ideas and proposals reached at the IICWG (ETSI-V, current TSMAD session)</a:t>
            </a:r>
            <a:endParaRPr lang="ru-RU" altLang="ru-RU" sz="1600" smtClean="0"/>
          </a:p>
          <a:p>
            <a:pPr marL="0" indent="0">
              <a:buFont typeface="Wingdings 2" pitchFamily="18" charset="2"/>
              <a:buNone/>
            </a:pPr>
            <a:r>
              <a:rPr lang="en-US" altLang="ru-RU" sz="1800" b="1" smtClean="0"/>
              <a:t>ETs, Other Organizations and participants:</a:t>
            </a:r>
            <a:endParaRPr lang="ru-RU" altLang="ru-RU" sz="1800" smtClean="0"/>
          </a:p>
          <a:p>
            <a:pPr lvl="1"/>
            <a:r>
              <a:rPr lang="en-US" altLang="ru-RU" sz="1600" smtClean="0"/>
              <a:t>ETSI, BSH, IICWG, TSMAD</a:t>
            </a:r>
            <a:endParaRPr lang="ru-RU" altLang="ru-RU" sz="1600" smtClean="0"/>
          </a:p>
          <a:p>
            <a:pPr marL="0" indent="0">
              <a:buFont typeface="Wingdings 2" pitchFamily="18" charset="2"/>
              <a:buNone/>
            </a:pPr>
            <a:r>
              <a:rPr lang="en-US" altLang="ru-RU" sz="1800" b="1" smtClean="0"/>
              <a:t>Implementation of JCOMM-4 decisions </a:t>
            </a:r>
            <a:endParaRPr lang="ru-RU" altLang="ru-RU" sz="1800" smtClean="0"/>
          </a:p>
          <a:p>
            <a:pPr lvl="1"/>
            <a:r>
              <a:rPr lang="en-US" altLang="ru-RU" sz="1600" smtClean="0"/>
              <a:t>8.3.4 &amp; 8.3.10 (Safety-related Marine Meteorological Services)</a:t>
            </a:r>
            <a:endParaRPr lang="ru-RU" altLang="ru-RU" sz="1600" smtClean="0"/>
          </a:p>
        </p:txBody>
      </p:sp>
      <p:pic>
        <p:nvPicPr>
          <p:cNvPr id="378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987425"/>
            <a:ext cx="194945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5041900"/>
            <a:ext cx="2557462"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GIWG 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DGIWG Presentation</Template>
  <TotalTime>153454</TotalTime>
  <Words>2751</Words>
  <Application>Microsoft Office PowerPoint</Application>
  <PresentationFormat>Экран (4:3)</PresentationFormat>
  <Paragraphs>234</Paragraphs>
  <Slides>18</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DGIWG Presentation</vt:lpstr>
      <vt:lpstr>Blank Presentation</vt:lpstr>
      <vt:lpstr>Презентация PowerPoint</vt:lpstr>
      <vt:lpstr>ETSI meetings and events (Oct 2012 – Oct 2013) </vt:lpstr>
      <vt:lpstr>ETSI ToR and membership (JCOMM-4 resolution 12.4/4) </vt:lpstr>
      <vt:lpstr>ETSI WP projects for 2013-2017</vt:lpstr>
      <vt:lpstr>Sea ice / &lt;ETSI &amp;&amp; IICWG&gt; activities concept schema</vt:lpstr>
      <vt:lpstr>#26 Support and enhance the polar components of GMDSS (1)</vt:lpstr>
      <vt:lpstr>#26 Support and enhance the Polar components of GMDSS (2)</vt:lpstr>
      <vt:lpstr>#27 Support and enhance ENC/ECDIS for ice navigation (1)</vt:lpstr>
      <vt:lpstr>#27 Support and enhance ENC/ECDIS for ice navigation (2)</vt:lpstr>
      <vt:lpstr>#28 Maintain and update sea ice technical documentation (1)</vt:lpstr>
      <vt:lpstr>#28 Maintain and update sea ice technical documentation (2) </vt:lpstr>
      <vt:lpstr>#29 Support for sea ice climatology and ice in information systems (1) </vt:lpstr>
      <vt:lpstr>#29 Support for Sea ice climatology and ice in information systems (2)</vt:lpstr>
      <vt:lpstr>#13 Capacity Development  /CB for Ocean Forecasting and Sea Ice (1)</vt:lpstr>
      <vt:lpstr>#31  Enhance the integrated ice services and forecasting (1)</vt:lpstr>
      <vt:lpstr>#31  Enhance the integrated ice services and forecasting (2)</vt:lpstr>
      <vt:lpstr>Events for 2013-2014:</vt:lpstr>
      <vt:lpstr>Events for 2013-2014: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Information for Electronic Navigation Systems</dc:title>
  <dc:creator>John Falkingham;Konstantin Ivanov</dc:creator>
  <cp:keywords>ECDIS</cp:keywords>
  <cp:lastModifiedBy>Vasily Smolyanitsky</cp:lastModifiedBy>
  <cp:revision>194</cp:revision>
  <dcterms:created xsi:type="dcterms:W3CDTF">2010-10-01T14:00:38Z</dcterms:created>
  <dcterms:modified xsi:type="dcterms:W3CDTF">2014-03-25T10:25:52Z</dcterms:modified>
</cp:coreProperties>
</file>