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7"/>
  </p:notesMasterIdLst>
  <p:handoutMasterIdLst>
    <p:handoutMasterId r:id="rId28"/>
  </p:handoutMasterIdLst>
  <p:sldIdLst>
    <p:sldId id="259" r:id="rId2"/>
    <p:sldId id="260" r:id="rId3"/>
    <p:sldId id="279" r:id="rId4"/>
    <p:sldId id="280" r:id="rId5"/>
    <p:sldId id="263" r:id="rId6"/>
    <p:sldId id="286" r:id="rId7"/>
    <p:sldId id="264" r:id="rId8"/>
    <p:sldId id="265" r:id="rId9"/>
    <p:sldId id="281" r:id="rId10"/>
    <p:sldId id="291" r:id="rId11"/>
    <p:sldId id="290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87" r:id="rId21"/>
    <p:sldId id="288" r:id="rId22"/>
    <p:sldId id="289" r:id="rId23"/>
    <p:sldId id="285" r:id="rId24"/>
    <p:sldId id="282" r:id="rId25"/>
    <p:sldId id="284" r:id="rId26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68D"/>
    <a:srgbClr val="0054A7"/>
    <a:srgbClr val="496481"/>
    <a:srgbClr val="6D8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27" autoAdjust="0"/>
    <p:restoredTop sz="94660"/>
  </p:normalViewPr>
  <p:slideViewPr>
    <p:cSldViewPr>
      <p:cViewPr varScale="1">
        <p:scale>
          <a:sx n="104" d="100"/>
          <a:sy n="104" d="100"/>
        </p:scale>
        <p:origin x="-172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58" y="-10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637B4-4724-4BEE-BA64-34D3A629D2AF}" type="datetimeFigureOut">
              <a:rPr kumimoji="1" lang="ja-JP" altLang="en-US" smtClean="0"/>
              <a:t>2017/2/24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CCCCB-D88B-4554-B093-8102796371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1665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8F79EC0-9E3C-4CEF-A405-C6EF1757EFD7}" type="datetimeFigureOut">
              <a:rPr lang="en-US"/>
              <a:pPr>
                <a:defRPr/>
              </a:pPr>
              <a:t>2/24/2017</a:t>
            </a:fld>
            <a:endParaRPr 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en-US" noProof="0" smtClean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8950707-6B44-4D60-B310-2D21583BD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83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F1593A-FCE5-4F43-9D53-68F96FFF1C8E}" type="slidenum">
              <a:rPr lang="en-US" altLang="ja-JP" smtClean="0">
                <a:ea typeface="ＭＳ Ｐゴシック" charset="-128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735" y="4686538"/>
            <a:ext cx="5388295" cy="4439132"/>
          </a:xfrm>
          <a:noFill/>
        </p:spPr>
        <p:txBody>
          <a:bodyPr/>
          <a:lstStyle/>
          <a:p>
            <a:pPr eaLnBrk="1" hangingPunct="1"/>
            <a:r>
              <a:rPr lang="en-US" altLang="ja-JP" smtClean="0"/>
              <a:t>Thank you! chairperson. Good morning,  ladies and gentlemen.  I am Keiji Hamada from Japan Meteorological Agency. I would like to talk about National Report by JMA.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2F2217F-95DF-440C-8276-FFB46A3D5985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735" y="4686538"/>
            <a:ext cx="5388295" cy="4439132"/>
          </a:xfrm>
          <a:noFill/>
        </p:spPr>
        <p:txBody>
          <a:bodyPr/>
          <a:lstStyle/>
          <a:p>
            <a:pPr eaLnBrk="1" hangingPunct="1"/>
            <a:r>
              <a:rPr lang="en-US" altLang="ja-JP" smtClean="0"/>
              <a:t>Daily sea ice analysis charts are available on the NEAR-GOOS website. </a:t>
            </a:r>
          </a:p>
          <a:p>
            <a:pPr eaLnBrk="1" hangingPunct="1"/>
            <a:r>
              <a:rPr lang="en-US" altLang="ja-JP" dirty="0" smtClean="0"/>
              <a:t>These charts include no-analysis areas due to clouds.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F7B506B-CE56-490F-983E-598CB64227C4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8188"/>
            <a:ext cx="4933950" cy="37020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smtClean="0"/>
              <a:t>Sea ice information  is broadcasted on radio facsimile and posted on the JMH website every Tuesday and Friday from December to May.</a:t>
            </a:r>
          </a:p>
          <a:p>
            <a:pPr eaLnBrk="1" hangingPunct="1"/>
            <a:r>
              <a:rPr lang="en-US" altLang="ja-JP" smtClean="0"/>
              <a:t>The charts show sea ice edges and four classes of sea ice concentration  with description of sea ice conditions and one week forecast information in Japanese and English.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EBEC4B-54D3-406B-9D33-FBB25776E465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8188"/>
            <a:ext cx="4933950" cy="37020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smtClean="0"/>
              <a:t>We make dataset of sea ice extent every five days from November to July from 1971 to date.</a:t>
            </a:r>
          </a:p>
          <a:p>
            <a:pPr eaLnBrk="1" hangingPunct="1"/>
            <a:r>
              <a:rPr lang="en-US" altLang="ja-JP" smtClean="0"/>
              <a:t>This data is converted to Sigrid-2 format.</a:t>
            </a:r>
          </a:p>
          <a:p>
            <a:pPr eaLnBrk="1" hangingPunct="1"/>
            <a:r>
              <a:rPr lang="en-US" altLang="ja-JP" smtClean="0"/>
              <a:t>We submit Sigrid-2 data to GDSIDB once a year.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ABF6CEB-80C3-45B3-BB45-8DB8465B1005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8188"/>
            <a:ext cx="4933950" cy="370205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smtClean="0"/>
              <a:t>We issue long term trend of sea ice extent for the Sea of Okhotsk once a year.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5C4DDB-9DFB-46C1-B8FA-73687333B83A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8188"/>
            <a:ext cx="4933950" cy="37020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smtClean="0"/>
              <a:t>I explain two global sea ice analysis.</a:t>
            </a:r>
          </a:p>
          <a:p>
            <a:pPr eaLnBrk="1" hangingPunct="1"/>
            <a:r>
              <a:rPr lang="en-US" altLang="ja-JP" smtClean="0"/>
              <a:t>Firstly, NIC ice edge data is used. </a:t>
            </a:r>
          </a:p>
          <a:p>
            <a:pPr eaLnBrk="1" hangingPunct="1"/>
            <a:r>
              <a:rPr lang="en-US" altLang="ja-JP" smtClean="0"/>
              <a:t>The upper image is the data made from NIC ice edge data by using Microsoft Paint.</a:t>
            </a:r>
          </a:p>
          <a:p>
            <a:pPr eaLnBrk="1" hangingPunct="1"/>
            <a:r>
              <a:rPr lang="en-US" altLang="ja-JP" smtClean="0"/>
              <a:t>In JMA’s analysis area,   JMA’s sea ice chart is merged.</a:t>
            </a:r>
          </a:p>
          <a:p>
            <a:pPr eaLnBrk="1" hangingPunct="1"/>
            <a:r>
              <a:rPr lang="en-US" altLang="ja-JP" smtClean="0"/>
              <a:t>This global sea ice data is used for JMA’s weather chart and as boundary conditions for JMA’s Meso Scale Model.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02EB75-3F35-4DF2-AFDD-A48BF56B27A0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8188"/>
            <a:ext cx="4933950" cy="370205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smtClean="0"/>
              <a:t>Next, I explain Global sea ice analysis by using DMSP SSM/I data briefly. </a:t>
            </a:r>
          </a:p>
          <a:p>
            <a:pPr eaLnBrk="1" hangingPunct="1"/>
            <a:r>
              <a:rPr lang="en-US" altLang="ja-JP" smtClean="0"/>
              <a:t>Sea ice is derived by NASA Team Algorithm. </a:t>
            </a:r>
          </a:p>
          <a:p>
            <a:pPr eaLnBrk="1" hangingPunct="1"/>
            <a:r>
              <a:rPr lang="en-US" altLang="ja-JP" smtClean="0"/>
              <a:t>Grid interval is 0.25 degree and 1.0 degree.</a:t>
            </a:r>
          </a:p>
          <a:p>
            <a:pPr eaLnBrk="1" hangingPunct="1"/>
            <a:r>
              <a:rPr lang="en-US" altLang="ja-JP" smtClean="0"/>
              <a:t>0.25 degree grid interval data is used for boundary conditions for JMA’s global spectral Model.</a:t>
            </a:r>
          </a:p>
          <a:p>
            <a:pPr eaLnBrk="1" hangingPunct="1"/>
            <a:r>
              <a:rPr lang="en-US" altLang="ja-JP" smtClean="0"/>
              <a:t>1.0 degree grid interval data is used for the Japanese 55-year reanalysis and as boundary conditions for JMA’s Climate Prediction Model.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EEEBF38-C3EB-41AE-B2D1-3A9CA454B238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8188"/>
            <a:ext cx="4933950" cy="37020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smtClean="0"/>
              <a:t>We issue long term trend of sea ice extent for the Arctic and Antarctic once a year.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75F478B-32B4-4B0D-A2A8-6433878B59A3}" type="slidenum">
              <a:rPr lang="en-US" altLang="ja-JP" smtClean="0">
                <a:ea typeface="ＭＳ Ｐゴシック" charset="-128"/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8188"/>
            <a:ext cx="4933950" cy="370205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smtClean="0"/>
              <a:t>A numerical model has been operated since 1991. </a:t>
            </a:r>
          </a:p>
          <a:p>
            <a:pPr eaLnBrk="1" hangingPunct="1"/>
            <a:r>
              <a:rPr lang="en-US" altLang="ja-JP" smtClean="0"/>
              <a:t>Forecast area is shown on this figure, the southern part of the Sea of Okhotsk and the neighboring waters. </a:t>
            </a:r>
          </a:p>
          <a:p>
            <a:pPr eaLnBrk="1" hangingPunct="1"/>
            <a:r>
              <a:rPr lang="en-US" altLang="ja-JP" smtClean="0"/>
              <a:t>Grid size  12.5km.  Forecast time   7days. </a:t>
            </a:r>
          </a:p>
          <a:p>
            <a:pPr eaLnBrk="1" hangingPunct="1"/>
            <a:r>
              <a:rPr lang="en-US" altLang="ja-JP" smtClean="0"/>
              <a:t>dynamical processes  Viscous-plastic model. </a:t>
            </a:r>
          </a:p>
          <a:p>
            <a:pPr eaLnBrk="1" hangingPunct="1"/>
            <a:r>
              <a:rPr lang="en-US" altLang="ja-JP" smtClean="0"/>
              <a:t>Thermodynamical process  heat exchange between sea ice, atmosphere and sea water.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F95CD0D-7FCA-4D3C-842B-691E4D7E4757}" type="slidenum">
              <a:rPr lang="en-US" altLang="ja-JP" smtClean="0">
                <a:ea typeface="ＭＳ Ｐゴシック" charset="-128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8188"/>
            <a:ext cx="4933950" cy="37020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smtClean="0"/>
              <a:t>Initial conditions </a:t>
            </a:r>
            <a:r>
              <a:rPr lang="en-US" altLang="ja-JP" smtClean="0">
                <a:solidFill>
                  <a:schemeClr val="bg1"/>
                </a:solidFill>
              </a:rPr>
              <a:t>Sea Ice Concentration  The windows bitmap file of sea ice analysis chart is converted to grid data.</a:t>
            </a:r>
          </a:p>
          <a:p>
            <a:pPr eaLnBrk="1" hangingPunct="1"/>
            <a:r>
              <a:rPr lang="en-US" altLang="ja-JP" smtClean="0">
                <a:solidFill>
                  <a:schemeClr val="bg1"/>
                </a:solidFill>
              </a:rPr>
              <a:t>Sea Ice Thickness is derived from the previous forecast.</a:t>
            </a:r>
          </a:p>
          <a:p>
            <a:pPr eaLnBrk="1" hangingPunct="1"/>
            <a:r>
              <a:rPr lang="en-US" altLang="ja-JP" smtClean="0">
                <a:solidFill>
                  <a:schemeClr val="bg1"/>
                </a:solidFill>
              </a:rPr>
              <a:t>Boundary conditions are Sea Surface Temperature, Sea Surface Current and Meteorological Data.</a:t>
            </a:r>
          </a:p>
          <a:p>
            <a:pPr eaLnBrk="1" hangingPunct="1"/>
            <a:r>
              <a:rPr lang="en-US" altLang="ja-JP" smtClean="0">
                <a:solidFill>
                  <a:schemeClr val="bg1"/>
                </a:solidFill>
              </a:rPr>
              <a:t>Forecast data are Sea Ice Concentration, Sea Ice Thickness and Sea Ice Motion.</a:t>
            </a:r>
            <a:r>
              <a:rPr lang="en-US" altLang="ja-JP" smtClean="0"/>
              <a:t>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0E770A0-F97B-46F4-B65D-A1FC44FEC323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8188"/>
            <a:ext cx="4933950" cy="37020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smtClean="0"/>
              <a:t>Numerical sea ice prognosis charts show the distribution and concentration of sea ice of two days ahead and seven days ahead.</a:t>
            </a:r>
          </a:p>
          <a:p>
            <a:pPr eaLnBrk="1" hangingPunct="1"/>
            <a:r>
              <a:rPr lang="en-US" altLang="ja-JP" smtClean="0"/>
              <a:t>This chart is also broadcasted on radio facsimile and posted on the JMH website every Wednesday and Saturday.</a:t>
            </a:r>
          </a:p>
          <a:p>
            <a:pPr eaLnBrk="1" hangingPunct="1"/>
            <a:r>
              <a:rPr lang="en-US" altLang="ja-JP" smtClean="0"/>
              <a:t>I will explain JMA’s numerical sea ice prediction model later.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F500978-435C-4AE1-8C35-0BFC0325C60A}" type="slidenum">
              <a:rPr lang="en-US" altLang="ja-JP" smtClean="0">
                <a:ea typeface="ＭＳ Ｐゴシック" charset="-128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8188"/>
            <a:ext cx="4933950" cy="370205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smtClean="0"/>
              <a:t>These are contents of my presentation.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32363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The color</a:t>
            </a:r>
            <a:r>
              <a:rPr lang="en-US" altLang="ja-JP" baseline="0" dirty="0" smtClean="0"/>
              <a:t> charts </a:t>
            </a:r>
            <a:r>
              <a:rPr lang="en-US" altLang="ja-JP" dirty="0" smtClean="0"/>
              <a:t> show initial conditions and forecast for the next </a:t>
            </a:r>
            <a:r>
              <a:rPr lang="en-US" altLang="ja-JP" smtClean="0"/>
              <a:t>7 days.</a:t>
            </a:r>
            <a:endParaRPr lang="en-US" altLang="ja-JP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They</a:t>
            </a:r>
            <a:r>
              <a:rPr lang="en-US" altLang="ja-JP" baseline="0" dirty="0" smtClean="0"/>
              <a:t> are updated </a:t>
            </a:r>
            <a:r>
              <a:rPr lang="en-US" altLang="ja-JP" dirty="0" smtClean="0"/>
              <a:t>on the JMA website every Wednesday and Saturday in Winter.</a:t>
            </a:r>
          </a:p>
        </p:txBody>
      </p:sp>
    </p:spTree>
    <p:extLst>
      <p:ext uri="{BB962C8B-B14F-4D97-AF65-F5344CB8AC3E}">
        <p14:creationId xmlns:p14="http://schemas.microsoft.com/office/powerpoint/2010/main" val="2199567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>
                <a:ea typeface="ＭＳ 明朝" pitchFamily="17" charset="-128"/>
              </a:rPr>
              <a:t>JMA has been operationally monitoring sea ice conditions and providing sea ice information in the Sea of Okhotsk since 15</a:t>
            </a:r>
            <a:r>
              <a:rPr lang="en-US" altLang="ja-JP" baseline="30000" dirty="0" smtClean="0">
                <a:ea typeface="ＭＳ 明朝" pitchFamily="17" charset="-128"/>
              </a:rPr>
              <a:t>th</a:t>
            </a:r>
            <a:r>
              <a:rPr lang="en-US" altLang="ja-JP" dirty="0" smtClean="0">
                <a:ea typeface="ＭＳ 明朝" pitchFamily="17" charset="-128"/>
              </a:rPr>
              <a:t> December 1970. </a:t>
            </a:r>
          </a:p>
          <a:p>
            <a:pPr eaLnBrk="1" hangingPunct="1"/>
            <a:r>
              <a:rPr lang="en-US" altLang="ja-JP" dirty="0" smtClean="0">
                <a:ea typeface="ＭＳ 明朝" pitchFamily="17" charset="-128"/>
              </a:rPr>
              <a:t>This is JMA’s analysis area. </a:t>
            </a:r>
          </a:p>
          <a:p>
            <a:pPr eaLnBrk="1" hangingPunct="1"/>
            <a:r>
              <a:rPr lang="en-US" altLang="ja-JP" dirty="0" smtClean="0"/>
              <a:t>Everyday from November to July, we analyze sea ice conditions in these sea area.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61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8BA4A29-614E-4108-AC78-9AA588F84449}" type="slidenum">
              <a:rPr lang="en-US" altLang="ja-JP" smtClean="0">
                <a:ea typeface="ＭＳ Ｐゴシック" charset="-128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8188"/>
            <a:ext cx="4933950" cy="37020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ja-JP" smtClean="0">
                <a:ea typeface="ＭＳ 明朝" pitchFamily="17" charset="-128"/>
              </a:rPr>
              <a:t>These are purposes of sea ice analysis.</a:t>
            </a:r>
          </a:p>
          <a:p>
            <a:pPr eaLnBrk="1" hangingPunct="1"/>
            <a:r>
              <a:rPr lang="en-US" altLang="ja-JP" smtClean="0">
                <a:ea typeface="ＭＳ 明朝" pitchFamily="17" charset="-128"/>
              </a:rPr>
              <a:t>T</a:t>
            </a:r>
            <a:r>
              <a:rPr lang="en-US" altLang="ja-JP" smtClean="0"/>
              <a:t>o support fishing, shipping and coastal and harbor activities. </a:t>
            </a:r>
          </a:p>
          <a:p>
            <a:pPr eaLnBrk="1" hangingPunct="1"/>
            <a:r>
              <a:rPr lang="en-US" altLang="ja-JP" smtClean="0"/>
              <a:t>For tourism. Hokkaido is the only place where sea ice can be seen in Japan. Many tourists visit Hokkaido to see sea ice in winter. </a:t>
            </a:r>
          </a:p>
          <a:p>
            <a:pPr eaLnBrk="1" hangingPunct="1"/>
            <a:r>
              <a:rPr lang="en-US" altLang="ja-JP" smtClean="0"/>
              <a:t>As an index of global warming, it is considered the variation of sea ice extent is an important index of global warming. 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CB9571-5A0E-46A2-8F35-E4978505F7D7}" type="slidenum">
              <a:rPr lang="en-US" altLang="ja-JP" smtClean="0">
                <a:ea typeface="ＭＳ Ｐゴシック" charset="-128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735" y="4686538"/>
            <a:ext cx="5388295" cy="4439132"/>
          </a:xfrm>
          <a:noFill/>
        </p:spPr>
        <p:txBody>
          <a:bodyPr/>
          <a:lstStyle/>
          <a:p>
            <a:pPr eaLnBrk="1" hangingPunct="1"/>
            <a:r>
              <a:rPr lang="en-US" altLang="ja-JP" smtClean="0"/>
              <a:t>Next slide shows data sources for the analysis in JMA. </a:t>
            </a:r>
          </a:p>
          <a:p>
            <a:pPr eaLnBrk="1" hangingPunct="1"/>
            <a:r>
              <a:rPr lang="en-US" altLang="ja-JP" smtClean="0"/>
              <a:t>We use satellite data, aircraft observation data, vessel and ship observation data, NIC ice edge data and visible observation data from weather stations in Hokkaido.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4DE94F-854D-4B2C-8631-1692E01BA9E4}" type="slidenum">
              <a:rPr lang="en-US" altLang="ja-JP" smtClean="0">
                <a:ea typeface="ＭＳ Ｐゴシック" charset="-128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735" y="4686538"/>
            <a:ext cx="5388295" cy="4439132"/>
          </a:xfrm>
          <a:noFill/>
        </p:spPr>
        <p:txBody>
          <a:bodyPr/>
          <a:lstStyle/>
          <a:p>
            <a:pPr eaLnBrk="1" hangingPunct="1"/>
            <a:r>
              <a:rPr lang="en-US" altLang="ja-JP" dirty="0" smtClean="0"/>
              <a:t>Next slide shows satellite images using sea ice analysis in JMA. </a:t>
            </a:r>
          </a:p>
          <a:p>
            <a:pPr eaLnBrk="1" hangingPunct="1"/>
            <a:r>
              <a:rPr lang="en-US" altLang="ja-JP" dirty="0" smtClean="0"/>
              <a:t>We mainly use </a:t>
            </a:r>
            <a:r>
              <a:rPr lang="en-US" altLang="ja-JP" dirty="0" err="1" smtClean="0"/>
              <a:t>Himawari</a:t>
            </a:r>
            <a:r>
              <a:rPr lang="en-US" altLang="ja-JP" dirty="0" smtClean="0"/>
              <a:t>/AHI, NOAA AVHRR, </a:t>
            </a:r>
            <a:r>
              <a:rPr lang="en-US" altLang="ja-JP" dirty="0" err="1" smtClean="0"/>
              <a:t>Metop</a:t>
            </a:r>
            <a:r>
              <a:rPr lang="en-US" altLang="ja-JP" dirty="0" smtClean="0"/>
              <a:t> AVHRR.</a:t>
            </a:r>
          </a:p>
          <a:p>
            <a:pPr eaLnBrk="1" hangingPunct="1"/>
            <a:r>
              <a:rPr lang="en-US" altLang="ja-JP" dirty="0" smtClean="0"/>
              <a:t>MODIS and AMSR2 are used as additional optical information.</a:t>
            </a:r>
          </a:p>
          <a:p>
            <a:pPr eaLnBrk="1" hangingPunct="1"/>
            <a:r>
              <a:rPr lang="en-US" altLang="ja-JP" dirty="0" smtClean="0"/>
              <a:t>SSM/I is used for global analysis.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Next, I would like to talk about operations, data, services and product.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78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17EF5-F208-40AF-91E2-43152620E1A0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4504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2950" indent="-28575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30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02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7400" indent="-228600" algn="l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D45CF5-78A7-4C55-AB58-C02B61808456}" type="slidenum">
              <a:rPr lang="en-US" altLang="ja-JP" smtClean="0">
                <a:solidFill>
                  <a:srgbClr val="000000"/>
                </a:solidFill>
                <a:ea typeface="ＭＳ Ｐゴシック" charset="-128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altLang="ja-JP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735" y="4686538"/>
            <a:ext cx="5388295" cy="4439132"/>
          </a:xfrm>
          <a:noFill/>
        </p:spPr>
        <p:txBody>
          <a:bodyPr/>
          <a:lstStyle/>
          <a:p>
            <a:pPr eaLnBrk="1" hangingPunct="1"/>
            <a:r>
              <a:rPr lang="en-US" altLang="ja-JP" dirty="0" smtClean="0"/>
              <a:t>This photograph shows analysis of sea ice for the Sea of Okhotsk. We analyze sea ice by using free software GIMP and the pen tablet in JMA HQ in Tokyo.</a:t>
            </a:r>
            <a:r>
              <a:rPr lang="ja-JP" altLang="en-US" dirty="0" smtClean="0"/>
              <a:t>　 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jz201015\KYOYU\海洋気象課\課室共有\H_資料_99_その他\PowerPoint標準テンプレート\marine_head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1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296144"/>
          </a:xfr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B9A62-1E34-45B4-8BD9-9566EBF62A18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D45F-CB8C-4AFE-831E-212F8161C2A0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CC30F-9608-4C5C-ADA7-C5CBBAF824A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6183" y="119675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844824"/>
            <a:ext cx="4040188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4008" y="119675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844824"/>
            <a:ext cx="4041775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E213E-8A34-443A-8715-A6596AEBE34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3F0D8-8ADA-4B70-A11F-BA660F944981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B2B6A-107A-4980-9A2D-CDC1DB1D55B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13DEB-6F96-4E7B-AA5A-CC83EACCB44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987C1-93AC-4071-8322-170071EC522D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98697-4AE2-42C1-BB64-288C8DBD8A5E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60FEA-66F4-4325-A3B9-606E39A040E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850EF-ECDA-4ECE-8DA7-C6B35CBD4662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1.JPG"/>
          <p:cNvPicPr>
            <a:picLocks noChangeAspect="1" noChangeArrowheads="1"/>
          </p:cNvPicPr>
          <p:nvPr/>
        </p:nvPicPr>
        <p:blipFill rotWithShape="1">
          <a:blip r:embed="rId2" cstate="print"/>
          <a:srcRect l="6075" t="263" r="5454" b="26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2.JPG"/>
          <p:cNvPicPr>
            <a:picLocks noChangeAspect="1" noChangeArrowheads="1"/>
          </p:cNvPicPr>
          <p:nvPr/>
        </p:nvPicPr>
        <p:blipFill rotWithShape="1">
          <a:blip r:embed="rId2" cstate="print"/>
          <a:srcRect l="11147" t="263" r="466" b="26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10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MG_258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11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IMG_634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11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MG_819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JMA_building_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8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z201015\KYOYU\海洋気象課\課室共有\H_資料_99_その他\PowerPoint標準テンプレート\marine_head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pic>
        <p:nvPicPr>
          <p:cNvPr id="9" name="Picture 3" descr="C:\Users\JMA3214\Desktop\20130204160756\気象庁ロゴ\(大）気象庁ロゴマーク_濃い青_小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" y="6455131"/>
            <a:ext cx="378000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24" y="6631876"/>
            <a:ext cx="2098800" cy="15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0" y="6555420"/>
            <a:ext cx="768793" cy="2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11"/>
          <p:cNvSpPr/>
          <p:nvPr userDrawn="1"/>
        </p:nvSpPr>
        <p:spPr>
          <a:xfrm>
            <a:off x="418560" y="6479625"/>
            <a:ext cx="8725440" cy="45719"/>
          </a:xfrm>
          <a:prstGeom prst="rect">
            <a:avLst/>
          </a:prstGeom>
          <a:gradFill flip="none" rotWithShape="1">
            <a:gsLst>
              <a:gs pos="0">
                <a:srgbClr val="2B468D"/>
              </a:gs>
              <a:gs pos="20000">
                <a:schemeClr val="tx2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13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14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B9A62-1E34-45B4-8BD9-9566EBF62A18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5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">
              <a:schemeClr val="accent1">
                <a:lumMod val="40000"/>
                <a:lumOff val="60000"/>
              </a:schemeClr>
            </a:gs>
            <a:gs pos="25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JMA3214\Desktop\20130204160756\気象庁ロゴ\(大）気象庁ロゴマーク_濃い青_小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" y="6455131"/>
            <a:ext cx="378000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24" y="6631876"/>
            <a:ext cx="2098800" cy="15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0" y="6555420"/>
            <a:ext cx="768793" cy="2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5375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1028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196752"/>
            <a:ext cx="8229600" cy="525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779912" y="6525344"/>
            <a:ext cx="453650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388424" y="6525344"/>
            <a:ext cx="648072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61D7E6F-8CFD-4309-83DF-4EFD1A913205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18560" y="6479625"/>
            <a:ext cx="8725440" cy="45719"/>
          </a:xfrm>
          <a:prstGeom prst="rect">
            <a:avLst/>
          </a:prstGeom>
          <a:gradFill flip="none" rotWithShape="1">
            <a:gsLst>
              <a:gs pos="0">
                <a:srgbClr val="2B468D"/>
              </a:gs>
              <a:gs pos="20000">
                <a:schemeClr val="tx2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  <p:sldLayoutId id="2147484726" r:id="rId2"/>
    <p:sldLayoutId id="2147484747" r:id="rId3"/>
    <p:sldLayoutId id="2147484748" r:id="rId4"/>
    <p:sldLayoutId id="2147484755" r:id="rId5"/>
    <p:sldLayoutId id="2147484756" r:id="rId6"/>
    <p:sldLayoutId id="2147484757" r:id="rId7"/>
    <p:sldLayoutId id="2147484758" r:id="rId8"/>
    <p:sldLayoutId id="2147484759" r:id="rId9"/>
    <p:sldLayoutId id="2147484727" r:id="rId10"/>
    <p:sldLayoutId id="2147484728" r:id="rId11"/>
    <p:sldLayoutId id="2147484729" r:id="rId12"/>
    <p:sldLayoutId id="2147484730" r:id="rId13"/>
    <p:sldLayoutId id="2147484731" r:id="rId14"/>
    <p:sldLayoutId id="2147484732" r:id="rId15"/>
    <p:sldLayoutId id="2147484733" r:id="rId16"/>
    <p:sldLayoutId id="2147484734" r:id="rId17"/>
    <p:sldLayoutId id="2147484735" r:id="rId18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hyperlink" Target="http://www.data.jma.go.jp/gmd/kaiyou/db/seaice/forecast/nsif.html" TargetMode="External"/><Relationship Id="rId7" Type="http://schemas.openxmlformats.org/officeDocument/2006/relationships/image" Target="../media/image51.gif"/><Relationship Id="rId12" Type="http://schemas.openxmlformats.org/officeDocument/2006/relationships/image" Target="../media/image5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gif"/><Relationship Id="rId11" Type="http://schemas.openxmlformats.org/officeDocument/2006/relationships/image" Target="../media/image55.gif"/><Relationship Id="rId5" Type="http://schemas.openxmlformats.org/officeDocument/2006/relationships/image" Target="../media/image49.gif"/><Relationship Id="rId10" Type="http://schemas.openxmlformats.org/officeDocument/2006/relationships/image" Target="../media/image54.gif"/><Relationship Id="rId4" Type="http://schemas.openxmlformats.org/officeDocument/2006/relationships/image" Target="../media/image48.gif"/><Relationship Id="rId9" Type="http://schemas.openxmlformats.org/officeDocument/2006/relationships/image" Target="../media/image53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87624"/>
            <a:ext cx="8839200" cy="2057400"/>
          </a:xfrm>
        </p:spPr>
        <p:txBody>
          <a:bodyPr/>
          <a:lstStyle/>
          <a:p>
            <a:pPr eaLnBrk="1" hangingPunct="1"/>
            <a:r>
              <a:rPr lang="en-US" altLang="ja-JP" sz="4800" dirty="0" smtClean="0">
                <a:latin typeface="Arial" charset="0"/>
                <a:cs typeface="Arial" charset="0"/>
              </a:rPr>
              <a:t>Report by Japan Meteorological Agency (JMA)</a:t>
            </a:r>
            <a:r>
              <a:rPr lang="en-US" altLang="ja-JP" dirty="0" smtClean="0"/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1050" y="4364633"/>
            <a:ext cx="5184775" cy="1944687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altLang="ja-JP" sz="2400" dirty="0" smtClean="0">
                <a:latin typeface="Arial" charset="0"/>
                <a:ea typeface="ＭＳ 明朝" pitchFamily="17" charset="-128"/>
              </a:rPr>
              <a:t>Office of Marine Prediction, 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ja-JP" sz="2400" dirty="0" smtClean="0">
                <a:latin typeface="Arial" charset="0"/>
                <a:ea typeface="ＭＳ 明朝" pitchFamily="17" charset="-128"/>
              </a:rPr>
              <a:t>Global Environment 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ja-JP" sz="2400" dirty="0" smtClean="0">
                <a:latin typeface="Arial" charset="0"/>
                <a:ea typeface="ＭＳ 明朝" pitchFamily="17" charset="-128"/>
              </a:rPr>
              <a:t>and Marine Department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ja-JP" sz="2400" dirty="0" smtClean="0">
                <a:latin typeface="Arial" charset="0"/>
                <a:ea typeface="ＭＳ 明朝" pitchFamily="17" charset="-128"/>
              </a:rPr>
              <a:t>Japan Meteorological Agency</a:t>
            </a:r>
            <a:r>
              <a:rPr lang="en-US" altLang="ja-JP" sz="2400" dirty="0" smtClean="0">
                <a:latin typeface="Arial" charset="0"/>
              </a:rPr>
              <a:t> (JMA)</a:t>
            </a:r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2483768" y="3636888"/>
            <a:ext cx="41036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b="0" dirty="0" err="1">
                <a:latin typeface="Arial" charset="0"/>
              </a:rPr>
              <a:t>Keiji</a:t>
            </a:r>
            <a:r>
              <a:rPr lang="en-US" altLang="ja-JP" b="0" dirty="0">
                <a:latin typeface="Arial" charset="0"/>
              </a:rPr>
              <a:t> HAMADA</a:t>
            </a: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7466013" y="5603875"/>
            <a:ext cx="16621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algn="l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4000"/>
              </a:lnSpc>
              <a:spcBef>
                <a:spcPct val="0"/>
              </a:spcBef>
              <a:buClr>
                <a:srgbClr val="FFFFFF"/>
              </a:buClr>
              <a:buFontTx/>
              <a:buNone/>
            </a:pPr>
            <a:r>
              <a:rPr kumimoji="0" lang="ja-JP" altLang="en-GB" sz="180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kumimoji="0" lang="en-GB" altLang="ja-JP" sz="2400">
                <a:latin typeface="Arial" charset="0"/>
              </a:rPr>
              <a:t>Harerun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FFFFFF"/>
              </a:buClr>
              <a:buFontTx/>
              <a:buNone/>
            </a:pPr>
            <a:r>
              <a:rPr kumimoji="0" lang="en-GB" altLang="ja-JP" sz="1400">
                <a:latin typeface="Arial" charset="0"/>
              </a:rPr>
              <a:t>  (Mascot of JMA)</a:t>
            </a:r>
          </a:p>
        </p:txBody>
      </p:sp>
      <p:pic>
        <p:nvPicPr>
          <p:cNvPr id="6151" name="Picture 9" descr="harerun-c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910013"/>
            <a:ext cx="1751012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72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2"/>
          <p:cNvSpPr txBox="1">
            <a:spLocks/>
          </p:cNvSpPr>
          <p:nvPr/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>
              <a:lnSpc>
                <a:spcPts val="2800"/>
              </a:lnSpc>
            </a:pPr>
            <a:r>
              <a:rPr lang="en-US" altLang="ja-JP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determination of sea ice concentration </a:t>
            </a:r>
          </a:p>
          <a:p>
            <a:pPr>
              <a:lnSpc>
                <a:spcPts val="2800"/>
              </a:lnSpc>
            </a:pPr>
            <a:r>
              <a:rPr lang="en-US" altLang="ja-JP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Sea of Okhotsk from Himawari-8</a:t>
            </a:r>
            <a:endParaRPr lang="ja-JP" alt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00" y="5433791"/>
            <a:ext cx="457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snapshot image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of 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automated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determination of sea ice 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concentration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128" y="61653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0300UTC 10 March 2016</a:t>
            </a:r>
            <a:r>
              <a:rPr lang="ja-JP" altLang="en-US" sz="1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lang="en-US" altLang="ja-JP" sz="16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026" name="Picture 2" descr="C:\Users\JMA803F\Documents\海氷班\20160617_【衛星G】第一回会合発表資料\20160310_オホ全域\HIMAWARI_201603100300_R13G04B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00" y="972000"/>
            <a:ext cx="4374000" cy="43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107999" y="5433790"/>
            <a:ext cx="437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Composite image</a:t>
            </a:r>
          </a:p>
          <a:p>
            <a:pPr algn="ctr"/>
            <a:r>
              <a:rPr lang="en-US" altLang="ja-JP" sz="11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Red:band13(IR,</a:t>
            </a:r>
            <a:r>
              <a:rPr lang="ja-JP" altLang="en-US" sz="11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1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10.4</a:t>
            </a:r>
            <a:r>
              <a:rPr lang="el-GR" altLang="ja-JP" sz="11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μ</a:t>
            </a:r>
            <a:r>
              <a:rPr lang="en-US" altLang="ja-JP" sz="11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m)</a:t>
            </a:r>
            <a:r>
              <a:rPr lang="en-US" altLang="ja-JP" sz="11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, </a:t>
            </a:r>
            <a:r>
              <a:rPr lang="en-US" altLang="ja-JP" sz="1100" b="1" dirty="0" smtClean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Green:band4(NIR, 0.86</a:t>
            </a:r>
            <a:r>
              <a:rPr lang="el-GR" altLang="ja-JP" sz="11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l-GR" altLang="ja-JP" sz="11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μ</a:t>
            </a:r>
            <a:r>
              <a:rPr lang="en-US" altLang="ja-JP" sz="11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</a:t>
            </a:r>
            <a:r>
              <a:rPr lang="en-US" altLang="ja-JP" sz="1100" b="1" dirty="0" smtClean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),</a:t>
            </a:r>
            <a:r>
              <a:rPr lang="en-US" altLang="ja-JP" sz="11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100" b="1" dirty="0" smtClean="0">
                <a:solidFill>
                  <a:srgbClr val="0054A7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Blue:band3(VIS, 0.64</a:t>
            </a:r>
            <a:r>
              <a:rPr lang="el-GR" altLang="ja-JP" sz="1100" b="1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μ</a:t>
            </a:r>
            <a:r>
              <a:rPr lang="en-US" altLang="ja-JP" sz="110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</a:t>
            </a:r>
            <a:r>
              <a:rPr lang="en-US" altLang="ja-JP" sz="1100" b="1" dirty="0" smtClean="0">
                <a:solidFill>
                  <a:srgbClr val="0054A7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endParaRPr lang="ja-JP" altLang="en-US" sz="1100" b="1" dirty="0">
              <a:solidFill>
                <a:srgbClr val="0054A7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" name="Picture 2" descr="\\jz201511\kyoyu\海洋気象情報室\海氷班専用\国際関係\ETSI_GDSIDB\ETSI-VI\プレゼン\参考\Snapshot_HIMAWARI_201603100300_03-04-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91" y="972000"/>
            <a:ext cx="4394397" cy="439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9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jz201511\KYOYU\海洋気象情報室\海氷班専用\衛星\静止気象衛星\2016\20160617_衛星G 第一回会合発表用資料提供\海氷自動解析サンプル\20160310_オホ全域\H20160310a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972000"/>
            <a:ext cx="4374000" cy="43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jz201511\KYOYU\海洋気象情報室\海氷班専用\衛星\静止気象衛星\2016\20160617_衛星G 第一回会合発表用資料提供\海氷自動解析サンプル\20160310_オホ全域\H20160310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00" y="972000"/>
            <a:ext cx="4374000" cy="43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572000" y="5433791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Superposition image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8719" y="5433790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Snapshot image</a:t>
            </a: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タイトル 2"/>
          <p:cNvSpPr txBox="1">
            <a:spLocks/>
          </p:cNvSpPr>
          <p:nvPr/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>
              <a:lnSpc>
                <a:spcPts val="2800"/>
              </a:lnSpc>
            </a:pPr>
            <a:r>
              <a:rPr lang="en-US" altLang="ja-JP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animation of automated determination of from Himawari-8 every 10 minutes</a:t>
            </a:r>
            <a:endParaRPr lang="ja-JP" alt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1128" y="61653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 March 2016</a:t>
            </a:r>
            <a:r>
              <a:rPr lang="ja-JP" altLang="en-US" sz="1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lang="en-US" altLang="ja-JP" sz="16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149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38113"/>
            <a:ext cx="7848600" cy="914400"/>
          </a:xfrm>
        </p:spPr>
        <p:txBody>
          <a:bodyPr/>
          <a:lstStyle/>
          <a:p>
            <a:pPr eaLnBrk="1" hangingPunct="1"/>
            <a:r>
              <a:rPr lang="en-US" altLang="ja-JP" sz="3200" smtClean="0">
                <a:latin typeface="Arial" charset="0"/>
                <a:cs typeface="Arial" charset="0"/>
              </a:rPr>
              <a:t>Analysis of sea ice for the Sea of Okhotsk</a:t>
            </a:r>
          </a:p>
        </p:txBody>
      </p:sp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323850" y="5949950"/>
            <a:ext cx="78538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 dirty="0">
                <a:solidFill>
                  <a:srgbClr val="000000"/>
                </a:solidFill>
                <a:latin typeface="Arial" charset="0"/>
                <a:cs typeface="Arial" charset="0"/>
              </a:rPr>
              <a:t>We analyze sea ice by using </a:t>
            </a:r>
            <a:r>
              <a:rPr lang="en-US" altLang="ja-JP" sz="20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GIMP </a:t>
            </a:r>
            <a:r>
              <a:rPr lang="en-US" altLang="ja-JP" sz="2000" b="0" dirty="0">
                <a:solidFill>
                  <a:srgbClr val="000000"/>
                </a:solidFill>
                <a:latin typeface="Arial" charset="0"/>
                <a:cs typeface="Arial" charset="0"/>
              </a:rPr>
              <a:t>and the pen tablet in JMA HQ.</a:t>
            </a:r>
          </a:p>
        </p:txBody>
      </p:sp>
      <p:pic>
        <p:nvPicPr>
          <p:cNvPr id="14340" name="Picture 2" descr="\\jz201015\KYOYU\海洋気象情報室\海氷班専用\出版物、原稿\パンフレット\2012(H24)年度版\原稿\元図\DSC024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1268413"/>
            <a:ext cx="556577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53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eargoos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0" y="5551454"/>
            <a:ext cx="4114017" cy="49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11188" y="6125294"/>
            <a:ext cx="80645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600" dirty="0">
                <a:solidFill>
                  <a:schemeClr val="tx2"/>
                </a:solidFill>
              </a:rPr>
              <a:t>http://</a:t>
            </a:r>
            <a:r>
              <a:rPr lang="en-US" altLang="ja-JP" sz="1600" dirty="0" smtClean="0">
                <a:solidFill>
                  <a:schemeClr val="tx2"/>
                </a:solidFill>
              </a:rPr>
              <a:t>ds.data.jma.go.jp/gmd/goos/data/rrtdb/jma-pro/man_ice_okh_D.html</a:t>
            </a:r>
            <a:endParaRPr lang="en-US" altLang="ja-JP" sz="1600" b="0" dirty="0">
              <a:solidFill>
                <a:schemeClr val="tx2"/>
              </a:solidFill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644008" y="5517231"/>
            <a:ext cx="4429125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kumimoji="0" lang="en-US" altLang="ja-JP" sz="1800" b="0" dirty="0">
                <a:solidFill>
                  <a:schemeClr val="tx2"/>
                </a:solidFill>
                <a:latin typeface="Arial" charset="0"/>
              </a:rPr>
              <a:t>( North East Asian Regional Global Ocean Observation System )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1116013" y="115888"/>
            <a:ext cx="6911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3600" b="0" dirty="0">
                <a:solidFill>
                  <a:schemeClr val="tx2"/>
                </a:solidFill>
                <a:latin typeface="Arial" charset="0"/>
              </a:rPr>
              <a:t>Daily sea ice analysis chart</a:t>
            </a:r>
          </a:p>
        </p:txBody>
      </p:sp>
      <p:pic>
        <p:nvPicPr>
          <p:cNvPr id="3074" name="Picture 2" descr="\\jz201511\KYOYU\海洋気象情報室\海氷班専用\国際関係\ETSI_GDSIDB\ETSI-VI\プレゼン\old\seaice_Mar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32" y="735661"/>
            <a:ext cx="7931038" cy="475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236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900113" y="5798269"/>
            <a:ext cx="74882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 b="0" dirty="0">
                <a:solidFill>
                  <a:schemeClr val="tx2"/>
                </a:solidFill>
                <a:latin typeface="Arial" charset="0"/>
                <a:cs typeface="Arial" charset="0"/>
              </a:rPr>
              <a:t>Broadcasted on radio facsimile and posted on the JMH website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900113" y="115888"/>
            <a:ext cx="73437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3600" b="0" dirty="0">
                <a:solidFill>
                  <a:schemeClr val="tx2"/>
                </a:solidFill>
                <a:latin typeface="Arial" charset="0"/>
              </a:rPr>
              <a:t>Sea ice information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1116013" y="6125294"/>
            <a:ext cx="66960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600" b="0" dirty="0">
                <a:solidFill>
                  <a:schemeClr val="tx2"/>
                </a:solidFill>
                <a:latin typeface="Arial" charset="0"/>
              </a:rPr>
              <a:t>http://www.jma.go.jp/jmh/sml_00_stpn.html</a:t>
            </a:r>
          </a:p>
        </p:txBody>
      </p:sp>
      <p:pic>
        <p:nvPicPr>
          <p:cNvPr id="1026" name="Picture 2" descr="\\jz201511\KYOYU\海洋気象情報室\海氷班専用\国際関係\ETSI_GDSIDB\ETSI-VI\プレゼン\old\stpn_201603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35851"/>
            <a:ext cx="7171576" cy="506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4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005013" y="188913"/>
            <a:ext cx="56626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3600" b="0">
                <a:solidFill>
                  <a:schemeClr val="tx2"/>
                </a:solidFill>
                <a:latin typeface="Arial" charset="0"/>
              </a:rPr>
              <a:t>Dataset of sea ice extent</a:t>
            </a:r>
          </a:p>
        </p:txBody>
      </p:sp>
      <p:pic>
        <p:nvPicPr>
          <p:cNvPr id="18435" name="Picture 2" descr="C:\Users\JMA2179\Desktop\2013031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3671887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" t="4248" r="30682" b="4042"/>
          <a:stretch>
            <a:fillRect/>
          </a:stretch>
        </p:blipFill>
        <p:spPr bwMode="auto">
          <a:xfrm>
            <a:off x="5365304" y="912813"/>
            <a:ext cx="3334196" cy="374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正方形/長方形 2"/>
          <p:cNvSpPr>
            <a:spLocks noChangeArrowheads="1"/>
          </p:cNvSpPr>
          <p:nvPr/>
        </p:nvSpPr>
        <p:spPr bwMode="auto">
          <a:xfrm>
            <a:off x="250825" y="912814"/>
            <a:ext cx="3960813" cy="539591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18438" name="テキスト ボックス 3"/>
          <p:cNvSpPr txBox="1">
            <a:spLocks noChangeArrowheads="1"/>
          </p:cNvSpPr>
          <p:nvPr/>
        </p:nvSpPr>
        <p:spPr bwMode="auto">
          <a:xfrm>
            <a:off x="395288" y="4941888"/>
            <a:ext cx="36718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0" dirty="0">
                <a:latin typeface="Arial" charset="0"/>
                <a:cs typeface="Arial" charset="0"/>
              </a:rPr>
              <a:t>Sea ice extent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0" dirty="0">
                <a:latin typeface="Arial" charset="0"/>
                <a:cs typeface="Arial" charset="0"/>
              </a:rPr>
              <a:t>every five days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0" dirty="0">
                <a:latin typeface="Arial" charset="0"/>
                <a:cs typeface="Arial" charset="0"/>
              </a:rPr>
              <a:t>from November to July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0" dirty="0">
                <a:latin typeface="Arial" charset="0"/>
                <a:cs typeface="Arial" charset="0"/>
              </a:rPr>
              <a:t>from 1971 to date </a:t>
            </a:r>
            <a:endParaRPr lang="ja-JP" altLang="en-US" sz="2000" b="0" dirty="0">
              <a:latin typeface="Arial" charset="0"/>
              <a:cs typeface="Arial" charset="0"/>
            </a:endParaRPr>
          </a:p>
        </p:txBody>
      </p:sp>
      <p:sp>
        <p:nvSpPr>
          <p:cNvPr id="18439" name="正方形/長方形 10"/>
          <p:cNvSpPr>
            <a:spLocks noChangeArrowheads="1"/>
          </p:cNvSpPr>
          <p:nvPr/>
        </p:nvSpPr>
        <p:spPr bwMode="auto">
          <a:xfrm>
            <a:off x="4848225" y="825500"/>
            <a:ext cx="3959225" cy="4463514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18440" name="テキスト ボックス 11"/>
          <p:cNvSpPr txBox="1">
            <a:spLocks noChangeArrowheads="1"/>
          </p:cNvSpPr>
          <p:nvPr/>
        </p:nvSpPr>
        <p:spPr bwMode="auto">
          <a:xfrm>
            <a:off x="4848225" y="4581128"/>
            <a:ext cx="4032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0" dirty="0">
                <a:latin typeface="Arial" charset="0"/>
                <a:cs typeface="Arial" charset="0"/>
              </a:rPr>
              <a:t>Sigrid-2 data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0" dirty="0">
                <a:latin typeface="Arial" charset="0"/>
                <a:cs typeface="Arial" charset="0"/>
              </a:rPr>
              <a:t>40N-63N, 135E–165E </a:t>
            </a:r>
            <a:endParaRPr lang="ja-JP" altLang="en-US" sz="2000" b="0" dirty="0">
              <a:latin typeface="Arial" charset="0"/>
              <a:cs typeface="Arial" charset="0"/>
            </a:endParaRPr>
          </a:p>
        </p:txBody>
      </p:sp>
      <p:sp>
        <p:nvSpPr>
          <p:cNvPr id="18441" name="テキスト ボックス 4"/>
          <p:cNvSpPr txBox="1">
            <a:spLocks noChangeArrowheads="1"/>
          </p:cNvSpPr>
          <p:nvPr/>
        </p:nvSpPr>
        <p:spPr bwMode="auto">
          <a:xfrm>
            <a:off x="4848225" y="5949280"/>
            <a:ext cx="3959225" cy="461963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GDSIDB</a:t>
            </a:r>
            <a:endParaRPr lang="ja-JP" altLang="en-US" sz="2400"/>
          </a:p>
        </p:txBody>
      </p:sp>
      <p:sp>
        <p:nvSpPr>
          <p:cNvPr id="18442" name="右矢印 5"/>
          <p:cNvSpPr>
            <a:spLocks noChangeArrowheads="1"/>
          </p:cNvSpPr>
          <p:nvPr/>
        </p:nvSpPr>
        <p:spPr bwMode="auto">
          <a:xfrm>
            <a:off x="4235450" y="2708275"/>
            <a:ext cx="623888" cy="17287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15" name="右矢印 14"/>
          <p:cNvSpPr/>
          <p:nvPr/>
        </p:nvSpPr>
        <p:spPr bwMode="auto">
          <a:xfrm rot="5400000">
            <a:off x="6487292" y="3737867"/>
            <a:ext cx="655690" cy="376713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 dirty="0">
              <a:ea typeface="ＭＳ Ｐゴシック" pitchFamily="50" charset="-128"/>
            </a:endParaRPr>
          </a:p>
        </p:txBody>
      </p:sp>
      <p:sp>
        <p:nvSpPr>
          <p:cNvPr id="18444" name="テキスト ボックス 15"/>
          <p:cNvSpPr txBox="1">
            <a:spLocks noChangeArrowheads="1"/>
          </p:cNvSpPr>
          <p:nvPr/>
        </p:nvSpPr>
        <p:spPr bwMode="auto">
          <a:xfrm>
            <a:off x="4799013" y="5301208"/>
            <a:ext cx="4032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b="0" dirty="0">
                <a:latin typeface="Arial" charset="0"/>
                <a:cs typeface="Arial" charset="0"/>
              </a:rPr>
              <a:t>Submit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b="0" dirty="0">
                <a:latin typeface="Arial" charset="0"/>
                <a:cs typeface="Arial" charset="0"/>
              </a:rPr>
              <a:t>Once a year </a:t>
            </a:r>
            <a:endParaRPr lang="ja-JP" altLang="en-US" sz="1600" b="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14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b="0" dirty="0">
                <a:solidFill>
                  <a:schemeClr val="tx2"/>
                </a:solidFill>
                <a:latin typeface="Arial" charset="0"/>
              </a:rPr>
              <a:t>Long term trend of sea ice extent (Okhotsk)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22829" y="5754742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600" dirty="0">
                <a:solidFill>
                  <a:schemeClr val="tx2"/>
                </a:solidFill>
              </a:rPr>
              <a:t>http://www.data.kishou.go.jp/kaiyou/english/seaice_okhotsk/series_okhotsk_e.html </a:t>
            </a:r>
            <a:endParaRPr lang="en-US" altLang="ja-JP" sz="1600" b="0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 descr="C:\Users\JMA2179\Desktop\sea_ice_extent_okhots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7" y="1124744"/>
            <a:ext cx="6956425" cy="447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24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" y="46038"/>
            <a:ext cx="90360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b="0" dirty="0">
                <a:solidFill>
                  <a:schemeClr val="tx2"/>
                </a:solidFill>
                <a:latin typeface="Arial" charset="0"/>
              </a:rPr>
              <a:t>Global sea ice Analysis </a:t>
            </a:r>
            <a:r>
              <a:rPr lang="en-US" altLang="ja-JP" b="0" dirty="0" smtClean="0">
                <a:solidFill>
                  <a:schemeClr val="tx2"/>
                </a:solidFill>
                <a:latin typeface="Arial" charset="0"/>
              </a:rPr>
              <a:t>(U.S. NIC </a:t>
            </a:r>
            <a:r>
              <a:rPr lang="en-US" altLang="ja-JP" b="0" dirty="0">
                <a:solidFill>
                  <a:schemeClr val="tx2"/>
                </a:solidFill>
                <a:latin typeface="Arial" charset="0"/>
              </a:rPr>
              <a:t>ice edge data)</a:t>
            </a:r>
          </a:p>
        </p:txBody>
      </p:sp>
      <p:pic>
        <p:nvPicPr>
          <p:cNvPr id="20483" name="Picture 4" descr="C:\Users\JMA2179\Desktop\Working\ETSI5andGDSIDB\プレゼン\図\プロダクト\nhmap_seai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859" y="863114"/>
            <a:ext cx="5514429" cy="234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C:\Users\JMA2179\Desktop\Working\ETSI5andGDSIDB\プレゼン\図\プロダクト\nhmap_seaice_mer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84008"/>
            <a:ext cx="5514429" cy="234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左カーブ矢印 2"/>
          <p:cNvSpPr>
            <a:spLocks noChangeArrowheads="1"/>
          </p:cNvSpPr>
          <p:nvPr/>
        </p:nvSpPr>
        <p:spPr bwMode="auto">
          <a:xfrm>
            <a:off x="6443663" y="1857375"/>
            <a:ext cx="1728787" cy="3095625"/>
          </a:xfrm>
          <a:prstGeom prst="curvedLeftArrow">
            <a:avLst>
              <a:gd name="adj1" fmla="val 24986"/>
              <a:gd name="adj2" fmla="val 49972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7" name="テキスト ボックス 3"/>
          <p:cNvSpPr txBox="1">
            <a:spLocks noChangeArrowheads="1"/>
          </p:cNvSpPr>
          <p:nvPr/>
        </p:nvSpPr>
        <p:spPr bwMode="auto">
          <a:xfrm>
            <a:off x="5435600" y="3039045"/>
            <a:ext cx="3492500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b="0" dirty="0" smtClean="0">
                <a:latin typeface="Arial" charset="0"/>
                <a:cs typeface="Arial" charset="0"/>
              </a:rPr>
              <a:t>Merged sea ice chart</a:t>
            </a:r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1042988" y="5733256"/>
            <a:ext cx="7561262" cy="727233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18800" rIns="162000" bIns="11880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19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ja-JP" sz="1800" dirty="0">
                <a:latin typeface="Arial" charset="0"/>
                <a:ea typeface="ＭＳ ゴシック" pitchFamily="49" charset="-128"/>
                <a:cs typeface="Arial" charset="0"/>
              </a:rPr>
              <a:t>Used for JMA’s weather chart </a:t>
            </a:r>
          </a:p>
          <a:p>
            <a:pPr eaLnBrk="1" hangingPunct="1">
              <a:lnSpc>
                <a:spcPts val="19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ja-JP" sz="1800" dirty="0">
                <a:latin typeface="Arial" charset="0"/>
                <a:ea typeface="ＭＳ ゴシック" pitchFamily="49" charset="-128"/>
                <a:cs typeface="Arial" charset="0"/>
              </a:rPr>
              <a:t>Boundary conditions for JMA’s </a:t>
            </a:r>
            <a:r>
              <a:rPr lang="en-US" altLang="ja-JP" sz="1800" dirty="0" err="1">
                <a:latin typeface="Arial" charset="0"/>
                <a:ea typeface="ＭＳ ゴシック" pitchFamily="49" charset="-128"/>
                <a:cs typeface="Arial" charset="0"/>
              </a:rPr>
              <a:t>Meso</a:t>
            </a:r>
            <a:r>
              <a:rPr lang="en-US" altLang="ja-JP" sz="1800" dirty="0">
                <a:latin typeface="Arial" charset="0"/>
                <a:ea typeface="ＭＳ ゴシック" pitchFamily="49" charset="-128"/>
                <a:cs typeface="Arial" charset="0"/>
              </a:rPr>
              <a:t> Scale  Model</a:t>
            </a:r>
          </a:p>
        </p:txBody>
      </p:sp>
    </p:spTree>
    <p:extLst>
      <p:ext uri="{BB962C8B-B14F-4D97-AF65-F5344CB8AC3E}">
        <p14:creationId xmlns:p14="http://schemas.microsoft.com/office/powerpoint/2010/main" val="367451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28"/>
          <p:cNvSpPr>
            <a:spLocks noChangeShapeType="1"/>
          </p:cNvSpPr>
          <p:nvPr/>
        </p:nvSpPr>
        <p:spPr bwMode="auto">
          <a:xfrm>
            <a:off x="1547813" y="317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279400" y="188913"/>
            <a:ext cx="87836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b="0" dirty="0">
                <a:solidFill>
                  <a:schemeClr val="tx2"/>
                </a:solidFill>
                <a:latin typeface="Arial" charset="0"/>
              </a:rPr>
              <a:t>Global sea ice Analysis (DMSP SSM/I data)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79388" y="981075"/>
            <a:ext cx="6121400" cy="14398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en-US" altLang="ja-JP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NASA Team Algorithm </a:t>
            </a:r>
          </a:p>
          <a:p>
            <a:pPr eaLnBrk="1" hangingPunct="1">
              <a:defRPr/>
            </a:pPr>
            <a:r>
              <a:rPr lang="en-US" altLang="ja-JP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Grid Interval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12775" y="2243138"/>
            <a:ext cx="77755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800"/>
              </a:lnSpc>
              <a:spcBef>
                <a:spcPts val="1200"/>
              </a:spcBef>
              <a:buFontTx/>
              <a:buNone/>
            </a:pPr>
            <a:r>
              <a:rPr lang="en-US" altLang="ja-JP" sz="2800" u="sng" dirty="0">
                <a:latin typeface="Arial" charset="0"/>
                <a:cs typeface="Arial" charset="0"/>
              </a:rPr>
              <a:t>0.25 degree</a:t>
            </a:r>
          </a:p>
          <a:p>
            <a:pPr eaLnBrk="1" hangingPunct="1">
              <a:lnSpc>
                <a:spcPts val="2800"/>
              </a:lnSpc>
              <a:spcBef>
                <a:spcPts val="1200"/>
              </a:spcBef>
              <a:buFontTx/>
              <a:buNone/>
            </a:pPr>
            <a:r>
              <a:rPr lang="en-US" altLang="ja-JP" sz="2800" dirty="0">
                <a:latin typeface="Arial" charset="0"/>
                <a:cs typeface="Arial" charset="0"/>
              </a:rPr>
              <a:t>   - Boundary conditions for JMA’s Global Spectral  Model </a:t>
            </a:r>
          </a:p>
        </p:txBody>
      </p:sp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684213" y="3617913"/>
            <a:ext cx="7775575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800"/>
              </a:lnSpc>
              <a:spcBef>
                <a:spcPts val="1200"/>
              </a:spcBef>
              <a:buFontTx/>
              <a:buNone/>
            </a:pPr>
            <a:r>
              <a:rPr lang="en-US" altLang="ja-JP" sz="2800" u="sng" dirty="0">
                <a:latin typeface="Arial" charset="0"/>
                <a:cs typeface="Arial" charset="0"/>
              </a:rPr>
              <a:t>1.0 degree</a:t>
            </a:r>
          </a:p>
          <a:p>
            <a:pPr eaLnBrk="1" hangingPunct="1">
              <a:lnSpc>
                <a:spcPts val="2800"/>
              </a:lnSpc>
              <a:spcBef>
                <a:spcPts val="1200"/>
              </a:spcBef>
              <a:buFontTx/>
              <a:buNone/>
            </a:pPr>
            <a:r>
              <a:rPr lang="en-US" altLang="ja-JP" sz="2800" dirty="0">
                <a:latin typeface="Arial" charset="0"/>
                <a:cs typeface="Arial" charset="0"/>
              </a:rPr>
              <a:t>  - Use for  the Japanese 55-year Reanalysis</a:t>
            </a:r>
          </a:p>
          <a:p>
            <a:pPr eaLnBrk="1" hangingPunct="1">
              <a:lnSpc>
                <a:spcPts val="2800"/>
              </a:lnSpc>
              <a:spcBef>
                <a:spcPts val="1200"/>
              </a:spcBef>
              <a:buFontTx/>
              <a:buNone/>
            </a:pPr>
            <a:r>
              <a:rPr lang="en-US" altLang="ja-JP" sz="2800" dirty="0">
                <a:latin typeface="Arial" charset="0"/>
                <a:cs typeface="Arial" charset="0"/>
              </a:rPr>
              <a:t>  - Boundary conditions for JMA’s Climate Prediction Model</a:t>
            </a:r>
          </a:p>
        </p:txBody>
      </p:sp>
    </p:spTree>
    <p:extLst>
      <p:ext uri="{BB962C8B-B14F-4D97-AF65-F5344CB8AC3E}">
        <p14:creationId xmlns:p14="http://schemas.microsoft.com/office/powerpoint/2010/main" val="348700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80963"/>
            <a:ext cx="8856663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0" dirty="0">
                <a:solidFill>
                  <a:schemeClr val="tx2"/>
                </a:solidFill>
                <a:latin typeface="Arial" charset="0"/>
              </a:rPr>
              <a:t>Long term trend of sea ice extent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0" dirty="0">
                <a:solidFill>
                  <a:schemeClr val="tx2"/>
                </a:solidFill>
                <a:latin typeface="Arial" charset="0"/>
              </a:rPr>
              <a:t>(Arctic and Antarctic)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0" y="6165304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600" dirty="0"/>
              <a:t>http://www.data.kishou.go.jp/kaiyou/english/seaice_global/series_global_e.html</a:t>
            </a:r>
            <a:endParaRPr lang="en-US" altLang="ja-JP" sz="1600" b="0" dirty="0">
              <a:latin typeface="Arial" charset="0"/>
              <a:cs typeface="Arial" charset="0"/>
            </a:endParaRPr>
          </a:p>
        </p:txBody>
      </p:sp>
      <p:sp>
        <p:nvSpPr>
          <p:cNvPr id="22536" name="Text Box 5"/>
          <p:cNvSpPr txBox="1">
            <a:spLocks noChangeArrowheads="1"/>
          </p:cNvSpPr>
          <p:nvPr/>
        </p:nvSpPr>
        <p:spPr bwMode="auto">
          <a:xfrm>
            <a:off x="1963266" y="3127968"/>
            <a:ext cx="4437062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400" b="0" dirty="0" smtClean="0">
                <a:latin typeface="Arial" charset="0"/>
                <a:cs typeface="Arial" charset="0"/>
              </a:rPr>
              <a:t>sea </a:t>
            </a:r>
            <a:r>
              <a:rPr lang="en-US" altLang="ja-JP" sz="1400" b="0" dirty="0">
                <a:latin typeface="Arial" charset="0"/>
                <a:cs typeface="Arial" charset="0"/>
              </a:rPr>
              <a:t>ice extent for Arctic</a:t>
            </a:r>
          </a:p>
        </p:txBody>
      </p:sp>
      <p:sp>
        <p:nvSpPr>
          <p:cNvPr id="22537" name="Text Box 5"/>
          <p:cNvSpPr txBox="1">
            <a:spLocks noChangeArrowheads="1"/>
          </p:cNvSpPr>
          <p:nvPr/>
        </p:nvSpPr>
        <p:spPr bwMode="auto">
          <a:xfrm>
            <a:off x="1963266" y="5857429"/>
            <a:ext cx="4552950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400" b="0" dirty="0" smtClean="0">
                <a:latin typeface="Arial" charset="0"/>
                <a:cs typeface="Arial" charset="0"/>
              </a:rPr>
              <a:t>sea </a:t>
            </a:r>
            <a:r>
              <a:rPr lang="en-US" altLang="ja-JP" sz="1400" b="0" dirty="0">
                <a:latin typeface="Arial" charset="0"/>
                <a:cs typeface="Arial" charset="0"/>
              </a:rPr>
              <a:t>ice extent for Antarctic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62" y="3429000"/>
            <a:ext cx="4109670" cy="254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005" y="692696"/>
            <a:ext cx="4109670" cy="254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71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>
                <a:latin typeface="Arial" charset="0"/>
                <a:cs typeface="Arial" charset="0"/>
              </a:rPr>
              <a:t>Contents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>
                <a:latin typeface="Arial" charset="0"/>
                <a:cs typeface="Arial" charset="0"/>
              </a:rPr>
              <a:t>Introduction</a:t>
            </a:r>
          </a:p>
          <a:p>
            <a:pPr eaLnBrk="1" hangingPunct="1"/>
            <a:r>
              <a:rPr lang="en-US" altLang="ja-JP" dirty="0" smtClean="0">
                <a:latin typeface="Arial" charset="0"/>
                <a:cs typeface="Arial" charset="0"/>
              </a:rPr>
              <a:t>Data sources</a:t>
            </a:r>
          </a:p>
          <a:p>
            <a:r>
              <a:rPr lang="en-US" altLang="ja-JP" dirty="0" smtClean="0">
                <a:latin typeface="Arial" charset="0"/>
                <a:cs typeface="Arial" charset="0"/>
              </a:rPr>
              <a:t>Analysis </a:t>
            </a:r>
            <a:r>
              <a:rPr lang="en-US" altLang="ja-JP" dirty="0">
                <a:latin typeface="Arial" charset="0"/>
                <a:cs typeface="Arial" charset="0"/>
              </a:rPr>
              <a:t>and </a:t>
            </a:r>
            <a:r>
              <a:rPr lang="en-US" altLang="ja-JP" dirty="0" smtClean="0">
                <a:latin typeface="Arial" charset="0"/>
                <a:cs typeface="Arial" charset="0"/>
              </a:rPr>
              <a:t>output products</a:t>
            </a:r>
          </a:p>
          <a:p>
            <a:r>
              <a:rPr lang="en-US" altLang="ja-JP" dirty="0">
                <a:latin typeface="Arial" charset="0"/>
                <a:cs typeface="Arial" charset="0"/>
              </a:rPr>
              <a:t>Sea Ice prediction </a:t>
            </a:r>
            <a:r>
              <a:rPr lang="en-US" altLang="ja-JP" dirty="0" smtClean="0">
                <a:latin typeface="Arial" charset="0"/>
                <a:cs typeface="Arial" charset="0"/>
              </a:rPr>
              <a:t>model</a:t>
            </a:r>
            <a:endParaRPr lang="en-US" altLang="ja-JP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20</a:t>
            </a:fld>
            <a:endParaRPr lang="ja-JP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dirty="0" smtClean="0">
                <a:latin typeface="Arial" charset="0"/>
                <a:cs typeface="Arial" charset="0"/>
              </a:rPr>
              <a:t>Sea Ice prediction model</a:t>
            </a:r>
          </a:p>
        </p:txBody>
      </p:sp>
    </p:spTree>
    <p:extLst>
      <p:ext uri="{BB962C8B-B14F-4D97-AF65-F5344CB8AC3E}">
        <p14:creationId xmlns:p14="http://schemas.microsoft.com/office/powerpoint/2010/main" val="339373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80400" cy="792162"/>
          </a:xfrm>
        </p:spPr>
        <p:txBody>
          <a:bodyPr/>
          <a:lstStyle/>
          <a:p>
            <a:pPr eaLnBrk="1" hangingPunct="1"/>
            <a:r>
              <a:rPr lang="en-US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Sea Ice Prediction Model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5905500" cy="5327650"/>
          </a:xfrm>
        </p:spPr>
        <p:txBody>
          <a:bodyPr/>
          <a:lstStyle/>
          <a:p>
            <a:pPr eaLnBrk="1" hangingPunct="1"/>
            <a:r>
              <a:rPr lang="en-US" altLang="ja-JP" sz="2800" b="1" dirty="0" smtClean="0">
                <a:latin typeface="Arial" charset="0"/>
                <a:cs typeface="Arial" charset="0"/>
              </a:rPr>
              <a:t>Forecast area</a:t>
            </a:r>
          </a:p>
          <a:p>
            <a:pPr indent="14288">
              <a:lnSpc>
                <a:spcPts val="2800"/>
              </a:lnSpc>
              <a:spcBef>
                <a:spcPts val="0"/>
              </a:spcBef>
              <a:buNone/>
            </a:pPr>
            <a:r>
              <a:rPr lang="en-US" altLang="ja-JP" sz="2400" dirty="0" smtClean="0">
                <a:latin typeface="Arial" charset="0"/>
                <a:cs typeface="Arial" charset="0"/>
              </a:rPr>
              <a:t>The </a:t>
            </a:r>
            <a:r>
              <a:rPr lang="en-US" altLang="ja-JP" sz="2400" dirty="0">
                <a:latin typeface="Arial" charset="0"/>
                <a:cs typeface="Arial" charset="0"/>
              </a:rPr>
              <a:t>Southern Part of the Sea of </a:t>
            </a:r>
            <a:r>
              <a:rPr lang="en-US" altLang="ja-JP" sz="2400" dirty="0" smtClean="0">
                <a:latin typeface="Arial" charset="0"/>
                <a:cs typeface="Arial" charset="0"/>
              </a:rPr>
              <a:t>Okhotsk </a:t>
            </a:r>
            <a:r>
              <a:rPr lang="en-US" altLang="ja-JP" sz="2400" dirty="0">
                <a:latin typeface="Arial" charset="0"/>
                <a:cs typeface="Arial" charset="0"/>
              </a:rPr>
              <a:t>and the </a:t>
            </a:r>
            <a:r>
              <a:rPr lang="en-US" altLang="ja-JP" sz="2400" dirty="0" smtClean="0">
                <a:latin typeface="Arial" charset="0"/>
                <a:cs typeface="Arial" charset="0"/>
              </a:rPr>
              <a:t>Neighboring</a:t>
            </a:r>
          </a:p>
          <a:p>
            <a:pPr indent="14288">
              <a:lnSpc>
                <a:spcPts val="2800"/>
              </a:lnSpc>
              <a:spcBef>
                <a:spcPts val="0"/>
              </a:spcBef>
              <a:buNone/>
            </a:pPr>
            <a:r>
              <a:rPr lang="en-US" altLang="ja-JP" sz="2400" dirty="0" smtClean="0">
                <a:latin typeface="Arial" charset="0"/>
                <a:cs typeface="Arial" charset="0"/>
              </a:rPr>
              <a:t>waters 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altLang="ja-JP" sz="2800" b="1" dirty="0" smtClean="0">
                <a:latin typeface="Arial" charset="0"/>
                <a:cs typeface="Arial" charset="0"/>
              </a:rPr>
              <a:t>Grid Size</a:t>
            </a:r>
          </a:p>
          <a:p>
            <a:pPr marL="0" indent="357188" eaLnBrk="1" hangingPunct="1">
              <a:lnSpc>
                <a:spcPts val="2800"/>
              </a:lnSpc>
              <a:spcBef>
                <a:spcPts val="0"/>
              </a:spcBef>
              <a:buNone/>
            </a:pPr>
            <a:r>
              <a:rPr lang="en-US" altLang="ja-JP" sz="2400" dirty="0" smtClean="0">
                <a:latin typeface="Arial" charset="0"/>
                <a:cs typeface="Arial" charset="0"/>
              </a:rPr>
              <a:t>12.5km</a:t>
            </a:r>
          </a:p>
          <a:p>
            <a:pPr eaLnBrk="1" hangingPunct="1"/>
            <a:r>
              <a:rPr lang="en-US" altLang="ja-JP" sz="2800" b="1" dirty="0" smtClean="0">
                <a:latin typeface="Arial" charset="0"/>
                <a:cs typeface="Arial" charset="0"/>
              </a:rPr>
              <a:t>Forecast Time</a:t>
            </a:r>
          </a:p>
          <a:p>
            <a:pPr marL="0" indent="357188">
              <a:lnSpc>
                <a:spcPts val="2800"/>
              </a:lnSpc>
              <a:spcBef>
                <a:spcPts val="0"/>
              </a:spcBef>
              <a:buNone/>
            </a:pPr>
            <a:r>
              <a:rPr lang="en-US" altLang="ja-JP" sz="2400" dirty="0" smtClean="0">
                <a:latin typeface="Arial" charset="0"/>
                <a:cs typeface="Arial" charset="0"/>
              </a:rPr>
              <a:t>7days</a:t>
            </a:r>
            <a:endParaRPr lang="en-US" altLang="ja-JP" sz="2400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altLang="ja-JP" sz="2800" b="1" dirty="0" smtClean="0">
                <a:latin typeface="Arial" charset="0"/>
                <a:cs typeface="Arial" charset="0"/>
              </a:rPr>
              <a:t>Dynamical processes</a:t>
            </a:r>
          </a:p>
          <a:p>
            <a:pPr marL="0" indent="357188">
              <a:lnSpc>
                <a:spcPts val="2800"/>
              </a:lnSpc>
              <a:spcBef>
                <a:spcPts val="0"/>
              </a:spcBef>
              <a:buNone/>
            </a:pPr>
            <a:r>
              <a:rPr lang="en-GB" altLang="zh-CN" sz="2400" dirty="0">
                <a:latin typeface="Arial" charset="0"/>
                <a:cs typeface="Arial" charset="0"/>
              </a:rPr>
              <a:t>Viscous-</a:t>
            </a:r>
            <a:r>
              <a:rPr lang="en-GB" altLang="ja-JP" sz="2400" dirty="0">
                <a:latin typeface="Arial" charset="0"/>
                <a:cs typeface="Arial" charset="0"/>
              </a:rPr>
              <a:t>P</a:t>
            </a:r>
            <a:r>
              <a:rPr lang="en-GB" altLang="zh-CN" sz="2400" dirty="0">
                <a:latin typeface="Arial" charset="0"/>
                <a:cs typeface="Arial" charset="0"/>
              </a:rPr>
              <a:t>lastic </a:t>
            </a:r>
            <a:r>
              <a:rPr lang="en-GB" altLang="ja-JP" sz="2400" dirty="0">
                <a:latin typeface="Arial" charset="0"/>
                <a:cs typeface="Arial" charset="0"/>
              </a:rPr>
              <a:t>Method</a:t>
            </a:r>
            <a:endParaRPr lang="en-US" altLang="ja-JP" sz="2400" dirty="0">
              <a:latin typeface="Arial" charset="0"/>
              <a:cs typeface="Arial" charset="0"/>
            </a:endParaRPr>
          </a:p>
          <a:p>
            <a:pPr eaLnBrk="1" hangingPunct="1"/>
            <a:r>
              <a:rPr lang="en-GB" altLang="ja-JP" sz="2800" b="1" dirty="0" err="1" smtClean="0">
                <a:latin typeface="Arial" charset="0"/>
                <a:cs typeface="Arial" charset="0"/>
              </a:rPr>
              <a:t>Thermodynamical</a:t>
            </a:r>
            <a:r>
              <a:rPr lang="en-GB" altLang="zh-CN" sz="2800" b="1" dirty="0" smtClean="0">
                <a:latin typeface="Arial" charset="0"/>
                <a:cs typeface="Arial" charset="0"/>
              </a:rPr>
              <a:t> processes</a:t>
            </a:r>
          </a:p>
          <a:p>
            <a:pPr marL="357188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GB" altLang="zh-CN" sz="2400" dirty="0">
                <a:latin typeface="Arial" charset="0"/>
                <a:cs typeface="Arial" charset="0"/>
              </a:rPr>
              <a:t>Heat </a:t>
            </a:r>
            <a:r>
              <a:rPr lang="en-GB" altLang="ja-JP" sz="2400" dirty="0">
                <a:latin typeface="Arial" charset="0"/>
                <a:cs typeface="Arial" charset="0"/>
              </a:rPr>
              <a:t>E</a:t>
            </a:r>
            <a:r>
              <a:rPr lang="en-GB" altLang="zh-CN" sz="2400" dirty="0">
                <a:latin typeface="Arial" charset="0"/>
                <a:cs typeface="Arial" charset="0"/>
              </a:rPr>
              <a:t>xchange between </a:t>
            </a:r>
            <a:r>
              <a:rPr lang="en-GB" altLang="ja-JP" sz="2400" dirty="0">
                <a:latin typeface="Arial" charset="0"/>
                <a:cs typeface="Arial" charset="0"/>
              </a:rPr>
              <a:t>S</a:t>
            </a:r>
            <a:r>
              <a:rPr lang="en-GB" altLang="zh-CN" sz="2400" dirty="0">
                <a:latin typeface="Arial" charset="0"/>
                <a:cs typeface="Arial" charset="0"/>
              </a:rPr>
              <a:t>ea </a:t>
            </a:r>
            <a:r>
              <a:rPr lang="en-GB" altLang="ja-JP" sz="2400" dirty="0">
                <a:latin typeface="Arial" charset="0"/>
                <a:cs typeface="Arial" charset="0"/>
              </a:rPr>
              <a:t>I</a:t>
            </a:r>
            <a:r>
              <a:rPr lang="en-GB" altLang="zh-CN" sz="2400" dirty="0">
                <a:latin typeface="Arial" charset="0"/>
                <a:cs typeface="Arial" charset="0"/>
              </a:rPr>
              <a:t>ce, </a:t>
            </a:r>
            <a:r>
              <a:rPr lang="en-GB" altLang="ja-JP" sz="2400" dirty="0">
                <a:latin typeface="Arial" charset="0"/>
                <a:cs typeface="Arial" charset="0"/>
              </a:rPr>
              <a:t>A</a:t>
            </a:r>
            <a:r>
              <a:rPr lang="en-GB" altLang="zh-CN" sz="2400" dirty="0">
                <a:latin typeface="Arial" charset="0"/>
                <a:cs typeface="Arial" charset="0"/>
              </a:rPr>
              <a:t>tmosphere and </a:t>
            </a:r>
            <a:r>
              <a:rPr lang="en-GB" altLang="ja-JP" sz="2400" dirty="0">
                <a:latin typeface="Arial" charset="0"/>
                <a:cs typeface="Arial" charset="0"/>
              </a:rPr>
              <a:t>S</a:t>
            </a:r>
            <a:r>
              <a:rPr lang="en-GB" altLang="zh-CN" sz="2400" dirty="0">
                <a:latin typeface="Arial" charset="0"/>
                <a:cs typeface="Arial" charset="0"/>
              </a:rPr>
              <a:t>ea </a:t>
            </a:r>
            <a:r>
              <a:rPr lang="en-GB" altLang="ja-JP" sz="2400" dirty="0">
                <a:latin typeface="Arial" charset="0"/>
                <a:cs typeface="Arial" charset="0"/>
              </a:rPr>
              <a:t>W</a:t>
            </a:r>
            <a:r>
              <a:rPr lang="en-GB" altLang="zh-CN" sz="2400" dirty="0">
                <a:latin typeface="Arial" charset="0"/>
                <a:cs typeface="Arial" charset="0"/>
              </a:rPr>
              <a:t>ater</a:t>
            </a:r>
            <a:r>
              <a:rPr lang="en-GB" altLang="ja-JP" sz="2400" dirty="0">
                <a:latin typeface="Arial" charset="0"/>
                <a:cs typeface="Arial" charset="0"/>
              </a:rPr>
              <a:t> </a:t>
            </a:r>
            <a:endParaRPr lang="en-US" altLang="ja-JP" sz="2400" dirty="0">
              <a:latin typeface="Arial" charset="0"/>
              <a:cs typeface="Arial" charset="0"/>
            </a:endParaRPr>
          </a:p>
          <a:p>
            <a:pPr marL="0" indent="0" eaLnBrk="1" hangingPunct="1">
              <a:buNone/>
            </a:pPr>
            <a:endParaRPr lang="en-US" altLang="ja-JP" sz="2400" dirty="0" smtClean="0">
              <a:latin typeface="Arial" charset="0"/>
              <a:cs typeface="Arial" charset="0"/>
            </a:endParaRPr>
          </a:p>
        </p:txBody>
      </p:sp>
      <p:pic>
        <p:nvPicPr>
          <p:cNvPr id="23556" name="Picture 4" descr="gri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65"/>
          <a:stretch>
            <a:fillRect/>
          </a:stretch>
        </p:blipFill>
        <p:spPr bwMode="auto">
          <a:xfrm>
            <a:off x="5295329" y="1412875"/>
            <a:ext cx="38131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6084888" y="5300663"/>
            <a:ext cx="2232025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400">
                <a:solidFill>
                  <a:schemeClr val="bg1"/>
                </a:solidFill>
                <a:latin typeface="Arial" charset="0"/>
                <a:cs typeface="Arial" charset="0"/>
              </a:rPr>
              <a:t>Forecast Area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228407" y="5229200"/>
            <a:ext cx="2232025" cy="3693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800" u="sng" dirty="0">
                <a:latin typeface="Arial" charset="0"/>
                <a:cs typeface="Arial" charset="0"/>
              </a:rPr>
              <a:t>Forecast Area</a:t>
            </a:r>
          </a:p>
        </p:txBody>
      </p:sp>
    </p:spTree>
    <p:extLst>
      <p:ext uri="{BB962C8B-B14F-4D97-AF65-F5344CB8AC3E}">
        <p14:creationId xmlns:p14="http://schemas.microsoft.com/office/powerpoint/2010/main" val="250492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764704"/>
            <a:ext cx="6252368" cy="568863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800" b="1" dirty="0" smtClean="0"/>
              <a:t>Initial Conditions</a:t>
            </a:r>
          </a:p>
          <a:p>
            <a:pPr marL="357188" indent="0">
              <a:lnSpc>
                <a:spcPts val="2800"/>
              </a:lnSpc>
              <a:spcBef>
                <a:spcPts val="0"/>
              </a:spcBef>
              <a:buNone/>
              <a:defRPr/>
            </a:pPr>
            <a:r>
              <a:rPr lang="en-US" altLang="ja-JP" sz="2400" dirty="0"/>
              <a:t>Sea Ice Concentration </a:t>
            </a:r>
          </a:p>
          <a:p>
            <a:pPr marL="357188" indent="0">
              <a:lnSpc>
                <a:spcPts val="2800"/>
              </a:lnSpc>
              <a:spcBef>
                <a:spcPts val="0"/>
              </a:spcBef>
              <a:buNone/>
              <a:defRPr/>
            </a:pPr>
            <a:r>
              <a:rPr lang="en-US" altLang="ja-JP" sz="2400" dirty="0"/>
              <a:t> (The windows bitmap file of sea ice analysis chart is converted to grid data )</a:t>
            </a:r>
          </a:p>
          <a:p>
            <a:pPr marL="357188" indent="0">
              <a:lnSpc>
                <a:spcPts val="2800"/>
              </a:lnSpc>
              <a:spcBef>
                <a:spcPts val="0"/>
              </a:spcBef>
              <a:buNone/>
              <a:defRPr/>
            </a:pPr>
            <a:r>
              <a:rPr lang="en-US" altLang="ja-JP" sz="2400" dirty="0"/>
              <a:t>Sea Ice Thickness </a:t>
            </a:r>
          </a:p>
          <a:p>
            <a:pPr marL="357188" indent="0">
              <a:lnSpc>
                <a:spcPts val="2800"/>
              </a:lnSpc>
              <a:spcBef>
                <a:spcPts val="0"/>
              </a:spcBef>
              <a:buNone/>
              <a:defRPr/>
            </a:pPr>
            <a:r>
              <a:rPr lang="en-US" altLang="ja-JP" sz="2400" dirty="0"/>
              <a:t> (derived from the previous forecast) </a:t>
            </a:r>
            <a:endParaRPr lang="en-US" altLang="ja-JP" sz="2800" b="1" dirty="0" smtClean="0"/>
          </a:p>
          <a:p>
            <a:pPr eaLnBrk="1" hangingPunct="1">
              <a:defRPr/>
            </a:pPr>
            <a:r>
              <a:rPr lang="en-US" altLang="ja-JP" sz="2800" b="1" dirty="0" smtClean="0"/>
              <a:t>Boundary Conditions</a:t>
            </a:r>
          </a:p>
          <a:p>
            <a:pPr marL="357188" indent="0">
              <a:lnSpc>
                <a:spcPts val="2800"/>
              </a:lnSpc>
              <a:spcBef>
                <a:spcPts val="0"/>
              </a:spcBef>
              <a:buNone/>
              <a:defRPr/>
            </a:pPr>
            <a:r>
              <a:rPr lang="en-US" altLang="ja-JP" sz="2400" dirty="0"/>
              <a:t>Sea Surface Temperature  (JMA SST analysis)</a:t>
            </a:r>
          </a:p>
          <a:p>
            <a:pPr marL="357188" indent="0">
              <a:lnSpc>
                <a:spcPts val="2800"/>
              </a:lnSpc>
              <a:spcBef>
                <a:spcPts val="0"/>
              </a:spcBef>
              <a:buNone/>
              <a:defRPr/>
            </a:pPr>
            <a:r>
              <a:rPr lang="en-US" altLang="ja-JP" sz="2400" dirty="0"/>
              <a:t>Sea Surface Current  (statistical data)</a:t>
            </a:r>
          </a:p>
          <a:p>
            <a:pPr marL="357188" indent="0">
              <a:lnSpc>
                <a:spcPts val="2800"/>
              </a:lnSpc>
              <a:spcBef>
                <a:spcPts val="0"/>
              </a:spcBef>
              <a:buNone/>
              <a:defRPr/>
            </a:pPr>
            <a:r>
              <a:rPr lang="en-US" altLang="ja-JP" sz="2400" dirty="0"/>
              <a:t>Meteorological Data  (JMA NWP Data)</a:t>
            </a:r>
            <a:endParaRPr lang="en-US" altLang="ja-JP" sz="2400" dirty="0" smtClean="0"/>
          </a:p>
          <a:p>
            <a:pPr eaLnBrk="1" hangingPunct="1">
              <a:defRPr/>
            </a:pPr>
            <a:r>
              <a:rPr lang="en-US" altLang="ja-JP" sz="2800" b="1" dirty="0" smtClean="0"/>
              <a:t>Forecast Data</a:t>
            </a:r>
          </a:p>
          <a:p>
            <a:pPr marL="357188" indent="0">
              <a:lnSpc>
                <a:spcPts val="2800"/>
              </a:lnSpc>
              <a:spcBef>
                <a:spcPts val="0"/>
              </a:spcBef>
              <a:buNone/>
              <a:defRPr/>
            </a:pPr>
            <a:r>
              <a:rPr lang="en-US" altLang="ja-JP" sz="2400" dirty="0"/>
              <a:t>Sea Ice Concentration</a:t>
            </a:r>
          </a:p>
          <a:p>
            <a:pPr marL="357188" indent="0">
              <a:lnSpc>
                <a:spcPts val="2800"/>
              </a:lnSpc>
              <a:spcBef>
                <a:spcPts val="0"/>
              </a:spcBef>
              <a:buNone/>
              <a:defRPr/>
            </a:pPr>
            <a:r>
              <a:rPr lang="en-US" altLang="ja-JP" sz="2400" dirty="0"/>
              <a:t>Sea Ice Thickness</a:t>
            </a:r>
          </a:p>
          <a:p>
            <a:pPr marL="357188" indent="0">
              <a:lnSpc>
                <a:spcPts val="2800"/>
              </a:lnSpc>
              <a:spcBef>
                <a:spcPts val="0"/>
              </a:spcBef>
              <a:buNone/>
              <a:defRPr/>
            </a:pPr>
            <a:r>
              <a:rPr lang="en-US" altLang="ja-JP" sz="2400" dirty="0"/>
              <a:t>Sea Ice Motion</a:t>
            </a:r>
            <a:endParaRPr lang="en-US" altLang="ja-JP" sz="2400" dirty="0" smtClean="0"/>
          </a:p>
        </p:txBody>
      </p:sp>
      <p:sp>
        <p:nvSpPr>
          <p:cNvPr id="24581" name="Rectangle 12"/>
          <p:cNvSpPr>
            <a:spLocks noChangeArrowheads="1"/>
          </p:cNvSpPr>
          <p:nvPr/>
        </p:nvSpPr>
        <p:spPr bwMode="auto">
          <a:xfrm>
            <a:off x="539750" y="115888"/>
            <a:ext cx="82804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Prediction Model</a:t>
            </a:r>
          </a:p>
        </p:txBody>
      </p:sp>
      <p:pic>
        <p:nvPicPr>
          <p:cNvPr id="24583" name="Picture 7" descr="C:\Users\JMA2179\Desktop\数値海氷予報初期値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908050"/>
            <a:ext cx="2176462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 Box 9"/>
          <p:cNvSpPr txBox="1">
            <a:spLocks noChangeArrowheads="1"/>
          </p:cNvSpPr>
          <p:nvPr/>
        </p:nvSpPr>
        <p:spPr bwMode="auto">
          <a:xfrm>
            <a:off x="6443910" y="5886708"/>
            <a:ext cx="2592140" cy="65659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charset="0"/>
                <a:cs typeface="Arial" charset="0"/>
              </a:rPr>
              <a:t>Initial condition</a:t>
            </a:r>
          </a:p>
          <a:p>
            <a:pPr eaLnBrk="1" hangingPunct="1">
              <a:lnSpc>
                <a:spcPts val="2200"/>
              </a:lnSpc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charset="0"/>
                <a:cs typeface="Arial" charset="0"/>
              </a:rPr>
              <a:t>Sea ice concentration</a:t>
            </a:r>
          </a:p>
        </p:txBody>
      </p:sp>
      <p:pic>
        <p:nvPicPr>
          <p:cNvPr id="24585" name="Picture 11" descr="C:\Users\JMA2179\Desktop\密接度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581128"/>
            <a:ext cx="839787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64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900113" y="188913"/>
            <a:ext cx="739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3600" b="0" dirty="0">
                <a:solidFill>
                  <a:schemeClr val="tx2"/>
                </a:solidFill>
                <a:latin typeface="Arial" charset="0"/>
              </a:rPr>
              <a:t>Numerical Sea Ice Prognosis Chart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972765" y="5805264"/>
            <a:ext cx="7559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 b="0" dirty="0">
                <a:solidFill>
                  <a:schemeClr val="tx2"/>
                </a:solidFill>
                <a:latin typeface="Arial" charset="0"/>
                <a:cs typeface="Arial" charset="0"/>
              </a:rPr>
              <a:t>Broadcasted on radio facsimile  and posted on the JMH web site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1116013" y="6093296"/>
            <a:ext cx="66960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600" b="0" dirty="0">
                <a:solidFill>
                  <a:schemeClr val="tx2"/>
                </a:solidFill>
                <a:latin typeface="Arial" charset="0"/>
                <a:cs typeface="Arial" charset="0"/>
              </a:rPr>
              <a:t>http://www.jma.go.jp/jmh/sml_00_fioh0416.html</a:t>
            </a:r>
          </a:p>
        </p:txBody>
      </p:sp>
      <p:pic>
        <p:nvPicPr>
          <p:cNvPr id="2050" name="Picture 2" descr="\\jz201511\KYOYU\海洋気象情報室\海氷班専用\国際関係\ETSI_GDSIDB\ETSI-VI\プレゼン\old\Z__C_RJTD_20160302000000_ICE_CHT_JCIfioh0416_JCP2160x1728_imag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9" b="4463"/>
          <a:stretch/>
        </p:blipFill>
        <p:spPr bwMode="auto">
          <a:xfrm>
            <a:off x="1259247" y="865704"/>
            <a:ext cx="6673132" cy="487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4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00113" y="289497"/>
            <a:ext cx="7391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dirty="0">
                <a:solidFill>
                  <a:schemeClr val="tx2"/>
                </a:solidFill>
                <a:latin typeface="Arial" charset="0"/>
              </a:rPr>
              <a:t>Numerical Sea Ice Prognosis Chart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6093296"/>
            <a:ext cx="91439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1400" dirty="0">
                <a:latin typeface="Arial" charset="0"/>
                <a:cs typeface="Arial" charset="0"/>
                <a:hlinkClick r:id="rId3"/>
              </a:rPr>
              <a:t>http://</a:t>
            </a:r>
            <a:r>
              <a:rPr lang="en-US" altLang="ja-JP" sz="1400" dirty="0" smtClean="0">
                <a:latin typeface="Arial" charset="0"/>
                <a:cs typeface="Arial" charset="0"/>
                <a:hlinkClick r:id="rId3"/>
              </a:rPr>
              <a:t>www.data.jma.go.jp/gmd/kaiyou/db/seaice/forecast/nsif.html</a:t>
            </a:r>
            <a:r>
              <a:rPr lang="en-US" altLang="ja-JP" sz="1400" dirty="0" smtClean="0">
                <a:latin typeface="Arial" charset="0"/>
                <a:cs typeface="Arial" charset="0"/>
              </a:rPr>
              <a:t> (</a:t>
            </a:r>
            <a:r>
              <a:rPr lang="en-US" altLang="ja-JP" sz="1400" dirty="0">
                <a:latin typeface="Arial" charset="0"/>
                <a:cs typeface="Arial" charset="0"/>
              </a:rPr>
              <a:t>in </a:t>
            </a:r>
            <a:r>
              <a:rPr lang="en-US" altLang="ja-JP" sz="1400" b="0" dirty="0" smtClean="0">
                <a:latin typeface="Arial" charset="0"/>
                <a:cs typeface="Arial" charset="0"/>
              </a:rPr>
              <a:t>Japanese)</a:t>
            </a:r>
            <a:endParaRPr lang="en-US" altLang="ja-JP" sz="1400" b="0" dirty="0">
              <a:latin typeface="Arial" charset="0"/>
              <a:cs typeface="Arial" charset="0"/>
            </a:endParaRPr>
          </a:p>
        </p:txBody>
      </p:sp>
      <p:pic>
        <p:nvPicPr>
          <p:cNvPr id="1026" name="Picture 2" descr="D:\temp\Icemodel\jmahp_20160302_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6" y="944963"/>
            <a:ext cx="2011733" cy="21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temp\Icemodel\jmahp_20160302_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128" y="944964"/>
            <a:ext cx="2011733" cy="21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temp\Icemodel\jmahp_20160302_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944972"/>
            <a:ext cx="2011733" cy="21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temp\Icemodel\jmahp_20160302_3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137" y="944965"/>
            <a:ext cx="2011733" cy="21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temp\Icemodel\jmahp_20160302_4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71" y="3321226"/>
            <a:ext cx="2011733" cy="21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temp\Icemodel\jmahp_20160302_5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942" y="3321227"/>
            <a:ext cx="2011733" cy="21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temp\Icemodel\jmahp_20160302_6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3321228"/>
            <a:ext cx="2011733" cy="21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temp\Icemodel\jmahp_20160302_7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543" y="3321229"/>
            <a:ext cx="2011733" cy="21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158766" y="5483767"/>
            <a:ext cx="114035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ts val="2000"/>
              </a:lnSpc>
              <a:spcBef>
                <a:spcPct val="50000"/>
              </a:spcBef>
              <a:buFontTx/>
              <a:buNone/>
            </a:pPr>
            <a:r>
              <a:rPr lang="en-US" altLang="ja-JP" sz="1600" dirty="0" smtClean="0">
                <a:latin typeface="Arial" charset="0"/>
                <a:cs typeface="Arial" charset="0"/>
              </a:rPr>
              <a:t>FT=7day</a:t>
            </a:r>
            <a:endParaRPr lang="en-US" altLang="ja-JP" sz="1600" dirty="0">
              <a:latin typeface="Arial" charset="0"/>
              <a:cs typeface="Arial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973222" y="5445224"/>
            <a:ext cx="114035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ts val="2000"/>
              </a:lnSpc>
              <a:spcBef>
                <a:spcPct val="50000"/>
              </a:spcBef>
              <a:buFontTx/>
              <a:buNone/>
            </a:pPr>
            <a:r>
              <a:rPr lang="en-US" altLang="ja-JP" sz="1600" dirty="0" smtClean="0">
                <a:latin typeface="Arial" charset="0"/>
                <a:cs typeface="Arial" charset="0"/>
              </a:rPr>
              <a:t>FT=6day</a:t>
            </a:r>
            <a:endParaRPr lang="en-US" altLang="ja-JP" sz="1600" dirty="0">
              <a:latin typeface="Arial" charset="0"/>
              <a:cs typeface="Arial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888518" y="5456335"/>
            <a:ext cx="114035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ts val="2000"/>
              </a:lnSpc>
              <a:spcBef>
                <a:spcPct val="50000"/>
              </a:spcBef>
              <a:buFontTx/>
              <a:buNone/>
            </a:pPr>
            <a:r>
              <a:rPr lang="en-US" altLang="ja-JP" sz="1600" dirty="0" smtClean="0">
                <a:latin typeface="Arial" charset="0"/>
                <a:cs typeface="Arial" charset="0"/>
              </a:rPr>
              <a:t>FT=5day</a:t>
            </a:r>
            <a:endParaRPr lang="en-US" altLang="ja-JP" sz="1600" dirty="0">
              <a:latin typeface="Arial" charset="0"/>
              <a:cs typeface="Arial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31480" y="5456335"/>
            <a:ext cx="114035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ts val="2000"/>
              </a:lnSpc>
              <a:spcBef>
                <a:spcPct val="50000"/>
              </a:spcBef>
              <a:buFontTx/>
              <a:buNone/>
            </a:pPr>
            <a:r>
              <a:rPr lang="en-US" altLang="ja-JP" sz="1600" dirty="0" smtClean="0">
                <a:latin typeface="Arial" charset="0"/>
                <a:cs typeface="Arial" charset="0"/>
              </a:rPr>
              <a:t>FT=4day</a:t>
            </a:r>
            <a:endParaRPr lang="en-US" altLang="ja-JP" sz="1600" dirty="0">
              <a:latin typeface="Arial" charset="0"/>
              <a:cs typeface="Arial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146574" y="3032384"/>
            <a:ext cx="114035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ts val="2000"/>
              </a:lnSpc>
              <a:spcBef>
                <a:spcPct val="50000"/>
              </a:spcBef>
              <a:buFontTx/>
              <a:buNone/>
            </a:pPr>
            <a:r>
              <a:rPr lang="en-US" altLang="ja-JP" sz="1600" dirty="0" smtClean="0">
                <a:latin typeface="Arial" charset="0"/>
                <a:cs typeface="Arial" charset="0"/>
              </a:rPr>
              <a:t>FT=3day</a:t>
            </a:r>
            <a:endParaRPr lang="en-US" altLang="ja-JP" sz="1600" dirty="0">
              <a:latin typeface="Arial" charset="0"/>
              <a:cs typeface="Arial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970174" y="3024384"/>
            <a:ext cx="114035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ts val="2000"/>
              </a:lnSpc>
              <a:spcBef>
                <a:spcPct val="50000"/>
              </a:spcBef>
              <a:buFontTx/>
              <a:buNone/>
            </a:pPr>
            <a:r>
              <a:rPr lang="en-US" altLang="ja-JP" sz="1600" dirty="0" smtClean="0">
                <a:latin typeface="Arial" charset="0"/>
                <a:cs typeface="Arial" charset="0"/>
              </a:rPr>
              <a:t>FT=2day</a:t>
            </a:r>
            <a:endParaRPr lang="en-US" altLang="ja-JP" sz="1600" dirty="0">
              <a:latin typeface="Arial" charset="0"/>
              <a:cs typeface="Arial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885470" y="2996952"/>
            <a:ext cx="114035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ts val="2000"/>
              </a:lnSpc>
              <a:spcBef>
                <a:spcPct val="50000"/>
              </a:spcBef>
              <a:buFontTx/>
              <a:buNone/>
            </a:pPr>
            <a:r>
              <a:rPr lang="en-US" altLang="ja-JP" sz="1600" dirty="0" smtClean="0">
                <a:latin typeface="Arial" charset="0"/>
                <a:cs typeface="Arial" charset="0"/>
              </a:rPr>
              <a:t>FT=1day</a:t>
            </a:r>
            <a:endParaRPr lang="en-US" altLang="ja-JP" sz="1600" dirty="0">
              <a:latin typeface="Arial" charset="0"/>
              <a:cs typeface="Arial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28432" y="2996952"/>
            <a:ext cx="114035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ts val="2000"/>
              </a:lnSpc>
              <a:spcBef>
                <a:spcPct val="50000"/>
              </a:spcBef>
              <a:buFontTx/>
              <a:buNone/>
            </a:pPr>
            <a:r>
              <a:rPr lang="en-US" altLang="ja-JP" sz="1600" dirty="0" smtClean="0">
                <a:latin typeface="Arial" charset="0"/>
                <a:cs typeface="Arial" charset="0"/>
              </a:rPr>
              <a:t>Initial</a:t>
            </a:r>
            <a:endParaRPr lang="en-US" altLang="ja-JP" sz="1600" dirty="0">
              <a:latin typeface="Arial" charset="0"/>
              <a:cs typeface="Arial" charset="0"/>
            </a:endParaRPr>
          </a:p>
        </p:txBody>
      </p:sp>
      <p:pic>
        <p:nvPicPr>
          <p:cNvPr id="4" name="Picture 2" descr="C:\Users\JMA2179\Desktop\hanrei.gif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5" t="27684" r="36417"/>
          <a:stretch/>
        </p:blipFill>
        <p:spPr bwMode="auto">
          <a:xfrm>
            <a:off x="3858768" y="5733256"/>
            <a:ext cx="1452432" cy="41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6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5B2B6A-107A-4980-9A2D-CDC1DB1D55B4}" type="slidenum">
              <a:rPr lang="ja-JP" altLang="en-US" smtClean="0"/>
              <a:pPr>
                <a:defRPr/>
              </a:pPr>
              <a:t>25</a:t>
            </a:fld>
            <a:endParaRPr lang="ja-JP" alt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4213" y="115888"/>
            <a:ext cx="7772400" cy="147002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dirty="0" smtClean="0">
                <a:latin typeface="Arial" charset="0"/>
                <a:cs typeface="Arial" charset="0"/>
              </a:rPr>
              <a:t>Thank you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286000" y="241333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ja-JP" altLang="en-US" dirty="0"/>
          </a:p>
          <a:p>
            <a:endParaRPr lang="ja-JP" altLang="en-US" dirty="0"/>
          </a:p>
          <a:p>
            <a:endParaRPr lang="ja-JP" altLang="en-US" dirty="0"/>
          </a:p>
          <a:p>
            <a:endParaRPr lang="ja-JP" altLang="en-US" dirty="0"/>
          </a:p>
          <a:p>
            <a:r>
              <a:rPr lang="ja-JP" altLang="en-US" dirty="0"/>
              <a:t> </a:t>
            </a:r>
          </a:p>
          <a:p>
            <a:endParaRPr lang="ja-JP" altLang="en-US" dirty="0"/>
          </a:p>
          <a:p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2339752" y="28529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 </a:t>
            </a:r>
          </a:p>
          <a:p>
            <a:endParaRPr lang="ja-JP" altLang="en-US" dirty="0"/>
          </a:p>
          <a:p>
            <a:endParaRPr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20" y="980728"/>
            <a:ext cx="6912864" cy="518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79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3</a:t>
            </a:fld>
            <a:endParaRPr lang="ja-JP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smtClean="0">
                <a:latin typeface="Arial" charset="0"/>
                <a:cs typeface="Arial" charset="0"/>
              </a:rPr>
              <a:t>Introduction</a:t>
            </a:r>
            <a:endParaRPr lang="en-US" altLang="ja-JP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JMA’s analysis area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4</a:t>
            </a:fld>
            <a:endParaRPr lang="ja-JP" altLang="en-US" dirty="0"/>
          </a:p>
        </p:txBody>
      </p:sp>
      <p:pic>
        <p:nvPicPr>
          <p:cNvPr id="6" name="Picture 13" descr="C:\Users\JMA2179\Desktop\Working\ETSI5andGDSIDB\プレゼン\図\解析領域\解析領域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196752"/>
            <a:ext cx="63531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757738" y="5041677"/>
            <a:ext cx="86518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 b="0">
                <a:latin typeface="Arial" charset="0"/>
              </a:rPr>
              <a:t>Hokkaido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455988" y="5444902"/>
            <a:ext cx="140335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 b="0">
                <a:latin typeface="Arial" charset="0"/>
              </a:rPr>
              <a:t> Japan Sea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795963" y="5306790"/>
            <a:ext cx="14763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 b="0">
                <a:latin typeface="Arial" charset="0"/>
              </a:rPr>
              <a:t>Pacific Ocean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292725" y="3244627"/>
            <a:ext cx="12414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 b="0" dirty="0">
                <a:latin typeface="Arial" charset="0"/>
              </a:rPr>
              <a:t> Sea of Okhotsk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619250" y="5384577"/>
            <a:ext cx="9715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200" b="0">
                <a:latin typeface="Arial" charset="0"/>
              </a:rPr>
              <a:t> Yellow Sea</a:t>
            </a:r>
          </a:p>
        </p:txBody>
      </p:sp>
    </p:spTree>
    <p:extLst>
      <p:ext uri="{BB962C8B-B14F-4D97-AF65-F5344CB8AC3E}">
        <p14:creationId xmlns:p14="http://schemas.microsoft.com/office/powerpoint/2010/main" val="157693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96975"/>
            <a:ext cx="5580062" cy="33845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800" dirty="0" smtClean="0">
                <a:latin typeface="Arial" charset="0"/>
              </a:rPr>
              <a:t>To support fishing, shipping and coastal and harbor activities</a:t>
            </a:r>
          </a:p>
          <a:p>
            <a:pPr eaLnBrk="1" hangingPunct="1">
              <a:defRPr/>
            </a:pPr>
            <a:r>
              <a:rPr lang="en-US" altLang="ja-JP" sz="2800" dirty="0" smtClean="0">
                <a:latin typeface="Arial" charset="0"/>
              </a:rPr>
              <a:t>For tourism</a:t>
            </a:r>
          </a:p>
          <a:p>
            <a:pPr marL="0" indent="0" eaLnBrk="1" hangingPunct="1">
              <a:buFontTx/>
              <a:buNone/>
              <a:defRPr/>
            </a:pPr>
            <a:endParaRPr lang="en-US" altLang="ja-JP" sz="2800" dirty="0" smtClean="0">
              <a:latin typeface="Arial" charset="0"/>
            </a:endParaRPr>
          </a:p>
          <a:p>
            <a:pPr eaLnBrk="1" hangingPunct="1">
              <a:buFontTx/>
              <a:buNone/>
              <a:defRPr/>
            </a:pPr>
            <a:endParaRPr lang="en-US" altLang="ja-JP" sz="2800" dirty="0" smtClean="0">
              <a:latin typeface="Arial" charset="0"/>
            </a:endParaRPr>
          </a:p>
          <a:p>
            <a:pPr eaLnBrk="1" hangingPunct="1">
              <a:buFontTx/>
              <a:buNone/>
              <a:defRPr/>
            </a:pPr>
            <a:endParaRPr lang="en-US" altLang="ja-JP" sz="2800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n-US" altLang="ja-JP" sz="2800" dirty="0" smtClean="0">
                <a:latin typeface="Arial" charset="0"/>
              </a:rPr>
              <a:t>As an index of global warming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205163" y="206375"/>
            <a:ext cx="2879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2"/>
                </a:solidFill>
                <a:latin typeface="Arial" charset="0"/>
                <a:cs typeface="Arial" charset="0"/>
              </a:rPr>
              <a:t>PURPOSE</a:t>
            </a:r>
          </a:p>
        </p:txBody>
      </p:sp>
      <p:sp>
        <p:nvSpPr>
          <p:cNvPr id="10244" name="Text Box 11"/>
          <p:cNvSpPr txBox="1">
            <a:spLocks noChangeArrowheads="1"/>
          </p:cNvSpPr>
          <p:nvPr/>
        </p:nvSpPr>
        <p:spPr bwMode="auto">
          <a:xfrm>
            <a:off x="1152525" y="2660650"/>
            <a:ext cx="55800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Hokkaido is the only place where sea ice can be seen in Japan. Many tourists visit Hokkaido to see sea ice in winter.</a:t>
            </a:r>
          </a:p>
        </p:txBody>
      </p:sp>
      <p:sp>
        <p:nvSpPr>
          <p:cNvPr id="10245" name="Text Box 12"/>
          <p:cNvSpPr txBox="1">
            <a:spLocks noChangeArrowheads="1"/>
          </p:cNvSpPr>
          <p:nvPr/>
        </p:nvSpPr>
        <p:spPr bwMode="auto">
          <a:xfrm>
            <a:off x="1260475" y="4737100"/>
            <a:ext cx="51117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400" b="0">
                <a:latin typeface="Arial" charset="0"/>
              </a:rPr>
              <a:t>It is considered the variation of sea ice extent is an important index of global warming</a:t>
            </a:r>
            <a:r>
              <a:rPr lang="en-US" altLang="ja-JP" sz="1800" b="0">
                <a:latin typeface="Arial" charset="0"/>
              </a:rPr>
              <a:t>.</a:t>
            </a:r>
          </a:p>
        </p:txBody>
      </p:sp>
      <p:pic>
        <p:nvPicPr>
          <p:cNvPr id="1024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2276475"/>
            <a:ext cx="1477963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1011238"/>
            <a:ext cx="1841500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730625"/>
            <a:ext cx="166052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195888"/>
            <a:ext cx="167005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36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6</a:t>
            </a:fld>
            <a:endParaRPr lang="ja-JP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dirty="0" smtClean="0">
                <a:latin typeface="Arial" charset="0"/>
                <a:cs typeface="Arial" charset="0"/>
              </a:rPr>
              <a:t>Data sources</a:t>
            </a:r>
          </a:p>
        </p:txBody>
      </p:sp>
    </p:spTree>
    <p:extLst>
      <p:ext uri="{BB962C8B-B14F-4D97-AF65-F5344CB8AC3E}">
        <p14:creationId xmlns:p14="http://schemas.microsoft.com/office/powerpoint/2010/main" val="367850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8" descr="\\Jz201015\kyoyu\海洋気象情報室\海氷班専用\出版物、原稿\パンフレット\旧版原稿\H13パンフp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1226">
            <a:off x="6178550" y="772691"/>
            <a:ext cx="213836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5563"/>
            <a:ext cx="8812213" cy="709612"/>
          </a:xfrm>
        </p:spPr>
        <p:txBody>
          <a:bodyPr/>
          <a:lstStyle/>
          <a:p>
            <a:pPr eaLnBrk="1" hangingPunct="1"/>
            <a:r>
              <a:rPr lang="en-US" altLang="ja-JP" sz="3600" dirty="0" smtClean="0">
                <a:solidFill>
                  <a:schemeClr val="tx1"/>
                </a:solidFill>
                <a:latin typeface="Century" pitchFamily="18" charset="0"/>
                <a:ea typeface="ＭＳ 明朝" pitchFamily="17" charset="-128"/>
              </a:rPr>
              <a:t> </a:t>
            </a:r>
            <a:r>
              <a:rPr lang="en-US" altLang="ja-JP" sz="2800" dirty="0" smtClean="0">
                <a:latin typeface="Arial" charset="0"/>
                <a:ea typeface="ＭＳ 明朝" pitchFamily="17" charset="-128"/>
                <a:cs typeface="Arial" charset="0"/>
              </a:rPr>
              <a:t>Data sources for the analysis in JMA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529776" y="2115716"/>
            <a:ext cx="2351991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charset="0"/>
              </a:rPr>
              <a:t>Satellites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0" dirty="0" err="1" smtClean="0">
                <a:latin typeface="Arial" charset="0"/>
              </a:rPr>
              <a:t>Himawari</a:t>
            </a:r>
            <a:r>
              <a:rPr lang="en-US" altLang="ja-JP" sz="1800" b="0" dirty="0" smtClean="0">
                <a:latin typeface="Arial" charset="0"/>
              </a:rPr>
              <a:t>, </a:t>
            </a:r>
            <a:r>
              <a:rPr lang="en-US" altLang="ja-JP" sz="1800" b="0" dirty="0">
                <a:latin typeface="Arial" charset="0"/>
              </a:rPr>
              <a:t>NOAA etc.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5867400" y="1772816"/>
            <a:ext cx="2776538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charset="0"/>
              </a:rPr>
              <a:t>Aircrafts</a:t>
            </a:r>
          </a:p>
          <a:p>
            <a:pPr algn="ctr" eaLnBrk="1" fontAlgn="b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latin typeface="Arial" charset="0"/>
                <a:cs typeface="Arial" charset="0"/>
              </a:rPr>
              <a:t>Ministry of Defense</a:t>
            </a:r>
          </a:p>
          <a:p>
            <a:pPr algn="ctr" eaLnBrk="1" fontAlgn="b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latin typeface="Arial" charset="0"/>
                <a:cs typeface="Arial" charset="0"/>
              </a:rPr>
              <a:t>Japan Coast Guard</a:t>
            </a:r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644525" y="4582691"/>
            <a:ext cx="218440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charset="0"/>
              </a:rPr>
              <a:t>Vessels and Ships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latin typeface="Arial" charset="0"/>
                <a:cs typeface="Arial" charset="0"/>
              </a:rPr>
              <a:t>Japan Coast Guard</a:t>
            </a:r>
          </a:p>
        </p:txBody>
      </p:sp>
      <p:sp>
        <p:nvSpPr>
          <p:cNvPr id="11271" name="Text Box 6"/>
          <p:cNvSpPr txBox="1">
            <a:spLocks noChangeArrowheads="1"/>
          </p:cNvSpPr>
          <p:nvPr/>
        </p:nvSpPr>
        <p:spPr bwMode="auto">
          <a:xfrm>
            <a:off x="5435600" y="4868441"/>
            <a:ext cx="3606800" cy="1477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charset="0"/>
              </a:rPr>
              <a:t>weather stations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latin typeface="Arial" charset="0"/>
                <a:cs typeface="Arial" charset="0"/>
              </a:rPr>
              <a:t>Wakkanai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latin typeface="Arial" charset="0"/>
                <a:cs typeface="Arial" charset="0"/>
              </a:rPr>
              <a:t>Abashiri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latin typeface="Arial" charset="0"/>
                <a:cs typeface="Arial" charset="0"/>
              </a:rPr>
              <a:t>Kushiro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latin typeface="Arial" charset="0"/>
                <a:cs typeface="Arial" charset="0"/>
              </a:rPr>
              <a:t>in Hokkaido, north of Japan</a:t>
            </a:r>
          </a:p>
        </p:txBody>
      </p:sp>
      <p:sp>
        <p:nvSpPr>
          <p:cNvPr id="11272" name="Line 10"/>
          <p:cNvSpPr>
            <a:spLocks noChangeShapeType="1"/>
          </p:cNvSpPr>
          <p:nvPr/>
        </p:nvSpPr>
        <p:spPr bwMode="auto">
          <a:xfrm>
            <a:off x="2771775" y="2491953"/>
            <a:ext cx="1295400" cy="11525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73" name="Line 12"/>
          <p:cNvSpPr>
            <a:spLocks noChangeShapeType="1"/>
          </p:cNvSpPr>
          <p:nvPr/>
        </p:nvSpPr>
        <p:spPr bwMode="auto">
          <a:xfrm flipH="1">
            <a:off x="5505450" y="2696741"/>
            <a:ext cx="1370013" cy="93345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74" name="Line 13"/>
          <p:cNvSpPr>
            <a:spLocks noChangeShapeType="1"/>
          </p:cNvSpPr>
          <p:nvPr/>
        </p:nvSpPr>
        <p:spPr bwMode="auto">
          <a:xfrm flipH="1" flipV="1">
            <a:off x="5505450" y="4217566"/>
            <a:ext cx="830263" cy="34607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127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052341"/>
            <a:ext cx="14382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6" name="Text Box 6"/>
          <p:cNvSpPr txBox="1">
            <a:spLocks noChangeArrowheads="1"/>
          </p:cNvSpPr>
          <p:nvPr/>
        </p:nvSpPr>
        <p:spPr bwMode="auto">
          <a:xfrm>
            <a:off x="4249738" y="4495378"/>
            <a:ext cx="107315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charset="0"/>
              </a:rPr>
              <a:t>JMA HQ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latin typeface="Arial" charset="0"/>
              </a:rPr>
              <a:t>Tokyo</a:t>
            </a:r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 flipV="1">
            <a:off x="2770188" y="4149303"/>
            <a:ext cx="1296987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1278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913978"/>
            <a:ext cx="15049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角丸四角形 28"/>
          <p:cNvSpPr/>
          <p:nvPr/>
        </p:nvSpPr>
        <p:spPr>
          <a:xfrm>
            <a:off x="858838" y="3515891"/>
            <a:ext cx="1584325" cy="863600"/>
          </a:xfrm>
          <a:prstGeom prst="roundRect">
            <a:avLst>
              <a:gd name="adj" fmla="val 100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11281" name="Picture 19" descr="\\Jz201015\kyoyu\海洋気象情報室\海氷班専用\出版物、原稿\パンフレット\2012年版原稿\元図\巡視船シルエット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500016"/>
            <a:ext cx="223361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3" descr="\\Jz201015\kyoyu\海洋気象情報室\海氷班専用\出版物、原稿\パンフレット\2012年版原稿\元図\沿岸観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3355553"/>
            <a:ext cx="1474787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21" descr="C:\Users\JMA2179\Desktop\北海道修正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4868441"/>
            <a:ext cx="13160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4" name="Text Box 5"/>
          <p:cNvSpPr txBox="1">
            <a:spLocks noChangeArrowheads="1"/>
          </p:cNvSpPr>
          <p:nvPr/>
        </p:nvSpPr>
        <p:spPr bwMode="auto">
          <a:xfrm>
            <a:off x="858838" y="5698703"/>
            <a:ext cx="1912937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charset="0"/>
              </a:rPr>
              <a:t>Ice edge data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0" dirty="0" smtClean="0">
                <a:latin typeface="Arial" charset="0"/>
                <a:cs typeface="Arial" charset="0"/>
              </a:rPr>
              <a:t>U.S. NIC</a:t>
            </a:r>
            <a:endParaRPr lang="en-US" altLang="ja-JP" sz="1800" b="0" dirty="0">
              <a:latin typeface="Arial" charset="0"/>
              <a:cs typeface="Arial" charset="0"/>
            </a:endParaRPr>
          </a:p>
        </p:txBody>
      </p:sp>
      <p:sp>
        <p:nvSpPr>
          <p:cNvPr id="11285" name="Line 13"/>
          <p:cNvSpPr>
            <a:spLocks noChangeShapeType="1"/>
          </p:cNvSpPr>
          <p:nvPr/>
        </p:nvSpPr>
        <p:spPr bwMode="auto">
          <a:xfrm flipV="1">
            <a:off x="2770188" y="4495378"/>
            <a:ext cx="1479550" cy="13811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370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647700"/>
          </a:xfrm>
        </p:spPr>
        <p:txBody>
          <a:bodyPr/>
          <a:lstStyle/>
          <a:p>
            <a:pPr eaLnBrk="1" hangingPunct="1"/>
            <a:r>
              <a:rPr lang="en-US" altLang="ja-JP" sz="3200" smtClean="0">
                <a:latin typeface="Arial" charset="0"/>
                <a:cs typeface="Arial" charset="0"/>
              </a:rPr>
              <a:t>Satellite images using sea ice analysis in JMA</a:t>
            </a:r>
          </a:p>
        </p:txBody>
      </p:sp>
      <p:sp>
        <p:nvSpPr>
          <p:cNvPr id="12292" name="Text Box 9"/>
          <p:cNvSpPr txBox="1">
            <a:spLocks noChangeArrowheads="1"/>
          </p:cNvSpPr>
          <p:nvPr/>
        </p:nvSpPr>
        <p:spPr bwMode="auto">
          <a:xfrm>
            <a:off x="2554659" y="931863"/>
            <a:ext cx="26654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 b="0" dirty="0">
                <a:latin typeface="Arial" charset="0"/>
              </a:rPr>
              <a:t>NOAA, </a:t>
            </a:r>
            <a:r>
              <a:rPr lang="en-US" altLang="ja-JP" sz="1800" b="0" dirty="0" err="1">
                <a:latin typeface="Arial" charset="0"/>
              </a:rPr>
              <a:t>Metop</a:t>
            </a:r>
            <a:r>
              <a:rPr lang="en-US" altLang="ja-JP" sz="1800" b="0" dirty="0">
                <a:latin typeface="Arial" charset="0"/>
              </a:rPr>
              <a:t>/AVHRR</a:t>
            </a:r>
          </a:p>
        </p:txBody>
      </p:sp>
      <p:sp>
        <p:nvSpPr>
          <p:cNvPr id="12293" name="Text Box 10"/>
          <p:cNvSpPr txBox="1">
            <a:spLocks noChangeArrowheads="1"/>
          </p:cNvSpPr>
          <p:nvPr/>
        </p:nvSpPr>
        <p:spPr bwMode="auto">
          <a:xfrm>
            <a:off x="539552" y="908720"/>
            <a:ext cx="1665287" cy="3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2" tIns="45717" rIns="91432" bIns="45717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 b="0" dirty="0" err="1" smtClean="0">
                <a:latin typeface="Arial" charset="0"/>
              </a:rPr>
              <a:t>Himawari</a:t>
            </a:r>
            <a:r>
              <a:rPr lang="en-US" altLang="ja-JP" sz="1800" b="0" dirty="0" smtClean="0">
                <a:latin typeface="Arial" charset="0"/>
              </a:rPr>
              <a:t>/AHI</a:t>
            </a:r>
            <a:endParaRPr lang="en-US" altLang="ja-JP" sz="1800" b="0" dirty="0">
              <a:latin typeface="Arial" charset="0"/>
            </a:endParaRPr>
          </a:p>
        </p:txBody>
      </p:sp>
      <p:sp>
        <p:nvSpPr>
          <p:cNvPr id="12296" name="正方形/長方形 1"/>
          <p:cNvSpPr>
            <a:spLocks noChangeArrowheads="1"/>
          </p:cNvSpPr>
          <p:nvPr/>
        </p:nvSpPr>
        <p:spPr bwMode="auto">
          <a:xfrm>
            <a:off x="152401" y="747713"/>
            <a:ext cx="5138738" cy="245745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</p:txBody>
      </p:sp>
      <p:sp>
        <p:nvSpPr>
          <p:cNvPr id="12298" name="Text Box 11"/>
          <p:cNvSpPr txBox="1">
            <a:spLocks noChangeArrowheads="1"/>
          </p:cNvSpPr>
          <p:nvPr/>
        </p:nvSpPr>
        <p:spPr bwMode="auto">
          <a:xfrm>
            <a:off x="206375" y="3708400"/>
            <a:ext cx="4557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 dirty="0">
                <a:solidFill>
                  <a:srgbClr val="000000"/>
                </a:solidFill>
                <a:latin typeface="Arial" charset="0"/>
              </a:rPr>
              <a:t>Terra, </a:t>
            </a:r>
            <a:r>
              <a:rPr lang="en-US" altLang="ja-JP" sz="1800" b="0" dirty="0" smtClean="0">
                <a:solidFill>
                  <a:srgbClr val="000000"/>
                </a:solidFill>
                <a:latin typeface="Arial" charset="0"/>
              </a:rPr>
              <a:t>Aqua/MODIS and Suomi NPP/VIIRS</a:t>
            </a:r>
            <a:endParaRPr lang="en-US" altLang="ja-JP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299" name="Text Box 13"/>
          <p:cNvSpPr txBox="1">
            <a:spLocks noChangeArrowheads="1"/>
          </p:cNvSpPr>
          <p:nvPr/>
        </p:nvSpPr>
        <p:spPr bwMode="auto">
          <a:xfrm>
            <a:off x="5202832" y="3708400"/>
            <a:ext cx="21986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 dirty="0">
                <a:solidFill>
                  <a:srgbClr val="000000"/>
                </a:solidFill>
                <a:latin typeface="Arial" charset="0"/>
              </a:rPr>
              <a:t>GCOM-W1/AMSR2</a:t>
            </a:r>
          </a:p>
        </p:txBody>
      </p:sp>
      <p:sp>
        <p:nvSpPr>
          <p:cNvPr id="12301" name="正方形/長方形 20"/>
          <p:cNvSpPr>
            <a:spLocks noChangeArrowheads="1"/>
          </p:cNvSpPr>
          <p:nvPr/>
        </p:nvSpPr>
        <p:spPr bwMode="auto">
          <a:xfrm>
            <a:off x="52387" y="3573016"/>
            <a:ext cx="8733333" cy="2808734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000000"/>
              </a:solidFill>
            </a:endParaRPr>
          </a:p>
        </p:txBody>
      </p:sp>
      <p:pic>
        <p:nvPicPr>
          <p:cNvPr id="12302" name="Picture 21" descr="C:\Users\JMA2179\Desktop\icecon20140305_O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544" y="4076700"/>
            <a:ext cx="2481263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Text Box 11"/>
          <p:cNvSpPr txBox="1">
            <a:spLocks noChangeArrowheads="1"/>
          </p:cNvSpPr>
          <p:nvPr/>
        </p:nvSpPr>
        <p:spPr bwMode="auto">
          <a:xfrm>
            <a:off x="6318746" y="979612"/>
            <a:ext cx="15446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rgbClr val="000000"/>
                </a:solidFill>
                <a:latin typeface="Arial" charset="0"/>
              </a:rPr>
              <a:t>DMSP/SSM/I</a:t>
            </a:r>
          </a:p>
        </p:txBody>
      </p:sp>
      <p:sp>
        <p:nvSpPr>
          <p:cNvPr id="12304" name="正方形/長方形 21"/>
          <p:cNvSpPr>
            <a:spLocks noChangeArrowheads="1"/>
          </p:cNvSpPr>
          <p:nvPr/>
        </p:nvSpPr>
        <p:spPr bwMode="auto">
          <a:xfrm>
            <a:off x="5444033" y="785937"/>
            <a:ext cx="3600450" cy="26430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000000"/>
              </a:solidFill>
            </a:endParaRPr>
          </a:p>
        </p:txBody>
      </p:sp>
      <p:pic>
        <p:nvPicPr>
          <p:cNvPr id="12305" name="Picture 20" descr="C:\Users\JMA2179\Desktop\Ns201301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146" y="1340768"/>
            <a:ext cx="13335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1" descr="C:\Users\JMA2179\Desktop\Ss20130105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771" y="1413793"/>
            <a:ext cx="163195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Text Box 5"/>
          <p:cNvSpPr txBox="1">
            <a:spLocks noChangeArrowheads="1"/>
          </p:cNvSpPr>
          <p:nvPr/>
        </p:nvSpPr>
        <p:spPr bwMode="auto">
          <a:xfrm>
            <a:off x="5436096" y="597024"/>
            <a:ext cx="2706687" cy="368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charset="0"/>
              </a:rPr>
              <a:t>For global analysis</a:t>
            </a:r>
            <a:endParaRPr lang="en-US" altLang="ja-JP" sz="1800" b="0">
              <a:latin typeface="Arial" charset="0"/>
              <a:cs typeface="Arial" charset="0"/>
            </a:endParaRPr>
          </a:p>
        </p:txBody>
      </p:sp>
      <p:sp>
        <p:nvSpPr>
          <p:cNvPr id="12308" name="Text Box 5"/>
          <p:cNvSpPr txBox="1">
            <a:spLocks noChangeArrowheads="1"/>
          </p:cNvSpPr>
          <p:nvPr/>
        </p:nvSpPr>
        <p:spPr bwMode="auto">
          <a:xfrm>
            <a:off x="206375" y="3300413"/>
            <a:ext cx="4005263" cy="3698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charset="0"/>
                <a:cs typeface="Arial" charset="0"/>
              </a:rPr>
              <a:t>additional optical information</a:t>
            </a:r>
            <a:endParaRPr lang="en-US" altLang="ja-JP" sz="1800" b="0">
              <a:latin typeface="Arial" charset="0"/>
              <a:cs typeface="Arial" charset="0"/>
            </a:endParaRPr>
          </a:p>
        </p:txBody>
      </p:sp>
      <p:sp>
        <p:nvSpPr>
          <p:cNvPr id="12309" name="Text Box 5"/>
          <p:cNvSpPr txBox="1">
            <a:spLocks noChangeArrowheads="1"/>
          </p:cNvSpPr>
          <p:nvPr/>
        </p:nvSpPr>
        <p:spPr bwMode="auto">
          <a:xfrm>
            <a:off x="314325" y="563563"/>
            <a:ext cx="1917700" cy="368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latin typeface="Arial" charset="0"/>
              </a:rPr>
              <a:t>Mainly used </a:t>
            </a:r>
            <a:endParaRPr lang="en-US" altLang="ja-JP" sz="1800" b="0">
              <a:latin typeface="Arial" charset="0"/>
              <a:cs typeface="Arial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93" y="4061126"/>
            <a:ext cx="2771749" cy="1896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401702" y="5957586"/>
            <a:ext cx="216713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b="0" dirty="0" smtClean="0">
                <a:solidFill>
                  <a:srgbClr val="000000"/>
                </a:solidFill>
                <a:latin typeface="Arial" charset="0"/>
              </a:rPr>
              <a:t>NASA WORLDVIEW website</a:t>
            </a:r>
            <a:endParaRPr lang="en-US" altLang="ja-JP" sz="1200" b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4" name="Picture 52" descr="C:\Users\JMA2179\Desktop\防衛省\2015-2016\Himawari-8\HIMAWARI_201603110300_R13G04B03_Modifi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8" y="1293820"/>
            <a:ext cx="1562993" cy="191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042021" y="1257300"/>
            <a:ext cx="1690688" cy="19478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765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9</a:t>
            </a:fld>
            <a:endParaRPr lang="ja-JP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 dirty="0" smtClean="0">
                <a:latin typeface="Arial" charset="0"/>
                <a:cs typeface="Arial" charset="0"/>
              </a:rPr>
              <a:t>Analysis and </a:t>
            </a:r>
          </a:p>
          <a:p>
            <a:r>
              <a:rPr lang="en-US" altLang="ja-JP" dirty="0" smtClean="0">
                <a:latin typeface="Arial" charset="0"/>
                <a:cs typeface="Arial" charset="0"/>
              </a:rPr>
              <a:t>output </a:t>
            </a:r>
            <a:r>
              <a:rPr lang="en-US" altLang="ja-JP" dirty="0">
                <a:latin typeface="Arial" charset="0"/>
                <a:cs typeface="Arial" charset="0"/>
              </a:rPr>
              <a:t>products</a:t>
            </a:r>
            <a:endParaRPr lang="en-US" altLang="ja-JP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59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TSI6_Report by J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ETSI6_Report by JMA</Template>
  <TotalTime>645</TotalTime>
  <Words>1424</Words>
  <Application>Microsoft Office PowerPoint</Application>
  <PresentationFormat>画面に合わせる (4:3)</PresentationFormat>
  <Paragraphs>232</Paragraphs>
  <Slides>25</Slides>
  <Notes>20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26" baseType="lpstr">
      <vt:lpstr>ETSI6_Report by JMA</vt:lpstr>
      <vt:lpstr>Report by Japan Meteorological Agency (JMA) </vt:lpstr>
      <vt:lpstr>Contents</vt:lpstr>
      <vt:lpstr>PowerPoint プレゼンテーション</vt:lpstr>
      <vt:lpstr>JMA’s analysis area</vt:lpstr>
      <vt:lpstr>PowerPoint プレゼンテーション</vt:lpstr>
      <vt:lpstr>PowerPoint プレゼンテーション</vt:lpstr>
      <vt:lpstr> Data sources for the analysis in JMA</vt:lpstr>
      <vt:lpstr>Satellite images using sea ice analysis in JMA</vt:lpstr>
      <vt:lpstr>PowerPoint プレゼンテーション</vt:lpstr>
      <vt:lpstr>PowerPoint プレゼンテーション</vt:lpstr>
      <vt:lpstr>PowerPoint プレゼンテーション</vt:lpstr>
      <vt:lpstr>Analysis of sea ice for the Sea of Okhotsk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Sea Ice Prediction Model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気象庁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by Japan Meteorological Agency (JMA) </dc:title>
  <dc:creator>Keiji Hamada</dc:creator>
  <cp:lastModifiedBy>Keiji Hamada</cp:lastModifiedBy>
  <cp:revision>56</cp:revision>
  <cp:lastPrinted>2017-02-20T06:48:18Z</cp:lastPrinted>
  <dcterms:created xsi:type="dcterms:W3CDTF">2017-02-10T11:12:04Z</dcterms:created>
  <dcterms:modified xsi:type="dcterms:W3CDTF">2017-02-24T01:26:24Z</dcterms:modified>
</cp:coreProperties>
</file>