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780BC6FB-A0D0-4FCA-A527-31EA3C79DCC6}">
  <a:tblStyle styleId="{780BC6FB-A0D0-4FCA-A527-31EA3C79DCC6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6.xml"/><Relationship Id="rId22" Type="http://schemas.openxmlformats.org/officeDocument/2006/relationships/font" Target="fonts/Lato-boldItalic.fntdata"/><Relationship Id="rId10" Type="http://schemas.openxmlformats.org/officeDocument/2006/relationships/slide" Target="slides/slide5.xml"/><Relationship Id="rId21" Type="http://schemas.openxmlformats.org/officeDocument/2006/relationships/font" Target="fonts/La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regular.fntdata"/><Relationship Id="rId14" Type="http://schemas.openxmlformats.org/officeDocument/2006/relationships/slide" Target="slides/slide9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regular.fntdata"/><Relationship Id="rId6" Type="http://schemas.openxmlformats.org/officeDocument/2006/relationships/slide" Target="slides/slide1.xml"/><Relationship Id="rId18" Type="http://schemas.openxmlformats.org/officeDocument/2006/relationships/font" Target="fonts/Ralew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2390266" y="3238450"/>
            <a:ext cx="6331500" cy="1241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" name="Shape 6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" name="Shape 63"/>
          <p:cNvSpPr txBox="1"/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" name="Shape 1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Shape 19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" name="Shape 2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" name="Shape 2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Shape 2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" name="Shape 3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319500" y="1846803"/>
            <a:ext cx="2808000" cy="2806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" name="Shape 46"/>
          <p:cNvSpPr txBox="1"/>
          <p:nvPr>
            <p:ph type="title"/>
          </p:nvPr>
        </p:nvSpPr>
        <p:spPr>
          <a:xfrm>
            <a:off x="283103" y="712140"/>
            <a:ext cx="6244200" cy="3835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" name="Shape 51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subTitle"/>
          </p:nvPr>
        </p:nvSpPr>
        <p:spPr>
          <a:xfrm>
            <a:off x="265500" y="2735370"/>
            <a:ext cx="4045200" cy="1345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" name="Shape 58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9.png"/><Relationship Id="rId4" Type="http://schemas.openxmlformats.org/officeDocument/2006/relationships/image" Target="../media/image0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0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Relationship Id="rId4" Type="http://schemas.openxmlformats.org/officeDocument/2006/relationships/image" Target="../media/image03.png"/><Relationship Id="rId5" Type="http://schemas.openxmlformats.org/officeDocument/2006/relationships/image" Target="../media/image02.png"/><Relationship Id="rId6" Type="http://schemas.openxmlformats.org/officeDocument/2006/relationships/image" Target="../media/image04.png"/><Relationship Id="rId7" Type="http://schemas.openxmlformats.org/officeDocument/2006/relationships/image" Target="../media/image0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png"/><Relationship Id="rId4" Type="http://schemas.openxmlformats.org/officeDocument/2006/relationships/image" Target="../media/image07.png"/><Relationship Id="rId5" Type="http://schemas.openxmlformats.org/officeDocument/2006/relationships/image" Target="../media/image08.png"/><Relationship Id="rId6" Type="http://schemas.openxmlformats.org/officeDocument/2006/relationships/image" Target="../media/image05.png"/><Relationship Id="rId7" Type="http://schemas.openxmlformats.org/officeDocument/2006/relationships/image" Target="../media/image0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0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pn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1155CC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SATELLITE IMAGE PROCESSING AND ANALYSIS SYSTEM (SIPAS)</a:t>
            </a:r>
          </a:p>
        </p:txBody>
      </p:sp>
      <p:sp>
        <p:nvSpPr>
          <p:cNvPr id="73" name="Shape 73"/>
          <p:cNvSpPr txBox="1"/>
          <p:nvPr>
            <p:ph idx="1" type="subTitle"/>
          </p:nvPr>
        </p:nvSpPr>
        <p:spPr>
          <a:xfrm>
            <a:off x="2416066" y="3255650"/>
            <a:ext cx="6331500" cy="1241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Behind the curtain with George Wachira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99" y="60174"/>
            <a:ext cx="1086875" cy="81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275" y="875975"/>
            <a:ext cx="7909452" cy="426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99" y="60174"/>
            <a:ext cx="1086875" cy="8158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>
            <p:ph idx="4294967295" type="title"/>
          </p:nvPr>
        </p:nvSpPr>
        <p:spPr>
          <a:xfrm>
            <a:off x="1696950" y="148850"/>
            <a:ext cx="5197200" cy="76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SIPAS Modules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4675" y="972925"/>
            <a:ext cx="5610425" cy="39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>
            <p:ph idx="4294967295" type="subTitle"/>
          </p:nvPr>
        </p:nvSpPr>
        <p:spPr>
          <a:xfrm>
            <a:off x="0" y="1307374"/>
            <a:ext cx="3348300" cy="3506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rPr b="1" lang="en" sz="3000">
                <a:solidFill>
                  <a:schemeClr val="dk1"/>
                </a:solidFill>
              </a:rPr>
              <a:t>Ingest System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Scheduled tasks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Python and Perl scripts</a:t>
            </a:r>
            <a:r>
              <a:rPr lang="en" sz="1800"/>
              <a:t> 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Get data and models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Get images from vendors, move the images to ingesters (Linux and Windows)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Move processed images to datafarms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99" y="60174"/>
            <a:ext cx="1086875" cy="8158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1703425" y="107975"/>
            <a:ext cx="51972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600">
                <a:solidFill>
                  <a:srgbClr val="F46524"/>
                </a:solidFill>
                <a:latin typeface="Raleway"/>
                <a:ea typeface="Raleway"/>
                <a:cs typeface="Raleway"/>
                <a:sym typeface="Raleway"/>
              </a:rPr>
              <a:t>SIPAS Modules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4294967295" type="subTitle"/>
          </p:nvPr>
        </p:nvSpPr>
        <p:spPr>
          <a:xfrm>
            <a:off x="142600" y="1028950"/>
            <a:ext cx="3472200" cy="3836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Analysis System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Imagery browser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SIPAS Add In</a:t>
            </a:r>
            <a:r>
              <a:rPr lang="en" sz="1800"/>
              <a:t> Toolbar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Process automation Tools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9424" y="943112"/>
            <a:ext cx="6004575" cy="364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4">
            <a:alphaModFix/>
          </a:blip>
          <a:srcRect b="30396" l="0" r="21832" t="0"/>
          <a:stretch/>
        </p:blipFill>
        <p:spPr>
          <a:xfrm>
            <a:off x="3614800" y="2795374"/>
            <a:ext cx="3197599" cy="2348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5">
            <a:alphaModFix/>
          </a:blip>
          <a:srcRect b="0" l="0" r="29661" t="0"/>
          <a:stretch/>
        </p:blipFill>
        <p:spPr>
          <a:xfrm>
            <a:off x="6802075" y="2795374"/>
            <a:ext cx="2341925" cy="234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98324" y="1253724"/>
            <a:ext cx="3296250" cy="35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799" y="60174"/>
            <a:ext cx="1086875" cy="81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1735850" y="60175"/>
            <a:ext cx="51972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600">
                <a:solidFill>
                  <a:srgbClr val="F46524"/>
                </a:solidFill>
                <a:latin typeface="Raleway"/>
                <a:ea typeface="Raleway"/>
                <a:cs typeface="Raleway"/>
                <a:sym typeface="Raleway"/>
              </a:rPr>
              <a:t>SIPAS Modules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4294967295" type="subTitle"/>
          </p:nvPr>
        </p:nvSpPr>
        <p:spPr>
          <a:xfrm>
            <a:off x="125400" y="520775"/>
            <a:ext cx="3472200" cy="3836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Database 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Production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Image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Archive</a:t>
            </a: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 b="61993" l="7923" r="8049" t="0"/>
          <a:stretch/>
        </p:blipFill>
        <p:spPr>
          <a:xfrm>
            <a:off x="5328099" y="481850"/>
            <a:ext cx="3773250" cy="14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1449" y="875962"/>
            <a:ext cx="2447750" cy="154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5">
            <a:alphaModFix/>
          </a:blip>
          <a:srcRect b="50305" l="0" r="0" t="-1653"/>
          <a:stretch/>
        </p:blipFill>
        <p:spPr>
          <a:xfrm>
            <a:off x="2883039" y="1752500"/>
            <a:ext cx="6303961" cy="186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6">
            <a:alphaModFix/>
          </a:blip>
          <a:srcRect b="57979" l="0" r="0" t="0"/>
          <a:stretch/>
        </p:blipFill>
        <p:spPr>
          <a:xfrm>
            <a:off x="2499050" y="3527633"/>
            <a:ext cx="6644950" cy="1545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799" y="60174"/>
            <a:ext cx="1086875" cy="81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1709925" y="130575"/>
            <a:ext cx="5197200" cy="6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600">
                <a:solidFill>
                  <a:srgbClr val="F46524"/>
                </a:solidFill>
                <a:latin typeface="Raleway"/>
                <a:ea typeface="Raleway"/>
                <a:cs typeface="Raleway"/>
                <a:sym typeface="Raleway"/>
              </a:rPr>
              <a:t>SIPAS Modules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4294967295" type="subTitle"/>
          </p:nvPr>
        </p:nvSpPr>
        <p:spPr>
          <a:xfrm>
            <a:off x="142600" y="1028950"/>
            <a:ext cx="3472200" cy="3836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Dissemination System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NIC Website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FTP Site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b="0" l="0" r="2190" t="0"/>
          <a:stretch/>
        </p:blipFill>
        <p:spPr>
          <a:xfrm>
            <a:off x="2086824" y="1819375"/>
            <a:ext cx="4970349" cy="323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2200" y="1131525"/>
            <a:ext cx="3531550" cy="244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99" y="60174"/>
            <a:ext cx="1086875" cy="81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1696950" y="148850"/>
            <a:ext cx="51972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600">
                <a:solidFill>
                  <a:srgbClr val="F46524"/>
                </a:solidFill>
                <a:latin typeface="Raleway"/>
                <a:ea typeface="Raleway"/>
                <a:cs typeface="Raleway"/>
                <a:sym typeface="Raleway"/>
              </a:rPr>
              <a:t>SIPAS Modules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98750" y="128974"/>
            <a:ext cx="1086875" cy="81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39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1385750" y="236375"/>
            <a:ext cx="6707100" cy="639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Milestones</a:t>
            </a:r>
          </a:p>
        </p:txBody>
      </p:sp>
      <p:graphicFrame>
        <p:nvGraphicFramePr>
          <p:cNvPr id="132" name="Shape 132"/>
          <p:cNvGraphicFramePr/>
          <p:nvPr/>
        </p:nvGraphicFramePr>
        <p:xfrm>
          <a:off x="323100" y="2393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{780BC6FB-A0D0-4FCA-A527-31EA3C79DCC6}</a:tableStyleId>
              </a:tblPr>
              <a:tblGrid>
                <a:gridCol w="710225"/>
                <a:gridCol w="710225"/>
                <a:gridCol w="710225"/>
                <a:gridCol w="382850"/>
                <a:gridCol w="1037600"/>
                <a:gridCol w="710225"/>
                <a:gridCol w="710225"/>
                <a:gridCol w="710225"/>
                <a:gridCol w="710225"/>
                <a:gridCol w="710225"/>
                <a:gridCol w="710225"/>
                <a:gridCol w="710225"/>
              </a:tblGrid>
              <a:tr h="719125">
                <a:tc gridSpan="4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1996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  <a:tc gridSpan="8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2002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cxnSp>
        <p:nvCxnSpPr>
          <p:cNvPr id="133" name="Shape 133"/>
          <p:cNvCxnSpPr/>
          <p:nvPr/>
        </p:nvCxnSpPr>
        <p:spPr>
          <a:xfrm rot="10800000">
            <a:off x="569975" y="1439375"/>
            <a:ext cx="0" cy="9545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oval"/>
          </a:ln>
        </p:spPr>
      </p:cxnSp>
      <p:sp>
        <p:nvSpPr>
          <p:cNvPr id="134" name="Shape 134"/>
          <p:cNvSpPr txBox="1"/>
          <p:nvPr>
            <p:ph type="title"/>
          </p:nvPr>
        </p:nvSpPr>
        <p:spPr>
          <a:xfrm>
            <a:off x="646175" y="1235062"/>
            <a:ext cx="2315699" cy="392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1997</a:t>
            </a:r>
          </a:p>
        </p:txBody>
      </p:sp>
      <p:sp>
        <p:nvSpPr>
          <p:cNvPr id="135" name="Shape 135"/>
          <p:cNvSpPr txBox="1"/>
          <p:nvPr>
            <p:ph idx="4294967295" type="body"/>
          </p:nvPr>
        </p:nvSpPr>
        <p:spPr>
          <a:xfrm>
            <a:off x="646175" y="1560475"/>
            <a:ext cx="2315699" cy="57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78571"/>
              <a:buFont typeface="Arial"/>
              <a:buNone/>
            </a:pPr>
            <a:r>
              <a:rPr lang="en" sz="1400"/>
              <a:t>Transition from manual production (GRASS)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sp>
        <p:nvSpPr>
          <p:cNvPr id="136" name="Shape 136"/>
          <p:cNvSpPr txBox="1"/>
          <p:nvPr>
            <p:ph type="title"/>
          </p:nvPr>
        </p:nvSpPr>
        <p:spPr>
          <a:xfrm>
            <a:off x="3251009" y="3668336"/>
            <a:ext cx="2315699" cy="392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1999(est)</a:t>
            </a:r>
          </a:p>
        </p:txBody>
      </p:sp>
      <p:sp>
        <p:nvSpPr>
          <p:cNvPr id="137" name="Shape 137"/>
          <p:cNvSpPr txBox="1"/>
          <p:nvPr>
            <p:ph idx="4294967295" type="body"/>
          </p:nvPr>
        </p:nvSpPr>
        <p:spPr>
          <a:xfrm>
            <a:off x="3251009" y="3993750"/>
            <a:ext cx="2315699" cy="57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/>
              <a:t>Moved to CARTERRA Analysis System </a:t>
            </a:r>
          </a:p>
        </p:txBody>
      </p:sp>
      <p:sp>
        <p:nvSpPr>
          <p:cNvPr id="138" name="Shape 138"/>
          <p:cNvSpPr txBox="1"/>
          <p:nvPr>
            <p:ph type="title"/>
          </p:nvPr>
        </p:nvSpPr>
        <p:spPr>
          <a:xfrm>
            <a:off x="5091057" y="1235062"/>
            <a:ext cx="2353199" cy="392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2002</a:t>
            </a:r>
          </a:p>
        </p:txBody>
      </p:sp>
      <p:sp>
        <p:nvSpPr>
          <p:cNvPr id="139" name="Shape 139"/>
          <p:cNvSpPr txBox="1"/>
          <p:nvPr>
            <p:ph idx="4294967295" type="body"/>
          </p:nvPr>
        </p:nvSpPr>
        <p:spPr>
          <a:xfrm>
            <a:off x="5091049" y="1560475"/>
            <a:ext cx="2353199" cy="57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/>
              <a:t>SIPAS Analysis System on ArcGIS 8.x - 9.x</a:t>
            </a:r>
          </a:p>
        </p:txBody>
      </p:sp>
      <p:sp>
        <p:nvSpPr>
          <p:cNvPr id="140" name="Shape 140"/>
          <p:cNvSpPr txBox="1"/>
          <p:nvPr>
            <p:ph type="title"/>
          </p:nvPr>
        </p:nvSpPr>
        <p:spPr>
          <a:xfrm>
            <a:off x="6245121" y="3668336"/>
            <a:ext cx="2353199" cy="392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2013</a:t>
            </a:r>
          </a:p>
        </p:txBody>
      </p:sp>
      <p:sp>
        <p:nvSpPr>
          <p:cNvPr id="141" name="Shape 141"/>
          <p:cNvSpPr txBox="1"/>
          <p:nvPr>
            <p:ph idx="4294967295" type="body"/>
          </p:nvPr>
        </p:nvSpPr>
        <p:spPr>
          <a:xfrm>
            <a:off x="6245125" y="3993750"/>
            <a:ext cx="2353199" cy="57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78571"/>
              <a:buFont typeface="Arial"/>
              <a:buNone/>
            </a:pPr>
            <a:r>
              <a:rPr lang="en" sz="1400"/>
              <a:t>SIPAS Analysis System on ArcGIS 10.1</a:t>
            </a:r>
          </a:p>
        </p:txBody>
      </p:sp>
      <p:cxnSp>
        <p:nvCxnSpPr>
          <p:cNvPr id="142" name="Shape 142"/>
          <p:cNvCxnSpPr/>
          <p:nvPr/>
        </p:nvCxnSpPr>
        <p:spPr>
          <a:xfrm>
            <a:off x="3174800" y="3113100"/>
            <a:ext cx="0" cy="8279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oval"/>
          </a:ln>
        </p:spPr>
      </p:cxnSp>
      <p:cxnSp>
        <p:nvCxnSpPr>
          <p:cNvPr id="143" name="Shape 143"/>
          <p:cNvCxnSpPr/>
          <p:nvPr/>
        </p:nvCxnSpPr>
        <p:spPr>
          <a:xfrm rot="10800000">
            <a:off x="4997750" y="1439375"/>
            <a:ext cx="0" cy="9545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oval"/>
          </a:ln>
        </p:spPr>
      </p:cxnSp>
      <p:cxnSp>
        <p:nvCxnSpPr>
          <p:cNvPr id="144" name="Shape 144"/>
          <p:cNvCxnSpPr/>
          <p:nvPr/>
        </p:nvCxnSpPr>
        <p:spPr>
          <a:xfrm>
            <a:off x="6168925" y="3113100"/>
            <a:ext cx="0" cy="8279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oval"/>
          </a:ln>
        </p:spPr>
      </p:cxn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99" y="60174"/>
            <a:ext cx="1086875" cy="81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/>
        </p:nvSpPr>
        <p:spPr>
          <a:xfrm>
            <a:off x="2717950" y="2304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8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Questions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99" y="60174"/>
            <a:ext cx="1086875" cy="81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