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967-A9BF-4A8C-A95A-21004F67E93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938C-2C3C-40CB-87F4-C4AF059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967-A9BF-4A8C-A95A-21004F67E93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938C-2C3C-40CB-87F4-C4AF059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4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967-A9BF-4A8C-A95A-21004F67E93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938C-2C3C-40CB-87F4-C4AF059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0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967-A9BF-4A8C-A95A-21004F67E93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938C-2C3C-40CB-87F4-C4AF059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0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967-A9BF-4A8C-A95A-21004F67E93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938C-2C3C-40CB-87F4-C4AF059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4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967-A9BF-4A8C-A95A-21004F67E93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938C-2C3C-40CB-87F4-C4AF059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1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967-A9BF-4A8C-A95A-21004F67E93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938C-2C3C-40CB-87F4-C4AF059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2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967-A9BF-4A8C-A95A-21004F67E93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938C-2C3C-40CB-87F4-C4AF059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8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967-A9BF-4A8C-A95A-21004F67E93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938C-2C3C-40CB-87F4-C4AF059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7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967-A9BF-4A8C-A95A-21004F67E93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938C-2C3C-40CB-87F4-C4AF059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0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967-A9BF-4A8C-A95A-21004F67E93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938C-2C3C-40CB-87F4-C4AF059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3C967-A9BF-4A8C-A95A-21004F67E93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E938C-2C3C-40CB-87F4-C4AF059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9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eather.gmdss.org/bulletins/METAREA19.HIGH_SEAS_FORECAST.1100.0109561738912.html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eather.gmdss.org/bulletins/METAREA17.ICE_FORECAST_SOUTH.0246.01024907591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weather.gmdss.org/bulletins/METAREA6.HIGH_SEAS_FORECAST_SOUTH_60S.2100.2822405314069.html" TargetMode="External"/><Relationship Id="rId4" Type="http://schemas.openxmlformats.org/officeDocument/2006/relationships/hyperlink" Target="http://weather.gmdss.org/bulletins/METAREA20.HIGH_SEAS_FORECAST.0421.010423231768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9087" y="285293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GMDSS in Polar regions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029999"/>
            <a:ext cx="8700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JCOMM Expert Team on Sea Ice 6</a:t>
            </a:r>
            <a:r>
              <a:rPr lang="en-US" sz="1600" b="1" baseline="30000" dirty="0" smtClean="0">
                <a:latin typeface="+mj-lt"/>
              </a:rPr>
              <a:t>th</a:t>
            </a:r>
            <a:r>
              <a:rPr lang="en-US" sz="1600" b="1" dirty="0" smtClean="0">
                <a:latin typeface="+mj-lt"/>
              </a:rPr>
              <a:t> session – Expert Team on Maritime Safety Services 5</a:t>
            </a:r>
            <a:r>
              <a:rPr lang="en-US" sz="1600" b="1" baseline="30000" dirty="0" smtClean="0">
                <a:latin typeface="+mj-lt"/>
              </a:rPr>
              <a:t>th</a:t>
            </a:r>
            <a:r>
              <a:rPr lang="en-US" sz="1600" b="1" dirty="0" smtClean="0">
                <a:latin typeface="+mj-lt"/>
              </a:rPr>
              <a:t> session  </a:t>
            </a:r>
            <a:endParaRPr lang="ru-RU" sz="1600" dirty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Helsinki</a:t>
            </a:r>
            <a:r>
              <a:rPr lang="en-US" sz="1600" dirty="0">
                <a:latin typeface="+mj-lt"/>
              </a:rPr>
              <a:t>, 28 February to 3 March 2017</a:t>
            </a:r>
            <a:endParaRPr lang="ru-RU" sz="1600" dirty="0">
              <a:latin typeface="+mj-lt"/>
            </a:endParaRPr>
          </a:p>
        </p:txBody>
      </p:sp>
      <p:pic>
        <p:nvPicPr>
          <p:cNvPr id="9" name="Picture 10" descr="JCOMM_en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233363"/>
            <a:ext cx="46624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9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67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Polar (10) or METAREAs with floating ice occurrence  (17) ?</a:t>
            </a:r>
            <a:endParaRPr lang="ru-RU" dirty="0"/>
          </a:p>
        </p:txBody>
      </p:sp>
      <p:pic>
        <p:nvPicPr>
          <p:cNvPr id="1026" name="Picture 2" descr="META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66983" cy="535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3848" y="199875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21412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213377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5704" y="21933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8217" y="19491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164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1760" y="554859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07019" y="554859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208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18217" y="554859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9396" y="34695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v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2469" y="326201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v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7944" y="376406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v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2080" y="32549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v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4372" y="357940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v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2280" y="32942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v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67088" y="30773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v"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nsra.ru/images/map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METAREAs covered by floating ice information in GMDSS bulletins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55575" y="1441019"/>
            <a:ext cx="8579038" cy="50405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Arctic Ocean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smtClean="0"/>
              <a:t>METAREA XVII, XVIII (Canada) - </a:t>
            </a:r>
            <a:r>
              <a:rPr lang="en-US" sz="2600" dirty="0" smtClean="0">
                <a:sym typeface="Symbol"/>
                <a:hlinkClick r:id="rId2"/>
              </a:rPr>
              <a:t></a:t>
            </a:r>
            <a:r>
              <a:rPr lang="en-US" sz="2600" dirty="0" smtClean="0"/>
              <a:t>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smtClean="0"/>
              <a:t>METAREA XIX (Norway) - </a:t>
            </a:r>
            <a:r>
              <a:rPr lang="en-US" sz="2600" dirty="0" smtClean="0">
                <a:sym typeface="Symbol"/>
                <a:hlinkClick r:id="rId3"/>
              </a:rPr>
              <a:t>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METAREA </a:t>
            </a:r>
            <a:r>
              <a:rPr lang="en-US" sz="2600" dirty="0" smtClean="0"/>
              <a:t>XX, XXI (</a:t>
            </a:r>
            <a:r>
              <a:rPr lang="en-US" sz="2600" dirty="0"/>
              <a:t>Russia) </a:t>
            </a:r>
            <a:r>
              <a:rPr lang="en-US" sz="2600" dirty="0" smtClean="0"/>
              <a:t>- </a:t>
            </a:r>
            <a:r>
              <a:rPr lang="en-US" sz="2600" dirty="0" smtClean="0">
                <a:sym typeface="Symbol"/>
                <a:hlinkClick r:id="rId4"/>
              </a:rPr>
              <a:t>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North Atlantic</a:t>
            </a:r>
          </a:p>
          <a:p>
            <a:pPr marL="857250" lvl="2" indent="-457200">
              <a:buFont typeface="Wingdings" panose="05000000000000000000" pitchFamily="2" charset="2"/>
              <a:buChar char="ü"/>
            </a:pPr>
            <a:r>
              <a:rPr lang="en-US" sz="2600" dirty="0"/>
              <a:t>METAREA </a:t>
            </a:r>
            <a:r>
              <a:rPr lang="en-US" sz="2600" dirty="0" smtClean="0"/>
              <a:t>I Greenland Sea (Denmark, Norway) - </a:t>
            </a:r>
            <a:r>
              <a:rPr lang="en-US" sz="2600" dirty="0" smtClean="0">
                <a:sym typeface="Symbol"/>
                <a:hlinkClick r:id="rId4"/>
              </a:rPr>
              <a:t></a:t>
            </a:r>
            <a:endParaRPr lang="en-US" sz="2600" dirty="0" smtClean="0"/>
          </a:p>
          <a:p>
            <a:pPr marL="857250" lvl="2" indent="-457200">
              <a:buFont typeface="Wingdings" panose="05000000000000000000" pitchFamily="2" charset="2"/>
              <a:buChar char="ü"/>
            </a:pPr>
            <a:r>
              <a:rPr lang="en-US" sz="2600" dirty="0"/>
              <a:t>METAREA I </a:t>
            </a:r>
            <a:r>
              <a:rPr lang="en-US" sz="2600" dirty="0" smtClean="0"/>
              <a:t>Baltic Sea (Baltic sea ice services) - </a:t>
            </a:r>
            <a:r>
              <a:rPr lang="en-US" sz="2600" dirty="0" smtClean="0">
                <a:sym typeface="Symbol"/>
                <a:hlinkClick r:id="rId4"/>
              </a:rPr>
              <a:t></a:t>
            </a:r>
            <a:endParaRPr lang="en-US" sz="2600" dirty="0" smtClean="0"/>
          </a:p>
          <a:p>
            <a:pPr marL="857250" lvl="2" indent="-457200">
              <a:buFont typeface="Wingdings" panose="05000000000000000000" pitchFamily="2" charset="2"/>
              <a:buChar char="ü"/>
            </a:pPr>
            <a:r>
              <a:rPr lang="en-US" sz="2600" dirty="0" smtClean="0"/>
              <a:t>METAREA III Black and Azov Seas (Russia) </a:t>
            </a:r>
          </a:p>
          <a:p>
            <a:pPr marL="857250" lvl="2" indent="-457200">
              <a:buFont typeface="Wingdings" panose="05000000000000000000" pitchFamily="2" charset="2"/>
              <a:buChar char="ü"/>
            </a:pPr>
            <a:r>
              <a:rPr lang="en-US" sz="2600" dirty="0" smtClean="0"/>
              <a:t>METAREA IV (Canada, USA) </a:t>
            </a:r>
            <a:r>
              <a:rPr lang="en-US" sz="2600" dirty="0" smtClean="0">
                <a:sym typeface="Symbol"/>
                <a:hlinkClick r:id="rId4"/>
              </a:rPr>
              <a:t></a:t>
            </a:r>
            <a:endParaRPr lang="en-US" sz="2600" dirty="0" smtClean="0"/>
          </a:p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en-US" sz="3000" dirty="0" smtClean="0"/>
              <a:t>North Pacific</a:t>
            </a:r>
          </a:p>
          <a:p>
            <a:pPr marL="857250" lvl="2" indent="-457200">
              <a:buFont typeface="Wingdings" panose="05000000000000000000" pitchFamily="2" charset="2"/>
              <a:buChar char="ü"/>
            </a:pPr>
            <a:r>
              <a:rPr lang="en-US" sz="2600" dirty="0" smtClean="0"/>
              <a:t>METAREA  XI (Japan, China) </a:t>
            </a:r>
          </a:p>
          <a:p>
            <a:pPr marL="857250" lvl="2" indent="-457200">
              <a:buFont typeface="Wingdings" panose="05000000000000000000" pitchFamily="2" charset="2"/>
              <a:buChar char="ü"/>
            </a:pPr>
            <a:r>
              <a:rPr lang="en-US" sz="2600" dirty="0" smtClean="0"/>
              <a:t>METAREA XIII (Russia) </a:t>
            </a:r>
            <a:endParaRPr lang="en-US" sz="2600" dirty="0"/>
          </a:p>
          <a:p>
            <a:pPr marL="857250" lvl="2" indent="-457200">
              <a:buFont typeface="Wingdings" panose="05000000000000000000" pitchFamily="2" charset="2"/>
              <a:buChar char="ü"/>
            </a:pPr>
            <a:r>
              <a:rPr lang="en-US" sz="2600" dirty="0" smtClean="0"/>
              <a:t>METAREA XII (USA) </a:t>
            </a:r>
            <a:r>
              <a:rPr lang="en-US" sz="2600" dirty="0" smtClean="0">
                <a:sym typeface="Symbol"/>
                <a:hlinkClick r:id="rId4"/>
              </a:rPr>
              <a:t>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Southern </a:t>
            </a:r>
            <a:r>
              <a:rPr lang="en-US" dirty="0" smtClean="0"/>
              <a:t>Ocean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smtClean="0"/>
              <a:t>METAREA VI (</a:t>
            </a:r>
            <a:r>
              <a:rPr lang="en-US" sz="2600" dirty="0" smtClean="0"/>
              <a:t>Argentina) - </a:t>
            </a:r>
            <a:r>
              <a:rPr lang="en-US" sz="2600" dirty="0">
                <a:sym typeface="Symbol"/>
                <a:hlinkClick r:id="rId5"/>
              </a:rPr>
              <a:t></a:t>
            </a:r>
            <a:endParaRPr lang="en-US" sz="26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METAREA </a:t>
            </a:r>
            <a:r>
              <a:rPr lang="en-US" sz="2600" dirty="0" smtClean="0"/>
              <a:t>VII, X, XIV, XV 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513669"/>
            <a:ext cx="277180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98" y="5869418"/>
            <a:ext cx="90474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7382509" y="4950716"/>
            <a:ext cx="48612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228184" y="6063130"/>
            <a:ext cx="936104" cy="40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T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12" y="5121453"/>
            <a:ext cx="2290656" cy="161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1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175</Words>
  <Application>Microsoft Office PowerPoint</Application>
  <PresentationFormat>Экран (4:3)</PresentationFormat>
  <Paragraphs>39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GMDSS in Polar regions</vt:lpstr>
      <vt:lpstr>Polar (10) or METAREAs with floating ice occurrence  (17) ?</vt:lpstr>
      <vt:lpstr>METAREAs covered by floating ice information in GMDSS bulletins</vt:lpstr>
    </vt:vector>
  </TitlesOfParts>
  <Company>AARI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Vasily Smolyanitsky</dc:creator>
  <cp:lastModifiedBy>vms</cp:lastModifiedBy>
  <cp:revision>41</cp:revision>
  <dcterms:created xsi:type="dcterms:W3CDTF">2014-08-14T16:27:07Z</dcterms:created>
  <dcterms:modified xsi:type="dcterms:W3CDTF">2017-03-01T12:39:20Z</dcterms:modified>
</cp:coreProperties>
</file>