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347" r:id="rId4"/>
    <p:sldId id="350" r:id="rId5"/>
    <p:sldId id="335" r:id="rId6"/>
    <p:sldId id="336" r:id="rId7"/>
    <p:sldId id="337" r:id="rId8"/>
    <p:sldId id="354" r:id="rId9"/>
    <p:sldId id="364" r:id="rId10"/>
    <p:sldId id="365" r:id="rId11"/>
    <p:sldId id="357" r:id="rId12"/>
    <p:sldId id="358" r:id="rId13"/>
    <p:sldId id="359" r:id="rId14"/>
    <p:sldId id="360" r:id="rId15"/>
    <p:sldId id="362" r:id="rId16"/>
    <p:sldId id="340" r:id="rId17"/>
    <p:sldId id="352" r:id="rId18"/>
    <p:sldId id="346" r:id="rId19"/>
    <p:sldId id="331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00"/>
    <a:srgbClr val="FFCCFF"/>
    <a:srgbClr val="99FF99"/>
    <a:srgbClr val="FFFFFF"/>
    <a:srgbClr val="990099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3" autoAdjust="0"/>
    <p:restoredTop sz="94382" autoAdjust="0"/>
  </p:normalViewPr>
  <p:slideViewPr>
    <p:cSldViewPr>
      <p:cViewPr>
        <p:scale>
          <a:sx n="72" d="100"/>
          <a:sy n="72" d="100"/>
        </p:scale>
        <p:origin x="-10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9B54B-AFCB-F740-A0A7-562232AB348B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23385-508E-A744-9E9F-ED47517DC3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5A5C18-B5F8-4A78-99C4-FFD2BB3458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9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537D4F-D26A-448C-843D-6D00A7AA6809}" type="slidenum">
              <a:rPr lang="en-GB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D949B-6ADA-465E-9EEE-A75CE1F2C01F}" type="slidenum">
              <a:rPr lang="en-GB" altLang="en-US" sz="1200">
                <a:solidFill>
                  <a:srgbClr val="000000"/>
                </a:solidFill>
                <a:latin typeface="Times" charset="0"/>
              </a:rPr>
              <a:pPr/>
              <a:t>3</a:t>
            </a:fld>
            <a:endParaRPr lang="en-GB" alt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52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Contributing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A5C18-B5F8-4A78-99C4-FFD2BB34582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52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6D5B-D828-4086-93A6-FAB251D3B76D}" type="slidenum">
              <a:rPr lang="en-GB" altLang="en-US" smtClean="0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6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5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52400"/>
            <a:ext cx="1981200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2400"/>
            <a:ext cx="579120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2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52400"/>
            <a:ext cx="7924800" cy="613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5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EC294A9C-8C64-48EA-9B05-80347025033A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01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8DF94D46-51C4-4A7B-AB0C-7030AC7CFDAF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5B4E0-B61B-4259-A3AF-243E0AE58827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D9AF-FC6F-4E82-BD8F-21A0A348FC51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7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585C-ABAC-4B9C-94D0-EA1B02690AFF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6E20-CDA8-455C-916B-C088805D15FB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8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C8C6E-DC4D-4ADB-B1A3-71E1766CCA84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8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91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4EA56-4956-461C-8276-458B534D0BBE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21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ED7F-1685-40BD-AB27-C0F663EAEF4D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73D5-B16F-4FF6-AC95-8BBA4875F561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1E398-A74E-4638-877F-23DE799662E9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3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EB7A8-A9DE-4A03-810F-2CDFA4811624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07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1FD44-AED5-48AA-9021-A7DC76BAFB12}" type="slidenum">
              <a:rPr lang="en-GB" altLang="en-US">
                <a:solidFill>
                  <a:srgbClr val="000000"/>
                </a:solidFill>
              </a:rPr>
              <a:pPr/>
              <a:t>‹Nr.›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41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1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58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4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89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iel et mer-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662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text styles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82438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CC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0" y="6613525"/>
            <a:ext cx="612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9BE54A3-DF48-4AAD-B08A-7CC7F3CEE545}" type="slidenum">
              <a:rPr lang="en-GB" altLang="de-DE" sz="1000" smtClean="0">
                <a:solidFill>
                  <a:srgbClr val="FFFFFF"/>
                </a:solidFill>
                <a:latin typeface="Arial Unicode MS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en-GB" altLang="de-DE" sz="1000" smtClean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1031" name="Picture 20" descr="jcomm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 eaLnBrk="0" hangingPunct="0">
              <a:defRPr/>
            </a:pPr>
            <a:r>
              <a:rPr lang="en-GB" smtClean="0">
                <a:solidFill>
                  <a:srgbClr val="000000"/>
                </a:solidFill>
                <a:latin typeface="Arial" charset="0"/>
                <a:cs typeface="+mn-cs"/>
              </a:rPr>
              <a:t>ETSI-2017</a:t>
            </a:r>
            <a:endParaRPr lang="en-GB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eaLnBrk="0" hangingPunct="0"/>
            <a:fld id="{08511053-2C4D-45FF-851B-A5791203E235}" type="slidenum">
              <a:rPr lang="en-GB" alt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‹Nr.›</a:t>
            </a:fld>
            <a:endParaRPr lang="en-GB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4175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de-DE" sz="3200" b="1" i="1" dirty="0" smtClean="0"/>
              <a:t>Implementing the New </a:t>
            </a:r>
            <a:br>
              <a:rPr lang="en-GB" altLang="de-DE" sz="3200" b="1" i="1" dirty="0" smtClean="0"/>
            </a:br>
            <a:r>
              <a:rPr lang="en-GB" altLang="de-DE" sz="3200" b="1" i="1" dirty="0" smtClean="0"/>
              <a:t>JCOMM Marine Climate Data System (MCDS)</a:t>
            </a:r>
            <a:r>
              <a:rPr lang="en-GB" altLang="de-DE" sz="3200" dirty="0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724400"/>
            <a:ext cx="8568952" cy="1752600"/>
          </a:xfrm>
        </p:spPr>
        <p:txBody>
          <a:bodyPr/>
          <a:lstStyle/>
          <a:p>
            <a:pPr eaLnBrk="1" hangingPunct="1"/>
            <a:r>
              <a:rPr lang="en-GB" altLang="de-DE" sz="2000" i="1" dirty="0" smtClean="0"/>
              <a:t>Lydia Gates, Vice-Chair  Expert Team on Marine Climatology (ETMC), </a:t>
            </a:r>
          </a:p>
          <a:p>
            <a:pPr eaLnBrk="1" hangingPunct="1"/>
            <a:r>
              <a:rPr lang="en-GB" altLang="de-DE" sz="2000" i="1" dirty="0" smtClean="0"/>
              <a:t>Eric Freeman, Chair ETMC, Etienne </a:t>
            </a:r>
            <a:r>
              <a:rPr lang="en-GB" altLang="de-DE" sz="2000" i="1" dirty="0" err="1"/>
              <a:t>Charpentier</a:t>
            </a:r>
            <a:r>
              <a:rPr lang="en-GB" altLang="de-DE" sz="2000" i="1" dirty="0"/>
              <a:t> </a:t>
            </a:r>
            <a:r>
              <a:rPr lang="en-GB" altLang="de-DE" sz="2000" i="1" dirty="0" smtClean="0"/>
              <a:t> and Long Jiang, WMO Secretariat</a:t>
            </a:r>
          </a:p>
          <a:p>
            <a:pPr eaLnBrk="1" hangingPunct="1"/>
            <a:endParaRPr lang="en-GB" altLang="de-DE" sz="2000" i="1" dirty="0" smtClean="0"/>
          </a:p>
        </p:txBody>
      </p:sp>
      <p:pic>
        <p:nvPicPr>
          <p:cNvPr id="2053" name="Picture 6" descr="jcom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040560" cy="576064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DACs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Data </a:t>
            </a:r>
            <a:r>
              <a:rPr lang="de-DE" altLang="de-DE" sz="2400" dirty="0" err="1">
                <a:solidFill>
                  <a:schemeClr val="bg2"/>
                </a:solidFill>
              </a:rPr>
              <a:t>A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cquisition</a:t>
            </a:r>
            <a:r>
              <a:rPr lang="de-DE" altLang="de-DE" sz="2400" dirty="0" smtClean="0">
                <a:solidFill>
                  <a:schemeClr val="bg2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8209037" cy="3888431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DE" altLang="de-DE" sz="2000" dirty="0"/>
          </a:p>
          <a:p>
            <a:r>
              <a:rPr lang="de-DE" altLang="de-DE" sz="2400" dirty="0" smtClean="0"/>
              <a:t>Receive data/metadata from single platform type (e.g. </a:t>
            </a:r>
            <a:r>
              <a:rPr lang="de-DE" altLang="de-DE" sz="2400" dirty="0" err="1" smtClean="0"/>
              <a:t>buoy</a:t>
            </a:r>
            <a:r>
              <a:rPr lang="de-DE" altLang="de-DE" sz="2400" dirty="0" smtClean="0"/>
              <a:t>, ship)</a:t>
            </a:r>
          </a:p>
          <a:p>
            <a:r>
              <a:rPr lang="de-DE" altLang="de-DE" sz="2400" dirty="0" smtClean="0"/>
              <a:t>Both in </a:t>
            </a:r>
            <a:r>
              <a:rPr lang="de-DE" altLang="de-DE" sz="2400" dirty="0" err="1" smtClean="0"/>
              <a:t>near</a:t>
            </a:r>
            <a:r>
              <a:rPr lang="de-DE" altLang="de-DE" sz="2400" dirty="0"/>
              <a:t> </a:t>
            </a:r>
            <a:r>
              <a:rPr lang="de-DE" altLang="de-DE" sz="2400" dirty="0" smtClean="0"/>
              <a:t>real-time and delayed mode</a:t>
            </a:r>
          </a:p>
          <a:p>
            <a:r>
              <a:rPr lang="de-DE" altLang="de-DE" sz="2400" dirty="0" err="1" smtClean="0"/>
              <a:t>Apply</a:t>
            </a:r>
            <a:r>
              <a:rPr lang="de-DE" altLang="de-DE" sz="2400" dirty="0" smtClean="0"/>
              <a:t> Minimum Quality Control (MQC)</a:t>
            </a:r>
          </a:p>
          <a:p>
            <a:r>
              <a:rPr lang="de-DE" altLang="de-DE" sz="2400" dirty="0" smtClean="0"/>
              <a:t>Forward data to the</a:t>
            </a:r>
            <a:r>
              <a:rPr lang="de-DE" altLang="de-DE" sz="2400" dirty="0"/>
              <a:t> </a:t>
            </a:r>
            <a:r>
              <a:rPr lang="de-DE" altLang="de-DE" sz="2400" dirty="0" smtClean="0"/>
              <a:t>GDACs in agreed formats</a:t>
            </a:r>
          </a:p>
          <a:p>
            <a:pPr>
              <a:buFont typeface="Arial" charset="0"/>
              <a:buNone/>
            </a:pPr>
            <a:endParaRPr lang="de-DE" altLang="de-DE" sz="2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907703" y="620687"/>
            <a:ext cx="4968553" cy="720081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GDACs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Global Data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Assembly</a:t>
            </a:r>
            <a:r>
              <a:rPr lang="de-DE" altLang="de-DE" sz="2400" dirty="0" smtClean="0">
                <a:solidFill>
                  <a:schemeClr val="bg2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8137029" cy="4104456"/>
          </a:xfrm>
        </p:spPr>
        <p:txBody>
          <a:bodyPr/>
          <a:lstStyle/>
          <a:p>
            <a:r>
              <a:rPr lang="de-DE" altLang="de-DE" sz="2400" dirty="0" smtClean="0"/>
              <a:t>Combine all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streams</a:t>
            </a:r>
            <a:endParaRPr lang="de-DE" altLang="de-DE" sz="2400" dirty="0"/>
          </a:p>
          <a:p>
            <a:r>
              <a:rPr lang="de-DE" altLang="de-DE" sz="2400" dirty="0" err="1" smtClean="0"/>
              <a:t>Establish</a:t>
            </a:r>
            <a:r>
              <a:rPr lang="de-DE" altLang="de-DE" sz="2400" dirty="0" smtClean="0"/>
              <a:t> a </a:t>
            </a:r>
            <a:r>
              <a:rPr lang="de-DE" altLang="de-DE" sz="2400" dirty="0" err="1" smtClean="0"/>
              <a:t>unique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complete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dataset</a:t>
            </a:r>
            <a:endParaRPr lang="de-DE" altLang="de-DE" sz="2400" dirty="0" smtClean="0"/>
          </a:p>
          <a:p>
            <a:r>
              <a:rPr lang="de-DE" altLang="de-DE" sz="2400" dirty="0" err="1" smtClean="0"/>
              <a:t>Perform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agreed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quality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checks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including</a:t>
            </a:r>
            <a:r>
              <a:rPr lang="de-DE" altLang="de-DE" sz="2400" dirty="0"/>
              <a:t> </a:t>
            </a:r>
            <a:r>
              <a:rPr lang="de-DE" altLang="de-DE" sz="2400" dirty="0" smtClean="0"/>
              <a:t>High Quality Control (HQC)</a:t>
            </a:r>
          </a:p>
          <a:p>
            <a:r>
              <a:rPr lang="de-DE" altLang="de-DE" sz="2400" dirty="0" smtClean="0"/>
              <a:t>Forward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original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quality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controlled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metadata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with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flags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CMOCs</a:t>
            </a:r>
          </a:p>
          <a:p>
            <a:r>
              <a:rPr lang="de-DE" altLang="de-DE" sz="2400" dirty="0" err="1" smtClean="0"/>
              <a:t>Ensure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that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delayed</a:t>
            </a:r>
            <a:r>
              <a:rPr lang="de-DE" altLang="de-DE" sz="2400" dirty="0" smtClean="0"/>
              <a:t>-mode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real-time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streams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are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compared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linked</a:t>
            </a:r>
            <a:endParaRPr lang="de-DE" altLang="de-DE" sz="2400" dirty="0" smtClean="0"/>
          </a:p>
          <a:p>
            <a:r>
              <a:rPr lang="de-DE" altLang="de-DE" sz="2400" dirty="0" smtClean="0"/>
              <a:t>Feedback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DACs</a:t>
            </a:r>
          </a:p>
          <a:p>
            <a:endParaRPr lang="de-DE" altLang="de-DE" sz="20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9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336704" cy="1584176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CMOCs</a:t>
            </a:r>
            <a:r>
              <a:rPr lang="de-DE" altLang="de-DE" sz="2400" dirty="0">
                <a:solidFill>
                  <a:schemeClr val="bg2"/>
                </a:solidFill>
              </a:rPr>
              <a:t/>
            </a:r>
            <a:br>
              <a:rPr lang="de-DE" altLang="de-DE" sz="2400" dirty="0">
                <a:solidFill>
                  <a:schemeClr val="bg2"/>
                </a:solidFill>
              </a:rPr>
            </a:br>
            <a:r>
              <a:rPr lang="de-DE" altLang="de-DE" sz="1800" dirty="0">
                <a:solidFill>
                  <a:schemeClr val="bg2"/>
                </a:solidFill>
              </a:rPr>
              <a:t>WMO-IOC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for</a:t>
            </a:r>
            <a:r>
              <a:rPr lang="de-DE" altLang="de-DE" sz="1800" dirty="0">
                <a:solidFill>
                  <a:schemeClr val="bg2"/>
                </a:solidFill>
              </a:rPr>
              <a:t> Marine-</a:t>
            </a:r>
            <a:r>
              <a:rPr lang="de-DE" altLang="de-DE" sz="1800" dirty="0" err="1">
                <a:solidFill>
                  <a:schemeClr val="bg2"/>
                </a:solidFill>
              </a:rPr>
              <a:t>Meteorological</a:t>
            </a:r>
            <a:r>
              <a:rPr lang="de-DE" altLang="de-DE" sz="1800" dirty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and</a:t>
            </a:r>
            <a:r>
              <a:rPr lang="de-DE" altLang="de-DE" sz="1800" dirty="0">
                <a:solidFill>
                  <a:schemeClr val="bg2"/>
                </a:solidFill>
              </a:rPr>
              <a:t/>
            </a:r>
            <a:br>
              <a:rPr lang="de-DE" altLang="de-DE" sz="1800" dirty="0">
                <a:solidFill>
                  <a:schemeClr val="bg2"/>
                </a:solidFill>
              </a:rPr>
            </a:br>
            <a:r>
              <a:rPr lang="de-DE" altLang="de-DE" sz="1800" dirty="0" err="1">
                <a:solidFill>
                  <a:schemeClr val="bg2"/>
                </a:solidFill>
              </a:rPr>
              <a:t>Oceanographic</a:t>
            </a:r>
            <a:r>
              <a:rPr lang="de-DE" altLang="de-DE" sz="1800" dirty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Climate</a:t>
            </a:r>
            <a:r>
              <a:rPr lang="de-DE" altLang="de-DE" sz="1800" dirty="0">
                <a:solidFill>
                  <a:schemeClr val="bg2"/>
                </a:solidFill>
              </a:rPr>
              <a:t> Data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8209037" cy="4032447"/>
          </a:xfrm>
        </p:spPr>
        <p:txBody>
          <a:bodyPr/>
          <a:lstStyle/>
          <a:p>
            <a:r>
              <a:rPr lang="de-DE" altLang="de-DE" sz="2400" dirty="0" err="1" smtClean="0"/>
              <a:t>Scope</a:t>
            </a:r>
            <a:r>
              <a:rPr lang="de-DE" altLang="de-DE" sz="2400" dirty="0" smtClean="0"/>
              <a:t>: </a:t>
            </a:r>
            <a:r>
              <a:rPr lang="de-DE" altLang="de-DE" sz="2400" dirty="0" err="1" smtClean="0"/>
              <a:t>many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observational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platforms</a:t>
            </a:r>
            <a:endParaRPr lang="de-DE" altLang="de-DE" sz="2400" dirty="0" smtClean="0"/>
          </a:p>
          <a:p>
            <a:r>
              <a:rPr lang="de-DE" altLang="de-DE" sz="2400" dirty="0" smtClean="0"/>
              <a:t>Act as a network of data centres</a:t>
            </a:r>
          </a:p>
          <a:p>
            <a:r>
              <a:rPr lang="de-DE" altLang="de-DE" sz="2400" dirty="0" err="1" smtClean="0"/>
              <a:t>Collect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metadata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from</a:t>
            </a:r>
            <a:r>
              <a:rPr lang="de-DE" altLang="de-DE" sz="2400" dirty="0" smtClean="0"/>
              <a:t> GDACs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other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sources</a:t>
            </a:r>
            <a:endParaRPr lang="de-DE" altLang="de-DE" sz="2400" dirty="0" smtClean="0"/>
          </a:p>
          <a:p>
            <a:r>
              <a:rPr lang="de-DE" altLang="de-DE" sz="2400" dirty="0" err="1" smtClean="0"/>
              <a:t>Undertake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/</a:t>
            </a:r>
            <a:r>
              <a:rPr lang="de-DE" altLang="de-DE" sz="2400" dirty="0" err="1" smtClean="0"/>
              <a:t>metadata</a:t>
            </a:r>
            <a:r>
              <a:rPr lang="de-DE" altLang="de-DE" sz="2400" dirty="0" smtClean="0"/>
              <a:t> rescue</a:t>
            </a:r>
          </a:p>
          <a:p>
            <a:r>
              <a:rPr lang="de-DE" altLang="de-DE" sz="2400" dirty="0" smtClean="0"/>
              <a:t>Common </a:t>
            </a:r>
            <a:r>
              <a:rPr lang="de-DE" altLang="de-DE" sz="2400" dirty="0" err="1" smtClean="0"/>
              <a:t>formatting</a:t>
            </a:r>
            <a:r>
              <a:rPr lang="de-DE" altLang="de-DE" sz="2400" dirty="0" smtClean="0"/>
              <a:t> (e.g. </a:t>
            </a:r>
            <a:r>
              <a:rPr lang="de-DE" altLang="de-DE" sz="2400" dirty="0" err="1" smtClean="0"/>
              <a:t>netcdf</a:t>
            </a:r>
            <a:r>
              <a:rPr lang="de-DE" altLang="de-DE" sz="2400" dirty="0" smtClean="0"/>
              <a:t>), </a:t>
            </a:r>
            <a:r>
              <a:rPr lang="de-DE" altLang="de-DE" sz="2400" dirty="0" err="1" smtClean="0"/>
              <a:t>bias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adj.</a:t>
            </a:r>
            <a:endParaRPr lang="de-DE" altLang="de-DE" sz="2400" dirty="0" smtClean="0"/>
          </a:p>
          <a:p>
            <a:r>
              <a:rPr lang="de-DE" altLang="de-DE" sz="2400" dirty="0" err="1" smtClean="0"/>
              <a:t>Make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integrated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climate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datasets</a:t>
            </a:r>
            <a:r>
              <a:rPr lang="de-DE" altLang="de-DE" sz="2400" dirty="0" smtClean="0"/>
              <a:t> and products available to the user </a:t>
            </a:r>
            <a:r>
              <a:rPr lang="de-DE" altLang="de-DE" sz="2400" dirty="0" err="1" smtClean="0"/>
              <a:t>interface</a:t>
            </a:r>
            <a:r>
              <a:rPr lang="de-DE" altLang="de-DE" sz="2400" dirty="0" smtClean="0"/>
              <a:t> </a:t>
            </a:r>
          </a:p>
          <a:p>
            <a:r>
              <a:rPr lang="de-DE" altLang="de-DE" sz="2400" dirty="0" err="1" smtClean="0"/>
              <a:t>Ensure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storage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metadata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with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defined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standards</a:t>
            </a:r>
            <a:endParaRPr lang="de-DE" altLang="de-DE" sz="2400" dirty="0" smtClean="0"/>
          </a:p>
          <a:p>
            <a:endParaRPr lang="de-DE" altLang="de-DE" sz="2000" dirty="0" smtClean="0"/>
          </a:p>
          <a:p>
            <a:endParaRPr lang="de-DE" altLang="de-DE" sz="2000" dirty="0" smtClean="0"/>
          </a:p>
          <a:p>
            <a:endParaRPr lang="de-DE" altLang="de-DE" sz="20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76664" cy="1152128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CMOC-China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1800" dirty="0" smtClean="0">
                <a:solidFill>
                  <a:schemeClr val="bg2"/>
                </a:solidFill>
              </a:rPr>
              <a:t>WMO-IOC Centre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for</a:t>
            </a:r>
            <a:r>
              <a:rPr lang="de-DE" altLang="de-DE" sz="1800" dirty="0" smtClean="0">
                <a:solidFill>
                  <a:schemeClr val="bg2"/>
                </a:solidFill>
              </a:rPr>
              <a:t> Marine-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Meteorological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and</a:t>
            </a:r>
            <a:r>
              <a:rPr lang="de-DE" altLang="de-DE" sz="1800" dirty="0" smtClean="0">
                <a:solidFill>
                  <a:schemeClr val="bg2"/>
                </a:solidFill>
              </a:rPr>
              <a:t/>
            </a:r>
            <a:br>
              <a:rPr lang="de-DE" altLang="de-DE" sz="1800" dirty="0" smtClean="0">
                <a:solidFill>
                  <a:schemeClr val="bg2"/>
                </a:solidFill>
              </a:rPr>
            </a:br>
            <a:r>
              <a:rPr lang="de-DE" altLang="de-DE" sz="1800" dirty="0" err="1" smtClean="0">
                <a:solidFill>
                  <a:schemeClr val="bg2"/>
                </a:solidFill>
              </a:rPr>
              <a:t>Oceanographic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Climate</a:t>
            </a:r>
            <a:r>
              <a:rPr lang="de-DE" altLang="de-DE" sz="1800" dirty="0" smtClean="0">
                <a:solidFill>
                  <a:schemeClr val="bg2"/>
                </a:solidFill>
              </a:rPr>
              <a:t> Data</a:t>
            </a:r>
            <a:endParaRPr lang="de-DE" altLang="de-DE" sz="1800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75656" y="1772816"/>
            <a:ext cx="6768752" cy="3744416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CMOC in Tianjin, China</a:t>
            </a:r>
          </a:p>
          <a:p>
            <a:r>
              <a:rPr lang="de-DE" sz="1800" dirty="0" smtClean="0"/>
              <a:t>was successfully evaluated against the CMOC evaluation criteria proposed by the ETMC and Data Management Coordination Group (DMCG); </a:t>
            </a:r>
            <a:r>
              <a:rPr lang="de-DE" sz="1800" dirty="0" smtClean="0">
                <a:solidFill>
                  <a:srgbClr val="FF0000"/>
                </a:solidFill>
              </a:rPr>
              <a:t>a </a:t>
            </a:r>
            <a:r>
              <a:rPr lang="de-DE" sz="1800" dirty="0" err="1" smtClean="0">
                <a:solidFill>
                  <a:srgbClr val="FF0000"/>
                </a:solidFill>
              </a:rPr>
              <a:t>resolution</a:t>
            </a:r>
            <a:r>
              <a:rPr lang="de-DE" sz="1800" dirty="0" smtClean="0">
                <a:solidFill>
                  <a:srgbClr val="FF0000"/>
                </a:solidFill>
              </a:rPr>
              <a:t> establishing CMOC/China was </a:t>
            </a:r>
            <a:r>
              <a:rPr lang="de-DE" sz="1800" dirty="0" err="1" smtClean="0">
                <a:solidFill>
                  <a:srgbClr val="FF0000"/>
                </a:solidFill>
              </a:rPr>
              <a:t>adopted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by</a:t>
            </a:r>
            <a:r>
              <a:rPr lang="de-DE" sz="1800" dirty="0" smtClean="0">
                <a:solidFill>
                  <a:srgbClr val="FF0000"/>
                </a:solidFill>
              </a:rPr>
              <a:t> WMO </a:t>
            </a:r>
            <a:r>
              <a:rPr lang="de-DE" sz="1800" dirty="0" err="1" smtClean="0">
                <a:solidFill>
                  <a:srgbClr val="FF0000"/>
                </a:solidFill>
              </a:rPr>
              <a:t>and</a:t>
            </a:r>
            <a:r>
              <a:rPr lang="de-DE" sz="1800" dirty="0" smtClean="0">
                <a:solidFill>
                  <a:srgbClr val="FF0000"/>
                </a:solidFill>
              </a:rPr>
              <a:t> IOC</a:t>
            </a:r>
          </a:p>
          <a:p>
            <a:r>
              <a:rPr lang="de-DE" sz="1800" dirty="0" smtClean="0"/>
              <a:t>2014-2016: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integration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global </a:t>
            </a:r>
            <a:r>
              <a:rPr lang="de-DE" sz="1800" dirty="0" err="1" smtClean="0"/>
              <a:t>drifting</a:t>
            </a:r>
            <a:r>
              <a:rPr lang="de-DE" sz="1800" dirty="0" smtClean="0"/>
              <a:t> </a:t>
            </a:r>
            <a:r>
              <a:rPr lang="de-DE" sz="1800" dirty="0" err="1" smtClean="0"/>
              <a:t>buoy</a:t>
            </a:r>
            <a:r>
              <a:rPr lang="de-DE" sz="1800" dirty="0" smtClean="0"/>
              <a:t> </a:t>
            </a:r>
            <a:r>
              <a:rPr lang="de-DE" sz="1800" dirty="0" err="1" smtClean="0"/>
              <a:t>observations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metadata</a:t>
            </a:r>
            <a:r>
              <a:rPr lang="de-DE" sz="1800" dirty="0" smtClean="0"/>
              <a:t>, in </a:t>
            </a:r>
            <a:r>
              <a:rPr lang="de-DE" sz="1800" dirty="0" err="1" smtClean="0"/>
              <a:t>cooperation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NOAA/AOML </a:t>
            </a:r>
            <a:r>
              <a:rPr lang="de-DE" sz="1800" dirty="0" err="1" smtClean="0"/>
              <a:t>and</a:t>
            </a:r>
            <a:r>
              <a:rPr lang="de-DE" sz="1800" dirty="0"/>
              <a:t> </a:t>
            </a:r>
            <a:r>
              <a:rPr lang="de-DE" sz="1800" dirty="0" smtClean="0"/>
              <a:t>GDACs, etc.  </a:t>
            </a:r>
          </a:p>
          <a:p>
            <a:r>
              <a:rPr lang="de-DE" sz="1800" dirty="0" smtClean="0"/>
              <a:t>will also </a:t>
            </a:r>
            <a:r>
              <a:rPr lang="de-DE" sz="1800" dirty="0" err="1" smtClean="0"/>
              <a:t>have</a:t>
            </a:r>
            <a:r>
              <a:rPr lang="de-DE" sz="1800" dirty="0" smtClean="0"/>
              <a:t> a </a:t>
            </a:r>
            <a:r>
              <a:rPr lang="de-DE" sz="1800" dirty="0" err="1" smtClean="0"/>
              <a:t>focus</a:t>
            </a:r>
            <a:r>
              <a:rPr lang="de-DE" sz="1800" dirty="0" smtClean="0"/>
              <a:t> on </a:t>
            </a:r>
            <a:r>
              <a:rPr lang="de-DE" sz="1800" dirty="0" err="1" smtClean="0"/>
              <a:t>historical</a:t>
            </a:r>
            <a:r>
              <a:rPr lang="de-DE" sz="1800" dirty="0" smtClean="0"/>
              <a:t> </a:t>
            </a:r>
            <a:r>
              <a:rPr lang="de-DE" sz="1800" dirty="0" err="1" smtClean="0"/>
              <a:t>metadata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rescue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Asian-Pacific </a:t>
            </a:r>
            <a:r>
              <a:rPr lang="de-DE" sz="1800" dirty="0" err="1" smtClean="0"/>
              <a:t>region</a:t>
            </a:r>
            <a:endParaRPr lang="de-DE" sz="1800" dirty="0" smtClean="0"/>
          </a:p>
          <a:p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r>
              <a:rPr lang="de-DE" sz="1800" dirty="0" smtClean="0"/>
              <a:t> </a:t>
            </a:r>
            <a:r>
              <a:rPr lang="de-DE" sz="1800" dirty="0" err="1" smtClean="0"/>
              <a:t>activities</a:t>
            </a:r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328592" cy="720080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HQCS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1800" dirty="0" smtClean="0">
                <a:solidFill>
                  <a:schemeClr val="bg2"/>
                </a:solidFill>
              </a:rPr>
              <a:t>High Quality Control Standard</a:t>
            </a:r>
            <a:endParaRPr lang="de-DE" altLang="de-DE" sz="1800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15616" y="1628800"/>
            <a:ext cx="6468244" cy="4680520"/>
          </a:xfrm>
        </p:spPr>
        <p:txBody>
          <a:bodyPr/>
          <a:lstStyle/>
          <a:p>
            <a:r>
              <a:rPr lang="de-DE" sz="2000" dirty="0" err="1" smtClean="0"/>
              <a:t>Developed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DWD</a:t>
            </a:r>
          </a:p>
          <a:p>
            <a:r>
              <a:rPr lang="de-DE" sz="2000" dirty="0" smtClean="0"/>
              <a:t>Integrated land-</a:t>
            </a:r>
            <a:r>
              <a:rPr lang="de-DE" sz="2000" dirty="0" err="1" smtClean="0"/>
              <a:t>sea</a:t>
            </a:r>
            <a:r>
              <a:rPr lang="de-DE" sz="2000" dirty="0" smtClean="0"/>
              <a:t>-</a:t>
            </a:r>
            <a:r>
              <a:rPr lang="de-DE" sz="2000" dirty="0" err="1" smtClean="0"/>
              <a:t>mask</a:t>
            </a:r>
            <a:r>
              <a:rPr lang="de-DE" sz="2000" dirty="0" smtClean="0"/>
              <a:t>, </a:t>
            </a:r>
            <a:r>
              <a:rPr lang="de-DE" sz="2000" dirty="0" err="1" smtClean="0"/>
              <a:t>accuracy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0,01°</a:t>
            </a:r>
          </a:p>
          <a:p>
            <a:r>
              <a:rPr lang="de-DE" sz="2000" dirty="0" err="1" smtClean="0"/>
              <a:t>Climatology</a:t>
            </a:r>
            <a:r>
              <a:rPr lang="de-DE" sz="2000" dirty="0" smtClean="0"/>
              <a:t> check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 </a:t>
            </a:r>
            <a:r>
              <a:rPr lang="de-DE" sz="2000" dirty="0" err="1" smtClean="0"/>
              <a:t>fields</a:t>
            </a:r>
            <a:r>
              <a:rPr lang="de-DE" sz="2000" dirty="0" smtClean="0"/>
              <a:t> </a:t>
            </a:r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ERA-Interim-</a:t>
            </a:r>
            <a:r>
              <a:rPr lang="de-DE" sz="2000" dirty="0" err="1" smtClean="0"/>
              <a:t>Reanalysis</a:t>
            </a:r>
            <a:r>
              <a:rPr lang="de-DE" sz="2000" dirty="0" smtClean="0"/>
              <a:t> 1981-2010</a:t>
            </a:r>
          </a:p>
          <a:p>
            <a:r>
              <a:rPr lang="de-DE" sz="2000" dirty="0" smtClean="0"/>
              <a:t>Time-</a:t>
            </a:r>
            <a:r>
              <a:rPr lang="de-DE" sz="2000" dirty="0" err="1" smtClean="0"/>
              <a:t>Sequence</a:t>
            </a:r>
            <a:r>
              <a:rPr lang="de-DE" sz="2000" dirty="0" smtClean="0"/>
              <a:t> check, </a:t>
            </a:r>
            <a:r>
              <a:rPr lang="de-DE" sz="2000" dirty="0" err="1"/>
              <a:t>i</a:t>
            </a:r>
            <a:r>
              <a:rPr lang="de-DE" sz="2000" dirty="0" err="1" smtClean="0"/>
              <a:t>nconsistency</a:t>
            </a:r>
            <a:r>
              <a:rPr lang="de-DE" sz="2000" dirty="0" smtClean="0"/>
              <a:t> check</a:t>
            </a:r>
          </a:p>
          <a:p>
            <a:r>
              <a:rPr lang="de-DE" sz="2000" dirty="0" err="1" smtClean="0"/>
              <a:t>Spatial</a:t>
            </a:r>
            <a:r>
              <a:rPr lang="de-DE" sz="2000" dirty="0" smtClean="0"/>
              <a:t> check</a:t>
            </a:r>
          </a:p>
          <a:p>
            <a:r>
              <a:rPr lang="en-US" sz="2000" dirty="0" smtClean="0"/>
              <a:t>Implementation </a:t>
            </a:r>
            <a:r>
              <a:rPr lang="en-US" sz="2000" dirty="0"/>
              <a:t>of all MQC rules, capability to run as an MQC-only </a:t>
            </a:r>
            <a:r>
              <a:rPr lang="en-US" sz="2000" dirty="0" smtClean="0"/>
              <a:t>version</a:t>
            </a:r>
          </a:p>
          <a:p>
            <a:r>
              <a:rPr lang="en-US" sz="2000" dirty="0" smtClean="0"/>
              <a:t>Handling </a:t>
            </a:r>
            <a:r>
              <a:rPr lang="en-US" sz="2000" dirty="0"/>
              <a:t>of data with high temporal </a:t>
            </a:r>
            <a:r>
              <a:rPr lang="en-US" sz="2000" dirty="0" smtClean="0"/>
              <a:t>resolution</a:t>
            </a:r>
          </a:p>
          <a:p>
            <a:r>
              <a:rPr lang="en-US" sz="2000" dirty="0" err="1" smtClean="0"/>
              <a:t>Documention</a:t>
            </a:r>
            <a:r>
              <a:rPr lang="en-US" sz="2000" dirty="0" smtClean="0"/>
              <a:t> of the code</a:t>
            </a:r>
          </a:p>
          <a:p>
            <a:endParaRPr lang="de-DE" sz="2400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Impacts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8840"/>
            <a:ext cx="7421512" cy="4392910"/>
          </a:xfrm>
        </p:spPr>
        <p:txBody>
          <a:bodyPr/>
          <a:lstStyle/>
          <a:p>
            <a:pPr eaLnBrk="1" hangingPunct="1"/>
            <a:r>
              <a:rPr lang="en-GB" altLang="de-DE" sz="2400" dirty="0" smtClean="0"/>
              <a:t>MCSS to be discontinued</a:t>
            </a:r>
          </a:p>
          <a:p>
            <a:pPr eaLnBrk="1" hangingPunct="1"/>
            <a:r>
              <a:rPr lang="en-GB" altLang="de-DE" sz="2400" dirty="0" smtClean="0"/>
              <a:t>Changes to role names and some tasks/responsibilities </a:t>
            </a:r>
          </a:p>
          <a:p>
            <a:pPr eaLnBrk="1" hangingPunct="1"/>
            <a:r>
              <a:rPr lang="en-GB" altLang="de-DE" sz="2400" dirty="0" smtClean="0"/>
              <a:t>CMs migrate to DACs</a:t>
            </a:r>
          </a:p>
          <a:p>
            <a:pPr eaLnBrk="1" hangingPunct="1"/>
            <a:r>
              <a:rPr lang="en-GB" altLang="de-DE" sz="2400" dirty="0" smtClean="0"/>
              <a:t>GCCs and </a:t>
            </a:r>
            <a:r>
              <a:rPr lang="en-GB" altLang="de-DE" sz="2400" dirty="0" err="1" smtClean="0"/>
              <a:t>VOSClim</a:t>
            </a:r>
            <a:r>
              <a:rPr lang="en-GB" altLang="de-DE" sz="2400" dirty="0" smtClean="0"/>
              <a:t> DAC migrate to GDACs </a:t>
            </a:r>
          </a:p>
          <a:p>
            <a:pPr eaLnBrk="1" hangingPunct="1"/>
            <a:r>
              <a:rPr lang="en-GB" altLang="de-DE" sz="2400" dirty="0" smtClean="0"/>
              <a:t>RMs – possible other roles within MCDS</a:t>
            </a:r>
          </a:p>
          <a:p>
            <a:pPr eaLnBrk="1" hangingPunct="1"/>
            <a:endParaRPr lang="en-GB" altLang="de-DE" dirty="0" smtClean="0"/>
          </a:p>
          <a:p>
            <a:pPr eaLnBrk="1" hangingPunct="1"/>
            <a:endParaRPr lang="en-GB" altLang="de-DE" dirty="0" smtClean="0"/>
          </a:p>
          <a:p>
            <a:pPr eaLnBrk="1" hangingPunct="1"/>
            <a:endParaRPr lang="en-GB" altLang="de-DE" dirty="0" smtClean="0"/>
          </a:p>
          <a:p>
            <a:pPr eaLnBrk="1" hangingPunct="1"/>
            <a:endParaRPr lang="en-GB" altLang="de-DE" dirty="0" smtClean="0"/>
          </a:p>
          <a:p>
            <a:pPr eaLnBrk="1" hangingPunct="1"/>
            <a:endParaRPr lang="en-GB" alt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706" y="127794"/>
            <a:ext cx="8713788" cy="792162"/>
          </a:xfrm>
        </p:spPr>
        <p:txBody>
          <a:bodyPr/>
          <a:lstStyle/>
          <a:p>
            <a:pPr algn="ctr"/>
            <a:r>
              <a:rPr lang="en-ZA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Management Programme Area (DMPA) activities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4" y="1052513"/>
            <a:ext cx="8893175" cy="4897437"/>
          </a:xfrm>
        </p:spPr>
        <p:txBody>
          <a:bodyPr/>
          <a:lstStyle/>
          <a:p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Marine </a:t>
            </a: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Climatological Summaries Scheme (MCSS) and development of the Marine Climate Data System (MCDS) contributing to GFCS</a:t>
            </a:r>
            <a:endParaRPr lang="en-ZA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ZA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Congress approved the first WMO-IOC Centre for Marine Meteorological and Oceanographic Climate (CMOC) data in Tianjin, China. </a:t>
            </a:r>
          </a:p>
          <a:p>
            <a:r>
              <a:rPr lang="en-ZA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CMOCs are key for integration of ocean climate data from various sources, higher level quality control, bias correction, and with regard to data rescue</a:t>
            </a:r>
          </a:p>
          <a:p>
            <a:pPr lvl="0"/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the International Oceanographic Data and Information Exchange of the IOC of UNESCO on the Ocean Data Portal (ODP) and Ocean Data Standards and Best Practices (ODSBP)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H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52400"/>
            <a:ext cx="6624736" cy="1143000"/>
          </a:xfrm>
        </p:spPr>
        <p:txBody>
          <a:bodyPr/>
          <a:lstStyle/>
          <a:p>
            <a:pPr eaLnBrk="1" hangingPunct="1"/>
            <a:r>
              <a:rPr lang="de-DE" altLang="de-DE" sz="3200" dirty="0" err="1" smtClean="0"/>
              <a:t>Implementing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the</a:t>
            </a:r>
            <a:r>
              <a:rPr lang="de-DE" altLang="de-DE" sz="3200" dirty="0" smtClean="0"/>
              <a:t> MCDS Vision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7"/>
            <a:ext cx="7847657" cy="4372967"/>
          </a:xfrm>
        </p:spPr>
        <p:txBody>
          <a:bodyPr/>
          <a:lstStyle/>
          <a:p>
            <a:pPr algn="just" eaLnBrk="1" hangingPunct="1"/>
            <a:r>
              <a:rPr lang="de-DE" altLang="de-DE" sz="2000" dirty="0" smtClean="0"/>
              <a:t>Begin </a:t>
            </a:r>
            <a:r>
              <a:rPr lang="de-DE" altLang="de-DE" sz="2000" dirty="0" err="1" smtClean="0"/>
              <a:t>implementation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phase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new</a:t>
            </a:r>
            <a:r>
              <a:rPr lang="de-DE" altLang="de-DE" sz="2000" dirty="0" smtClean="0"/>
              <a:t> JCOMM MCDS</a:t>
            </a:r>
          </a:p>
          <a:p>
            <a:pPr algn="just" eaLnBrk="1" hangingPunct="1"/>
            <a:r>
              <a:rPr lang="de-DE" altLang="de-DE" sz="2000" dirty="0" err="1" smtClean="0"/>
              <a:t>Formalise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coordinate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activities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existing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data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management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systems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within</a:t>
            </a:r>
            <a:r>
              <a:rPr lang="de-DE" altLang="de-DE" sz="2000" dirty="0" smtClean="0"/>
              <a:t> JCOMM,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address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gaps</a:t>
            </a:r>
            <a:endParaRPr lang="de-DE" altLang="de-DE" sz="2000" dirty="0" smtClean="0"/>
          </a:p>
          <a:p>
            <a:pPr algn="just" eaLnBrk="1" hangingPunct="1"/>
            <a:r>
              <a:rPr lang="de-DE" altLang="de-DE" sz="2000" dirty="0" smtClean="0"/>
              <a:t>Send </a:t>
            </a:r>
            <a:r>
              <a:rPr lang="de-DE" altLang="de-DE" sz="2000" dirty="0" err="1" smtClean="0"/>
              <a:t>invitations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to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candidate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centres</a:t>
            </a:r>
            <a:endParaRPr lang="de-DE" altLang="de-DE" sz="2000" dirty="0" smtClean="0"/>
          </a:p>
          <a:p>
            <a:pPr algn="just" eaLnBrk="1" hangingPunct="1"/>
            <a:r>
              <a:rPr lang="de-DE" altLang="de-DE" sz="2000" dirty="0" err="1" smtClean="0"/>
              <a:t>Submit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proposals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CMOC-ICOADS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CMOC-WOD</a:t>
            </a:r>
          </a:p>
          <a:p>
            <a:pPr algn="just" eaLnBrk="1" hangingPunct="1"/>
            <a:r>
              <a:rPr lang="de-DE" sz="2000" dirty="0" err="1" smtClean="0"/>
              <a:t>Rewrite</a:t>
            </a:r>
            <a:r>
              <a:rPr lang="de-DE" sz="2000" dirty="0" smtClean="0"/>
              <a:t> </a:t>
            </a:r>
            <a:r>
              <a:rPr lang="de-DE" sz="2000" dirty="0"/>
              <a:t>relevant </a:t>
            </a:r>
            <a:r>
              <a:rPr lang="de-DE" sz="2000" dirty="0" err="1"/>
              <a:t>sections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WMO </a:t>
            </a:r>
            <a:r>
              <a:rPr lang="de-DE" sz="2000" dirty="0" err="1"/>
              <a:t>Publ</a:t>
            </a:r>
            <a:r>
              <a:rPr lang="de-DE" sz="2000" dirty="0"/>
              <a:t>. </a:t>
            </a:r>
            <a:r>
              <a:rPr lang="de-DE" sz="2000" dirty="0" err="1"/>
              <a:t>No</a:t>
            </a:r>
            <a:r>
              <a:rPr lang="de-DE" sz="2000" dirty="0"/>
              <a:t>. 471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smtClean="0"/>
              <a:t>558</a:t>
            </a:r>
            <a:endParaRPr lang="de-DE" altLang="de-DE" sz="2000" dirty="0" smtClean="0"/>
          </a:p>
          <a:p>
            <a:pPr algn="just" eaLnBrk="1" hangingPunct="1"/>
            <a:endParaRPr lang="de-DE" altLang="de-DE" sz="2000" smtClean="0"/>
          </a:p>
          <a:p>
            <a:pPr algn="just" eaLnBrk="1" hangingPunct="1"/>
            <a:r>
              <a:rPr lang="de-DE" altLang="de-DE" sz="2000" smtClean="0"/>
              <a:t>Prepare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adoption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new</a:t>
            </a:r>
            <a:r>
              <a:rPr lang="de-DE" altLang="de-DE" sz="2000" dirty="0" smtClean="0"/>
              <a:t> MCDS at  JCOMM-V in 2017</a:t>
            </a:r>
          </a:p>
          <a:p>
            <a:pPr marL="0" indent="0" algn="just" eaLnBrk="1" hangingPunct="1">
              <a:buNone/>
            </a:pPr>
            <a:endParaRPr lang="de-DE" altLang="de-DE" sz="2000" dirty="0" smtClean="0"/>
          </a:p>
          <a:p>
            <a:pPr algn="just" eaLnBrk="1" hangingPunct="1"/>
            <a:r>
              <a:rPr lang="de-DE" altLang="de-DE" sz="2000" b="1" dirty="0" smtClean="0">
                <a:solidFill>
                  <a:srgbClr val="FF6600"/>
                </a:solidFill>
              </a:rPr>
              <a:t>2020: </a:t>
            </a:r>
            <a:r>
              <a:rPr lang="de-DE" altLang="de-DE" sz="2000" b="1" dirty="0" err="1" smtClean="0">
                <a:solidFill>
                  <a:srgbClr val="FF6600"/>
                </a:solidFill>
              </a:rPr>
              <a:t>Dedicated</a:t>
            </a:r>
            <a:r>
              <a:rPr lang="de-DE" altLang="de-DE" sz="2000" b="1" dirty="0" smtClean="0">
                <a:solidFill>
                  <a:srgbClr val="FF6600"/>
                </a:solidFill>
              </a:rPr>
              <a:t> WMO-IOC Marine </a:t>
            </a:r>
            <a:r>
              <a:rPr lang="de-DE" altLang="de-DE" sz="2000" b="1" dirty="0" err="1" smtClean="0">
                <a:solidFill>
                  <a:srgbClr val="FF6600"/>
                </a:solidFill>
              </a:rPr>
              <a:t>Climate</a:t>
            </a:r>
            <a:r>
              <a:rPr lang="de-DE" altLang="de-DE" sz="2000" b="1" dirty="0" smtClean="0">
                <a:solidFill>
                  <a:srgbClr val="FF6600"/>
                </a:solidFill>
              </a:rPr>
              <a:t> Data System operational</a:t>
            </a:r>
          </a:p>
          <a:p>
            <a:pPr eaLnBrk="1" hangingPunct="1"/>
            <a:endParaRPr lang="de-DE" altLang="de-DE" sz="2400" b="1" dirty="0" smtClean="0"/>
          </a:p>
          <a:p>
            <a:pPr eaLnBrk="1" hangingPunct="1"/>
            <a:endParaRPr lang="de-DE" altLang="de-DE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4365104"/>
            <a:ext cx="4176464" cy="5040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de-DE" sz="2400" dirty="0" smtClean="0"/>
              <a:t>Thank you!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de-DE" sz="2400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534"/>
            <a:ext cx="8736013" cy="1242226"/>
          </a:xfrm>
        </p:spPr>
        <p:txBody>
          <a:bodyPr/>
          <a:lstStyle/>
          <a:p>
            <a:pPr marL="227013"/>
            <a:r>
              <a:rPr lang="en-ZA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Joint WMO-IOC Technical Commission for Oceanography and Marine Meteorology (JCOMM)</a:t>
            </a:r>
            <a:endParaRPr lang="en-US" altLang="en-US" sz="2600" dirty="0" smtClean="0">
              <a:solidFill>
                <a:srgbClr val="0000FF"/>
              </a:solidFill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413"/>
            <a:ext cx="914400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3276"/>
            <a:ext cx="8713788" cy="792162"/>
          </a:xfrm>
        </p:spPr>
        <p:txBody>
          <a:bodyPr/>
          <a:lstStyle/>
          <a:p>
            <a:pPr algn="ctr"/>
            <a:r>
              <a:rPr lang="en-ZA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JCOMM </a:t>
            </a:r>
            <a:r>
              <a:rPr lang="en-ZA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Intersessional</a:t>
            </a:r>
            <a:r>
              <a:rPr lang="en-ZA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Priorities (2012-2017)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5859"/>
            <a:ext cx="8713788" cy="4897437"/>
          </a:xfrm>
        </p:spPr>
        <p:txBody>
          <a:bodyPr/>
          <a:lstStyle/>
          <a:p>
            <a:r>
              <a:rPr lang="en-ZA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Weather and Ocean Forecasting; </a:t>
            </a:r>
          </a:p>
          <a:p>
            <a:r>
              <a:rPr lang="en-ZA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Disaster and Risk Reduction (DRR); </a:t>
            </a:r>
          </a:p>
          <a:p>
            <a:r>
              <a:rPr lang="en-ZA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Framework for Climate Services (GFCS) implementation;</a:t>
            </a:r>
          </a:p>
          <a:p>
            <a:r>
              <a:rPr lang="en-ZA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WMO Integrated Global Observing System (WIGOS) and WMO Information System (WIS) implementation;</a:t>
            </a:r>
          </a:p>
          <a:p>
            <a:r>
              <a:rPr lang="en-ZA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 Development (CD).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ETSI-2017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52400"/>
            <a:ext cx="5976268" cy="1143000"/>
          </a:xfrm>
        </p:spPr>
        <p:txBody>
          <a:bodyPr/>
          <a:lstStyle/>
          <a:p>
            <a:pPr eaLnBrk="1" hangingPunct="1"/>
            <a:r>
              <a:rPr lang="en-GB" altLang="de-DE" sz="3600" dirty="0" smtClean="0"/>
              <a:t>Existing JCOMM Climate Data Management System</a:t>
            </a:r>
          </a:p>
        </p:txBody>
      </p:sp>
      <p:graphicFrame>
        <p:nvGraphicFramePr>
          <p:cNvPr id="5124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6513" y="1733550"/>
          <a:ext cx="662305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Visio" r:id="rId3" imgW="9217533" imgH="5365623" progId="Visio.Drawing.11">
                  <p:embed/>
                </p:oleObj>
              </mc:Choice>
              <mc:Fallback>
                <p:oleObj name="Visio" r:id="rId3" imgW="9217533" imgH="5365623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733550"/>
                        <a:ext cx="6623050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6659563" y="2706688"/>
            <a:ext cx="2519362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800" b="1">
                <a:solidFill>
                  <a:srgbClr val="0033CC"/>
                </a:solidFill>
              </a:rPr>
              <a:t>Non-standardised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800" b="1">
                <a:solidFill>
                  <a:srgbClr val="0033CC"/>
                </a:solidFill>
              </a:rPr>
              <a:t>High complexity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800" b="1">
                <a:solidFill>
                  <a:srgbClr val="0033CC"/>
                </a:solidFill>
              </a:rPr>
              <a:t>Not well documented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800" b="1">
                <a:solidFill>
                  <a:srgbClr val="0033CC"/>
                </a:solidFill>
              </a:rPr>
              <a:t>Not well understood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de-DE" sz="1800" b="1">
                <a:solidFill>
                  <a:srgbClr val="0033CC"/>
                </a:solidFill>
              </a:rPr>
              <a:t>Not well linked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de-DE" sz="18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MCDS Vision and Goals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47825"/>
            <a:ext cx="7924800" cy="4876800"/>
          </a:xfrm>
        </p:spPr>
        <p:txBody>
          <a:bodyPr/>
          <a:lstStyle/>
          <a:p>
            <a:pPr eaLnBrk="1" hangingPunct="1"/>
            <a:r>
              <a:rPr lang="en-GB" altLang="de-DE" sz="2800" dirty="0" smtClean="0"/>
              <a:t>Standardised </a:t>
            </a:r>
            <a:r>
              <a:rPr lang="en-GB" altLang="de-DE" sz="2800" dirty="0"/>
              <a:t>d</a:t>
            </a:r>
            <a:r>
              <a:rPr lang="en-GB" altLang="de-DE" sz="2800" dirty="0" smtClean="0"/>
              <a:t>ata management structure across JCOMM</a:t>
            </a:r>
          </a:p>
          <a:p>
            <a:pPr eaLnBrk="1" hangingPunct="1"/>
            <a:r>
              <a:rPr lang="en-GB" altLang="de-DE" sz="2800" dirty="0" smtClean="0"/>
              <a:t>Well documented and well defined processes (formats, standards, procedures, </a:t>
            </a:r>
            <a:r>
              <a:rPr lang="en-GB" altLang="de-DE" sz="2800" dirty="0" err="1" smtClean="0"/>
              <a:t>etc</a:t>
            </a:r>
            <a:r>
              <a:rPr lang="en-GB" altLang="de-DE" sz="2800" dirty="0" smtClean="0"/>
              <a:t>)</a:t>
            </a:r>
          </a:p>
          <a:p>
            <a:pPr eaLnBrk="1" hangingPunct="1"/>
            <a:r>
              <a:rPr lang="en-GB" altLang="de-DE" sz="2800" dirty="0" smtClean="0"/>
              <a:t>Reduced complexity</a:t>
            </a:r>
          </a:p>
          <a:p>
            <a:pPr eaLnBrk="1" hangingPunct="1"/>
            <a:r>
              <a:rPr lang="en-GB" altLang="de-DE" sz="2800" dirty="0" smtClean="0"/>
              <a:t>Improved timescales for data availability</a:t>
            </a:r>
          </a:p>
          <a:p>
            <a:pPr eaLnBrk="1" hangingPunct="1"/>
            <a:r>
              <a:rPr lang="en-GB" altLang="de-DE" sz="2800" dirty="0" smtClean="0"/>
              <a:t>Standardized high quality control (HQCS)</a:t>
            </a:r>
          </a:p>
          <a:p>
            <a:pPr eaLnBrk="1" hangingPunct="1"/>
            <a:r>
              <a:rPr lang="en-GB" altLang="de-DE" sz="2800" dirty="0" smtClean="0"/>
              <a:t>Capitalising on synergies among existing systems</a:t>
            </a:r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MCDS Vision and Goals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07375" cy="4876800"/>
          </a:xfrm>
        </p:spPr>
        <p:txBody>
          <a:bodyPr/>
          <a:lstStyle/>
          <a:p>
            <a:pPr eaLnBrk="1" hangingPunct="1"/>
            <a:r>
              <a:rPr lang="en-GB" altLang="de-DE" sz="2800" dirty="0" smtClean="0"/>
              <a:t>Improved JCOMM Data Management linkages</a:t>
            </a:r>
          </a:p>
          <a:p>
            <a:pPr eaLnBrk="1" hangingPunct="1"/>
            <a:r>
              <a:rPr lang="en-GB" altLang="de-DE" sz="2800" dirty="0" smtClean="0"/>
              <a:t>Enhanced integration of WMO-IOC data, metadata and products</a:t>
            </a:r>
          </a:p>
          <a:p>
            <a:pPr eaLnBrk="1" hangingPunct="1"/>
            <a:r>
              <a:rPr lang="en-GB" altLang="de-DE" sz="2800" dirty="0" smtClean="0"/>
              <a:t>Improved availability of climate data and products (GFCS)</a:t>
            </a:r>
          </a:p>
          <a:p>
            <a:pPr eaLnBrk="1" hangingPunct="1"/>
            <a:r>
              <a:rPr lang="en-GB" altLang="de-DE" sz="2800" dirty="0" smtClean="0"/>
              <a:t>Interoperable with WIS and ODP</a:t>
            </a:r>
          </a:p>
          <a:p>
            <a:pPr eaLnBrk="1" hangingPunct="1"/>
            <a:r>
              <a:rPr lang="en-GB" altLang="de-DE" sz="2800" dirty="0" smtClean="0"/>
              <a:t>‘Internationalised’ data storage</a:t>
            </a:r>
          </a:p>
          <a:p>
            <a:pPr eaLnBrk="1" hangingPunct="1"/>
            <a:r>
              <a:rPr lang="en-GB" altLang="de-DE" sz="2800" dirty="0" smtClean="0"/>
              <a:t>International mirroring for improved access  and security</a:t>
            </a:r>
          </a:p>
          <a:p>
            <a:pPr eaLnBrk="1" hangingPunct="1"/>
            <a:endParaRPr lang="en-GB" altLang="de-DE" sz="2800" dirty="0" smtClean="0"/>
          </a:p>
          <a:p>
            <a:pPr eaLnBrk="1" hangingPunct="1"/>
            <a:endParaRPr lang="en-GB" alt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699792" y="1052513"/>
            <a:ext cx="496862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Distribution </a:t>
            </a:r>
            <a:r>
              <a:rPr lang="de-DE" altLang="de-DE" sz="1800" b="1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of</a:t>
            </a:r>
            <a:r>
              <a:rPr lang="de-DE" altLang="de-DE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de-DE" altLang="de-DE" sz="1800" b="1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Observations</a:t>
            </a:r>
            <a:r>
              <a:rPr lang="de-DE" altLang="de-DE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de-DE" altLang="de-DE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2014</a:t>
            </a:r>
            <a:endParaRPr lang="de-DE" altLang="de-DE" sz="1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7561015" cy="427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4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59" name="Object 3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86841371"/>
              </p:ext>
            </p:extLst>
          </p:nvPr>
        </p:nvGraphicFramePr>
        <p:xfrm>
          <a:off x="5186637" y="1414583"/>
          <a:ext cx="1846262" cy="372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Visio" r:id="rId4" imgW="1846707" imgH="3718941" progId="Visio.Drawing.11">
                  <p:embed/>
                </p:oleObj>
              </mc:Choice>
              <mc:Fallback>
                <p:oleObj name="Visio" r:id="rId4" imgW="1846707" imgH="37189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637" y="1414583"/>
                        <a:ext cx="1846262" cy="372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  <p:grpSp>
        <p:nvGrpSpPr>
          <p:cNvPr id="9219" name="Group 5"/>
          <p:cNvGrpSpPr>
            <a:grpSpLocks noChangeAspect="1"/>
          </p:cNvGrpSpPr>
          <p:nvPr/>
        </p:nvGrpSpPr>
        <p:grpSpPr bwMode="auto">
          <a:xfrm>
            <a:off x="-398463" y="557213"/>
            <a:ext cx="8642351" cy="5680075"/>
            <a:chOff x="1134" y="1399"/>
            <a:chExt cx="14515" cy="9540"/>
          </a:xfrm>
        </p:grpSpPr>
        <p:sp>
          <p:nvSpPr>
            <p:cNvPr id="9224" name="AutoShape 6"/>
            <p:cNvSpPr>
              <a:spLocks noChangeAspect="1" noChangeArrowheads="1"/>
            </p:cNvSpPr>
            <p:nvPr/>
          </p:nvSpPr>
          <p:spPr bwMode="auto">
            <a:xfrm>
              <a:off x="1134" y="1399"/>
              <a:ext cx="14515" cy="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Times New Roman" pitchFamily="18" charset="0"/>
              </a:endParaRPr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2212" y="7408"/>
              <a:ext cx="8447" cy="20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Times New Roman" pitchFamily="18" charset="0"/>
              </a:endParaRPr>
            </a:p>
          </p:txBody>
        </p:sp>
        <p:sp>
          <p:nvSpPr>
            <p:cNvPr id="9226" name="Text Box 8"/>
            <p:cNvSpPr txBox="1">
              <a:spLocks noChangeArrowheads="1"/>
            </p:cNvSpPr>
            <p:nvPr/>
          </p:nvSpPr>
          <p:spPr bwMode="auto">
            <a:xfrm>
              <a:off x="5102" y="2839"/>
              <a:ext cx="2948" cy="82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rgbClr val="000000"/>
                  </a:solidFill>
                </a:rPr>
                <a:t>Data Sources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 dirty="0">
                  <a:solidFill>
                    <a:srgbClr val="000000"/>
                  </a:solidFill>
                </a:rPr>
                <a:t>RT    DM</a:t>
              </a:r>
              <a:endParaRPr lang="en-GB" altLang="de-DE" sz="1400" dirty="0">
                <a:latin typeface="Times New Roman" pitchFamily="18" charset="0"/>
              </a:endParaRPr>
            </a:p>
          </p:txBody>
        </p:sp>
        <p:sp>
          <p:nvSpPr>
            <p:cNvPr id="9227" name="Text Box 9"/>
            <p:cNvSpPr txBox="1">
              <a:spLocks noChangeArrowheads="1"/>
            </p:cNvSpPr>
            <p:nvPr/>
          </p:nvSpPr>
          <p:spPr bwMode="auto">
            <a:xfrm>
              <a:off x="1803" y="1399"/>
              <a:ext cx="1004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2400" b="1" dirty="0"/>
                <a:t>MCDS Data Flow</a:t>
              </a:r>
              <a:endParaRPr lang="en-GB" altLang="de-DE" sz="1400" dirty="0">
                <a:latin typeface="Times New Roman" pitchFamily="18" charset="0"/>
              </a:endParaRPr>
            </a:p>
          </p:txBody>
        </p:sp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3402" y="4347"/>
              <a:ext cx="2948" cy="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</a:rPr>
                <a:t>RT-DAC(s)</a:t>
              </a:r>
              <a:endParaRPr lang="en-GB" altLang="de-DE" sz="1400">
                <a:latin typeface="Times New Roman" pitchFamily="18" charset="0"/>
              </a:endParaRPr>
            </a:p>
          </p:txBody>
        </p:sp>
        <p:sp>
          <p:nvSpPr>
            <p:cNvPr id="9229" name="Text Box 11"/>
            <p:cNvSpPr txBox="1">
              <a:spLocks noChangeArrowheads="1"/>
            </p:cNvSpPr>
            <p:nvPr/>
          </p:nvSpPr>
          <p:spPr bwMode="auto">
            <a:xfrm>
              <a:off x="4762" y="5933"/>
              <a:ext cx="3857" cy="9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</a:rPr>
                <a:t>GDAC(s)</a:t>
              </a:r>
              <a:endParaRPr lang="en-GB" altLang="de-DE" sz="1400">
                <a:latin typeface="Times New Roman" pitchFamily="18" charset="0"/>
              </a:endParaRPr>
            </a:p>
          </p:txBody>
        </p:sp>
        <p:sp>
          <p:nvSpPr>
            <p:cNvPr id="9230" name="Text Box 12"/>
            <p:cNvSpPr txBox="1">
              <a:spLocks noChangeArrowheads="1"/>
            </p:cNvSpPr>
            <p:nvPr/>
          </p:nvSpPr>
          <p:spPr bwMode="auto">
            <a:xfrm>
              <a:off x="3854" y="10016"/>
              <a:ext cx="5103" cy="6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</a:rPr>
                <a:t>JCOMM User Interface </a:t>
              </a:r>
              <a:endParaRPr lang="en-GB" altLang="de-DE" sz="1400">
                <a:latin typeface="Times New Roman" pitchFamily="18" charset="0"/>
              </a:endParaRPr>
            </a:p>
          </p:txBody>
        </p:sp>
        <p:sp>
          <p:nvSpPr>
            <p:cNvPr id="9231" name="Text Box 13"/>
            <p:cNvSpPr txBox="1">
              <a:spLocks noChangeArrowheads="1"/>
            </p:cNvSpPr>
            <p:nvPr/>
          </p:nvSpPr>
          <p:spPr bwMode="auto">
            <a:xfrm>
              <a:off x="11111" y="10130"/>
              <a:ext cx="136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BE0E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</a:rPr>
                <a:t>Data stream</a:t>
              </a:r>
              <a:endParaRPr lang="en-GB" altLang="de-DE" sz="1400">
                <a:latin typeface="Times New Roman" pitchFamily="18" charset="0"/>
              </a:endParaRP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13493" y="10130"/>
              <a:ext cx="170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BE0E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>
                  <a:solidFill>
                    <a:srgbClr val="000000"/>
                  </a:solidFill>
                </a:rPr>
                <a:t>QC </a:t>
              </a:r>
              <a:r>
                <a:rPr lang="de-DE" altLang="de-DE" sz="1400" dirty="0" err="1" smtClean="0">
                  <a:solidFill>
                    <a:srgbClr val="000000"/>
                  </a:solidFill>
                </a:rPr>
                <a:t>feedback</a:t>
              </a:r>
              <a:endParaRPr lang="en-GB" altLang="de-DE" sz="1400" dirty="0">
                <a:latin typeface="Times New Roman" pitchFamily="18" charset="0"/>
              </a:endParaRPr>
            </a:p>
          </p:txBody>
        </p:sp>
        <p:cxnSp>
          <p:nvCxnSpPr>
            <p:cNvPr id="9233" name="AutoShape 15"/>
            <p:cNvCxnSpPr>
              <a:cxnSpLocks noChangeShapeType="1"/>
            </p:cNvCxnSpPr>
            <p:nvPr/>
          </p:nvCxnSpPr>
          <p:spPr bwMode="auto">
            <a:xfrm>
              <a:off x="11111" y="10016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16"/>
            <p:cNvCxnSpPr>
              <a:cxnSpLocks noChangeShapeType="1"/>
            </p:cNvCxnSpPr>
            <p:nvPr/>
          </p:nvCxnSpPr>
          <p:spPr bwMode="auto">
            <a:xfrm>
              <a:off x="13379" y="10016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17"/>
            <p:cNvCxnSpPr>
              <a:cxnSpLocks noChangeShapeType="1"/>
            </p:cNvCxnSpPr>
            <p:nvPr/>
          </p:nvCxnSpPr>
          <p:spPr bwMode="auto">
            <a:xfrm>
              <a:off x="5670" y="3667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AutoShape 18"/>
            <p:cNvCxnSpPr>
              <a:cxnSpLocks noChangeShapeType="1"/>
            </p:cNvCxnSpPr>
            <p:nvPr/>
          </p:nvCxnSpPr>
          <p:spPr bwMode="auto">
            <a:xfrm>
              <a:off x="4874" y="6840"/>
              <a:ext cx="0" cy="10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AutoShape 19"/>
            <p:cNvCxnSpPr>
              <a:cxnSpLocks noChangeShapeType="1"/>
            </p:cNvCxnSpPr>
            <p:nvPr/>
          </p:nvCxnSpPr>
          <p:spPr bwMode="auto">
            <a:xfrm>
              <a:off x="7710" y="3667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AutoShape 20"/>
            <p:cNvCxnSpPr>
              <a:cxnSpLocks noChangeShapeType="1"/>
            </p:cNvCxnSpPr>
            <p:nvPr/>
          </p:nvCxnSpPr>
          <p:spPr bwMode="auto">
            <a:xfrm>
              <a:off x="6010" y="5253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AutoShape 21"/>
            <p:cNvCxnSpPr>
              <a:cxnSpLocks noChangeShapeType="1"/>
            </p:cNvCxnSpPr>
            <p:nvPr/>
          </p:nvCxnSpPr>
          <p:spPr bwMode="auto">
            <a:xfrm>
              <a:off x="7258" y="5253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0" name="Text Box 22"/>
            <p:cNvSpPr txBox="1">
              <a:spLocks noChangeArrowheads="1"/>
            </p:cNvSpPr>
            <p:nvPr/>
          </p:nvSpPr>
          <p:spPr bwMode="auto">
            <a:xfrm>
              <a:off x="9981" y="3665"/>
              <a:ext cx="52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Times New Roman" pitchFamily="18" charset="0"/>
              </a:endParaRP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3062" y="7918"/>
              <a:ext cx="2316" cy="500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1400" dirty="0" smtClean="0">
                  <a:latin typeface="+mn-lt"/>
                </a:rPr>
                <a:t>CMOC-China</a:t>
              </a:r>
              <a:endParaRPr lang="en-GB" altLang="de-DE" sz="1400" dirty="0">
                <a:latin typeface="+mn-lt"/>
              </a:endParaRP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8050" y="7918"/>
              <a:ext cx="1543" cy="50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</a:rPr>
                <a:t>CMOC b</a:t>
              </a:r>
              <a:endParaRPr lang="en-GB" altLang="de-DE" sz="1400">
                <a:latin typeface="Times New Roman" pitchFamily="18" charset="0"/>
              </a:endParaRPr>
            </a:p>
          </p:txBody>
        </p:sp>
        <p:sp>
          <p:nvSpPr>
            <p:cNvPr id="9243" name="Text Box 25"/>
            <p:cNvSpPr txBox="1">
              <a:spLocks noChangeArrowheads="1"/>
            </p:cNvSpPr>
            <p:nvPr/>
          </p:nvSpPr>
          <p:spPr bwMode="auto">
            <a:xfrm>
              <a:off x="6174" y="7918"/>
              <a:ext cx="1398" cy="500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>
                  <a:solidFill>
                    <a:srgbClr val="000000"/>
                  </a:solidFill>
                </a:rPr>
                <a:t>CMOC a</a:t>
              </a:r>
              <a:endParaRPr lang="en-GB" altLang="de-DE" sz="1400" dirty="0">
                <a:latin typeface="Times New Roman" pitchFamily="18" charset="0"/>
              </a:endParaRPr>
            </a:p>
          </p:txBody>
        </p:sp>
        <p:sp>
          <p:nvSpPr>
            <p:cNvPr id="9244" name="Text Box 26"/>
            <p:cNvSpPr txBox="1">
              <a:spLocks noChangeArrowheads="1"/>
            </p:cNvSpPr>
            <p:nvPr/>
          </p:nvSpPr>
          <p:spPr bwMode="auto">
            <a:xfrm>
              <a:off x="5102" y="8656"/>
              <a:ext cx="1382" cy="48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</a:rPr>
                <a:t>CMOC c</a:t>
              </a:r>
              <a:endParaRPr lang="en-GB" altLang="de-DE" sz="1400">
                <a:latin typeface="Times New Roman" pitchFamily="18" charset="0"/>
              </a:endParaRPr>
            </a:p>
          </p:txBody>
        </p:sp>
        <p:cxnSp>
          <p:nvCxnSpPr>
            <p:cNvPr id="9245" name="AutoShape 27"/>
            <p:cNvCxnSpPr>
              <a:cxnSpLocks noChangeShapeType="1"/>
            </p:cNvCxnSpPr>
            <p:nvPr/>
          </p:nvCxnSpPr>
          <p:spPr bwMode="auto">
            <a:xfrm>
              <a:off x="5670" y="6840"/>
              <a:ext cx="2" cy="18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6" name="AutoShape 28"/>
            <p:cNvCxnSpPr>
              <a:cxnSpLocks noChangeShapeType="1"/>
            </p:cNvCxnSpPr>
            <p:nvPr/>
          </p:nvCxnSpPr>
          <p:spPr bwMode="auto">
            <a:xfrm>
              <a:off x="6462" y="9336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7" name="Text Box 29"/>
            <p:cNvSpPr txBox="1">
              <a:spLocks noChangeArrowheads="1"/>
            </p:cNvSpPr>
            <p:nvPr/>
          </p:nvSpPr>
          <p:spPr bwMode="auto">
            <a:xfrm>
              <a:off x="6578" y="4347"/>
              <a:ext cx="2945" cy="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</a:rPr>
                <a:t>DM-DAC(s)</a:t>
              </a:r>
              <a:endParaRPr lang="en-GB" altLang="de-DE" sz="1400">
                <a:latin typeface="Times New Roman" pitchFamily="18" charset="0"/>
              </a:endParaRPr>
            </a:p>
          </p:txBody>
        </p:sp>
        <p:cxnSp>
          <p:nvCxnSpPr>
            <p:cNvPr id="9248" name="AutoShape 30"/>
            <p:cNvCxnSpPr>
              <a:cxnSpLocks noChangeShapeType="1"/>
            </p:cNvCxnSpPr>
            <p:nvPr/>
          </p:nvCxnSpPr>
          <p:spPr bwMode="auto">
            <a:xfrm>
              <a:off x="8050" y="5253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9" name="AutoShape 31"/>
            <p:cNvCxnSpPr>
              <a:cxnSpLocks noChangeShapeType="1"/>
            </p:cNvCxnSpPr>
            <p:nvPr/>
          </p:nvCxnSpPr>
          <p:spPr bwMode="auto">
            <a:xfrm>
              <a:off x="5442" y="5253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2" name="AutoShape 34"/>
            <p:cNvCxnSpPr>
              <a:cxnSpLocks noChangeShapeType="1"/>
            </p:cNvCxnSpPr>
            <p:nvPr/>
          </p:nvCxnSpPr>
          <p:spPr bwMode="auto">
            <a:xfrm>
              <a:off x="6894" y="6840"/>
              <a:ext cx="1" cy="10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3" name="AutoShape 35"/>
            <p:cNvCxnSpPr>
              <a:cxnSpLocks noChangeShapeType="1"/>
            </p:cNvCxnSpPr>
            <p:nvPr/>
          </p:nvCxnSpPr>
          <p:spPr bwMode="auto">
            <a:xfrm>
              <a:off x="8276" y="6840"/>
              <a:ext cx="0" cy="107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4" name="AutoShape 36"/>
            <p:cNvCxnSpPr>
              <a:cxnSpLocks noChangeShapeType="1"/>
            </p:cNvCxnSpPr>
            <p:nvPr/>
          </p:nvCxnSpPr>
          <p:spPr bwMode="auto">
            <a:xfrm>
              <a:off x="6918" y="3667"/>
              <a:ext cx="0" cy="68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10314" y="3556"/>
              <a:ext cx="521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Times New Roman" pitchFamily="18" charset="0"/>
              </a:endParaRPr>
            </a:p>
          </p:txBody>
        </p:sp>
      </p:grpSp>
      <p:sp>
        <p:nvSpPr>
          <p:cNvPr id="209994" name="Rectangle 74"/>
          <p:cNvSpPr>
            <a:spLocks noChangeArrowheads="1"/>
          </p:cNvSpPr>
          <p:nvPr/>
        </p:nvSpPr>
        <p:spPr bwMode="auto">
          <a:xfrm>
            <a:off x="4869114" y="557213"/>
            <a:ext cx="2938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 dirty="0">
                <a:solidFill>
                  <a:srgbClr val="99CCFF"/>
                </a:solidFill>
              </a:rPr>
              <a:t>MCSS Data Flow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7164288" y="3256737"/>
            <a:ext cx="93672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800" i="1" dirty="0" smtClean="0">
                <a:solidFill>
                  <a:schemeClr val="bg2"/>
                </a:solidFill>
                <a:latin typeface="Arial Unicode MS" pitchFamily="34" charset="-128"/>
              </a:rPr>
              <a:t>Two GCCs</a:t>
            </a:r>
            <a:endParaRPr lang="en-GB" altLang="de-DE" sz="1800" i="1" dirty="0">
              <a:solidFill>
                <a:schemeClr val="bg2"/>
              </a:solidFill>
              <a:latin typeface="Arial Unicode MS" pitchFamily="34" charset="-128"/>
            </a:endParaRPr>
          </a:p>
        </p:txBody>
      </p:sp>
      <p:cxnSp>
        <p:nvCxnSpPr>
          <p:cNvPr id="40" name="AutoShape 16"/>
          <p:cNvCxnSpPr>
            <a:cxnSpLocks noChangeShapeType="1"/>
          </p:cNvCxnSpPr>
          <p:nvPr/>
        </p:nvCxnSpPr>
        <p:spPr bwMode="auto">
          <a:xfrm>
            <a:off x="2096500" y="3796761"/>
            <a:ext cx="0" cy="64183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6"/>
          <p:cNvCxnSpPr>
            <a:cxnSpLocks noChangeShapeType="1"/>
          </p:cNvCxnSpPr>
          <p:nvPr/>
        </p:nvCxnSpPr>
        <p:spPr bwMode="auto">
          <a:xfrm>
            <a:off x="3247817" y="3796761"/>
            <a:ext cx="0" cy="64183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6"/>
          <p:cNvCxnSpPr>
            <a:cxnSpLocks noChangeShapeType="1"/>
          </p:cNvCxnSpPr>
          <p:nvPr/>
        </p:nvCxnSpPr>
        <p:spPr bwMode="auto">
          <a:xfrm>
            <a:off x="4058168" y="3796761"/>
            <a:ext cx="0" cy="64183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6"/>
          <p:cNvCxnSpPr>
            <a:cxnSpLocks noChangeShapeType="1"/>
          </p:cNvCxnSpPr>
          <p:nvPr/>
        </p:nvCxnSpPr>
        <p:spPr bwMode="auto">
          <a:xfrm>
            <a:off x="2504748" y="3796761"/>
            <a:ext cx="0" cy="1081239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34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296862"/>
            <a:ext cx="3686175" cy="5848350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ETSI-2017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.4_Nicky_Scott-MCDS">
  <a:themeElements>
    <a:clrScheme name="9.4_Nicky_Scott-MCD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9.4_Nicky_Scott-MCD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9.4_Nicky_Scott-MCD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.4_Nicky_Scott-MCD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.4_Nicky_Scott-MCD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Bildschirmpräsentation (4:3)</PresentationFormat>
  <Paragraphs>134</Paragraphs>
  <Slides>18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9.4_Nicky_Scott-MCDS</vt:lpstr>
      <vt:lpstr>blank</vt:lpstr>
      <vt:lpstr>Visio</vt:lpstr>
      <vt:lpstr>Implementing the New  JCOMM Marine Climate Data System (MCDS) </vt:lpstr>
      <vt:lpstr>Structure of the Joint WMO-IOC Technical Commission for Oceanography and Marine Meteorology (JCOMM)</vt:lpstr>
      <vt:lpstr>JCOMM Intersessional Priorities (2012-2017)</vt:lpstr>
      <vt:lpstr>Existing JCOMM Climate Data Management System</vt:lpstr>
      <vt:lpstr>MCDS Vision and Goals</vt:lpstr>
      <vt:lpstr>MCDS Vision and Goals</vt:lpstr>
      <vt:lpstr>PowerPoint-Präsentation</vt:lpstr>
      <vt:lpstr>PowerPoint-Präsentation</vt:lpstr>
      <vt:lpstr>PowerPoint-Präsentation</vt:lpstr>
      <vt:lpstr>DACs Data Acquisition Centres    </vt:lpstr>
      <vt:lpstr>GDACs Global Data Assembly Centres    </vt:lpstr>
      <vt:lpstr>CMOCs WMO-IOC Centres for Marine-Meteorological and Oceanographic Climate Data   </vt:lpstr>
      <vt:lpstr>CMOC-China WMO-IOC Centre for Marine-Meteorological and Oceanographic Climate Data</vt:lpstr>
      <vt:lpstr>HQCS High Quality Control Standard</vt:lpstr>
      <vt:lpstr>Impacts</vt:lpstr>
      <vt:lpstr>Data Management Programme Area (DMPA) activities</vt:lpstr>
      <vt:lpstr>Implementing the MCDS Vision</vt:lpstr>
      <vt:lpstr>PowerPoint-Präsentation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Marine Climate Data System (MCDS)</dc:title>
  <dc:creator>nicola.scott</dc:creator>
  <cp:lastModifiedBy>Gates Lydia</cp:lastModifiedBy>
  <cp:revision>78</cp:revision>
  <dcterms:created xsi:type="dcterms:W3CDTF">2013-04-11T15:20:52Z</dcterms:created>
  <dcterms:modified xsi:type="dcterms:W3CDTF">2017-03-03T08:21:32Z</dcterms:modified>
</cp:coreProperties>
</file>