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79" r:id="rId3"/>
    <p:sldId id="257" r:id="rId4"/>
    <p:sldId id="275" r:id="rId5"/>
    <p:sldId id="280" r:id="rId6"/>
    <p:sldId id="276" r:id="rId7"/>
    <p:sldId id="277" r:id="rId8"/>
    <p:sldId id="281" r:id="rId9"/>
    <p:sldId id="259" r:id="rId10"/>
    <p:sldId id="262" r:id="rId11"/>
    <p:sldId id="258" r:id="rId12"/>
    <p:sldId id="263" r:id="rId13"/>
    <p:sldId id="261" r:id="rId14"/>
    <p:sldId id="273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4" r:id="rId24"/>
    <p:sldId id="260" r:id="rId25"/>
    <p:sldId id="278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786E5-535D-4BB2-A734-12ED0863BAA0}" type="datetimeFigureOut">
              <a:rPr lang="ru-RU" smtClean="0"/>
              <a:t>20.07.2016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18EEC-1590-4F84-A807-2F22324A9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377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CF3894-CC51-4DC6-BDF5-982DC44B6C57}" type="slidenum">
              <a:rPr lang="en-CA" smtClean="0"/>
              <a:pPr>
                <a:defRPr/>
              </a:pPr>
              <a:t>6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967-A9BF-4A8C-A95A-21004F67E937}" type="datetimeFigureOut">
              <a:rPr lang="ru-RU" smtClean="0"/>
              <a:t>20.07.2016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E938C-2C3C-40CB-87F4-C4AF059CA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46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967-A9BF-4A8C-A95A-21004F67E937}" type="datetimeFigureOut">
              <a:rPr lang="ru-RU" smtClean="0"/>
              <a:t>20.07.2016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E938C-2C3C-40CB-87F4-C4AF059CA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049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967-A9BF-4A8C-A95A-21004F67E937}" type="datetimeFigureOut">
              <a:rPr lang="ru-RU" smtClean="0"/>
              <a:t>20.07.2016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E938C-2C3C-40CB-87F4-C4AF059CA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800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967-A9BF-4A8C-A95A-21004F67E937}" type="datetimeFigureOut">
              <a:rPr lang="ru-RU" smtClean="0"/>
              <a:t>20.07.2016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E938C-2C3C-40CB-87F4-C4AF059CA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000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967-A9BF-4A8C-A95A-21004F67E937}" type="datetimeFigureOut">
              <a:rPr lang="ru-RU" smtClean="0"/>
              <a:t>20.07.2016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E938C-2C3C-40CB-87F4-C4AF059CA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946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967-A9BF-4A8C-A95A-21004F67E937}" type="datetimeFigureOut">
              <a:rPr lang="ru-RU" smtClean="0"/>
              <a:t>20.07.2016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E938C-2C3C-40CB-87F4-C4AF059CA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311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967-A9BF-4A8C-A95A-21004F67E937}" type="datetimeFigureOut">
              <a:rPr lang="ru-RU" smtClean="0"/>
              <a:t>20.07.2016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E938C-2C3C-40CB-87F4-C4AF059CA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628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967-A9BF-4A8C-A95A-21004F67E937}" type="datetimeFigureOut">
              <a:rPr lang="ru-RU" smtClean="0"/>
              <a:t>20.07.2016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E938C-2C3C-40CB-87F4-C4AF059CA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485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967-A9BF-4A8C-A95A-21004F67E937}" type="datetimeFigureOut">
              <a:rPr lang="ru-RU" smtClean="0"/>
              <a:t>20.07.2016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E938C-2C3C-40CB-87F4-C4AF059CA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679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967-A9BF-4A8C-A95A-21004F67E937}" type="datetimeFigureOut">
              <a:rPr lang="ru-RU" smtClean="0"/>
              <a:t>20.07.2016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E938C-2C3C-40CB-87F4-C4AF059CA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206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3C967-A9BF-4A8C-A95A-21004F67E937}" type="datetimeFigureOut">
              <a:rPr lang="ru-RU" smtClean="0"/>
              <a:t>20.07.2016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E938C-2C3C-40CB-87F4-C4AF059CA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2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3C967-A9BF-4A8C-A95A-21004F67E937}" type="datetimeFigureOut">
              <a:rPr lang="ru-RU" smtClean="0"/>
              <a:t>20.07.2016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E938C-2C3C-40CB-87F4-C4AF059CA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59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dc.aari.ru/datasets/d0031" TargetMode="External"/><Relationship Id="rId2" Type="http://schemas.openxmlformats.org/officeDocument/2006/relationships/hyperlink" Target="http://wdc.aari.ru/datasets/d000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hyperlink" Target="http://wdc.aari.ru/vms/blended/" TargetMode="External"/><Relationship Id="rId4" Type="http://schemas.openxmlformats.org/officeDocument/2006/relationships/hyperlink" Target="http://wdc.aari.ru/datasets/d0032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.gi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494" y="1563522"/>
            <a:ext cx="8852399" cy="2495922"/>
          </a:xfrm>
        </p:spPr>
        <p:txBody>
          <a:bodyPr>
            <a:normAutofit/>
          </a:bodyPr>
          <a:lstStyle/>
          <a:p>
            <a:pPr lvl="0" algn="l"/>
            <a:r>
              <a:rPr lang="en-US" sz="3600" b="1" dirty="0" smtClean="0">
                <a:solidFill>
                  <a:schemeClr val="tx2"/>
                </a:solidFill>
              </a:rPr>
              <a:t>Blended sea ice </a:t>
            </a:r>
            <a:r>
              <a:rPr lang="en-US" sz="3600" b="1" dirty="0" err="1" smtClean="0">
                <a:solidFill>
                  <a:schemeClr val="tx2"/>
                </a:solidFill>
              </a:rPr>
              <a:t>climatologies</a:t>
            </a:r>
            <a:r>
              <a:rPr lang="en-US" sz="3600" b="1" dirty="0" smtClean="0">
                <a:solidFill>
                  <a:schemeClr val="tx2"/>
                </a:solidFill>
              </a:rPr>
              <a:t> based on national ice charting products for the Arctic and Antarctic – content and possible applications</a:t>
            </a:r>
            <a:endParaRPr lang="ru-RU" sz="3600" b="1" dirty="0"/>
          </a:p>
        </p:txBody>
      </p:sp>
      <p:sp>
        <p:nvSpPr>
          <p:cNvPr id="6" name="TextShape 2"/>
          <p:cNvSpPr txBox="1">
            <a:spLocks noChangeArrowheads="1"/>
          </p:cNvSpPr>
          <p:nvPr/>
        </p:nvSpPr>
        <p:spPr bwMode="auto">
          <a:xfrm>
            <a:off x="467544" y="3933056"/>
            <a:ext cx="809814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buNone/>
            </a:pPr>
            <a:r>
              <a:rPr lang="en-US" sz="2000" dirty="0" err="1" smtClean="0">
                <a:solidFill>
                  <a:schemeClr val="tx2"/>
                </a:solidFill>
              </a:rPr>
              <a:t>Dr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Vasily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Smolyanitsky</a:t>
            </a:r>
            <a:endParaRPr lang="en-US" sz="2000" dirty="0" smtClean="0">
              <a:solidFill>
                <a:schemeClr val="tx2"/>
              </a:solidFill>
            </a:endParaRPr>
          </a:p>
          <a:p>
            <a:pPr algn="r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Head of laboratory</a:t>
            </a:r>
          </a:p>
          <a:p>
            <a:pPr algn="r"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Arctic and Antarctic Research Institute (AARI), </a:t>
            </a:r>
            <a:r>
              <a:rPr lang="en-US" sz="2000" dirty="0" err="1" smtClean="0">
                <a:solidFill>
                  <a:schemeClr val="tx2"/>
                </a:solidFill>
              </a:rPr>
              <a:t>St.Petersburg</a:t>
            </a:r>
            <a:r>
              <a:rPr lang="en-US" sz="2000" dirty="0" smtClean="0">
                <a:solidFill>
                  <a:schemeClr val="tx2"/>
                </a:solidFill>
              </a:rPr>
              <a:t>, Russia</a:t>
            </a:r>
            <a:endParaRPr lang="nb-NO" altLang="nb-NO" sz="2000" dirty="0">
              <a:latin typeface="+mn-lt"/>
            </a:endParaRPr>
          </a:p>
        </p:txBody>
      </p:sp>
      <p:pic>
        <p:nvPicPr>
          <p:cNvPr id="9" name="Picture 6" descr="bear_p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653"/>
            <a:ext cx="1655762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3393" y="5157192"/>
            <a:ext cx="820264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Fourth International Workshop on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Advances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Use of Historical</a:t>
            </a:r>
          </a:p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 Climate Data (MARCDAT-IV)</a:t>
            </a:r>
          </a:p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– 22 July 2016, National Oceanography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Centre, Southampton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" y="6008036"/>
            <a:ext cx="9064629" cy="83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 descr="http://www.gloss-sealevel.org/images/jcomm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" y="12653"/>
            <a:ext cx="3467100" cy="89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93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GDSIDB data sources used for blending by ice services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periods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243853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76071"/>
            <a:ext cx="7296803" cy="289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67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Blending technique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784976" cy="5616624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 smtClean="0"/>
              <a:t>Exporting layers of particular sea ice parameters (CT, SD) from the ice charts in SIGRID, SIGRID-3 formats to geo grid</a:t>
            </a:r>
            <a:r>
              <a:rPr lang="ru-RU" dirty="0" smtClean="0"/>
              <a:t> </a:t>
            </a:r>
            <a:r>
              <a:rPr lang="en-US" dirty="0" smtClean="0"/>
              <a:t> 0.25°x0.25°</a:t>
            </a:r>
            <a:r>
              <a:rPr lang="ru-RU" dirty="0" smtClean="0"/>
              <a:t>, </a:t>
            </a:r>
            <a:r>
              <a:rPr lang="en-US" dirty="0" smtClean="0"/>
              <a:t>including</a:t>
            </a:r>
            <a:r>
              <a:rPr lang="ru-RU" dirty="0" smtClean="0"/>
              <a:t>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Exporting sea ice parameters  from raster SIGRID format charts</a:t>
            </a:r>
            <a:endParaRPr lang="ru-RU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err="1" smtClean="0"/>
              <a:t>Rasterization</a:t>
            </a:r>
            <a:r>
              <a:rPr lang="en-US" dirty="0" smtClean="0"/>
              <a:t> of vector SIGRID-3 ice charts</a:t>
            </a:r>
            <a:endParaRPr lang="ru-RU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Co-location </a:t>
            </a:r>
            <a:r>
              <a:rPr lang="ru-RU" dirty="0" smtClean="0"/>
              <a:t>(</a:t>
            </a:r>
            <a:r>
              <a:rPr lang="en-US" dirty="0" smtClean="0"/>
              <a:t>nearest node</a:t>
            </a:r>
            <a:r>
              <a:rPr lang="ru-RU" dirty="0" smtClean="0"/>
              <a:t>) </a:t>
            </a:r>
            <a:r>
              <a:rPr lang="en-US" dirty="0" smtClean="0"/>
              <a:t>of CT data from Walsh and </a:t>
            </a:r>
            <a:r>
              <a:rPr lang="en-US" dirty="0"/>
              <a:t>Chapman ~1</a:t>
            </a:r>
            <a:r>
              <a:rPr lang="en-US" dirty="0" smtClean="0"/>
              <a:t>° dataset with 0.25°x0.25°geo </a:t>
            </a:r>
            <a:r>
              <a:rPr lang="en-US" dirty="0"/>
              <a:t>grid </a:t>
            </a:r>
            <a:endParaRPr lang="ru-RU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Statistical </a:t>
            </a:r>
            <a:r>
              <a:rPr lang="en-US" dirty="0" smtClean="0"/>
              <a:t>processing of 5-30 days </a:t>
            </a:r>
            <a:r>
              <a:rPr lang="en-US" dirty="0"/>
              <a:t>period initial </a:t>
            </a:r>
            <a:r>
              <a:rPr lang="en-US" dirty="0" smtClean="0"/>
              <a:t>datasets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Monthly mean, median, extreme values, number of cases with monthly period for each node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Exporting monthly statistics to a binary BIL, </a:t>
            </a:r>
            <a:r>
              <a:rPr lang="en-US" dirty="0" err="1" smtClean="0"/>
              <a:t>netCDF</a:t>
            </a:r>
            <a:r>
              <a:rPr lang="en-US" dirty="0" smtClean="0"/>
              <a:t> and ASCII TSV formats</a:t>
            </a:r>
            <a:endParaRPr lang="ru-RU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/>
              <a:t>Header </a:t>
            </a:r>
            <a:r>
              <a:rPr lang="en-US" dirty="0" smtClean="0"/>
              <a:t>(YYYY.MM.DD) + matrix for BIL</a:t>
            </a:r>
            <a:endParaRPr lang="ru-RU" dirty="0" smtClean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Separate files for mean, median, extreme, number of cases, data origin </a:t>
            </a:r>
            <a:endParaRPr lang="ru-RU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Quality control carried out manually checking decadal extreme statistics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384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494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Formal of resulting dataset (CT)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068" y="2420888"/>
            <a:ext cx="8229600" cy="4065315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Total concentration in </a:t>
            </a:r>
            <a:r>
              <a:rPr lang="ru-RU" dirty="0" smtClean="0"/>
              <a:t>% </a:t>
            </a:r>
            <a:r>
              <a:rPr lang="en-US" dirty="0" smtClean="0"/>
              <a:t> within interval ‘0</a:t>
            </a:r>
            <a:r>
              <a:rPr lang="en-US" dirty="0"/>
              <a:t>’…</a:t>
            </a:r>
            <a:r>
              <a:rPr lang="en-US" dirty="0" smtClean="0"/>
              <a:t>’10</a:t>
            </a:r>
            <a:r>
              <a:rPr lang="ru-RU" dirty="0"/>
              <a:t>0</a:t>
            </a:r>
            <a:r>
              <a:rPr lang="en-US" dirty="0" smtClean="0"/>
              <a:t>’, plus</a:t>
            </a:r>
            <a:r>
              <a:rPr lang="ru-RU" dirty="0" smtClean="0"/>
              <a:t> </a:t>
            </a:r>
            <a:r>
              <a:rPr lang="en-US" dirty="0" smtClean="0"/>
              <a:t>‘101’ &amp;</a:t>
            </a:r>
            <a:r>
              <a:rPr lang="ru-RU" dirty="0" smtClean="0"/>
              <a:t> </a:t>
            </a:r>
            <a:r>
              <a:rPr lang="en-US" dirty="0" smtClean="0"/>
              <a:t>‘</a:t>
            </a:r>
            <a:r>
              <a:rPr lang="ru-RU" dirty="0" smtClean="0"/>
              <a:t>122</a:t>
            </a:r>
            <a:r>
              <a:rPr lang="en-US" dirty="0" smtClean="0"/>
              <a:t>’</a:t>
            </a:r>
            <a:r>
              <a:rPr lang="ru-RU" dirty="0" smtClean="0"/>
              <a:t>,  </a:t>
            </a:r>
            <a:r>
              <a:rPr lang="en-US" dirty="0" smtClean="0"/>
              <a:t>where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r>
              <a:rPr lang="en-US" dirty="0"/>
              <a:t>‘101</a:t>
            </a:r>
            <a:r>
              <a:rPr lang="en-US" dirty="0" smtClean="0"/>
              <a:t>’</a:t>
            </a:r>
            <a:r>
              <a:rPr lang="ru-RU" dirty="0" smtClean="0"/>
              <a:t> </a:t>
            </a:r>
            <a:r>
              <a:rPr lang="en-US" dirty="0" smtClean="0"/>
              <a:t>is for fast ice</a:t>
            </a:r>
            <a:r>
              <a:rPr lang="ru-RU" dirty="0" smtClean="0"/>
              <a:t>, 122 – </a:t>
            </a:r>
            <a:r>
              <a:rPr lang="en-US" dirty="0" smtClean="0"/>
              <a:t>no data</a:t>
            </a:r>
            <a:r>
              <a:rPr lang="ru-RU" dirty="0" smtClean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Stage of development in a form of mean weighted thickness of level ice in cm </a:t>
            </a:r>
            <a:r>
              <a:rPr lang="en-US" dirty="0"/>
              <a:t>within interval ‘0’…</a:t>
            </a:r>
            <a:r>
              <a:rPr lang="en-US" dirty="0" smtClean="0"/>
              <a:t>’250’, </a:t>
            </a:r>
            <a:r>
              <a:rPr lang="en-US" dirty="0"/>
              <a:t>plus</a:t>
            </a:r>
            <a:r>
              <a:rPr lang="ru-RU" dirty="0"/>
              <a:t> </a:t>
            </a:r>
            <a:r>
              <a:rPr lang="en-US" dirty="0" smtClean="0"/>
              <a:t>‘251’  for values &gt; 250 and ‘252’</a:t>
            </a:r>
            <a:r>
              <a:rPr lang="en-US" dirty="0"/>
              <a:t> </a:t>
            </a:r>
            <a:r>
              <a:rPr lang="ru-RU" dirty="0" smtClean="0"/>
              <a:t>– </a:t>
            </a:r>
            <a:r>
              <a:rPr lang="en-US" dirty="0"/>
              <a:t>no data</a:t>
            </a:r>
            <a:r>
              <a:rPr lang="ru-RU" dirty="0"/>
              <a:t> </a:t>
            </a:r>
            <a:endParaRPr lang="en-US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Grids cover area 90°N…45°N </a:t>
            </a:r>
            <a:r>
              <a:rPr lang="en-US" dirty="0"/>
              <a:t>0°….360</a:t>
            </a:r>
            <a:r>
              <a:rPr lang="en-US" dirty="0" smtClean="0"/>
              <a:t>° with 0.25°</a:t>
            </a:r>
            <a:r>
              <a:rPr lang="ru-RU" dirty="0" smtClean="0"/>
              <a:t>х</a:t>
            </a:r>
            <a:r>
              <a:rPr lang="en-US" dirty="0" smtClean="0"/>
              <a:t>0.25° resolution, </a:t>
            </a:r>
            <a:r>
              <a:rPr lang="ru-RU" dirty="0" smtClean="0"/>
              <a:t>, </a:t>
            </a:r>
            <a:r>
              <a:rPr lang="en-US" dirty="0" smtClean="0"/>
              <a:t>or</a:t>
            </a:r>
            <a:r>
              <a:rPr lang="ru-RU" dirty="0" smtClean="0"/>
              <a:t> </a:t>
            </a:r>
            <a:r>
              <a:rPr lang="en-US" dirty="0" smtClean="0"/>
              <a:t> 1440 cols by </a:t>
            </a:r>
            <a:r>
              <a:rPr lang="en-US" dirty="0"/>
              <a:t>180 </a:t>
            </a:r>
            <a:r>
              <a:rPr lang="en-US" dirty="0" smtClean="0"/>
              <a:t>rows, top leftmost</a:t>
            </a:r>
            <a:r>
              <a:rPr lang="ru-RU" dirty="0" smtClean="0"/>
              <a:t> </a:t>
            </a:r>
            <a:r>
              <a:rPr lang="en-US" dirty="0" smtClean="0"/>
              <a:t>90N,0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Currently period  Jan </a:t>
            </a:r>
            <a:r>
              <a:rPr lang="ru-RU" dirty="0" smtClean="0"/>
              <a:t>1901 </a:t>
            </a:r>
            <a:r>
              <a:rPr lang="ru-RU" dirty="0"/>
              <a:t>– </a:t>
            </a:r>
            <a:r>
              <a:rPr lang="en-US" dirty="0" smtClean="0"/>
              <a:t>Dec 2015</a:t>
            </a:r>
            <a:endParaRPr lang="ru-RU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Separate files for 4 statistics (mean, min, max, median), number of cases and source of data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Code of data source can be</a:t>
            </a:r>
            <a:r>
              <a:rPr lang="ru-RU" dirty="0" smtClean="0"/>
              <a:t> </a:t>
            </a:r>
            <a:r>
              <a:rPr lang="en-US" dirty="0" smtClean="0"/>
              <a:t>‘</a:t>
            </a:r>
            <a:r>
              <a:rPr lang="en-US" dirty="0"/>
              <a:t>5’ </a:t>
            </a:r>
            <a:r>
              <a:rPr lang="en-US" dirty="0" smtClean="0"/>
              <a:t>for mixed data or ‘</a:t>
            </a:r>
            <a:r>
              <a:rPr lang="en-US" dirty="0"/>
              <a:t>10</a:t>
            </a:r>
            <a:r>
              <a:rPr lang="en-US" dirty="0" smtClean="0"/>
              <a:t>’…’90’ for individual sources (DMI, JMA, BSIM, AARI, CIS, NIC, NAVOCEANO</a:t>
            </a:r>
            <a:r>
              <a:rPr lang="ru-RU" dirty="0" smtClean="0"/>
              <a:t>, </a:t>
            </a:r>
            <a:r>
              <a:rPr lang="en-US" dirty="0" smtClean="0"/>
              <a:t>Kelly) </a:t>
            </a:r>
            <a:endParaRPr lang="ru-RU" dirty="0" smtClean="0"/>
          </a:p>
          <a:p>
            <a:pPr>
              <a:buFont typeface="Wingdings" panose="05000000000000000000" pitchFamily="2" charset="2"/>
              <a:buChar char="q"/>
            </a:pPr>
            <a:endParaRPr lang="ru-RU" dirty="0"/>
          </a:p>
        </p:txBody>
      </p:sp>
      <p:pic>
        <p:nvPicPr>
          <p:cNvPr id="3074" name="Picture 2" descr="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33" y="1113472"/>
            <a:ext cx="9145016" cy="113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78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 through WDC-SI at AARI (http://wdc.aari.ru)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6203032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Initial ice charting data</a:t>
            </a:r>
            <a:r>
              <a:rPr lang="ru-RU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smtClean="0">
                <a:solidFill>
                  <a:schemeClr val="tx2"/>
                </a:solidFill>
              </a:rPr>
              <a:t>(SIGRID)</a:t>
            </a:r>
          </a:p>
          <a:p>
            <a:pPr lvl="1"/>
            <a:r>
              <a:rPr lang="en-US" altLang="ru-RU" sz="2400" dirty="0" smtClean="0">
                <a:solidFill>
                  <a:schemeClr val="tx2"/>
                </a:solidFill>
                <a:hlinkClick r:id="rId2"/>
              </a:rPr>
              <a:t>http</a:t>
            </a:r>
            <a:r>
              <a:rPr lang="en-US" altLang="ru-RU" sz="2400" dirty="0">
                <a:solidFill>
                  <a:schemeClr val="tx2"/>
                </a:solidFill>
                <a:hlinkClick r:id="rId2"/>
              </a:rPr>
              <a:t>://</a:t>
            </a:r>
            <a:r>
              <a:rPr lang="en-US" altLang="ru-RU" sz="2400" dirty="0" smtClean="0">
                <a:solidFill>
                  <a:schemeClr val="tx2"/>
                </a:solidFill>
                <a:hlinkClick r:id="rId2"/>
              </a:rPr>
              <a:t>wdc.aari.ru/datasets/d0004</a:t>
            </a:r>
            <a:endParaRPr lang="en-US" altLang="ru-RU" sz="24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2"/>
                </a:solidFill>
              </a:rPr>
              <a:t>Initial ice charting data</a:t>
            </a:r>
            <a:r>
              <a:rPr lang="ru-RU" sz="2800" dirty="0">
                <a:solidFill>
                  <a:schemeClr val="tx2"/>
                </a:solidFill>
              </a:rPr>
              <a:t> </a:t>
            </a:r>
            <a:r>
              <a:rPr lang="en-US" sz="2800" dirty="0">
                <a:solidFill>
                  <a:schemeClr val="tx2"/>
                </a:solidFill>
              </a:rPr>
              <a:t>(</a:t>
            </a:r>
            <a:r>
              <a:rPr lang="en-US" sz="2800" dirty="0" smtClean="0">
                <a:solidFill>
                  <a:schemeClr val="tx2"/>
                </a:solidFill>
              </a:rPr>
              <a:t>SIGRID-3)</a:t>
            </a:r>
          </a:p>
          <a:p>
            <a:pPr lvl="1"/>
            <a:r>
              <a:rPr lang="en-US" altLang="ru-RU" sz="2400" dirty="0" smtClean="0">
                <a:solidFill>
                  <a:schemeClr val="tx2"/>
                </a:solidFill>
                <a:hlinkClick r:id="rId2"/>
              </a:rPr>
              <a:t>http</a:t>
            </a:r>
            <a:r>
              <a:rPr lang="en-US" altLang="ru-RU" sz="2400" dirty="0">
                <a:solidFill>
                  <a:schemeClr val="tx2"/>
                </a:solidFill>
                <a:hlinkClick r:id="rId2"/>
              </a:rPr>
              <a:t>://</a:t>
            </a:r>
            <a:r>
              <a:rPr lang="en-US" altLang="ru-RU" sz="2400" dirty="0" smtClean="0">
                <a:solidFill>
                  <a:schemeClr val="tx2"/>
                </a:solidFill>
                <a:hlinkClick r:id="rId2"/>
              </a:rPr>
              <a:t>wdc.aari.ru/datasets/d0004</a:t>
            </a:r>
            <a:endParaRPr lang="en-US" altLang="ru-RU" sz="2400" dirty="0" smtClean="0">
              <a:solidFill>
                <a:schemeClr val="tx2"/>
              </a:solidFill>
            </a:endParaRPr>
          </a:p>
          <a:p>
            <a:pPr lvl="1"/>
            <a:r>
              <a:rPr lang="en-US" altLang="ru-RU" sz="2400" dirty="0">
                <a:solidFill>
                  <a:schemeClr val="tx2"/>
                </a:solidFill>
                <a:hlinkClick r:id="rId3"/>
              </a:rPr>
              <a:t>http://</a:t>
            </a:r>
            <a:r>
              <a:rPr lang="en-US" altLang="ru-RU" sz="2400" dirty="0" smtClean="0">
                <a:solidFill>
                  <a:schemeClr val="tx2"/>
                </a:solidFill>
                <a:hlinkClick r:id="rId3"/>
              </a:rPr>
              <a:t>wdc.aari.ru/datasets/d0031</a:t>
            </a:r>
            <a:endParaRPr lang="en-US" altLang="ru-RU" sz="2400" dirty="0" smtClean="0">
              <a:solidFill>
                <a:schemeClr val="tx2"/>
              </a:solidFill>
            </a:endParaRPr>
          </a:p>
          <a:p>
            <a:pPr lvl="1"/>
            <a:r>
              <a:rPr lang="en-US" altLang="ru-RU" sz="2400" dirty="0">
                <a:solidFill>
                  <a:schemeClr val="tx2"/>
                </a:solidFill>
                <a:hlinkClick r:id="rId4"/>
              </a:rPr>
              <a:t>http://</a:t>
            </a:r>
            <a:r>
              <a:rPr lang="en-US" altLang="ru-RU" sz="2400" dirty="0" smtClean="0">
                <a:solidFill>
                  <a:schemeClr val="tx2"/>
                </a:solidFill>
                <a:hlinkClick r:id="rId4"/>
              </a:rPr>
              <a:t>wdc.aari.ru/datasets/d0032</a:t>
            </a:r>
            <a:endParaRPr lang="en-US" altLang="ru-RU" sz="2400" dirty="0" smtClean="0">
              <a:solidFill>
                <a:schemeClr val="tx2"/>
              </a:solidFill>
            </a:endParaRPr>
          </a:p>
          <a:p>
            <a:pPr lvl="1"/>
            <a:r>
              <a:rPr lang="en-US" altLang="ru-RU" sz="2400" dirty="0" smtClean="0">
                <a:solidFill>
                  <a:schemeClr val="tx2"/>
                </a:solidFill>
              </a:rPr>
              <a:t>…</a:t>
            </a:r>
          </a:p>
          <a:p>
            <a:pPr marL="0" indent="0">
              <a:buNone/>
            </a:pPr>
            <a:r>
              <a:rPr lang="en-US" altLang="ru-RU" sz="2800" dirty="0" smtClean="0">
                <a:solidFill>
                  <a:schemeClr val="tx2"/>
                </a:solidFill>
              </a:rPr>
              <a:t>Blended datasets, documentation, sample f90 codes</a:t>
            </a:r>
          </a:p>
          <a:p>
            <a:pPr lvl="1"/>
            <a:r>
              <a:rPr lang="en-US" sz="2400" u="sng" dirty="0" smtClean="0">
                <a:solidFill>
                  <a:schemeClr val="tx2"/>
                </a:solidFill>
                <a:hlinkClick r:id="rId5"/>
              </a:rPr>
              <a:t>http</a:t>
            </a:r>
            <a:r>
              <a:rPr lang="en-US" sz="2400" u="sng" dirty="0">
                <a:solidFill>
                  <a:schemeClr val="tx2"/>
                </a:solidFill>
                <a:hlinkClick r:id="rId5"/>
              </a:rPr>
              <a:t>://</a:t>
            </a:r>
            <a:r>
              <a:rPr lang="en-US" sz="2400" u="sng" dirty="0" smtClean="0">
                <a:solidFill>
                  <a:schemeClr val="tx2"/>
                </a:solidFill>
                <a:hlinkClick r:id="rId5"/>
              </a:rPr>
              <a:t>wdc.aari.ru/vms/blended/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altLang="ru-RU" sz="2400" dirty="0" smtClean="0">
                <a:solidFill>
                  <a:schemeClr val="tx2"/>
                </a:solidFill>
              </a:rPr>
              <a:t> </a:t>
            </a:r>
            <a:endParaRPr lang="ru-RU" altLang="ru-RU" sz="24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Copyright – JCOMM, AARI</a:t>
            </a:r>
            <a:endParaRPr lang="ru-RU" sz="2800" dirty="0">
              <a:solidFill>
                <a:schemeClr val="tx2"/>
              </a:solidFill>
            </a:endParaRPr>
          </a:p>
          <a:p>
            <a:endParaRPr lang="en-US" altLang="ru-RU" sz="2800" dirty="0">
              <a:solidFill>
                <a:schemeClr val="tx2"/>
              </a:solidFill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45" y="908720"/>
            <a:ext cx="34671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64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8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 Statistics for AARI, CIS and US </a:t>
            </a:r>
            <a:r>
              <a:rPr lang="en-US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 initial datasets </a:t>
            </a:r>
            <a:r>
              <a:rPr lang="en-US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seasonal cycle</a:t>
            </a:r>
            <a:endParaRPr lang="ru-RU" sz="4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988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AARI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1933-1992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45" name="Picture 4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38655"/>
            <a:ext cx="4392488" cy="578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89" name="Picture 9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6"/>
            <a:ext cx="4381113" cy="599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36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9" name="Picture 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11" y="908720"/>
            <a:ext cx="4381113" cy="5773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Заголовок 1"/>
          <p:cNvSpPr>
            <a:spLocks noGrp="1"/>
          </p:cNvSpPr>
          <p:nvPr>
            <p:ph type="title"/>
          </p:nvPr>
        </p:nvSpPr>
        <p:spPr>
          <a:xfrm>
            <a:off x="493190" y="65119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AARI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199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-201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94" name="Picture 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49851"/>
            <a:ext cx="4381113" cy="601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05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8-1998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93" name="Picture 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4381113" cy="577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18" name="Picture 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74368"/>
            <a:ext cx="4381113" cy="601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01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2006-201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217" name="Picture 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381113" cy="578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42" name="Picture 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16167"/>
            <a:ext cx="4381113" cy="603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82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1972-2007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241" name="Picture 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78838"/>
            <a:ext cx="4381113" cy="579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66" name="Picture 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6672"/>
            <a:ext cx="4381113" cy="600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77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9187"/>
            <a:ext cx="8229600" cy="787525"/>
          </a:xfrm>
        </p:spPr>
        <p:txBody>
          <a:bodyPr/>
          <a:lstStyle/>
          <a:p>
            <a:r>
              <a:rPr lang="en-US" dirty="0" smtClean="0"/>
              <a:t>Marine climate data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" y="946515"/>
            <a:ext cx="6408712" cy="591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4211960" y="3583779"/>
            <a:ext cx="1574691" cy="36345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Овал 5"/>
          <p:cNvSpPr/>
          <p:nvPr/>
        </p:nvSpPr>
        <p:spPr>
          <a:xfrm rot="16200000">
            <a:off x="-153685" y="2350109"/>
            <a:ext cx="3003622" cy="46501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6516216" y="1124744"/>
            <a:ext cx="252028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Marine climate data should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 smtClean="0"/>
              <a:t>Be global – include polar regions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 smtClean="0"/>
              <a:t>Contain all marine meteorological parameters – include sea ice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 smtClean="0"/>
              <a:t>Based on processing all historical archives – including ice charting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 smtClean="0"/>
              <a:t>Contain uncertainties and scales – e.g. trends extremes for sea ice extent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b="1" dirty="0"/>
          </a:p>
        </p:txBody>
      </p:sp>
      <p:sp>
        <p:nvSpPr>
          <p:cNvPr id="9" name="Овал 8"/>
          <p:cNvSpPr/>
          <p:nvPr/>
        </p:nvSpPr>
        <p:spPr>
          <a:xfrm>
            <a:off x="3072630" y="5855522"/>
            <a:ext cx="1934731" cy="36345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Овал 9"/>
          <p:cNvSpPr/>
          <p:nvPr/>
        </p:nvSpPr>
        <p:spPr>
          <a:xfrm>
            <a:off x="3707904" y="5489216"/>
            <a:ext cx="1934731" cy="36345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2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5" name="Picture 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4381113" cy="5773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Заголовок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2003-201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90" name="Picture 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3253"/>
            <a:ext cx="4381113" cy="602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66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en-US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 blended statistics</a:t>
            </a:r>
            <a:r>
              <a:rPr lang="ru-RU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(</a:t>
            </a:r>
            <a:r>
              <a:rPr lang="en-US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</a:t>
            </a:r>
            <a:r>
              <a:rPr lang="ru-RU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</a:t>
            </a:r>
            <a:r>
              <a:rPr lang="ru-RU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4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trimean</a:t>
            </a:r>
            <a:r>
              <a:rPr lang="ru-RU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pPr marL="0" indent="0" algn="ctr">
              <a:buNone/>
            </a:pPr>
            <a:r>
              <a:rPr lang="ru-RU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1901 – 201</a:t>
            </a:r>
            <a:r>
              <a:rPr lang="en-US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4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221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 - December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313" name="Picture 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4381113" cy="5773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38" name="Picture 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64309"/>
            <a:ext cx="4381113" cy="6017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51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02630"/>
            <a:ext cx="8856984" cy="418058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August, by decades</a:t>
            </a:r>
            <a:endParaRPr lang="ru-RU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337" name="Picture 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02781"/>
            <a:ext cx="4381113" cy="578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9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02781"/>
            <a:ext cx="3979868" cy="592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02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Perspectives and applications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507288" cy="580526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Regular annual update</a:t>
            </a:r>
            <a:endParaRPr lang="ru-RU" dirty="0" smtClean="0"/>
          </a:p>
          <a:p>
            <a:r>
              <a:rPr lang="en-US" dirty="0" smtClean="0"/>
              <a:t>Calculation of additional statistics, assessment of  uncertainties, errors</a:t>
            </a:r>
            <a:endParaRPr lang="ru-RU" dirty="0" smtClean="0"/>
          </a:p>
          <a:p>
            <a:r>
              <a:rPr lang="en-US" dirty="0" smtClean="0"/>
              <a:t>Finalization of blended ice thickness dataset using stages of development as proxy</a:t>
            </a:r>
          </a:p>
          <a:p>
            <a:r>
              <a:rPr lang="en-US" dirty="0" smtClean="0"/>
              <a:t>Finalization of Antarctic blended dataset</a:t>
            </a:r>
          </a:p>
          <a:p>
            <a:r>
              <a:rPr lang="en-US" dirty="0" smtClean="0"/>
              <a:t>Inclusion of additional sources, e.g. linear ice edge from met.no for the first part of the 20</a:t>
            </a:r>
            <a:r>
              <a:rPr lang="en-US" baseline="30000" dirty="0" smtClean="0"/>
              <a:t>th</a:t>
            </a:r>
            <a:r>
              <a:rPr lang="en-US" dirty="0" smtClean="0"/>
              <a:t> century, old Baltic Sea data, Caspian Sea…</a:t>
            </a:r>
          </a:p>
          <a:p>
            <a:r>
              <a:rPr lang="en-US" dirty="0" smtClean="0"/>
              <a:t>Restoration of gaps (principal components, wavelet-analysis)</a:t>
            </a:r>
          </a:p>
          <a:p>
            <a:r>
              <a:rPr lang="en-US" dirty="0" smtClean="0"/>
              <a:t>Availability of data through GCW portal, polar GDAC/CMOC</a:t>
            </a:r>
          </a:p>
          <a:p>
            <a:pPr marL="0" indent="0">
              <a:buNone/>
            </a:pPr>
            <a:r>
              <a:rPr lang="en-US" u="sng" dirty="0" smtClean="0"/>
              <a:t>Some hints for applications:</a:t>
            </a:r>
          </a:p>
          <a:p>
            <a:r>
              <a:rPr lang="en-US" dirty="0" smtClean="0"/>
              <a:t>Regional atlases</a:t>
            </a:r>
          </a:p>
          <a:p>
            <a:r>
              <a:rPr lang="en-US" dirty="0" smtClean="0"/>
              <a:t>JCOMM quasi-centennial hemispheric ice edge in seasonal cycle, e.g. for GEBCO project</a:t>
            </a:r>
          </a:p>
          <a:p>
            <a:r>
              <a:rPr lang="en-US" dirty="0" smtClean="0"/>
              <a:t>Validating  / feeding climatic models 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832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33463"/>
            <a:ext cx="388937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33475"/>
            <a:ext cx="388937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3968750"/>
            <a:ext cx="403225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215791"/>
            <a:ext cx="9144000" cy="646331"/>
          </a:xfrm>
          <a:prstGeom prst="rect">
            <a:avLst/>
          </a:prstGeom>
          <a:solidFill>
            <a:srgbClr val="CCFFCC">
              <a:alpha val="30196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ru-RU" b="1" dirty="0" smtClean="0">
                <a:solidFill>
                  <a:schemeClr val="tx2"/>
                </a:solidFill>
                <a:latin typeface="Calibri" pitchFamily="34" charset="0"/>
              </a:rPr>
              <a:t>Changes in ice extent at the end of August for 1) western Eurasian Arctic (Greenland – Kara Seas), 2) Eastern Eurasian Arctic (Laptev – Chukchi) and 3) Eurasian Arctic</a:t>
            </a:r>
            <a:endParaRPr lang="ru-RU" altLang="ru-RU" b="1" dirty="0"/>
          </a:p>
        </p:txBody>
      </p:sp>
      <p:pic>
        <p:nvPicPr>
          <p:cNvPr id="922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1035050"/>
            <a:ext cx="2225675" cy="77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982663"/>
            <a:ext cx="2246312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4090988"/>
            <a:ext cx="2232025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5364163"/>
            <a:ext cx="1417637" cy="135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5403850"/>
            <a:ext cx="1428750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7" name="Line 17"/>
          <p:cNvSpPr>
            <a:spLocks noChangeShapeType="1"/>
          </p:cNvSpPr>
          <p:nvPr/>
        </p:nvSpPr>
        <p:spPr bwMode="auto">
          <a:xfrm>
            <a:off x="4346575" y="5815013"/>
            <a:ext cx="5397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8" name="Line 18"/>
          <p:cNvSpPr>
            <a:spLocks noChangeShapeType="1"/>
          </p:cNvSpPr>
          <p:nvPr/>
        </p:nvSpPr>
        <p:spPr bwMode="auto">
          <a:xfrm>
            <a:off x="5116513" y="5319713"/>
            <a:ext cx="5397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29" name="Line 19"/>
          <p:cNvSpPr>
            <a:spLocks noChangeShapeType="1"/>
          </p:cNvSpPr>
          <p:nvPr/>
        </p:nvSpPr>
        <p:spPr bwMode="auto">
          <a:xfrm>
            <a:off x="6192838" y="6129338"/>
            <a:ext cx="5397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0" name="Line 24"/>
          <p:cNvSpPr>
            <a:spLocks noChangeShapeType="1"/>
          </p:cNvSpPr>
          <p:nvPr/>
        </p:nvSpPr>
        <p:spPr bwMode="auto">
          <a:xfrm flipH="1">
            <a:off x="5472113" y="4868863"/>
            <a:ext cx="1665287" cy="65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1" name="Line 25"/>
          <p:cNvSpPr>
            <a:spLocks noChangeShapeType="1"/>
          </p:cNvSpPr>
          <p:nvPr/>
        </p:nvSpPr>
        <p:spPr bwMode="auto">
          <a:xfrm flipH="1" flipV="1">
            <a:off x="6686550" y="6173788"/>
            <a:ext cx="45085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232" name="Line 26"/>
          <p:cNvSpPr>
            <a:spLocks noChangeShapeType="1"/>
          </p:cNvSpPr>
          <p:nvPr/>
        </p:nvSpPr>
        <p:spPr bwMode="auto">
          <a:xfrm flipV="1">
            <a:off x="2546350" y="5903913"/>
            <a:ext cx="1738313" cy="225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9233" name="Picture 2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3944938"/>
            <a:ext cx="1439862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34" name="Rectangle 29"/>
          <p:cNvSpPr>
            <a:spLocks noChangeArrowheads="1"/>
          </p:cNvSpPr>
          <p:nvPr/>
        </p:nvSpPr>
        <p:spPr bwMode="auto">
          <a:xfrm>
            <a:off x="897694" y="6551660"/>
            <a:ext cx="1790774" cy="2698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1000" dirty="0" smtClean="0">
                <a:solidFill>
                  <a:schemeClr val="tx2"/>
                </a:solidFill>
              </a:rPr>
              <a:t>September</a:t>
            </a:r>
            <a:r>
              <a:rPr lang="ru-RU" altLang="ru-RU" sz="1000" dirty="0" smtClean="0">
                <a:solidFill>
                  <a:schemeClr val="tx2"/>
                </a:solidFill>
              </a:rPr>
              <a:t>, </a:t>
            </a:r>
            <a:r>
              <a:rPr lang="ru-RU" altLang="ru-RU" sz="1000" dirty="0">
                <a:solidFill>
                  <a:schemeClr val="tx2"/>
                </a:solidFill>
              </a:rPr>
              <a:t>193</a:t>
            </a:r>
            <a:r>
              <a:rPr lang="en-US" altLang="ru-RU" sz="1000" dirty="0">
                <a:solidFill>
                  <a:schemeClr val="tx2"/>
                </a:solidFill>
              </a:rPr>
              <a:t>6</a:t>
            </a:r>
            <a:r>
              <a:rPr lang="ru-RU" altLang="ru-RU" sz="1000" dirty="0">
                <a:solidFill>
                  <a:schemeClr val="tx2"/>
                </a:solidFill>
              </a:rPr>
              <a:t> – 19</a:t>
            </a:r>
            <a:r>
              <a:rPr lang="en-US" altLang="ru-RU" sz="1000" dirty="0">
                <a:solidFill>
                  <a:schemeClr val="tx2"/>
                </a:solidFill>
              </a:rPr>
              <a:t>43</a:t>
            </a:r>
            <a:endParaRPr lang="ru-RU" altLang="ru-RU" sz="1000" dirty="0">
              <a:solidFill>
                <a:schemeClr val="tx2"/>
              </a:solidFill>
            </a:endParaRPr>
          </a:p>
        </p:txBody>
      </p:sp>
      <p:sp>
        <p:nvSpPr>
          <p:cNvPr id="9235" name="Rectangle 30"/>
          <p:cNvSpPr>
            <a:spLocks noChangeArrowheads="1"/>
          </p:cNvSpPr>
          <p:nvPr/>
        </p:nvSpPr>
        <p:spPr bwMode="auto">
          <a:xfrm>
            <a:off x="7002462" y="6534150"/>
            <a:ext cx="1673993" cy="28738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1000" dirty="0" smtClean="0">
                <a:solidFill>
                  <a:schemeClr val="tx2"/>
                </a:solidFill>
              </a:rPr>
              <a:t>September</a:t>
            </a:r>
            <a:r>
              <a:rPr lang="ru-RU" altLang="ru-RU" sz="1000" dirty="0" smtClean="0">
                <a:solidFill>
                  <a:schemeClr val="tx2"/>
                </a:solidFill>
              </a:rPr>
              <a:t>, </a:t>
            </a:r>
            <a:r>
              <a:rPr lang="en-US" altLang="ru-RU" sz="1000" dirty="0">
                <a:solidFill>
                  <a:schemeClr val="tx2"/>
                </a:solidFill>
              </a:rPr>
              <a:t>2006</a:t>
            </a:r>
            <a:r>
              <a:rPr lang="ru-RU" altLang="ru-RU" sz="1000" dirty="0">
                <a:solidFill>
                  <a:schemeClr val="tx2"/>
                </a:solidFill>
              </a:rPr>
              <a:t> – </a:t>
            </a:r>
            <a:r>
              <a:rPr lang="en-US" altLang="ru-RU" sz="1000" dirty="0">
                <a:solidFill>
                  <a:schemeClr val="tx2"/>
                </a:solidFill>
              </a:rPr>
              <a:t>2012</a:t>
            </a:r>
            <a:endParaRPr lang="ru-RU" altLang="ru-RU" sz="1000" dirty="0">
              <a:solidFill>
                <a:schemeClr val="tx2"/>
              </a:solidFill>
            </a:endParaRPr>
          </a:p>
        </p:txBody>
      </p:sp>
      <p:pic>
        <p:nvPicPr>
          <p:cNvPr id="9236" name="Picture 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8" y="3948113"/>
            <a:ext cx="143668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37" name="Rectangle 32"/>
          <p:cNvSpPr>
            <a:spLocks noChangeArrowheads="1"/>
          </p:cNvSpPr>
          <p:nvPr/>
        </p:nvSpPr>
        <p:spPr bwMode="auto">
          <a:xfrm>
            <a:off x="7002463" y="5119688"/>
            <a:ext cx="1530350" cy="2444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1000" dirty="0" smtClean="0">
                <a:solidFill>
                  <a:schemeClr val="tx2"/>
                </a:solidFill>
              </a:rPr>
              <a:t>September</a:t>
            </a:r>
            <a:r>
              <a:rPr lang="ru-RU" altLang="ru-RU" sz="1000" dirty="0" smtClean="0">
                <a:solidFill>
                  <a:schemeClr val="tx2"/>
                </a:solidFill>
              </a:rPr>
              <a:t>, </a:t>
            </a:r>
            <a:r>
              <a:rPr lang="en-US" altLang="ru-RU" sz="1000" dirty="0">
                <a:solidFill>
                  <a:schemeClr val="tx2"/>
                </a:solidFill>
              </a:rPr>
              <a:t>1971-1980</a:t>
            </a:r>
            <a:endParaRPr lang="ru-RU" altLang="ru-RU" sz="1000" dirty="0">
              <a:solidFill>
                <a:schemeClr val="tx2"/>
              </a:solidFill>
            </a:endParaRPr>
          </a:p>
        </p:txBody>
      </p:sp>
      <p:sp>
        <p:nvSpPr>
          <p:cNvPr id="9238" name="Rectangle 33"/>
          <p:cNvSpPr>
            <a:spLocks noChangeArrowheads="1"/>
          </p:cNvSpPr>
          <p:nvPr/>
        </p:nvSpPr>
        <p:spPr bwMode="auto">
          <a:xfrm>
            <a:off x="1601788" y="4464050"/>
            <a:ext cx="382587" cy="495300"/>
          </a:xfrm>
          <a:prstGeom prst="rect">
            <a:avLst/>
          </a:prstGeom>
          <a:solidFill>
            <a:srgbClr val="CCFFCC">
              <a:alpha val="4313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2400" b="1">
                <a:solidFill>
                  <a:schemeClr val="tx2"/>
                </a:solidFill>
              </a:rPr>
              <a:t>?</a:t>
            </a:r>
            <a:endParaRPr lang="ru-RU" altLang="ru-RU" sz="24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06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4400" dirty="0" smtClean="0"/>
          </a:p>
          <a:p>
            <a:r>
              <a:rPr lang="en-US" sz="4800" dirty="0" smtClean="0"/>
              <a:t>Thanks for attention</a:t>
            </a:r>
          </a:p>
          <a:p>
            <a:r>
              <a:rPr lang="en-US" sz="4800" dirty="0" smtClean="0"/>
              <a:t>Questions 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09876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Reasons and background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3249" y="836712"/>
            <a:ext cx="5976664" cy="6021287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 smtClean="0"/>
              <a:t>Ice charting or an expert ice analysis of comprehensive material –</a:t>
            </a:r>
            <a:r>
              <a:rPr lang="ru-RU" dirty="0" smtClean="0"/>
              <a:t> </a:t>
            </a:r>
            <a:r>
              <a:rPr lang="en-US" dirty="0" smtClean="0"/>
              <a:t>satellite imagery, ice air reconnaissance,  coastal and ship-borne observations, presented as the ice charts </a:t>
            </a:r>
            <a:r>
              <a:rPr lang="en-US" dirty="0" smtClean="0"/>
              <a:t>is still the  </a:t>
            </a:r>
            <a:r>
              <a:rPr lang="en-US" dirty="0" smtClean="0"/>
              <a:t>source of the most adequate information on a number of sea ice parameters – concentration, stages of development, fast ice, forms of ice</a:t>
            </a:r>
            <a:endParaRPr lang="ru-RU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Based on a single universal international standard – the WMO Sea Ice Nomenclature, the ice charting material contains a number of </a:t>
            </a:r>
            <a:r>
              <a:rPr lang="en-US" dirty="0" err="1" smtClean="0"/>
              <a:t>multidecadal</a:t>
            </a:r>
            <a:r>
              <a:rPr lang="en-US" dirty="0" smtClean="0"/>
              <a:t> or centennial long time series </a:t>
            </a:r>
            <a:r>
              <a:rPr lang="ru-RU" dirty="0" smtClean="0"/>
              <a:t>(</a:t>
            </a:r>
            <a:r>
              <a:rPr lang="en-US" dirty="0" smtClean="0"/>
              <a:t>North Atlantic, Baltic Sea</a:t>
            </a:r>
            <a:r>
              <a:rPr lang="ru-RU" dirty="0" smtClean="0"/>
              <a:t>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First blending of ice analysis and satellite material was implemented by John Walsh and John Walsh and Chapman in </a:t>
            </a:r>
            <a:r>
              <a:rPr lang="ru-RU" dirty="0" smtClean="0"/>
              <a:t>1980-1990</a:t>
            </a:r>
            <a:r>
              <a:rPr lang="en-US" dirty="0" smtClean="0"/>
              <a:t> and further for a ~</a:t>
            </a:r>
            <a:r>
              <a:rPr lang="en-US" dirty="0"/>
              <a:t>1</a:t>
            </a:r>
            <a:r>
              <a:rPr lang="en-US" dirty="0" smtClean="0"/>
              <a:t>° grid</a:t>
            </a:r>
            <a:endParaRPr lang="ru-RU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Our approach is based </a:t>
            </a:r>
            <a:r>
              <a:rPr lang="en-US" dirty="0" smtClean="0"/>
              <a:t>entirely on ice </a:t>
            </a:r>
            <a:r>
              <a:rPr lang="en-US" dirty="0" smtClean="0"/>
              <a:t>charting material available through the WMO “Global Digital Sea Ice Data Bank” project, supervised by JCOMM ETSI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First blended versions were constructed in </a:t>
            </a:r>
            <a:r>
              <a:rPr lang="ru-RU" dirty="0" smtClean="0"/>
              <a:t>2002 </a:t>
            </a:r>
            <a:r>
              <a:rPr lang="en-US" dirty="0" smtClean="0"/>
              <a:t>and </a:t>
            </a:r>
            <a:r>
              <a:rPr lang="ru-RU" dirty="0" smtClean="0"/>
              <a:t>2007 </a:t>
            </a:r>
            <a:r>
              <a:rPr lang="en-US" dirty="0" smtClean="0"/>
              <a:t>within collaboration with UK </a:t>
            </a:r>
            <a:r>
              <a:rPr lang="en-US" dirty="0" err="1" smtClean="0"/>
              <a:t>Metoffice</a:t>
            </a:r>
            <a:r>
              <a:rPr lang="en-US" dirty="0" smtClean="0"/>
              <a:t> and repeated in </a:t>
            </a:r>
            <a:r>
              <a:rPr lang="ru-RU" dirty="0" smtClean="0"/>
              <a:t>2011-2013</a:t>
            </a:r>
            <a:r>
              <a:rPr lang="en-US" dirty="0" smtClean="0"/>
              <a:t> within IARC grant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86891"/>
            <a:ext cx="2889531" cy="349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092280" y="4598688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12/03/1915</a:t>
            </a:r>
            <a:endParaRPr lang="ru-RU" dirty="0"/>
          </a:p>
        </p:txBody>
      </p:sp>
      <p:pic>
        <p:nvPicPr>
          <p:cNvPr id="6" name="Picture 19" descr="http://www.gloss-sealevel.org/images/jcomm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57" y="5157192"/>
            <a:ext cx="2027767" cy="52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89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-17666" y="260648"/>
            <a:ext cx="4744840" cy="2025923"/>
          </a:xfrm>
        </p:spPr>
        <p:txBody>
          <a:bodyPr>
            <a:noAutofit/>
          </a:bodyPr>
          <a:lstStyle/>
          <a:p>
            <a:pPr marL="342900" algn="l"/>
            <a:r>
              <a:rPr lang="en-US" altLang="ru-RU" sz="2000" u="sng" dirty="0" smtClean="0"/>
              <a:t>Reason</a:t>
            </a:r>
            <a:r>
              <a:rPr lang="en-US" altLang="ru-RU" sz="2000" dirty="0" smtClean="0"/>
              <a:t> for using the ice charting material is clearly visible if we compare, for example statistics for total concentration, based on a  ice charting and widely used passive microwave ASI-algorithm data (using the Kara Sea as a sample area)</a:t>
            </a:r>
            <a:endParaRPr lang="ru-RU" altLang="ru-RU" sz="2000" dirty="0" smtClean="0"/>
          </a:p>
        </p:txBody>
      </p:sp>
      <p:pic>
        <p:nvPicPr>
          <p:cNvPr id="13315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84138"/>
            <a:ext cx="4694238" cy="648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Прямоугольник 2"/>
          <p:cNvSpPr>
            <a:spLocks noChangeArrowheads="1"/>
          </p:cNvSpPr>
          <p:nvPr/>
        </p:nvSpPr>
        <p:spPr bwMode="auto">
          <a:xfrm>
            <a:off x="4265703" y="6273225"/>
            <a:ext cx="4843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1600" dirty="0" smtClean="0"/>
              <a:t>CT median pentad values for 16 June – 15 August based on ASI-algorithm data, </a:t>
            </a:r>
            <a:r>
              <a:rPr lang="en-US" altLang="ru-RU" sz="1600" dirty="0"/>
              <a:t>2000 – </a:t>
            </a:r>
            <a:r>
              <a:rPr lang="en-US" altLang="ru-RU" sz="1600" dirty="0" smtClean="0"/>
              <a:t>2012</a:t>
            </a:r>
            <a:endParaRPr lang="ru-RU" altLang="ru-RU" sz="1400" dirty="0"/>
          </a:p>
        </p:txBody>
      </p:sp>
      <p:pic>
        <p:nvPicPr>
          <p:cNvPr id="13317" name="Picture 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93" y="2489200"/>
            <a:ext cx="4205288" cy="44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5087938" y="2528888"/>
            <a:ext cx="495300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?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597650" y="2546350"/>
            <a:ext cx="4953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X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947025" y="2590800"/>
            <a:ext cx="4953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X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264275" y="3654425"/>
            <a:ext cx="493713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X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838700" y="3654425"/>
            <a:ext cx="4953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X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087938" y="4214813"/>
            <a:ext cx="49530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X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597650" y="4173538"/>
            <a:ext cx="49530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X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983538" y="4173538"/>
            <a:ext cx="49530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X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068888" y="5667375"/>
            <a:ext cx="4953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X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537325" y="5691188"/>
            <a:ext cx="4953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X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7956550" y="5667375"/>
            <a:ext cx="4953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X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7993063" y="587375"/>
            <a:ext cx="4953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?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330" name="Прямоугольник 56"/>
          <p:cNvSpPr>
            <a:spLocks noChangeArrowheads="1"/>
          </p:cNvSpPr>
          <p:nvPr/>
        </p:nvSpPr>
        <p:spPr bwMode="auto">
          <a:xfrm>
            <a:off x="899592" y="3654425"/>
            <a:ext cx="161143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sz="1600" dirty="0" smtClean="0"/>
              <a:t>Total concentration (CT) median monthly values based on ice charting material for </a:t>
            </a:r>
            <a:r>
              <a:rPr lang="ru-RU" altLang="ru-RU" sz="1600" dirty="0" smtClean="0"/>
              <a:t>2000-2012 </a:t>
            </a:r>
            <a:endParaRPr lang="ru-RU" altLang="ru-RU" sz="1600" dirty="0"/>
          </a:p>
        </p:txBody>
      </p:sp>
    </p:spTree>
    <p:extLst>
      <p:ext uri="{BB962C8B-B14F-4D97-AF65-F5344CB8AC3E}">
        <p14:creationId xmlns:p14="http://schemas.microsoft.com/office/powerpoint/2010/main" val="370717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Gaps </a:t>
            </a:r>
            <a:r>
              <a:rPr lang="en-US" dirty="0"/>
              <a:t>in Walsh </a:t>
            </a:r>
            <a:r>
              <a:rPr lang="en-US" dirty="0" smtClean="0"/>
              <a:t>and </a:t>
            </a:r>
            <a:r>
              <a:rPr lang="en-US" dirty="0"/>
              <a:t>Chapman </a:t>
            </a:r>
            <a:r>
              <a:rPr lang="en-US" dirty="0" smtClean="0"/>
              <a:t>NH </a:t>
            </a:r>
            <a:r>
              <a:rPr lang="en-US" dirty="0"/>
              <a:t>Sea Ice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Rather coarse </a:t>
            </a:r>
            <a:r>
              <a:rPr lang="en-US" dirty="0"/>
              <a:t>~1</a:t>
            </a:r>
            <a:r>
              <a:rPr lang="en-US" dirty="0" smtClean="0"/>
              <a:t>° resolution grid</a:t>
            </a:r>
          </a:p>
          <a:p>
            <a:r>
              <a:rPr lang="en-US" dirty="0" smtClean="0"/>
              <a:t>Single sea ice parameter – CT, no indicator for fast ice</a:t>
            </a:r>
          </a:p>
          <a:p>
            <a:r>
              <a:rPr lang="en-US" dirty="0" smtClean="0"/>
              <a:t>Single statistic, no information for observed extremes</a:t>
            </a:r>
          </a:p>
          <a:p>
            <a:r>
              <a:rPr lang="en-US" dirty="0" smtClean="0"/>
              <a:t>A number of regional multi-decadal datasets are still missing, e.g. most of the AARI data for Eurasian Arctic, mid-20</a:t>
            </a:r>
            <a:r>
              <a:rPr lang="en-US" baseline="30000" dirty="0" smtClean="0"/>
              <a:t>th</a:t>
            </a:r>
            <a:r>
              <a:rPr lang="en-US" dirty="0" smtClean="0"/>
              <a:t> century met.no, DMI series for Barents Sea and Greenland waters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21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/>
          </p:cNvSpPr>
          <p:nvPr>
            <p:ph type="title"/>
          </p:nvPr>
        </p:nvSpPr>
        <p:spPr>
          <a:xfrm>
            <a:off x="115889" y="247650"/>
            <a:ext cx="8840786" cy="52546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2"/>
                </a:solidFill>
              </a:rPr>
              <a:t>Chronology of </a:t>
            </a:r>
            <a:r>
              <a:rPr lang="en-US" sz="2800" b="1" u="sng" dirty="0" smtClean="0">
                <a:solidFill>
                  <a:schemeClr val="tx2"/>
                </a:solidFill>
              </a:rPr>
              <a:t>digital</a:t>
            </a:r>
            <a:r>
              <a:rPr lang="en-US" sz="2800" b="1" dirty="0" smtClean="0">
                <a:solidFill>
                  <a:schemeClr val="tx2"/>
                </a:solidFill>
              </a:rPr>
              <a:t> sea ice charting within the GDSIDB archive</a:t>
            </a:r>
            <a:endParaRPr lang="ru-RU" sz="2800" b="1" dirty="0" smtClean="0">
              <a:solidFill>
                <a:schemeClr val="tx2"/>
              </a:solidFill>
            </a:endParaRPr>
          </a:p>
        </p:txBody>
      </p:sp>
      <p:sp>
        <p:nvSpPr>
          <p:cNvPr id="6147" name="Rectangle 3"/>
          <p:cNvSpPr>
            <a:spLocks noGrp="1"/>
          </p:cNvSpPr>
          <p:nvPr>
            <p:ph type="body" idx="1"/>
          </p:nvPr>
        </p:nvSpPr>
        <p:spPr>
          <a:xfrm>
            <a:off x="464344" y="1358900"/>
            <a:ext cx="8627269" cy="4389438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en-US" altLang="ru-RU" sz="3200" dirty="0" smtClean="0"/>
              <a:t>1880s  1900  1920  1940  1960  1980  2000  2010</a:t>
            </a:r>
            <a:endParaRPr lang="ru-RU" altLang="ru-RU" sz="3200" dirty="0" smtClean="0"/>
          </a:p>
        </p:txBody>
      </p:sp>
      <p:sp>
        <p:nvSpPr>
          <p:cNvPr id="6148" name="Rectangle 9"/>
          <p:cNvSpPr>
            <a:spLocks/>
          </p:cNvSpPr>
          <p:nvPr/>
        </p:nvSpPr>
        <p:spPr bwMode="auto">
          <a:xfrm>
            <a:off x="914400" y="2303463"/>
            <a:ext cx="3432175" cy="260350"/>
          </a:xfrm>
          <a:prstGeom prst="rect">
            <a:avLst/>
          </a:prstGeom>
          <a:solidFill>
            <a:schemeClr val="tx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600" dirty="0" smtClean="0">
                <a:solidFill>
                  <a:schemeClr val="bg1"/>
                </a:solidFill>
                <a:latin typeface="Constantia" pitchFamily="18" charset="0"/>
              </a:rPr>
              <a:t>Greenland waters, ice edge</a:t>
            </a:r>
            <a:endParaRPr lang="ru-RU" altLang="ru-RU" sz="1600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6149" name="Rectangle 14"/>
          <p:cNvSpPr>
            <a:spLocks/>
          </p:cNvSpPr>
          <p:nvPr/>
        </p:nvSpPr>
        <p:spPr bwMode="auto">
          <a:xfrm>
            <a:off x="39688" y="2303463"/>
            <a:ext cx="874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2000" dirty="0" smtClean="0">
                <a:latin typeface="Constantia" pitchFamily="18" charset="0"/>
              </a:rPr>
              <a:t>DMI</a:t>
            </a:r>
            <a:endParaRPr lang="ru-RU" altLang="ru-RU" sz="1600" dirty="0">
              <a:latin typeface="Constantia" pitchFamily="18" charset="0"/>
            </a:endParaRPr>
          </a:p>
        </p:txBody>
      </p:sp>
      <p:sp>
        <p:nvSpPr>
          <p:cNvPr id="6150" name="Rectangle 15"/>
          <p:cNvSpPr>
            <a:spLocks/>
          </p:cNvSpPr>
          <p:nvPr/>
        </p:nvSpPr>
        <p:spPr bwMode="auto">
          <a:xfrm>
            <a:off x="4346575" y="2303463"/>
            <a:ext cx="4610100" cy="2603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600" dirty="0" smtClean="0">
                <a:solidFill>
                  <a:schemeClr val="bg1"/>
                </a:solidFill>
                <a:latin typeface="Constantia" pitchFamily="18" charset="0"/>
              </a:rPr>
              <a:t>Greenland waters</a:t>
            </a:r>
            <a:endParaRPr lang="ru-RU" altLang="ru-RU" sz="1600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6151" name="Rectangle 16"/>
          <p:cNvSpPr>
            <a:spLocks/>
          </p:cNvSpPr>
          <p:nvPr/>
        </p:nvSpPr>
        <p:spPr bwMode="auto">
          <a:xfrm>
            <a:off x="914400" y="2662238"/>
            <a:ext cx="3432175" cy="260350"/>
          </a:xfrm>
          <a:prstGeom prst="rect">
            <a:avLst/>
          </a:prstGeom>
          <a:solidFill>
            <a:schemeClr val="tx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600" dirty="0" smtClean="0">
                <a:solidFill>
                  <a:schemeClr val="bg1"/>
                </a:solidFill>
                <a:latin typeface="Constantia" pitchFamily="18" charset="0"/>
              </a:rPr>
              <a:t>Greenland and Barents Seas, ice edge</a:t>
            </a:r>
            <a:endParaRPr lang="ru-RU" altLang="ru-RU" sz="1600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6152" name="Rectangle 17"/>
          <p:cNvSpPr>
            <a:spLocks/>
          </p:cNvSpPr>
          <p:nvPr/>
        </p:nvSpPr>
        <p:spPr bwMode="auto">
          <a:xfrm>
            <a:off x="39688" y="2662238"/>
            <a:ext cx="874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2000" dirty="0">
                <a:latin typeface="Constantia" pitchFamily="18" charset="0"/>
              </a:rPr>
              <a:t>Met.no</a:t>
            </a:r>
            <a:endParaRPr lang="ru-RU" altLang="ru-RU" sz="1600" dirty="0">
              <a:latin typeface="Constantia" pitchFamily="18" charset="0"/>
            </a:endParaRPr>
          </a:p>
        </p:txBody>
      </p:sp>
      <p:sp>
        <p:nvSpPr>
          <p:cNvPr id="6153" name="Rectangle 18"/>
          <p:cNvSpPr>
            <a:spLocks/>
          </p:cNvSpPr>
          <p:nvPr/>
        </p:nvSpPr>
        <p:spPr bwMode="auto">
          <a:xfrm>
            <a:off x="4346575" y="2662238"/>
            <a:ext cx="4610100" cy="26035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600" dirty="0">
                <a:solidFill>
                  <a:schemeClr val="bg1"/>
                </a:solidFill>
                <a:latin typeface="Constantia" pitchFamily="18" charset="0"/>
              </a:rPr>
              <a:t>Greenland and Barents Seas</a:t>
            </a:r>
            <a:endParaRPr lang="ru-RU" altLang="ru-RU" sz="1600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6154" name="Rectangle 19"/>
          <p:cNvSpPr>
            <a:spLocks/>
          </p:cNvSpPr>
          <p:nvPr/>
        </p:nvSpPr>
        <p:spPr bwMode="auto">
          <a:xfrm>
            <a:off x="1781175" y="2987675"/>
            <a:ext cx="2192338" cy="260350"/>
          </a:xfrm>
          <a:prstGeom prst="rect">
            <a:avLst/>
          </a:prstGeom>
          <a:solidFill>
            <a:schemeClr val="tx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600" dirty="0" smtClean="0">
                <a:solidFill>
                  <a:schemeClr val="bg1"/>
                </a:solidFill>
                <a:latin typeface="Constantia" pitchFamily="18" charset="0"/>
              </a:rPr>
              <a:t>Ice extent</a:t>
            </a:r>
            <a:r>
              <a:rPr lang="ru-RU" altLang="ru-RU" sz="1600" dirty="0" smtClean="0">
                <a:solidFill>
                  <a:schemeClr val="bg1"/>
                </a:solidFill>
                <a:latin typeface="Constantia" pitchFamily="18" charset="0"/>
              </a:rPr>
              <a:t>, </a:t>
            </a:r>
            <a:r>
              <a:rPr lang="en-US" altLang="ru-RU" sz="1600" dirty="0" smtClean="0">
                <a:solidFill>
                  <a:schemeClr val="bg1"/>
                </a:solidFill>
                <a:latin typeface="Constantia" pitchFamily="18" charset="0"/>
              </a:rPr>
              <a:t>NSR Seas</a:t>
            </a:r>
            <a:endParaRPr lang="ru-RU" altLang="ru-RU" sz="1600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6155" name="Rectangle 20"/>
          <p:cNvSpPr>
            <a:spLocks/>
          </p:cNvSpPr>
          <p:nvPr/>
        </p:nvSpPr>
        <p:spPr bwMode="auto">
          <a:xfrm>
            <a:off x="26988" y="2987675"/>
            <a:ext cx="874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2000" dirty="0" smtClean="0">
                <a:latin typeface="Constantia" pitchFamily="18" charset="0"/>
              </a:rPr>
              <a:t>AARI</a:t>
            </a:r>
            <a:endParaRPr lang="ru-RU" altLang="ru-RU" sz="2000" dirty="0">
              <a:latin typeface="Constantia" pitchFamily="18" charset="0"/>
            </a:endParaRPr>
          </a:p>
        </p:txBody>
      </p:sp>
      <p:sp>
        <p:nvSpPr>
          <p:cNvPr id="6156" name="Rectangle 21"/>
          <p:cNvSpPr>
            <a:spLocks/>
          </p:cNvSpPr>
          <p:nvPr/>
        </p:nvSpPr>
        <p:spPr bwMode="auto">
          <a:xfrm>
            <a:off x="3986213" y="2987675"/>
            <a:ext cx="4970462" cy="2603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600" dirty="0">
                <a:solidFill>
                  <a:schemeClr val="bg1"/>
                </a:solidFill>
                <a:latin typeface="Constantia" pitchFamily="18" charset="0"/>
              </a:rPr>
              <a:t>1933</a:t>
            </a:r>
            <a:r>
              <a:rPr lang="ru-RU" altLang="ru-RU" sz="1600" dirty="0">
                <a:solidFill>
                  <a:schemeClr val="bg1"/>
                </a:solidFill>
                <a:latin typeface="Constantia" pitchFamily="18" charset="0"/>
              </a:rPr>
              <a:t>-</a:t>
            </a:r>
            <a:r>
              <a:rPr lang="en-US" altLang="ru-RU" sz="1600" dirty="0">
                <a:solidFill>
                  <a:schemeClr val="bg1"/>
                </a:solidFill>
                <a:latin typeface="Constantia" pitchFamily="18" charset="0"/>
              </a:rPr>
              <a:t>: </a:t>
            </a:r>
            <a:r>
              <a:rPr lang="en-US" altLang="ru-RU" sz="1600" dirty="0" smtClean="0">
                <a:solidFill>
                  <a:schemeClr val="bg1"/>
                </a:solidFill>
                <a:latin typeface="Constantia" pitchFamily="18" charset="0"/>
              </a:rPr>
              <a:t>NSR Seas,</a:t>
            </a:r>
            <a:r>
              <a:rPr lang="ru-RU" altLang="ru-RU" sz="1600" dirty="0" smtClean="0"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en-US" altLang="ru-RU" sz="1600" dirty="0" smtClean="0">
                <a:solidFill>
                  <a:schemeClr val="bg1"/>
                </a:solidFill>
                <a:latin typeface="Constantia" pitchFamily="18" charset="0"/>
              </a:rPr>
              <a:t>Arctic Basin</a:t>
            </a:r>
            <a:endParaRPr lang="ru-RU" altLang="ru-RU" sz="1600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6157" name="Rectangle 23"/>
          <p:cNvSpPr>
            <a:spLocks/>
          </p:cNvSpPr>
          <p:nvPr/>
        </p:nvSpPr>
        <p:spPr bwMode="auto">
          <a:xfrm>
            <a:off x="26988" y="3348038"/>
            <a:ext cx="874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2000" dirty="0" smtClean="0">
                <a:latin typeface="Constantia" pitchFamily="18" charset="0"/>
              </a:rPr>
              <a:t>CIS</a:t>
            </a:r>
            <a:endParaRPr lang="ru-RU" altLang="ru-RU" sz="2000" dirty="0">
              <a:latin typeface="Constantia" pitchFamily="18" charset="0"/>
            </a:endParaRPr>
          </a:p>
        </p:txBody>
      </p:sp>
      <p:sp>
        <p:nvSpPr>
          <p:cNvPr id="6158" name="Rectangle 24"/>
          <p:cNvSpPr>
            <a:spLocks/>
          </p:cNvSpPr>
          <p:nvPr/>
        </p:nvSpPr>
        <p:spPr bwMode="auto">
          <a:xfrm>
            <a:off x="4976813" y="3348038"/>
            <a:ext cx="3979862" cy="2603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600" dirty="0">
                <a:solidFill>
                  <a:schemeClr val="bg1"/>
                </a:solidFill>
                <a:latin typeface="Constantia" pitchFamily="18" charset="0"/>
              </a:rPr>
              <a:t>1959</a:t>
            </a:r>
            <a:r>
              <a:rPr lang="ru-RU" altLang="ru-RU" sz="1600" dirty="0">
                <a:solidFill>
                  <a:schemeClr val="bg1"/>
                </a:solidFill>
                <a:latin typeface="Constantia" pitchFamily="18" charset="0"/>
              </a:rPr>
              <a:t>-</a:t>
            </a:r>
            <a:r>
              <a:rPr lang="en-US" altLang="ru-RU" sz="1600" dirty="0">
                <a:solidFill>
                  <a:schemeClr val="bg1"/>
                </a:solidFill>
                <a:latin typeface="Constantia" pitchFamily="18" charset="0"/>
              </a:rPr>
              <a:t>: </a:t>
            </a:r>
            <a:r>
              <a:rPr lang="en-US" altLang="ru-RU" sz="1600" dirty="0" smtClean="0">
                <a:solidFill>
                  <a:schemeClr val="bg1"/>
                </a:solidFill>
                <a:latin typeface="Constantia" pitchFamily="18" charset="0"/>
              </a:rPr>
              <a:t>Canadian Arctic</a:t>
            </a:r>
            <a:endParaRPr lang="ru-RU" altLang="ru-RU" sz="1600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6159" name="Rectangle 25"/>
          <p:cNvSpPr>
            <a:spLocks/>
          </p:cNvSpPr>
          <p:nvPr/>
        </p:nvSpPr>
        <p:spPr bwMode="auto">
          <a:xfrm>
            <a:off x="4640263" y="3697288"/>
            <a:ext cx="1327150" cy="260350"/>
          </a:xfrm>
          <a:prstGeom prst="rect">
            <a:avLst/>
          </a:prstGeom>
          <a:solidFill>
            <a:schemeClr val="tx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600" dirty="0" smtClean="0">
                <a:solidFill>
                  <a:schemeClr val="bg1"/>
                </a:solidFill>
                <a:latin typeface="Constantia" pitchFamily="18" charset="0"/>
              </a:rPr>
              <a:t>Kelly grid</a:t>
            </a:r>
            <a:endParaRPr lang="ru-RU" altLang="ru-RU" sz="1600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6160" name="Rectangle 26"/>
          <p:cNvSpPr>
            <a:spLocks/>
          </p:cNvSpPr>
          <p:nvPr/>
        </p:nvSpPr>
        <p:spPr bwMode="auto">
          <a:xfrm>
            <a:off x="71438" y="3697288"/>
            <a:ext cx="874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2000" dirty="0" smtClean="0">
                <a:latin typeface="Constantia" pitchFamily="18" charset="0"/>
              </a:rPr>
              <a:t>NIC</a:t>
            </a:r>
            <a:endParaRPr lang="ru-RU" altLang="ru-RU" sz="1600" dirty="0">
              <a:latin typeface="Constantia" pitchFamily="18" charset="0"/>
            </a:endParaRPr>
          </a:p>
        </p:txBody>
      </p:sp>
      <p:sp>
        <p:nvSpPr>
          <p:cNvPr id="6161" name="Rectangle 27"/>
          <p:cNvSpPr>
            <a:spLocks/>
          </p:cNvSpPr>
          <p:nvPr/>
        </p:nvSpPr>
        <p:spPr bwMode="auto">
          <a:xfrm>
            <a:off x="5967413" y="3697288"/>
            <a:ext cx="2989262" cy="2603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600" dirty="0">
                <a:solidFill>
                  <a:schemeClr val="bg1"/>
                </a:solidFill>
                <a:latin typeface="Constantia" pitchFamily="18" charset="0"/>
              </a:rPr>
              <a:t>1972</a:t>
            </a:r>
            <a:r>
              <a:rPr lang="ru-RU" altLang="ru-RU" sz="1600" dirty="0">
                <a:solidFill>
                  <a:schemeClr val="bg1"/>
                </a:solidFill>
                <a:latin typeface="Constantia" pitchFamily="18" charset="0"/>
              </a:rPr>
              <a:t>-</a:t>
            </a:r>
            <a:r>
              <a:rPr lang="en-US" altLang="ru-RU" sz="1600" dirty="0">
                <a:solidFill>
                  <a:schemeClr val="bg1"/>
                </a:solidFill>
                <a:latin typeface="Constantia" pitchFamily="18" charset="0"/>
              </a:rPr>
              <a:t>: </a:t>
            </a:r>
            <a:r>
              <a:rPr lang="en-US" altLang="ru-RU" sz="1600" dirty="0" smtClean="0">
                <a:solidFill>
                  <a:schemeClr val="bg1"/>
                </a:solidFill>
                <a:latin typeface="Constantia" pitchFamily="18" charset="0"/>
              </a:rPr>
              <a:t>NH</a:t>
            </a:r>
            <a:endParaRPr lang="ru-RU" altLang="ru-RU" sz="1600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6162" name="Rectangle 33"/>
          <p:cNvSpPr>
            <a:spLocks/>
          </p:cNvSpPr>
          <p:nvPr/>
        </p:nvSpPr>
        <p:spPr bwMode="auto">
          <a:xfrm>
            <a:off x="115888" y="5238750"/>
            <a:ext cx="874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2000" dirty="0" smtClean="0">
                <a:latin typeface="Constantia" pitchFamily="18" charset="0"/>
              </a:rPr>
              <a:t>NIC</a:t>
            </a:r>
            <a:endParaRPr lang="ru-RU" altLang="ru-RU" sz="1600" dirty="0">
              <a:latin typeface="Constantia" pitchFamily="18" charset="0"/>
            </a:endParaRPr>
          </a:p>
        </p:txBody>
      </p:sp>
      <p:sp>
        <p:nvSpPr>
          <p:cNvPr id="6163" name="Rectangle 34"/>
          <p:cNvSpPr>
            <a:spLocks/>
          </p:cNvSpPr>
          <p:nvPr/>
        </p:nvSpPr>
        <p:spPr bwMode="auto">
          <a:xfrm>
            <a:off x="6011863" y="5238750"/>
            <a:ext cx="2925762" cy="2603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600" dirty="0">
                <a:solidFill>
                  <a:schemeClr val="bg1"/>
                </a:solidFill>
                <a:latin typeface="Constantia" pitchFamily="18" charset="0"/>
              </a:rPr>
              <a:t>1973</a:t>
            </a:r>
            <a:r>
              <a:rPr lang="ru-RU" altLang="ru-RU" sz="1600" dirty="0">
                <a:solidFill>
                  <a:schemeClr val="bg1"/>
                </a:solidFill>
                <a:latin typeface="Constantia" pitchFamily="18" charset="0"/>
              </a:rPr>
              <a:t>-</a:t>
            </a:r>
            <a:r>
              <a:rPr lang="en-US" altLang="ru-RU" sz="1600" dirty="0" smtClean="0">
                <a:solidFill>
                  <a:schemeClr val="bg1"/>
                </a:solidFill>
                <a:latin typeface="Constantia" pitchFamily="18" charset="0"/>
              </a:rPr>
              <a:t>: SO</a:t>
            </a:r>
            <a:endParaRPr lang="ru-RU" altLang="ru-RU" sz="1600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6164" name="Rectangle 35"/>
          <p:cNvSpPr>
            <a:spLocks/>
          </p:cNvSpPr>
          <p:nvPr/>
        </p:nvSpPr>
        <p:spPr bwMode="auto">
          <a:xfrm>
            <a:off x="3041650" y="4608513"/>
            <a:ext cx="319563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2000" b="1" dirty="0" smtClean="0">
                <a:latin typeface="Constantia" pitchFamily="18" charset="0"/>
              </a:rPr>
              <a:t>Antarctic</a:t>
            </a:r>
            <a:endParaRPr lang="ru-RU" altLang="ru-RU" sz="2000" b="1" dirty="0">
              <a:latin typeface="Constantia" pitchFamily="18" charset="0"/>
            </a:endParaRPr>
          </a:p>
        </p:txBody>
      </p:sp>
      <p:sp>
        <p:nvSpPr>
          <p:cNvPr id="6165" name="Rectangle 36"/>
          <p:cNvSpPr>
            <a:spLocks/>
          </p:cNvSpPr>
          <p:nvPr/>
        </p:nvSpPr>
        <p:spPr bwMode="auto">
          <a:xfrm>
            <a:off x="4976813" y="4878388"/>
            <a:ext cx="1035050" cy="260350"/>
          </a:xfrm>
          <a:prstGeom prst="rect">
            <a:avLst/>
          </a:prstGeom>
          <a:solidFill>
            <a:schemeClr val="tx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2000" dirty="0">
                <a:solidFill>
                  <a:schemeClr val="bg1"/>
                </a:solidFill>
                <a:latin typeface="Constantia" pitchFamily="18" charset="0"/>
              </a:rPr>
              <a:t>1956</a:t>
            </a:r>
            <a:r>
              <a:rPr lang="en-US" altLang="ru-RU" sz="2000" dirty="0" smtClean="0">
                <a:solidFill>
                  <a:schemeClr val="bg1"/>
                </a:solidFill>
                <a:latin typeface="Constantia" pitchFamily="18" charset="0"/>
              </a:rPr>
              <a:t>: </a:t>
            </a:r>
            <a:r>
              <a:rPr lang="en-US" altLang="ru-RU" sz="2000" dirty="0" err="1" smtClean="0">
                <a:solidFill>
                  <a:schemeClr val="bg1"/>
                </a:solidFill>
                <a:latin typeface="Constantia" pitchFamily="18" charset="0"/>
              </a:rPr>
              <a:t>irr</a:t>
            </a:r>
            <a:r>
              <a:rPr lang="en-US" altLang="ru-RU" sz="2000" dirty="0" smtClean="0">
                <a:solidFill>
                  <a:schemeClr val="bg1"/>
                </a:solidFill>
                <a:latin typeface="Constantia" pitchFamily="18" charset="0"/>
              </a:rPr>
              <a:t>.</a:t>
            </a:r>
            <a:endParaRPr lang="ru-RU" altLang="ru-RU" sz="2000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6166" name="Rectangle 37"/>
          <p:cNvSpPr>
            <a:spLocks/>
          </p:cNvSpPr>
          <p:nvPr/>
        </p:nvSpPr>
        <p:spPr bwMode="auto">
          <a:xfrm>
            <a:off x="115888" y="4924425"/>
            <a:ext cx="874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2000" dirty="0" smtClean="0">
                <a:latin typeface="Constantia" pitchFamily="18" charset="0"/>
              </a:rPr>
              <a:t>AARI</a:t>
            </a:r>
            <a:endParaRPr lang="ru-RU" altLang="ru-RU" sz="1600" dirty="0">
              <a:latin typeface="Constantia" pitchFamily="18" charset="0"/>
            </a:endParaRPr>
          </a:p>
        </p:txBody>
      </p:sp>
      <p:sp>
        <p:nvSpPr>
          <p:cNvPr id="6167" name="Rectangle 38"/>
          <p:cNvSpPr>
            <a:spLocks/>
          </p:cNvSpPr>
          <p:nvPr/>
        </p:nvSpPr>
        <p:spPr bwMode="auto">
          <a:xfrm>
            <a:off x="6011863" y="4868862"/>
            <a:ext cx="1462881" cy="2698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600" dirty="0">
                <a:solidFill>
                  <a:schemeClr val="bg1"/>
                </a:solidFill>
                <a:latin typeface="Constantia" pitchFamily="18" charset="0"/>
              </a:rPr>
              <a:t>1971</a:t>
            </a:r>
            <a:r>
              <a:rPr lang="ru-RU" altLang="ru-RU" sz="1600" dirty="0" smtClean="0">
                <a:solidFill>
                  <a:schemeClr val="bg1"/>
                </a:solidFill>
                <a:latin typeface="Constantia" pitchFamily="18" charset="0"/>
              </a:rPr>
              <a:t>-199</a:t>
            </a:r>
            <a:r>
              <a:rPr lang="en-US" altLang="ru-RU" sz="1600" dirty="0" smtClean="0">
                <a:solidFill>
                  <a:schemeClr val="bg1"/>
                </a:solidFill>
                <a:latin typeface="Constantia" pitchFamily="18" charset="0"/>
              </a:rPr>
              <a:t>1</a:t>
            </a:r>
            <a:endParaRPr lang="ru-RU" altLang="ru-RU" sz="1600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6168" name="Rectangle 42"/>
          <p:cNvSpPr>
            <a:spLocks/>
          </p:cNvSpPr>
          <p:nvPr/>
        </p:nvSpPr>
        <p:spPr bwMode="auto">
          <a:xfrm>
            <a:off x="1781175" y="4014788"/>
            <a:ext cx="3522663" cy="260350"/>
          </a:xfrm>
          <a:prstGeom prst="rect">
            <a:avLst/>
          </a:prstGeom>
          <a:solidFill>
            <a:schemeClr val="tx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600" dirty="0" smtClean="0">
                <a:solidFill>
                  <a:schemeClr val="bg1"/>
                </a:solidFill>
                <a:latin typeface="Constantia" pitchFamily="18" charset="0"/>
              </a:rPr>
              <a:t>Baltic ice code</a:t>
            </a:r>
            <a:endParaRPr lang="ru-RU" altLang="ru-RU" sz="1600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6169" name="Rectangle 43"/>
          <p:cNvSpPr>
            <a:spLocks/>
          </p:cNvSpPr>
          <p:nvPr/>
        </p:nvSpPr>
        <p:spPr bwMode="auto">
          <a:xfrm>
            <a:off x="71438" y="4067175"/>
            <a:ext cx="8747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2000" dirty="0" smtClean="0">
                <a:latin typeface="Constantia" pitchFamily="18" charset="0"/>
              </a:rPr>
              <a:t>BSIM</a:t>
            </a:r>
            <a:endParaRPr lang="ru-RU" altLang="ru-RU" sz="2000" dirty="0">
              <a:latin typeface="Constantia" pitchFamily="18" charset="0"/>
            </a:endParaRPr>
          </a:p>
        </p:txBody>
      </p:sp>
      <p:sp>
        <p:nvSpPr>
          <p:cNvPr id="6170" name="Rectangle 44"/>
          <p:cNvSpPr>
            <a:spLocks/>
          </p:cNvSpPr>
          <p:nvPr/>
        </p:nvSpPr>
        <p:spPr bwMode="auto">
          <a:xfrm>
            <a:off x="5303838" y="4014788"/>
            <a:ext cx="3652837" cy="2571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600" dirty="0">
                <a:solidFill>
                  <a:schemeClr val="bg1"/>
                </a:solidFill>
                <a:latin typeface="Constantia" pitchFamily="18" charset="0"/>
              </a:rPr>
              <a:t>1961-: </a:t>
            </a:r>
            <a:r>
              <a:rPr lang="en-US" altLang="ru-RU" sz="1600" dirty="0" smtClean="0">
                <a:solidFill>
                  <a:schemeClr val="bg1"/>
                </a:solidFill>
                <a:latin typeface="Constantia" pitchFamily="18" charset="0"/>
              </a:rPr>
              <a:t>Baltic Sea</a:t>
            </a:r>
            <a:endParaRPr lang="ru-RU" altLang="ru-RU" sz="1600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6171" name="AutoShape 45"/>
          <p:cNvSpPr>
            <a:spLocks noChangeArrowheads="1"/>
          </p:cNvSpPr>
          <p:nvPr/>
        </p:nvSpPr>
        <p:spPr bwMode="auto">
          <a:xfrm>
            <a:off x="893763" y="3924300"/>
            <a:ext cx="874712" cy="450850"/>
          </a:xfrm>
          <a:custGeom>
            <a:avLst/>
            <a:gdLst>
              <a:gd name="T0" fmla="*/ 656034 w 21600"/>
              <a:gd name="T1" fmla="*/ 0 h 21600"/>
              <a:gd name="T2" fmla="*/ 0 w 21600"/>
              <a:gd name="T3" fmla="*/ 225425 h 21600"/>
              <a:gd name="T4" fmla="*/ 656034 w 21600"/>
              <a:gd name="T5" fmla="*/ 450850 h 21600"/>
              <a:gd name="T6" fmla="*/ 874712 w 21600"/>
              <a:gd name="T7" fmla="*/ 22542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>
              <a:alpha val="5098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172" name="Rectangle 46"/>
          <p:cNvSpPr>
            <a:spLocks/>
          </p:cNvSpPr>
          <p:nvPr/>
        </p:nvSpPr>
        <p:spPr bwMode="auto">
          <a:xfrm>
            <a:off x="2276475" y="5599113"/>
            <a:ext cx="41640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2000" b="1">
                <a:latin typeface="Constantia" pitchFamily="18" charset="0"/>
              </a:rPr>
              <a:t>EMSR-SSMR-SSM/I-SSMIS, AMSR</a:t>
            </a:r>
            <a:endParaRPr lang="ru-RU" altLang="ru-RU" sz="2000" b="1">
              <a:latin typeface="Constantia" pitchFamily="18" charset="0"/>
            </a:endParaRPr>
          </a:p>
        </p:txBody>
      </p:sp>
      <p:sp>
        <p:nvSpPr>
          <p:cNvPr id="6173" name="Rectangle 47"/>
          <p:cNvSpPr>
            <a:spLocks/>
          </p:cNvSpPr>
          <p:nvPr/>
        </p:nvSpPr>
        <p:spPr bwMode="auto">
          <a:xfrm>
            <a:off x="3222625" y="1998663"/>
            <a:ext cx="319563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2000" b="1" dirty="0" smtClean="0">
                <a:latin typeface="Constantia" pitchFamily="18" charset="0"/>
              </a:rPr>
              <a:t>Arctic</a:t>
            </a:r>
            <a:endParaRPr lang="ru-RU" altLang="ru-RU" sz="2000" b="1" dirty="0">
              <a:latin typeface="Constantia" pitchFamily="18" charset="0"/>
            </a:endParaRPr>
          </a:p>
        </p:txBody>
      </p:sp>
      <p:sp>
        <p:nvSpPr>
          <p:cNvPr id="6174" name="Rectangle 49"/>
          <p:cNvSpPr>
            <a:spLocks/>
          </p:cNvSpPr>
          <p:nvPr/>
        </p:nvSpPr>
        <p:spPr bwMode="auto">
          <a:xfrm>
            <a:off x="5967413" y="5957888"/>
            <a:ext cx="946150" cy="260350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400">
                <a:solidFill>
                  <a:schemeClr val="bg1"/>
                </a:solidFill>
                <a:latin typeface="Constantia" pitchFamily="18" charset="0"/>
              </a:rPr>
              <a:t>EMSR</a:t>
            </a:r>
            <a:endParaRPr lang="ru-RU" altLang="ru-RU" sz="140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6175" name="Rectangle 50"/>
          <p:cNvSpPr>
            <a:spLocks/>
          </p:cNvSpPr>
          <p:nvPr/>
        </p:nvSpPr>
        <p:spPr bwMode="auto">
          <a:xfrm>
            <a:off x="6911975" y="5957888"/>
            <a:ext cx="2159000" cy="2603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400">
                <a:solidFill>
                  <a:schemeClr val="bg1"/>
                </a:solidFill>
                <a:latin typeface="Constantia" pitchFamily="18" charset="0"/>
              </a:rPr>
              <a:t>1978: SSMR-SSM/I</a:t>
            </a:r>
            <a:r>
              <a:rPr lang="ru-RU" altLang="ru-RU" sz="1400">
                <a:solidFill>
                  <a:schemeClr val="bg1"/>
                </a:solidFill>
                <a:latin typeface="Constantia" pitchFamily="18" charset="0"/>
              </a:rPr>
              <a:t>-</a:t>
            </a:r>
            <a:r>
              <a:rPr lang="en-US" altLang="ru-RU" sz="1400">
                <a:solidFill>
                  <a:schemeClr val="bg1"/>
                </a:solidFill>
                <a:latin typeface="Constantia" pitchFamily="18" charset="0"/>
              </a:rPr>
              <a:t>SSMIS</a:t>
            </a:r>
            <a:endParaRPr lang="ru-RU" altLang="ru-RU" sz="140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6176" name="Rectangle 50"/>
          <p:cNvSpPr>
            <a:spLocks/>
          </p:cNvSpPr>
          <p:nvPr/>
        </p:nvSpPr>
        <p:spPr bwMode="auto">
          <a:xfrm>
            <a:off x="7431088" y="6273800"/>
            <a:ext cx="1506537" cy="2603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400" dirty="0" smtClean="0">
                <a:solidFill>
                  <a:schemeClr val="bg1"/>
                </a:solidFill>
                <a:latin typeface="Constantia" pitchFamily="18" charset="0"/>
              </a:rPr>
              <a:t>2003-: AMSR,2</a:t>
            </a:r>
            <a:endParaRPr lang="ru-RU" altLang="ru-RU" sz="1400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6177" name="Rectangle 44"/>
          <p:cNvSpPr>
            <a:spLocks/>
          </p:cNvSpPr>
          <p:nvPr/>
        </p:nvSpPr>
        <p:spPr bwMode="auto">
          <a:xfrm>
            <a:off x="6867525" y="4332288"/>
            <a:ext cx="2089150" cy="2762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600" dirty="0">
                <a:solidFill>
                  <a:schemeClr val="bg1"/>
                </a:solidFill>
                <a:latin typeface="Constantia" pitchFamily="18" charset="0"/>
              </a:rPr>
              <a:t>2000-: </a:t>
            </a:r>
            <a:r>
              <a:rPr lang="ru-RU" altLang="ru-RU" sz="1600" dirty="0" smtClean="0">
                <a:solidFill>
                  <a:schemeClr val="bg1"/>
                </a:solidFill>
                <a:latin typeface="Constantia" pitchFamily="18" charset="0"/>
              </a:rPr>
              <a:t>А</a:t>
            </a:r>
            <a:r>
              <a:rPr lang="en-US" altLang="ru-RU" sz="1600" dirty="0" err="1" smtClean="0">
                <a:solidFill>
                  <a:schemeClr val="bg1"/>
                </a:solidFill>
                <a:latin typeface="Constantia" pitchFamily="18" charset="0"/>
              </a:rPr>
              <a:t>zov</a:t>
            </a:r>
            <a:r>
              <a:rPr lang="ru-RU" altLang="ru-RU" sz="1600" dirty="0" smtClean="0">
                <a:solidFill>
                  <a:schemeClr val="bg1"/>
                </a:solidFill>
                <a:latin typeface="Constantia" pitchFamily="18" charset="0"/>
              </a:rPr>
              <a:t>, </a:t>
            </a:r>
            <a:r>
              <a:rPr lang="en-US" altLang="ru-RU" sz="1600" dirty="0" smtClean="0">
                <a:solidFill>
                  <a:schemeClr val="bg1"/>
                </a:solidFill>
                <a:latin typeface="Constantia" pitchFamily="18" charset="0"/>
              </a:rPr>
              <a:t>Caspian</a:t>
            </a:r>
            <a:endParaRPr lang="ru-RU" altLang="ru-RU" sz="1600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6178" name="AutoShape 45"/>
          <p:cNvSpPr>
            <a:spLocks noChangeArrowheads="1"/>
          </p:cNvSpPr>
          <p:nvPr/>
        </p:nvSpPr>
        <p:spPr bwMode="auto">
          <a:xfrm>
            <a:off x="5902325" y="4271963"/>
            <a:ext cx="874713" cy="450850"/>
          </a:xfrm>
          <a:custGeom>
            <a:avLst/>
            <a:gdLst>
              <a:gd name="T0" fmla="*/ 656034 w 21600"/>
              <a:gd name="T1" fmla="*/ 0 h 21600"/>
              <a:gd name="T2" fmla="*/ 0 w 21600"/>
              <a:gd name="T3" fmla="*/ 225425 h 21600"/>
              <a:gd name="T4" fmla="*/ 656034 w 21600"/>
              <a:gd name="T5" fmla="*/ 450850 h 21600"/>
              <a:gd name="T6" fmla="*/ 874712 w 21600"/>
              <a:gd name="T7" fmla="*/ 22542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tx2">
              <a:alpha val="5098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179" name="Rectangle 43"/>
          <p:cNvSpPr>
            <a:spLocks/>
          </p:cNvSpPr>
          <p:nvPr/>
        </p:nvSpPr>
        <p:spPr bwMode="auto">
          <a:xfrm>
            <a:off x="71438" y="4367213"/>
            <a:ext cx="170973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2000" dirty="0" smtClean="0">
                <a:latin typeface="Constantia" pitchFamily="18" charset="0"/>
              </a:rPr>
              <a:t>HMC Russia</a:t>
            </a:r>
            <a:endParaRPr lang="ru-RU" altLang="ru-RU" sz="2000" dirty="0">
              <a:latin typeface="Constantia" pitchFamily="18" charset="0"/>
            </a:endParaRPr>
          </a:p>
        </p:txBody>
      </p:sp>
      <p:sp>
        <p:nvSpPr>
          <p:cNvPr id="5" name="Стрелка углом 4"/>
          <p:cNvSpPr/>
          <p:nvPr/>
        </p:nvSpPr>
        <p:spPr>
          <a:xfrm>
            <a:off x="3986213" y="1042988"/>
            <a:ext cx="1268412" cy="46355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Rectangle 37"/>
          <p:cNvSpPr>
            <a:spLocks/>
          </p:cNvSpPr>
          <p:nvPr/>
        </p:nvSpPr>
        <p:spPr bwMode="auto">
          <a:xfrm>
            <a:off x="4183063" y="1038225"/>
            <a:ext cx="874712" cy="26035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lIns="0" rIns="0" bIns="0" anchor="b"/>
          <a:lstStyle/>
          <a:p>
            <a:pPr algn="ctr" eaLnBrk="0" hangingPunct="0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SIGRID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42" name="Стрелка углом 41"/>
          <p:cNvSpPr/>
          <p:nvPr/>
        </p:nvSpPr>
        <p:spPr>
          <a:xfrm>
            <a:off x="7113588" y="1031875"/>
            <a:ext cx="1268412" cy="46196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Rectangle 37"/>
          <p:cNvSpPr>
            <a:spLocks/>
          </p:cNvSpPr>
          <p:nvPr/>
        </p:nvSpPr>
        <p:spPr bwMode="auto">
          <a:xfrm>
            <a:off x="7227888" y="1019175"/>
            <a:ext cx="1071562" cy="244475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lIns="0" rIns="0" bIns="0" anchor="b"/>
          <a:lstStyle/>
          <a:p>
            <a:pPr algn="ctr" eaLnBrk="0" hangingPunct="0">
              <a:defRPr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SIGRID-3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44" name="Rectangle 38"/>
          <p:cNvSpPr>
            <a:spLocks/>
          </p:cNvSpPr>
          <p:nvPr/>
        </p:nvSpPr>
        <p:spPr bwMode="auto">
          <a:xfrm>
            <a:off x="7596336" y="4868862"/>
            <a:ext cx="1341289" cy="269876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ru-RU" sz="1600" dirty="0" smtClean="0">
                <a:solidFill>
                  <a:schemeClr val="bg1"/>
                </a:solidFill>
                <a:latin typeface="Constantia" pitchFamily="18" charset="0"/>
              </a:rPr>
              <a:t>2006: SO</a:t>
            </a:r>
            <a:endParaRPr lang="ru-RU" altLang="ru-RU" sz="1600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37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4881563"/>
            <a:ext cx="18288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6500" name="Group 4"/>
          <p:cNvGrpSpPr>
            <a:grpSpLocks/>
          </p:cNvGrpSpPr>
          <p:nvPr/>
        </p:nvGrpSpPr>
        <p:grpSpPr bwMode="auto">
          <a:xfrm>
            <a:off x="2627313" y="4724400"/>
            <a:ext cx="1873250" cy="1512888"/>
            <a:chOff x="2562" y="2984"/>
            <a:chExt cx="1373" cy="1149"/>
          </a:xfrm>
        </p:grpSpPr>
        <p:pic>
          <p:nvPicPr>
            <p:cNvPr id="106501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" y="2988"/>
              <a:ext cx="1368" cy="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502" name="Rectangle 6"/>
            <p:cNvSpPr>
              <a:spLocks noChangeArrowheads="1"/>
            </p:cNvSpPr>
            <p:nvPr/>
          </p:nvSpPr>
          <p:spPr bwMode="auto">
            <a:xfrm>
              <a:off x="2562" y="2984"/>
              <a:ext cx="1373" cy="1149"/>
            </a:xfrm>
            <a:prstGeom prst="rect">
              <a:avLst/>
            </a:prstGeom>
            <a:noFill/>
            <a:ln w="6350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b="1">
                <a:solidFill>
                  <a:prstClr val="black"/>
                </a:solidFill>
              </a:endParaRPr>
            </a:p>
          </p:txBody>
        </p:sp>
      </p:grpSp>
      <p:pic>
        <p:nvPicPr>
          <p:cNvPr id="10650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4818063"/>
            <a:ext cx="199231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7" name="Rectangle 11"/>
          <p:cNvSpPr>
            <a:spLocks noChangeArrowheads="1"/>
          </p:cNvSpPr>
          <p:nvPr/>
        </p:nvSpPr>
        <p:spPr bwMode="auto">
          <a:xfrm>
            <a:off x="873125" y="742950"/>
            <a:ext cx="381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12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ru-RU" altLang="ru-RU">
              <a:solidFill>
                <a:prstClr val="black"/>
              </a:solidFill>
            </a:endParaRPr>
          </a:p>
        </p:txBody>
      </p:sp>
      <p:pic>
        <p:nvPicPr>
          <p:cNvPr id="10650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758825"/>
            <a:ext cx="228600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6509" name="Group 13"/>
          <p:cNvGrpSpPr>
            <a:grpSpLocks/>
          </p:cNvGrpSpPr>
          <p:nvPr/>
        </p:nvGrpSpPr>
        <p:grpSpPr bwMode="auto">
          <a:xfrm>
            <a:off x="7263711" y="656431"/>
            <a:ext cx="1439863" cy="1944687"/>
            <a:chOff x="4146" y="1616"/>
            <a:chExt cx="924" cy="1301"/>
          </a:xfrm>
        </p:grpSpPr>
        <p:pic>
          <p:nvPicPr>
            <p:cNvPr id="106510" name="Picture 1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" y="1620"/>
              <a:ext cx="919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511" name="Rectangle 15"/>
            <p:cNvSpPr>
              <a:spLocks noChangeArrowheads="1"/>
            </p:cNvSpPr>
            <p:nvPr/>
          </p:nvSpPr>
          <p:spPr bwMode="auto">
            <a:xfrm>
              <a:off x="4146" y="1616"/>
              <a:ext cx="924" cy="1301"/>
            </a:xfrm>
            <a:prstGeom prst="rect">
              <a:avLst/>
            </a:prstGeom>
            <a:noFill/>
            <a:ln w="6350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 b="1">
                <a:solidFill>
                  <a:prstClr val="black"/>
                </a:solidFill>
              </a:endParaRPr>
            </a:p>
          </p:txBody>
        </p:sp>
      </p:grpSp>
      <p:pic>
        <p:nvPicPr>
          <p:cNvPr id="106512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2511425"/>
            <a:ext cx="1550988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13" name="Rectangle 17"/>
          <p:cNvSpPr>
            <a:spLocks noChangeArrowheads="1"/>
          </p:cNvSpPr>
          <p:nvPr/>
        </p:nvSpPr>
        <p:spPr bwMode="auto">
          <a:xfrm>
            <a:off x="4105275" y="4403725"/>
            <a:ext cx="428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1200" b="1">
                <a:solidFill>
                  <a:srgbClr val="000000"/>
                </a:solidFill>
              </a:rPr>
              <a:t> </a:t>
            </a: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06514" name="Rectangle 18"/>
          <p:cNvSpPr>
            <a:spLocks noChangeArrowheads="1"/>
          </p:cNvSpPr>
          <p:nvPr/>
        </p:nvSpPr>
        <p:spPr bwMode="auto">
          <a:xfrm>
            <a:off x="6364288" y="4403725"/>
            <a:ext cx="4286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1200" b="1">
                <a:solidFill>
                  <a:srgbClr val="000000"/>
                </a:solidFill>
              </a:rPr>
              <a:t> </a:t>
            </a: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06517" name="Rectangle 21"/>
          <p:cNvSpPr>
            <a:spLocks noChangeArrowheads="1"/>
          </p:cNvSpPr>
          <p:nvPr/>
        </p:nvSpPr>
        <p:spPr bwMode="auto">
          <a:xfrm>
            <a:off x="2066925" y="3946525"/>
            <a:ext cx="428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1200" b="1">
                <a:solidFill>
                  <a:srgbClr val="000000"/>
                </a:solidFill>
              </a:rPr>
              <a:t> </a:t>
            </a: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06518" name="Rectangle 22"/>
          <p:cNvSpPr>
            <a:spLocks noChangeArrowheads="1"/>
          </p:cNvSpPr>
          <p:nvPr/>
        </p:nvSpPr>
        <p:spPr bwMode="auto">
          <a:xfrm>
            <a:off x="2863850" y="3946525"/>
            <a:ext cx="428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1200" b="1">
                <a:solidFill>
                  <a:srgbClr val="000000"/>
                </a:solidFill>
              </a:rPr>
              <a:t> </a:t>
            </a: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06519" name="Rectangle 23"/>
          <p:cNvSpPr>
            <a:spLocks noChangeArrowheads="1"/>
          </p:cNvSpPr>
          <p:nvPr/>
        </p:nvSpPr>
        <p:spPr bwMode="auto">
          <a:xfrm>
            <a:off x="3289300" y="600551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1100" b="1">
                <a:solidFill>
                  <a:srgbClr val="000000"/>
                </a:solidFill>
              </a:rPr>
              <a:t> </a:t>
            </a: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06520" name="Rectangle 24"/>
          <p:cNvSpPr>
            <a:spLocks noChangeArrowheads="1"/>
          </p:cNvSpPr>
          <p:nvPr/>
        </p:nvSpPr>
        <p:spPr bwMode="auto">
          <a:xfrm>
            <a:off x="4314825" y="497681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1100" b="1">
                <a:solidFill>
                  <a:srgbClr val="000000"/>
                </a:solidFill>
              </a:rPr>
              <a:t> </a:t>
            </a: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06521" name="Rectangle 25"/>
          <p:cNvSpPr>
            <a:spLocks noChangeArrowheads="1"/>
          </p:cNvSpPr>
          <p:nvPr/>
        </p:nvSpPr>
        <p:spPr bwMode="auto">
          <a:xfrm>
            <a:off x="4692650" y="4976813"/>
            <a:ext cx="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06522" name="Rectangle 26"/>
          <p:cNvSpPr>
            <a:spLocks noChangeArrowheads="1"/>
          </p:cNvSpPr>
          <p:nvPr/>
        </p:nvSpPr>
        <p:spPr bwMode="auto">
          <a:xfrm>
            <a:off x="6931025" y="200501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1100" b="1">
                <a:solidFill>
                  <a:srgbClr val="000000"/>
                </a:solidFill>
              </a:rPr>
              <a:t> </a:t>
            </a: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06523" name="Rectangle 27"/>
          <p:cNvSpPr>
            <a:spLocks noChangeArrowheads="1"/>
          </p:cNvSpPr>
          <p:nvPr/>
        </p:nvSpPr>
        <p:spPr bwMode="auto">
          <a:xfrm>
            <a:off x="7073900" y="429101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1100" b="1">
                <a:solidFill>
                  <a:srgbClr val="000000"/>
                </a:solidFill>
              </a:rPr>
              <a:t> </a:t>
            </a: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06524" name="Rectangle 28"/>
          <p:cNvSpPr>
            <a:spLocks noChangeArrowheads="1"/>
          </p:cNvSpPr>
          <p:nvPr/>
        </p:nvSpPr>
        <p:spPr bwMode="auto">
          <a:xfrm>
            <a:off x="7524750" y="5229225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1100" b="1">
                <a:solidFill>
                  <a:srgbClr val="000000"/>
                </a:solidFill>
              </a:rPr>
              <a:t> </a:t>
            </a:r>
            <a:endParaRPr lang="ru-RU" altLang="ru-RU">
              <a:solidFill>
                <a:prstClr val="black"/>
              </a:solidFill>
            </a:endParaRPr>
          </a:p>
        </p:txBody>
      </p:sp>
      <p:pic>
        <p:nvPicPr>
          <p:cNvPr id="106525" name="Picture 29" descr="fig23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76250"/>
            <a:ext cx="20161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26" name="Picture 30" descr="dm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2274888"/>
            <a:ext cx="1743075" cy="23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27" name="Picture 31" descr="безымянный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724400"/>
            <a:ext cx="1376362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30" name="Rectangle 34"/>
          <p:cNvSpPr>
            <a:spLocks noChangeArrowheads="1"/>
          </p:cNvSpPr>
          <p:nvPr/>
        </p:nvSpPr>
        <p:spPr bwMode="auto">
          <a:xfrm>
            <a:off x="6462210" y="1628775"/>
            <a:ext cx="801501" cy="18466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ru-RU" sz="1200" b="1" dirty="0" smtClean="0">
                <a:solidFill>
                  <a:srgbClr val="000000"/>
                </a:solidFill>
              </a:rPr>
              <a:t>Canada (CIS)</a:t>
            </a:r>
            <a:endParaRPr lang="ru-RU" altLang="ru-RU" sz="1200" dirty="0">
              <a:solidFill>
                <a:prstClr val="black"/>
              </a:solidFill>
            </a:endParaRPr>
          </a:p>
        </p:txBody>
      </p:sp>
      <p:sp>
        <p:nvSpPr>
          <p:cNvPr id="106531" name="Rectangle 35"/>
          <p:cNvSpPr>
            <a:spLocks noChangeArrowheads="1"/>
          </p:cNvSpPr>
          <p:nvPr/>
        </p:nvSpPr>
        <p:spPr bwMode="auto">
          <a:xfrm>
            <a:off x="684213" y="3946525"/>
            <a:ext cx="992259" cy="18466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ru-RU" sz="1200" b="1" dirty="0" smtClean="0">
                <a:solidFill>
                  <a:srgbClr val="000000"/>
                </a:solidFill>
              </a:rPr>
              <a:t>Denmark (DMI)</a:t>
            </a:r>
            <a:endParaRPr lang="ru-RU" altLang="ru-RU" sz="1200" dirty="0">
              <a:solidFill>
                <a:prstClr val="black"/>
              </a:solidFill>
            </a:endParaRPr>
          </a:p>
        </p:txBody>
      </p:sp>
      <p:sp>
        <p:nvSpPr>
          <p:cNvPr id="106532" name="Rectangle 36"/>
          <p:cNvSpPr>
            <a:spLocks noChangeArrowheads="1"/>
          </p:cNvSpPr>
          <p:nvPr/>
        </p:nvSpPr>
        <p:spPr bwMode="auto">
          <a:xfrm>
            <a:off x="7519151" y="4013884"/>
            <a:ext cx="665247" cy="18466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ru-RU" sz="1200" b="1" dirty="0" smtClean="0">
                <a:solidFill>
                  <a:srgbClr val="000000"/>
                </a:solidFill>
              </a:rPr>
              <a:t>BSIM (FMI</a:t>
            </a:r>
            <a:endParaRPr lang="ru-RU" altLang="ru-RU" sz="1200" dirty="0">
              <a:solidFill>
                <a:prstClr val="black"/>
              </a:solidFill>
            </a:endParaRPr>
          </a:p>
        </p:txBody>
      </p:sp>
      <p:sp>
        <p:nvSpPr>
          <p:cNvPr id="106533" name="Rectangle 37"/>
          <p:cNvSpPr>
            <a:spLocks noChangeArrowheads="1"/>
          </p:cNvSpPr>
          <p:nvPr/>
        </p:nvSpPr>
        <p:spPr bwMode="auto">
          <a:xfrm>
            <a:off x="2268538" y="4546600"/>
            <a:ext cx="584840" cy="18466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ru-RU" sz="1200" b="1" dirty="0" smtClean="0">
                <a:solidFill>
                  <a:srgbClr val="000000"/>
                </a:solidFill>
              </a:rPr>
              <a:t>USA(NIC)</a:t>
            </a:r>
            <a:endParaRPr lang="ru-RU" altLang="ru-RU" sz="1200" dirty="0">
              <a:solidFill>
                <a:prstClr val="black"/>
              </a:solidFill>
            </a:endParaRPr>
          </a:p>
        </p:txBody>
      </p:sp>
      <p:sp>
        <p:nvSpPr>
          <p:cNvPr id="106534" name="Rectangle 38"/>
          <p:cNvSpPr>
            <a:spLocks noChangeArrowheads="1"/>
          </p:cNvSpPr>
          <p:nvPr/>
        </p:nvSpPr>
        <p:spPr bwMode="auto">
          <a:xfrm>
            <a:off x="4899025" y="5822950"/>
            <a:ext cx="1091902" cy="18466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ru-RU" sz="1200" b="1" dirty="0" smtClean="0">
                <a:solidFill>
                  <a:srgbClr val="000000"/>
                </a:solidFill>
              </a:rPr>
              <a:t>Norway </a:t>
            </a:r>
            <a:r>
              <a:rPr lang="en-US" altLang="ru-RU" sz="1200" b="1" dirty="0">
                <a:solidFill>
                  <a:srgbClr val="000000"/>
                </a:solidFill>
              </a:rPr>
              <a:t>(met.no)</a:t>
            </a:r>
            <a:endParaRPr lang="ru-RU" altLang="ru-RU" sz="1200" dirty="0">
              <a:solidFill>
                <a:prstClr val="black"/>
              </a:solidFill>
            </a:endParaRPr>
          </a:p>
        </p:txBody>
      </p:sp>
      <p:sp>
        <p:nvSpPr>
          <p:cNvPr id="106535" name="Rectangle 39"/>
          <p:cNvSpPr>
            <a:spLocks noChangeArrowheads="1"/>
          </p:cNvSpPr>
          <p:nvPr/>
        </p:nvSpPr>
        <p:spPr bwMode="auto">
          <a:xfrm>
            <a:off x="7208838" y="5734050"/>
            <a:ext cx="779059" cy="18466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ru-RU" sz="1200" b="1" dirty="0" smtClean="0">
                <a:solidFill>
                  <a:srgbClr val="000000"/>
                </a:solidFill>
              </a:rPr>
              <a:t>Japan (JMA)</a:t>
            </a:r>
            <a:endParaRPr lang="ru-RU" altLang="ru-RU" sz="1200" dirty="0">
              <a:solidFill>
                <a:prstClr val="black"/>
              </a:solidFill>
            </a:endParaRPr>
          </a:p>
        </p:txBody>
      </p:sp>
      <p:pic>
        <p:nvPicPr>
          <p:cNvPr id="106536" name="Picture 3" descr="nic_20100930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2070100"/>
            <a:ext cx="3287712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37" name="Picture 41" descr="2009_02_09-11Общая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703263"/>
            <a:ext cx="3135313" cy="22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29" name="Rectangle 33"/>
          <p:cNvSpPr>
            <a:spLocks noChangeArrowheads="1"/>
          </p:cNvSpPr>
          <p:nvPr/>
        </p:nvSpPr>
        <p:spPr bwMode="auto">
          <a:xfrm>
            <a:off x="1908175" y="1547813"/>
            <a:ext cx="851195" cy="18466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ru-RU" sz="1200" b="1" dirty="0" smtClean="0">
                <a:solidFill>
                  <a:srgbClr val="000000"/>
                </a:solidFill>
              </a:rPr>
              <a:t>Russia (AARI)</a:t>
            </a:r>
            <a:endParaRPr lang="ru-RU" altLang="ru-RU" sz="1200" dirty="0">
              <a:solidFill>
                <a:prstClr val="black"/>
              </a:solidFill>
            </a:endParaRPr>
          </a:p>
        </p:txBody>
      </p:sp>
      <p:sp>
        <p:nvSpPr>
          <p:cNvPr id="106538" name="Rectangle 42"/>
          <p:cNvSpPr>
            <a:spLocks noChangeArrowheads="1"/>
          </p:cNvSpPr>
          <p:nvPr/>
        </p:nvSpPr>
        <p:spPr bwMode="auto">
          <a:xfrm>
            <a:off x="-1" y="124417"/>
            <a:ext cx="7987897" cy="53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5000">
                <a:solidFill>
                  <a:schemeClr val="tx2"/>
                </a:solidFill>
                <a:latin typeface="Calibri" pitchFamily="34" charset="0"/>
              </a:defRPr>
            </a:lvl1pPr>
            <a:lvl2pPr eaLnBrk="0" hangingPunct="0"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eaLnBrk="0" hangingPunct="0"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eaLnBrk="0" hangingPunct="0"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eaLnBrk="0" hangingPunct="0"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altLang="ru-RU" sz="2800" b="1" dirty="0" smtClean="0">
                <a:solidFill>
                  <a:srgbClr val="04617B"/>
                </a:solidFill>
              </a:rPr>
              <a:t>Sample ice charts for the Northern Hemisphere</a:t>
            </a:r>
            <a:endParaRPr lang="ru-RU" altLang="ru-RU" sz="2800" b="1" dirty="0">
              <a:solidFill>
                <a:srgbClr val="04617B"/>
              </a:solidFill>
            </a:endParaRPr>
          </a:p>
        </p:txBody>
      </p:sp>
      <p:pic>
        <p:nvPicPr>
          <p:cNvPr id="36" name="Picture 19" descr="http://www.gloss-sealevel.org/images/jcomm_logo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76" y="0"/>
            <a:ext cx="2027767" cy="52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27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7" name="Rectangle 11"/>
          <p:cNvSpPr>
            <a:spLocks noChangeArrowheads="1"/>
          </p:cNvSpPr>
          <p:nvPr/>
        </p:nvSpPr>
        <p:spPr bwMode="auto">
          <a:xfrm>
            <a:off x="873125" y="742950"/>
            <a:ext cx="381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12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06513" name="Rectangle 17"/>
          <p:cNvSpPr>
            <a:spLocks noChangeArrowheads="1"/>
          </p:cNvSpPr>
          <p:nvPr/>
        </p:nvSpPr>
        <p:spPr bwMode="auto">
          <a:xfrm>
            <a:off x="4105275" y="4403725"/>
            <a:ext cx="428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1200" b="1">
                <a:solidFill>
                  <a:srgbClr val="000000"/>
                </a:solidFill>
              </a:rPr>
              <a:t> </a:t>
            </a: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06514" name="Rectangle 18"/>
          <p:cNvSpPr>
            <a:spLocks noChangeArrowheads="1"/>
          </p:cNvSpPr>
          <p:nvPr/>
        </p:nvSpPr>
        <p:spPr bwMode="auto">
          <a:xfrm>
            <a:off x="6364288" y="4403725"/>
            <a:ext cx="4286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1200" b="1">
                <a:solidFill>
                  <a:srgbClr val="000000"/>
                </a:solidFill>
              </a:rPr>
              <a:t> </a:t>
            </a: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06517" name="Rectangle 21"/>
          <p:cNvSpPr>
            <a:spLocks noChangeArrowheads="1"/>
          </p:cNvSpPr>
          <p:nvPr/>
        </p:nvSpPr>
        <p:spPr bwMode="auto">
          <a:xfrm>
            <a:off x="2066925" y="3946525"/>
            <a:ext cx="428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1200" b="1">
                <a:solidFill>
                  <a:srgbClr val="000000"/>
                </a:solidFill>
              </a:rPr>
              <a:t> </a:t>
            </a: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06518" name="Rectangle 22"/>
          <p:cNvSpPr>
            <a:spLocks noChangeArrowheads="1"/>
          </p:cNvSpPr>
          <p:nvPr/>
        </p:nvSpPr>
        <p:spPr bwMode="auto">
          <a:xfrm>
            <a:off x="2863850" y="3946525"/>
            <a:ext cx="428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1200" b="1">
                <a:solidFill>
                  <a:srgbClr val="000000"/>
                </a:solidFill>
              </a:rPr>
              <a:t> </a:t>
            </a: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06519" name="Rectangle 23"/>
          <p:cNvSpPr>
            <a:spLocks noChangeArrowheads="1"/>
          </p:cNvSpPr>
          <p:nvPr/>
        </p:nvSpPr>
        <p:spPr bwMode="auto">
          <a:xfrm>
            <a:off x="3289300" y="600551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1100" b="1">
                <a:solidFill>
                  <a:srgbClr val="000000"/>
                </a:solidFill>
              </a:rPr>
              <a:t> </a:t>
            </a: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06520" name="Rectangle 24"/>
          <p:cNvSpPr>
            <a:spLocks noChangeArrowheads="1"/>
          </p:cNvSpPr>
          <p:nvPr/>
        </p:nvSpPr>
        <p:spPr bwMode="auto">
          <a:xfrm>
            <a:off x="4314825" y="497681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1100" b="1">
                <a:solidFill>
                  <a:srgbClr val="000000"/>
                </a:solidFill>
              </a:rPr>
              <a:t> </a:t>
            </a: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06521" name="Rectangle 25"/>
          <p:cNvSpPr>
            <a:spLocks noChangeArrowheads="1"/>
          </p:cNvSpPr>
          <p:nvPr/>
        </p:nvSpPr>
        <p:spPr bwMode="auto">
          <a:xfrm>
            <a:off x="4692650" y="4976813"/>
            <a:ext cx="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06522" name="Rectangle 26"/>
          <p:cNvSpPr>
            <a:spLocks noChangeArrowheads="1"/>
          </p:cNvSpPr>
          <p:nvPr/>
        </p:nvSpPr>
        <p:spPr bwMode="auto">
          <a:xfrm>
            <a:off x="6931025" y="200501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1100" b="1">
                <a:solidFill>
                  <a:srgbClr val="000000"/>
                </a:solidFill>
              </a:rPr>
              <a:t> </a:t>
            </a: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06523" name="Rectangle 27"/>
          <p:cNvSpPr>
            <a:spLocks noChangeArrowheads="1"/>
          </p:cNvSpPr>
          <p:nvPr/>
        </p:nvSpPr>
        <p:spPr bwMode="auto">
          <a:xfrm>
            <a:off x="7073900" y="4291013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1100" b="1">
                <a:solidFill>
                  <a:srgbClr val="000000"/>
                </a:solidFill>
              </a:rPr>
              <a:t> </a:t>
            </a: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06524" name="Rectangle 28"/>
          <p:cNvSpPr>
            <a:spLocks noChangeArrowheads="1"/>
          </p:cNvSpPr>
          <p:nvPr/>
        </p:nvSpPr>
        <p:spPr bwMode="auto">
          <a:xfrm>
            <a:off x="7524750" y="5229225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altLang="ru-RU" sz="1100" b="1">
                <a:solidFill>
                  <a:srgbClr val="000000"/>
                </a:solidFill>
              </a:rPr>
              <a:t> </a:t>
            </a: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06538" name="Rectangle 42"/>
          <p:cNvSpPr>
            <a:spLocks noChangeArrowheads="1"/>
          </p:cNvSpPr>
          <p:nvPr/>
        </p:nvSpPr>
        <p:spPr bwMode="auto">
          <a:xfrm>
            <a:off x="-1" y="124417"/>
            <a:ext cx="8655631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5000">
                <a:solidFill>
                  <a:schemeClr val="tx2"/>
                </a:solidFill>
                <a:latin typeface="Calibri" pitchFamily="34" charset="0"/>
              </a:defRPr>
            </a:lvl1pPr>
            <a:lvl2pPr eaLnBrk="0" hangingPunct="0"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eaLnBrk="0" hangingPunct="0"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eaLnBrk="0" hangingPunct="0"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eaLnBrk="0" hangingPunct="0"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altLang="ru-RU" sz="2800" b="1" dirty="0" smtClean="0">
                <a:solidFill>
                  <a:srgbClr val="0461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ice charts for the Southern Hemisphere</a:t>
            </a:r>
            <a:endParaRPr lang="ru-RU" altLang="ru-RU" sz="2800" b="1" dirty="0">
              <a:solidFill>
                <a:srgbClr val="0461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49" y="718030"/>
            <a:ext cx="3984326" cy="398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529" name="Rectangle 33"/>
          <p:cNvSpPr>
            <a:spLocks noChangeArrowheads="1"/>
          </p:cNvSpPr>
          <p:nvPr/>
        </p:nvSpPr>
        <p:spPr bwMode="auto">
          <a:xfrm>
            <a:off x="1728924" y="2463113"/>
            <a:ext cx="1134926" cy="24622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ru-RU" sz="1600" b="1" dirty="0" smtClean="0">
                <a:solidFill>
                  <a:srgbClr val="000000"/>
                </a:solidFill>
              </a:rPr>
              <a:t>Russia (AARI)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93" y="716550"/>
            <a:ext cx="3869738" cy="386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533" name="Rectangle 37"/>
          <p:cNvSpPr>
            <a:spLocks noChangeArrowheads="1"/>
          </p:cNvSpPr>
          <p:nvPr/>
        </p:nvSpPr>
        <p:spPr bwMode="auto">
          <a:xfrm>
            <a:off x="6817912" y="2405198"/>
            <a:ext cx="765338" cy="24622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ru-RU" sz="1600" b="1" dirty="0" smtClean="0">
                <a:solidFill>
                  <a:srgbClr val="000000"/>
                </a:solidFill>
              </a:rPr>
              <a:t>USA(NIC</a:t>
            </a:r>
            <a:r>
              <a:rPr lang="en-US" altLang="ru-RU" sz="1200" b="1" dirty="0" smtClean="0">
                <a:solidFill>
                  <a:srgbClr val="000000"/>
                </a:solidFill>
              </a:rPr>
              <a:t>)</a:t>
            </a:r>
            <a:endParaRPr lang="ru-RU" altLang="ru-RU" sz="1200" dirty="0">
              <a:solidFill>
                <a:prstClr val="black"/>
              </a:solidFill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6" t="7464" r="31681" b="4076"/>
          <a:stretch/>
        </p:blipFill>
        <p:spPr bwMode="auto">
          <a:xfrm>
            <a:off x="2189281" y="3739690"/>
            <a:ext cx="2238137" cy="3023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6531" name="Rectangle 35"/>
          <p:cNvSpPr>
            <a:spLocks noChangeArrowheads="1"/>
          </p:cNvSpPr>
          <p:nvPr/>
        </p:nvSpPr>
        <p:spPr bwMode="auto">
          <a:xfrm>
            <a:off x="2666963" y="5927567"/>
            <a:ext cx="1320874" cy="24622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ru-RU" sz="1600" b="1" dirty="0" smtClean="0">
                <a:solidFill>
                  <a:srgbClr val="000000"/>
                </a:solidFill>
              </a:rPr>
              <a:t>Denmark (DMI)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pic>
        <p:nvPicPr>
          <p:cNvPr id="3076" name="Picture 4" descr="http://ice.aari.aq/antice/2016/01/20160104_nis/peninsula_201601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195" y="3690464"/>
            <a:ext cx="2237173" cy="31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34" name="Rectangle 38"/>
          <p:cNvSpPr>
            <a:spLocks noChangeArrowheads="1"/>
          </p:cNvSpPr>
          <p:nvPr/>
        </p:nvSpPr>
        <p:spPr bwMode="auto">
          <a:xfrm>
            <a:off x="5344052" y="4149610"/>
            <a:ext cx="1454244" cy="24622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ru-RU" sz="1600" b="1" dirty="0" smtClean="0">
                <a:solidFill>
                  <a:srgbClr val="000000"/>
                </a:solidFill>
              </a:rPr>
              <a:t>Norway </a:t>
            </a:r>
            <a:r>
              <a:rPr lang="en-US" altLang="ru-RU" sz="1600" b="1" dirty="0">
                <a:solidFill>
                  <a:srgbClr val="000000"/>
                </a:solidFill>
              </a:rPr>
              <a:t>(met.no)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pic>
        <p:nvPicPr>
          <p:cNvPr id="40" name="Picture 19" descr="http://www.gloss-sealevel.org/images/jcomm_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317" y="0"/>
            <a:ext cx="2027767" cy="52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96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6264696" cy="6120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/>
              <a:t>1.  </a:t>
            </a:r>
            <a:r>
              <a:rPr lang="en-US" sz="1600" dirty="0" smtClean="0"/>
              <a:t>Russian </a:t>
            </a:r>
            <a:r>
              <a:rPr lang="en-US" sz="1600" dirty="0"/>
              <a:t>Federation </a:t>
            </a:r>
            <a:r>
              <a:rPr lang="en-US" sz="1600" dirty="0" smtClean="0"/>
              <a:t>AARI </a:t>
            </a:r>
            <a:r>
              <a:rPr lang="en-US" sz="1600" dirty="0"/>
              <a:t>(a) Eurasian Arctic (Greenland – Chukchi Seas, Arctic Basin and Bering Sea) ice charts with 10-days periodicity (with gaps) for 1933-1992 </a:t>
            </a:r>
            <a:r>
              <a:rPr lang="en-US" sz="1600" dirty="0" smtClean="0"/>
              <a:t>(~2400 </a:t>
            </a:r>
            <a:r>
              <a:rPr lang="en-US" sz="1600" dirty="0"/>
              <a:t>charts) in SIGRID format </a:t>
            </a:r>
            <a:r>
              <a:rPr lang="en-US" sz="1600" dirty="0" smtClean="0"/>
              <a:t>and </a:t>
            </a:r>
            <a:r>
              <a:rPr lang="en-US" sz="1600" dirty="0"/>
              <a:t>(b) 7-days period </a:t>
            </a:r>
            <a:r>
              <a:rPr lang="en-US" sz="1600" dirty="0" smtClean="0"/>
              <a:t>Eurasian Arctic (Greenland </a:t>
            </a:r>
            <a:r>
              <a:rPr lang="en-US" sz="1600" dirty="0"/>
              <a:t>– Beaufort Seas, Arctic Basin, and Bering, Okhotsk, Baltic Seas) ice charts for </a:t>
            </a:r>
            <a:r>
              <a:rPr lang="en-US" sz="1600" dirty="0" smtClean="0"/>
              <a:t>1999-2016 (</a:t>
            </a:r>
            <a:r>
              <a:rPr lang="en-US" sz="1600" dirty="0"/>
              <a:t>~</a:t>
            </a:r>
            <a:r>
              <a:rPr lang="en-US" sz="1600" dirty="0" smtClean="0"/>
              <a:t>6000 </a:t>
            </a:r>
            <a:r>
              <a:rPr lang="en-US" sz="1600" dirty="0"/>
              <a:t>charts) in SIGRID-3 </a:t>
            </a:r>
            <a:r>
              <a:rPr lang="en-US" sz="1600" dirty="0" smtClean="0"/>
              <a:t>format. </a:t>
            </a:r>
            <a:endParaRPr lang="ru-RU" sz="1600" dirty="0"/>
          </a:p>
          <a:p>
            <a:pPr marL="0" indent="0">
              <a:buNone/>
            </a:pPr>
            <a:r>
              <a:rPr lang="en-US" sz="1600" dirty="0" smtClean="0"/>
              <a:t>2. Canadian </a:t>
            </a:r>
            <a:r>
              <a:rPr lang="en-US" sz="1600" dirty="0"/>
              <a:t>Ice Service (CIS) (a) 7-days period ice charts for Canadian Arctic (East Arctic, West Arctic, Hudson Bay and Eastern Coast) for </a:t>
            </a:r>
            <a:r>
              <a:rPr lang="en-US" sz="1600" dirty="0" smtClean="0"/>
              <a:t>1958-1998 (~3500 </a:t>
            </a:r>
            <a:r>
              <a:rPr lang="en-US" sz="1600" dirty="0"/>
              <a:t>charts) in SIGRID format </a:t>
            </a:r>
            <a:r>
              <a:rPr lang="en-US" sz="1600" dirty="0" smtClean="0"/>
              <a:t>and </a:t>
            </a:r>
            <a:r>
              <a:rPr lang="en-US" sz="1600" dirty="0"/>
              <a:t>the same (b) for </a:t>
            </a:r>
            <a:r>
              <a:rPr lang="en-US" sz="1600" dirty="0" smtClean="0"/>
              <a:t>2006-2016 (~1400 </a:t>
            </a:r>
            <a:r>
              <a:rPr lang="en-US" sz="1600" dirty="0"/>
              <a:t>charts) in SIGRID-3 </a:t>
            </a:r>
            <a:r>
              <a:rPr lang="en-US" sz="1600" dirty="0" smtClean="0"/>
              <a:t>format.</a:t>
            </a:r>
            <a:endParaRPr lang="ru-RU" sz="1600" dirty="0"/>
          </a:p>
          <a:p>
            <a:pPr marL="0" indent="0">
              <a:buNone/>
            </a:pPr>
            <a:r>
              <a:rPr lang="en-US" sz="1600" dirty="0" smtClean="0"/>
              <a:t>3. USA </a:t>
            </a:r>
            <a:r>
              <a:rPr lang="en-US" sz="1600" dirty="0"/>
              <a:t>National Ice Center (NIC) (a) 7 days period (weekly) and 14 days period (bi-weekly) Northern hemisphere charts for 1972-2002 </a:t>
            </a:r>
            <a:r>
              <a:rPr lang="en-US" sz="1600" dirty="0" smtClean="0"/>
              <a:t>(~1600 </a:t>
            </a:r>
            <a:r>
              <a:rPr lang="en-US" sz="1600" dirty="0"/>
              <a:t>charts) in Ease-Grid format </a:t>
            </a:r>
            <a:r>
              <a:rPr lang="en-US" sz="1600" dirty="0" smtClean="0"/>
              <a:t>and </a:t>
            </a:r>
            <a:r>
              <a:rPr lang="en-US" sz="1600" dirty="0"/>
              <a:t>the same (b) bi-weekly charts for 2003 - </a:t>
            </a:r>
            <a:r>
              <a:rPr lang="en-US" sz="1600" dirty="0" smtClean="0"/>
              <a:t>2016 (~400 </a:t>
            </a:r>
            <a:r>
              <a:rPr lang="en-US" sz="1600" dirty="0"/>
              <a:t>charts) in SIGRID-3 </a:t>
            </a:r>
            <a:r>
              <a:rPr lang="en-US" sz="1600" dirty="0" smtClean="0"/>
              <a:t>format.</a:t>
            </a:r>
            <a:endParaRPr lang="ru-RU" sz="1600" dirty="0"/>
          </a:p>
          <a:p>
            <a:pPr marL="0" indent="0">
              <a:buNone/>
            </a:pPr>
            <a:r>
              <a:rPr lang="en-US" sz="1600" dirty="0" smtClean="0"/>
              <a:t>4. Baltic </a:t>
            </a:r>
            <a:r>
              <a:rPr lang="en-US" sz="1600" dirty="0"/>
              <a:t>Sea Ice Meeting (BSIM), jointly compiled by Swedish Hydrological and Meteorological Institute (SHMI) and Finnish Institute for Marine Research (FIMR), 3-4 days period ice charts for the Baltic Sea for </a:t>
            </a:r>
            <a:r>
              <a:rPr lang="en-US" sz="1600" dirty="0" smtClean="0"/>
              <a:t>1960-2014  (~2000 </a:t>
            </a:r>
            <a:r>
              <a:rPr lang="en-US" sz="1600" dirty="0"/>
              <a:t>charts) in Baltic code </a:t>
            </a:r>
            <a:r>
              <a:rPr lang="en-US" sz="1600" dirty="0" smtClean="0"/>
              <a:t>translated </a:t>
            </a:r>
            <a:r>
              <a:rPr lang="en-US" sz="1600" dirty="0"/>
              <a:t>to SIGRID </a:t>
            </a:r>
            <a:r>
              <a:rPr lang="en-US" sz="1600" dirty="0" smtClean="0"/>
              <a:t>format.</a:t>
            </a: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5. In </a:t>
            </a:r>
            <a:r>
              <a:rPr lang="en-US" sz="1600" dirty="0"/>
              <a:t>addition to 1-4 the “Monthly Arctic Sea Ice Concentration Grids (January 1901 – </a:t>
            </a:r>
            <a:r>
              <a:rPr lang="en-US" sz="1600" dirty="0" smtClean="0"/>
              <a:t>Dec 2005)” (Walsh and Chapman dataset) </a:t>
            </a:r>
            <a:r>
              <a:rPr lang="en-US" sz="1600" dirty="0"/>
              <a:t>was used to gain </a:t>
            </a:r>
            <a:r>
              <a:rPr lang="en-US" sz="1600" dirty="0" smtClean="0"/>
              <a:t> </a:t>
            </a:r>
            <a:r>
              <a:rPr lang="en-US" sz="1600" dirty="0"/>
              <a:t>ice analysis prior to </a:t>
            </a:r>
            <a:r>
              <a:rPr lang="en-US" sz="1600" dirty="0" smtClean="0"/>
              <a:t>1972 from </a:t>
            </a:r>
            <a:r>
              <a:rPr lang="en-US" sz="1600" dirty="0"/>
              <a:t>Danish Meteorological Institute (DMI), Japan Meteorological Agency (JMA) and Naval Oceanographic Office (</a:t>
            </a:r>
            <a:r>
              <a:rPr lang="en-US" sz="1600" dirty="0" smtClean="0"/>
              <a:t>NAVOCEANO.</a:t>
            </a:r>
            <a:endParaRPr lang="ru-RU" sz="1600" dirty="0"/>
          </a:p>
        </p:txBody>
      </p:sp>
      <p:pic>
        <p:nvPicPr>
          <p:cNvPr id="2050" name="Picture 2" descr="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740696"/>
            <a:ext cx="1214438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672" y="740696"/>
            <a:ext cx="122872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132856"/>
            <a:ext cx="1214438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672" y="2132856"/>
            <a:ext cx="1214438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770" y="3501008"/>
            <a:ext cx="1227138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85" y="3501008"/>
            <a:ext cx="122872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79512" y="-40815"/>
            <a:ext cx="9055397" cy="80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GDSIDB data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used for blending by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services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(1)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6084168" y="1375696"/>
            <a:ext cx="720080" cy="3907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Стрелка вправо 11"/>
          <p:cNvSpPr/>
          <p:nvPr/>
        </p:nvSpPr>
        <p:spPr>
          <a:xfrm>
            <a:off x="6084168" y="2767856"/>
            <a:ext cx="720080" cy="3907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Стрелка вправо 12"/>
          <p:cNvSpPr/>
          <p:nvPr/>
        </p:nvSpPr>
        <p:spPr>
          <a:xfrm rot="1780834">
            <a:off x="6082907" y="3725441"/>
            <a:ext cx="1010038" cy="3907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0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2286</TotalTime>
  <Words>1534</Words>
  <Application>Microsoft Office PowerPoint</Application>
  <PresentationFormat>Экран (4:3)</PresentationFormat>
  <Paragraphs>179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Blended sea ice climatologies based on national ice charting products for the Arctic and Antarctic – content and possible applications</vt:lpstr>
      <vt:lpstr>Marine climate data</vt:lpstr>
      <vt:lpstr>Reasons and background</vt:lpstr>
      <vt:lpstr>Reason for using the ice charting material is clearly visible if we compare, for example statistics for total concentration, based on a  ice charting and widely used passive microwave ASI-algorithm data (using the Kara Sea as a sample area)</vt:lpstr>
      <vt:lpstr>Gaps in Walsh and Chapman NH Sea Ice</vt:lpstr>
      <vt:lpstr>Chronology of digital sea ice charting within the GDSIDB archive</vt:lpstr>
      <vt:lpstr>Презентация PowerPoint</vt:lpstr>
      <vt:lpstr>Презентация PowerPoint</vt:lpstr>
      <vt:lpstr>Презентация PowerPoint</vt:lpstr>
      <vt:lpstr>GDSIDB data sources used for blending by ice services and periods (2)</vt:lpstr>
      <vt:lpstr>Blending technique</vt:lpstr>
      <vt:lpstr>Formal of resulting dataset (CT)</vt:lpstr>
      <vt:lpstr>Access through WDC-SI at AARI (http://wdc.aari.ru)</vt:lpstr>
      <vt:lpstr>Презентация PowerPoint</vt:lpstr>
      <vt:lpstr>AARI, 1933-1992</vt:lpstr>
      <vt:lpstr>AARI, 1997-2015</vt:lpstr>
      <vt:lpstr>CIS, 1958-1998</vt:lpstr>
      <vt:lpstr>CIS, 2006-2015</vt:lpstr>
      <vt:lpstr>NIC, 1972-2007</vt:lpstr>
      <vt:lpstr>NIC, 2003-2015</vt:lpstr>
      <vt:lpstr>Презентация PowerPoint</vt:lpstr>
      <vt:lpstr>January - December</vt:lpstr>
      <vt:lpstr>August, by decades</vt:lpstr>
      <vt:lpstr>Perspectives and applications</vt:lpstr>
      <vt:lpstr>Презентация PowerPoint</vt:lpstr>
      <vt:lpstr>Презентация PowerPoint</vt:lpstr>
    </vt:vector>
  </TitlesOfParts>
  <Company>AARI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Vasily Smolyanitsky</dc:creator>
  <cp:lastModifiedBy>Vasily Smolyanitsky</cp:lastModifiedBy>
  <cp:revision>174</cp:revision>
  <dcterms:created xsi:type="dcterms:W3CDTF">2014-08-14T16:27:07Z</dcterms:created>
  <dcterms:modified xsi:type="dcterms:W3CDTF">2016-07-20T13:12:35Z</dcterms:modified>
</cp:coreProperties>
</file>