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4114" r:id="rId2"/>
  </p:sldMasterIdLst>
  <p:notesMasterIdLst>
    <p:notesMasterId r:id="rId14"/>
  </p:notesMasterIdLst>
  <p:sldIdLst>
    <p:sldId id="314" r:id="rId3"/>
    <p:sldId id="300" r:id="rId4"/>
    <p:sldId id="298" r:id="rId5"/>
    <p:sldId id="315" r:id="rId6"/>
    <p:sldId id="299" r:id="rId7"/>
    <p:sldId id="316" r:id="rId8"/>
    <p:sldId id="302" r:id="rId9"/>
    <p:sldId id="304" r:id="rId10"/>
    <p:sldId id="305" r:id="rId11"/>
    <p:sldId id="308" r:id="rId12"/>
    <p:sldId id="31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9" autoAdjust="0"/>
    <p:restoredTop sz="89043" autoAdjust="0"/>
  </p:normalViewPr>
  <p:slideViewPr>
    <p:cSldViewPr snapToObjects="1">
      <p:cViewPr>
        <p:scale>
          <a:sx n="60" d="100"/>
          <a:sy n="60" d="100"/>
        </p:scale>
        <p:origin x="-142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75" d="100"/>
          <a:sy n="75" d="100"/>
        </p:scale>
        <p:origin x="-1404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BC0110-F31F-4FE1-8099-F57A2871AFC4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D48ED7-D525-4057-9D98-A2A62C5002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7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084A6-9D27-438D-BA7A-5752B1CC54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9856-1A2E-4B0A-B9FD-1BE095B0C395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D237-37FB-4D49-B051-1F6BC391BB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7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9CEA-EC75-4F1A-89BB-98DB40FD7BB7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B350-9745-458D-9855-36E9E6BDD2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5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4EB4-AE10-4770-8D8D-79993FBAAA4D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156E-1259-4F23-A789-37A69C0A07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7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416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Arial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9A22F6-4B8B-4808-9630-95ADF874D9C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364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5578A6-A878-490C-80B2-22A3A82CC05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02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F0FDFD-1E37-42A3-B137-CDC07584AD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360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710C79-45A9-4672-8BB8-F212AE40E03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516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9627D8-9798-4462-95B8-0B661EBF793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127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101661-66B8-42C4-928A-4E352CCB42B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043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7DC4E7-52C0-407D-BD7E-E366532A36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638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2D48B4-8619-4A29-96D5-643E45975A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84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3E8C-9B2D-4E09-B582-14BC1870DFC7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B452-237B-4810-AB27-76810264E9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10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ACADB2-781A-4F89-9DB1-C7545AFF92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06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2C9A27-7BDD-47E3-824A-6D295E711DA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248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115888"/>
            <a:ext cx="2087562" cy="613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110288" cy="613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0D2043-40FC-4614-98E0-8F55CF923D4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454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FD33-3186-4D09-A6DE-496E92642C5C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F0B-E61D-4EBF-BCDE-7D9D2BB4E4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72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76AC-7FAF-4547-85CB-C1587DFA059C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31-CE0E-48DF-AAA1-4EE64B8B00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20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0EA1-6728-4778-96BB-83523EDAE420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4763-D2E5-4F5C-BD79-162ADB649F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0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90F-2F34-4D16-826B-EBCD16580FE4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A32B-6B99-4D1E-B62A-96E30329DF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32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1FB1-F483-4E28-9EC9-631965641D7A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245-EA17-4131-9B59-016673F3E3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7DA2-D9AB-4DB5-9612-B642E36900F1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EA31-5E65-408E-BC77-B2800AFDAB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0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509B-49E6-4301-A26B-B91910400EC4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D4D7-9F54-4EF2-B556-E0F1F5E4CB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56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88700-7889-4C6F-AE1C-5F30AFC4DDFD}" type="datetimeFigureOut">
              <a:rPr lang="en-CA"/>
              <a:pPr>
                <a:defRPr/>
              </a:pPr>
              <a:t>28/02/2017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CB1F2-19DD-4A8A-969D-8889B6516A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36" r:id="rId2"/>
    <p:sldLayoutId id="2147484545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6" r:id="rId9"/>
    <p:sldLayoutId id="2147484542" r:id="rId10"/>
    <p:sldLayoutId id="21474845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115888"/>
            <a:ext cx="7772400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1"/>
            <a:r>
              <a:rPr lang="en-US" altLang="ko-KR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88DD156-FC9E-47CA-95A0-6A9C964DA6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ce.aari.aq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gmdss.aar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jcomm.info/index.php?option=com_oe&amp;task=viewDoclistRecord&amp;doclistID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5049180"/>
            <a:ext cx="57963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EXPERT TEAM ON SEA ICE (ETSI)</a:t>
            </a:r>
            <a:endParaRPr lang="ru-RU" sz="1600" dirty="0">
              <a:latin typeface="+mj-lt"/>
            </a:endParaRPr>
          </a:p>
          <a:p>
            <a:pPr algn="ctr"/>
            <a:r>
              <a:rPr lang="en-US" sz="1600" b="1" dirty="0">
                <a:latin typeface="+mj-lt"/>
              </a:rPr>
              <a:t>Sixth Session</a:t>
            </a:r>
            <a:endParaRPr lang="ru-RU" sz="1600" dirty="0">
              <a:latin typeface="+mj-lt"/>
            </a:endParaRPr>
          </a:p>
          <a:p>
            <a:pPr algn="ctr"/>
            <a:r>
              <a:rPr lang="en-US" sz="1600" b="1" dirty="0">
                <a:latin typeface="+mj-lt"/>
              </a:rPr>
              <a:t>STEERING GROUP FOR THE PROJECT GLOBAL DIGITAL SEA ICE DATA BANK (GDSIDB)</a:t>
            </a:r>
            <a:endParaRPr lang="ru-RU" sz="1600" dirty="0">
              <a:latin typeface="+mj-lt"/>
            </a:endParaRPr>
          </a:p>
          <a:p>
            <a:pPr algn="ctr"/>
            <a:r>
              <a:rPr lang="en-US" sz="1600" b="1" dirty="0">
                <a:latin typeface="+mj-lt"/>
              </a:rPr>
              <a:t>Fourteenth Session</a:t>
            </a:r>
            <a:br>
              <a:rPr lang="en-US" sz="1600" b="1" dirty="0">
                <a:latin typeface="+mj-lt"/>
              </a:rPr>
            </a:br>
            <a:r>
              <a:rPr lang="en-US" sz="1600" dirty="0">
                <a:latin typeface="+mj-lt"/>
              </a:rPr>
              <a:t>Helsinki, 28 February to 3 March 2017</a:t>
            </a:r>
            <a:endParaRPr lang="ru-RU" sz="1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7032" y="1728510"/>
            <a:ext cx="61656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ETSI-6/GDSIDB-14/Doc. </a:t>
            </a:r>
            <a:r>
              <a:rPr lang="en-US" sz="2400" b="1" dirty="0" smtClean="0">
                <a:latin typeface="+mj-lt"/>
              </a:rPr>
              <a:t>2.2</a:t>
            </a:r>
          </a:p>
          <a:p>
            <a:pPr algn="ctr"/>
            <a:endParaRPr lang="en-GB" sz="2400" b="1" cap="all" dirty="0" smtClean="0">
              <a:latin typeface="+mj-lt"/>
            </a:endParaRPr>
          </a:p>
          <a:p>
            <a:pPr marR="0" algn="ctr" eaLnBrk="1" hangingPunct="1"/>
            <a:r>
              <a:rPr lang="en-US" altLang="ru-RU" sz="2800" dirty="0" smtClean="0">
                <a:latin typeface="Arial Black" panose="020B0A04020102020204" pitchFamily="34" charset="0"/>
              </a:rPr>
              <a:t>Report of ETSI Chair</a:t>
            </a:r>
          </a:p>
          <a:p>
            <a:pPr marR="0" algn="ctr" eaLnBrk="1" hangingPunct="1"/>
            <a:endParaRPr lang="en-US" altLang="ru-RU" sz="2800" dirty="0" smtClean="0">
              <a:latin typeface="+mj-lt"/>
            </a:endParaRPr>
          </a:p>
          <a:p>
            <a:pPr marR="0" algn="ctr" eaLnBrk="1" hangingPunct="1"/>
            <a:r>
              <a:rPr lang="en-US" altLang="ru-RU" sz="2000" dirty="0" err="1" smtClean="0">
                <a:latin typeface="Arial Black" panose="020B0A04020102020204" pitchFamily="34" charset="0"/>
              </a:rPr>
              <a:t>Dr</a:t>
            </a:r>
            <a:r>
              <a:rPr lang="en-US" altLang="ru-RU" sz="2000" dirty="0" smtClean="0">
                <a:latin typeface="Arial Black" panose="020B0A04020102020204" pitchFamily="34" charset="0"/>
              </a:rPr>
              <a:t> </a:t>
            </a:r>
            <a:r>
              <a:rPr lang="en-US" altLang="ru-RU" sz="2000" dirty="0" err="1" smtClean="0">
                <a:latin typeface="Arial Black" panose="020B0A04020102020204" pitchFamily="34" charset="0"/>
              </a:rPr>
              <a:t>Vasily</a:t>
            </a:r>
            <a:r>
              <a:rPr lang="en-US" altLang="ru-RU" sz="2000" dirty="0" smtClean="0">
                <a:latin typeface="Arial Black" panose="020B0A04020102020204" pitchFamily="34" charset="0"/>
              </a:rPr>
              <a:t> </a:t>
            </a:r>
            <a:r>
              <a:rPr lang="en-US" altLang="ru-RU" sz="2000" dirty="0" err="1">
                <a:latin typeface="Arial Black" panose="020B0A04020102020204" pitchFamily="34" charset="0"/>
              </a:rPr>
              <a:t>Smolyanitsky</a:t>
            </a:r>
            <a:r>
              <a:rPr lang="en-US" altLang="ru-RU" sz="2000" dirty="0">
                <a:latin typeface="Arial Black" panose="020B0A04020102020204" pitchFamily="34" charset="0"/>
              </a:rPr>
              <a:t> </a:t>
            </a:r>
          </a:p>
          <a:p>
            <a:pPr marR="0" algn="ctr" eaLnBrk="1" hangingPunct="1"/>
            <a:r>
              <a:rPr lang="en-US" altLang="ru-RU" dirty="0" smtClean="0">
                <a:latin typeface="Arial Black" panose="020B0A04020102020204" pitchFamily="34" charset="0"/>
              </a:rPr>
              <a:t>Arctic </a:t>
            </a:r>
            <a:r>
              <a:rPr lang="en-US" altLang="ru-RU" dirty="0">
                <a:latin typeface="Arial Black" panose="020B0A04020102020204" pitchFamily="34" charset="0"/>
              </a:rPr>
              <a:t>and Antarctic Research Institute (AARI)</a:t>
            </a:r>
          </a:p>
          <a:p>
            <a:pPr marR="0" algn="ctr" eaLnBrk="1" hangingPunct="1"/>
            <a:r>
              <a:rPr lang="en-US" altLang="ru-RU" dirty="0" err="1">
                <a:latin typeface="Arial Black" panose="020B0A04020102020204" pitchFamily="34" charset="0"/>
              </a:rPr>
              <a:t>St.Petersburg</a:t>
            </a:r>
            <a:r>
              <a:rPr lang="en-US" altLang="ru-RU" dirty="0">
                <a:latin typeface="Arial Black" panose="020B0A04020102020204" pitchFamily="34" charset="0"/>
              </a:rPr>
              <a:t>, Russia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10" descr="JCOMM_en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33363"/>
            <a:ext cx="46624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206375" y="233363"/>
            <a:ext cx="8731250" cy="495300"/>
          </a:xfrm>
        </p:spPr>
        <p:txBody>
          <a:bodyPr/>
          <a:lstStyle/>
          <a:p>
            <a:r>
              <a:rPr lang="en-US" altLang="ru-RU" sz="2300" b="1" smtClean="0"/>
              <a:t>#29 Support for Sea ice climatology and ice in information systems (2)</a:t>
            </a:r>
            <a:endParaRPr lang="ru-RU" altLang="ru-RU" sz="2300" b="1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0" y="1021937"/>
            <a:ext cx="5446222" cy="598570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Global </a:t>
            </a:r>
            <a:r>
              <a:rPr lang="en-US" sz="1800" dirty="0"/>
              <a:t>Digital Sea Ice Data Bank (GDSIDB) depositories at AARI and NSIDC are regularly updated with the routine sea ice charting material from the national ice services (5-7 days charts) 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Contains ice charting material in SIGRID (1,2,3) spanning </a:t>
            </a:r>
            <a:r>
              <a:rPr lang="en-US" sz="1800" dirty="0"/>
              <a:t>period </a:t>
            </a:r>
            <a:r>
              <a:rPr lang="en-US" sz="1800" dirty="0" smtClean="0"/>
              <a:t>1933-2016 from BSIM, Canada, Denmark, Japan, Russia, USA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Blended </a:t>
            </a:r>
            <a:r>
              <a:rPr lang="en-US" sz="1800" dirty="0"/>
              <a:t>sea-ice climatology is now accepted by the ETSI-5 (March 2014) and </a:t>
            </a:r>
            <a:r>
              <a:rPr lang="en-US" sz="1800" dirty="0" smtClean="0"/>
              <a:t>by </a:t>
            </a:r>
            <a:r>
              <a:rPr lang="en-US" sz="1800" dirty="0"/>
              <a:t>ETMC-5 (June 2015) as a practical approach to present sea ice charting material for scientific community. 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ETMC-5 agreed on reinforcement of the GDSIDB by integration with the Marine Climate Data System (MCDS) as a CMOC,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accomplishment </a:t>
            </a:r>
            <a:r>
              <a:rPr lang="en-US" sz="1600" dirty="0"/>
              <a:t>of that is a critical task the team for next years. </a:t>
            </a:r>
            <a:endParaRPr lang="en-US" sz="16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Most </a:t>
            </a:r>
            <a:r>
              <a:rPr lang="en-US" sz="1800" dirty="0"/>
              <a:t>likely availability of the historical sea ice charting material in WIS will be achieved through integrating GDSIDB and GCW portal resources. </a:t>
            </a:r>
            <a:endParaRPr lang="ru-RU" sz="1800" dirty="0"/>
          </a:p>
          <a:p>
            <a:pPr marL="0" indent="0">
              <a:buFont typeface="Wingdings 2" pitchFamily="18" charset="2"/>
              <a:buNone/>
            </a:pPr>
            <a:endParaRPr lang="ru-RU" altLang="ru-RU" sz="1600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66" y="2914650"/>
            <a:ext cx="105092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03" y="2935288"/>
            <a:ext cx="1031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41" y="2930525"/>
            <a:ext cx="10366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41" y="1585913"/>
            <a:ext cx="1035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41" y="1581150"/>
            <a:ext cx="10366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41" y="1581150"/>
            <a:ext cx="10366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Прямоугольник 9"/>
          <p:cNvSpPr>
            <a:spLocks noChangeArrowheads="1"/>
          </p:cNvSpPr>
          <p:nvPr/>
        </p:nvSpPr>
        <p:spPr bwMode="auto">
          <a:xfrm>
            <a:off x="6274791" y="2665413"/>
            <a:ext cx="2520950" cy="246062"/>
          </a:xfrm>
          <a:prstGeom prst="rect">
            <a:avLst/>
          </a:prstGeom>
          <a:solidFill>
            <a:schemeClr val="bg2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000">
                <a:latin typeface="Arial" charset="0"/>
              </a:rPr>
              <a:t>March: Max, Min and Med (blended)</a:t>
            </a:r>
            <a:endParaRPr lang="ru-RU" altLang="ru-RU" sz="1000">
              <a:latin typeface="Arial" charset="0"/>
            </a:endParaRPr>
          </a:p>
        </p:txBody>
      </p:sp>
      <p:sp>
        <p:nvSpPr>
          <p:cNvPr id="41995" name="Прямоугольник 10"/>
          <p:cNvSpPr>
            <a:spLocks noChangeArrowheads="1"/>
          </p:cNvSpPr>
          <p:nvPr/>
        </p:nvSpPr>
        <p:spPr bwMode="auto">
          <a:xfrm>
            <a:off x="6365278" y="4060825"/>
            <a:ext cx="2519363" cy="246063"/>
          </a:xfrm>
          <a:prstGeom prst="rect">
            <a:avLst/>
          </a:prstGeom>
          <a:solidFill>
            <a:schemeClr val="bg2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000">
                <a:latin typeface="Arial" charset="0"/>
              </a:rPr>
              <a:t>September: Max, Min and Med (blended)</a:t>
            </a:r>
            <a:endParaRPr lang="ru-RU" altLang="ru-RU" sz="10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61510" y="233645"/>
            <a:ext cx="8229600" cy="738188"/>
          </a:xfrm>
        </p:spPr>
        <p:txBody>
          <a:bodyPr/>
          <a:lstStyle/>
          <a:p>
            <a:r>
              <a:rPr lang="en-US" sz="4000" dirty="0" smtClean="0"/>
              <a:t>Major </a:t>
            </a:r>
            <a:r>
              <a:rPr lang="en-US" sz="4000" dirty="0"/>
              <a:t>themes </a:t>
            </a:r>
            <a:r>
              <a:rPr lang="en-US" sz="4000" dirty="0" smtClean="0"/>
              <a:t>for ETSI-VI/GDSIDB-XIV</a:t>
            </a:r>
            <a:endParaRPr lang="ru-RU" altLang="ru-RU" sz="4000" dirty="0" smtClean="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166280" y="1255642"/>
            <a:ext cx="8726200" cy="532370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Update </a:t>
            </a:r>
            <a:r>
              <a:rPr lang="en-US" sz="2000" dirty="0"/>
              <a:t>on </a:t>
            </a:r>
            <a:r>
              <a:rPr lang="en-US" sz="2000" dirty="0" smtClean="0"/>
              <a:t>services </a:t>
            </a:r>
            <a:r>
              <a:rPr lang="en-US" sz="2000" dirty="0"/>
              <a:t>and best practices </a:t>
            </a:r>
            <a:r>
              <a:rPr lang="en-US" sz="2000" dirty="0" smtClean="0"/>
              <a:t>and new </a:t>
            </a:r>
            <a:r>
              <a:rPr lang="en-US" sz="2000" dirty="0"/>
              <a:t>edition of the </a:t>
            </a:r>
            <a:r>
              <a:rPr lang="en-US" sz="2000" dirty="0" smtClean="0"/>
              <a:t>WMO-574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GMDSS polar components, jointly with ETMSS with a final check of  WMO-558 &amp; 471 including coding of icebergs  information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Updates to the WMO Sea Ice standards - SIGRID-3, </a:t>
            </a:r>
            <a:r>
              <a:rPr lang="en-US" sz="2000" dirty="0" err="1"/>
              <a:t>Colour</a:t>
            </a:r>
            <a:r>
              <a:rPr lang="en-US" sz="2000" dirty="0"/>
              <a:t> Standard and Sea Ice </a:t>
            </a:r>
            <a:r>
              <a:rPr lang="en-US" sz="2000" dirty="0" smtClean="0"/>
              <a:t>Nomenclature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Sea </a:t>
            </a:r>
            <a:r>
              <a:rPr lang="en-US" sz="2000" dirty="0"/>
              <a:t>ice in ECDIS (additions Ice objects Catalogue, S-411, S-412) 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Polar </a:t>
            </a:r>
            <a:r>
              <a:rPr lang="en-US" sz="2000" dirty="0"/>
              <a:t>code and future concept of the ice services related to  implications of Polar Code/ </a:t>
            </a:r>
            <a:r>
              <a:rPr lang="en-US" sz="2000" dirty="0" smtClean="0"/>
              <a:t>e-navigation, portfolios </a:t>
            </a:r>
            <a:r>
              <a:rPr lang="en-US" sz="2000" dirty="0"/>
              <a:t>and predefined packages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Sea ice climatology and sea ice in Marine Climate Data System 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Support for GCW (</a:t>
            </a:r>
            <a:r>
              <a:rPr lang="en-US" sz="2000" dirty="0" smtClean="0"/>
              <a:t>WIGOS, </a:t>
            </a:r>
            <a:r>
              <a:rPr lang="en-US" sz="2000" dirty="0" err="1" smtClean="0"/>
              <a:t>CryoNet</a:t>
            </a:r>
            <a:r>
              <a:rPr lang="en-US" sz="2000" dirty="0"/>
              <a:t>), YOPP, Arctic PRCC-network, GEBCO</a:t>
            </a:r>
            <a:endParaRPr lang="ru-RU" sz="2000" dirty="0"/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dirty="0"/>
              <a:t>Presentation for </a:t>
            </a:r>
            <a:r>
              <a:rPr lang="en-US" sz="2000" dirty="0" smtClean="0"/>
              <a:t>JCOMM-V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828675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ice / &lt;ETSI &amp; IICWG&gt; activities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schema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4900" y="2557463"/>
            <a:ext cx="3952875" cy="371316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5963" y="2092325"/>
            <a:ext cx="3311525" cy="2011363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01675" y="2384425"/>
            <a:ext cx="27908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GMDSS polar components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1650" y="4419600"/>
            <a:ext cx="2565400" cy="2249488"/>
          </a:xfrm>
          <a:prstGeom prst="ellipse">
            <a:avLst/>
          </a:prstGeom>
          <a:solidFill>
            <a:schemeClr val="bg1">
              <a:lumMod val="85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51388" y="2062163"/>
            <a:ext cx="3376612" cy="2159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365500" y="6038850"/>
            <a:ext cx="16922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ENC/ECDIS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173663" y="2397125"/>
            <a:ext cx="2790825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GFCS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CryoNet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662004">
            <a:off x="4813300" y="3165475"/>
            <a:ext cx="1189038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Ice charting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obs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Docs</a:t>
            </a:r>
          </a:p>
        </p:txBody>
      </p:sp>
      <p:sp>
        <p:nvSpPr>
          <p:cNvPr id="18" name="Овал 17"/>
          <p:cNvSpPr/>
          <p:nvPr/>
        </p:nvSpPr>
        <p:spPr>
          <a:xfrm rot="19023112">
            <a:off x="2336800" y="3559175"/>
            <a:ext cx="1060450" cy="1387475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097088" y="4149725"/>
            <a:ext cx="1630362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Training</a:t>
            </a:r>
          </a:p>
        </p:txBody>
      </p:sp>
      <p:sp>
        <p:nvSpPr>
          <p:cNvPr id="8" name="Прямоугольник 7"/>
          <p:cNvSpPr/>
          <p:nvPr/>
        </p:nvSpPr>
        <p:spPr>
          <a:xfrm rot="18850969">
            <a:off x="2155032" y="3151981"/>
            <a:ext cx="20431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SaftyNet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NAVTEX text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RFx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transmission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906713" y="3609975"/>
            <a:ext cx="2790825" cy="2339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Integrated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Services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Charting,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Obs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SAR/Vis/IR imagery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Ice forecasts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MetOcean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3668" y="233645"/>
            <a:ext cx="8229600" cy="558800"/>
          </a:xfrm>
        </p:spPr>
        <p:txBody>
          <a:bodyPr/>
          <a:lstStyle/>
          <a:p>
            <a:r>
              <a:rPr lang="en-US" altLang="ru-RU" sz="2800" b="1" dirty="0" smtClean="0"/>
              <a:t>ETSI </a:t>
            </a:r>
            <a:r>
              <a:rPr lang="en-US" altLang="ru-RU" sz="2800" b="1" dirty="0" err="1" smtClean="0"/>
              <a:t>ToR</a:t>
            </a:r>
            <a:r>
              <a:rPr lang="en-US" altLang="ru-RU" sz="2800" b="1" dirty="0" smtClean="0"/>
              <a:t> and membership (JCOMM-4 resolution </a:t>
            </a:r>
            <a:r>
              <a:rPr lang="en-GB" altLang="ru-RU" sz="2800" b="1" dirty="0" smtClean="0"/>
              <a:t>12.4/4</a:t>
            </a:r>
            <a:r>
              <a:rPr lang="en-US" altLang="ru-RU" sz="2800" b="1" dirty="0" smtClean="0"/>
              <a:t>) </a:t>
            </a:r>
            <a:endParaRPr lang="ru-RU" alt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17" y="3539048"/>
            <a:ext cx="3987800" cy="2185987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Alvaro SCARDILLI (Argentina)</a:t>
            </a:r>
          </a:p>
          <a:p>
            <a:pPr>
              <a:defRPr/>
            </a:pPr>
            <a:r>
              <a:rPr lang="en-US" sz="1800" dirty="0" smtClean="0"/>
              <a:t>Darlene LANGLOIS (Canada)</a:t>
            </a:r>
          </a:p>
          <a:p>
            <a:r>
              <a:rPr lang="en-US" altLang="ru-RU" sz="1800" dirty="0">
                <a:solidFill>
                  <a:srgbClr val="000000"/>
                </a:solidFill>
              </a:rPr>
              <a:t>Gonzalo CONCHA (Chile)</a:t>
            </a:r>
          </a:p>
          <a:p>
            <a:r>
              <a:rPr lang="en-US" altLang="ru-RU" sz="1800" dirty="0" err="1">
                <a:solidFill>
                  <a:srgbClr val="000000"/>
                </a:solidFill>
              </a:rPr>
              <a:t>Sihai</a:t>
            </a:r>
            <a:r>
              <a:rPr lang="en-US" altLang="ru-RU" sz="1800" dirty="0">
                <a:solidFill>
                  <a:srgbClr val="000000"/>
                </a:solidFill>
              </a:rPr>
              <a:t> LI (China)</a:t>
            </a:r>
          </a:p>
          <a:p>
            <a:r>
              <a:rPr lang="en-US" sz="1800" dirty="0" err="1"/>
              <a:t>Keld</a:t>
            </a:r>
            <a:r>
              <a:rPr lang="en-US" sz="1800" dirty="0"/>
              <a:t> QVISTGAARD (Denmark)</a:t>
            </a:r>
          </a:p>
          <a:p>
            <a:r>
              <a:rPr lang="en-US" altLang="ru-RU" sz="1800" dirty="0" err="1" smtClean="0">
                <a:solidFill>
                  <a:srgbClr val="000000"/>
                </a:solidFill>
              </a:rPr>
              <a:t>Antti</a:t>
            </a:r>
            <a:r>
              <a:rPr lang="en-US" altLang="ru-RU" sz="1800" dirty="0" smtClean="0">
                <a:solidFill>
                  <a:srgbClr val="000000"/>
                </a:solidFill>
              </a:rPr>
              <a:t> </a:t>
            </a:r>
            <a:r>
              <a:rPr lang="en-US" altLang="ru-RU" sz="1800" dirty="0">
                <a:solidFill>
                  <a:srgbClr val="000000"/>
                </a:solidFill>
              </a:rPr>
              <a:t>KANGAS (Finland)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08162" y="953725"/>
            <a:ext cx="867432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GB" altLang="ru-RU" dirty="0" smtClean="0">
                <a:solidFill>
                  <a:srgbClr val="000000"/>
                </a:solidFill>
              </a:rPr>
              <a:t>Up </a:t>
            </a:r>
            <a:r>
              <a:rPr lang="en-GB" altLang="ru-RU" dirty="0">
                <a:solidFill>
                  <a:srgbClr val="000000"/>
                </a:solidFill>
              </a:rPr>
              <a:t>to eight </a:t>
            </a:r>
            <a:r>
              <a:rPr lang="en-GB" altLang="ru-RU" dirty="0" smtClean="0">
                <a:solidFill>
                  <a:srgbClr val="000000"/>
                </a:solidFill>
              </a:rPr>
              <a:t>core-Members</a:t>
            </a:r>
            <a:r>
              <a:rPr lang="en-GB" altLang="ru-RU" dirty="0">
                <a:solidFill>
                  <a:srgbClr val="000000"/>
                </a:solidFill>
              </a:rPr>
              <a:t>, including the chairperson, representative of a range of activities related to sea ice and the ice-covered regions within JCOMM, and to maintain an appropriate geographical representation</a:t>
            </a:r>
            <a:r>
              <a:rPr lang="en-GB" altLang="ru-RU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GB" altLang="ru-RU" dirty="0" smtClean="0">
                <a:solidFill>
                  <a:srgbClr val="000000"/>
                </a:solidFill>
              </a:rPr>
              <a:t>ETSI representatives will also act as full members of ETMSS and ETMC.</a:t>
            </a:r>
            <a:endParaRPr lang="ru-RU" altLang="ru-RU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GB" altLang="ru-RU" dirty="0" smtClean="0">
                <a:solidFill>
                  <a:srgbClr val="000000"/>
                </a:solidFill>
              </a:rPr>
              <a:t>Representatives </a:t>
            </a:r>
            <a:r>
              <a:rPr lang="en-GB" altLang="ru-RU" dirty="0">
                <a:solidFill>
                  <a:srgbClr val="000000"/>
                </a:solidFill>
              </a:rPr>
              <a:t>of regional and international sea ice bodies in particular the Baltic Sea Ice Meeting, European Ice Service, International Ice Charting Working Group and North American Ice Service </a:t>
            </a:r>
            <a:endParaRPr lang="ru-RU" altLang="ru-RU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en-GB" altLang="ru-RU" dirty="0">
                <a:solidFill>
                  <a:srgbClr val="000000"/>
                </a:solidFill>
              </a:rPr>
              <a:t> Additional experts may be invited as appropriate, representative of the range of activities related to sea </a:t>
            </a:r>
            <a:r>
              <a:rPr lang="en-GB" altLang="ru-RU" dirty="0" smtClean="0">
                <a:solidFill>
                  <a:srgbClr val="000000"/>
                </a:solidFill>
              </a:rPr>
              <a:t>ice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1749" name="Объект 2"/>
          <p:cNvSpPr txBox="1">
            <a:spLocks/>
          </p:cNvSpPr>
          <p:nvPr/>
        </p:nvSpPr>
        <p:spPr bwMode="auto">
          <a:xfrm>
            <a:off x="4210517" y="3568613"/>
            <a:ext cx="4456113" cy="19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en-US" sz="1800" dirty="0" err="1"/>
              <a:t>Jurgen</a:t>
            </a:r>
            <a:r>
              <a:rPr lang="en-US" sz="1800" dirty="0"/>
              <a:t> HOLFORT (Germany, vice-chair)</a:t>
            </a:r>
          </a:p>
          <a:p>
            <a:pPr>
              <a:defRPr/>
            </a:pPr>
            <a:r>
              <a:rPr lang="en-US" sz="1800" dirty="0" err="1"/>
              <a:t>Keiji</a:t>
            </a:r>
            <a:r>
              <a:rPr lang="en-US" sz="1800" dirty="0"/>
              <a:t> HAMADA (Japan)</a:t>
            </a:r>
          </a:p>
          <a:p>
            <a:pPr>
              <a:defRPr/>
            </a:pPr>
            <a:r>
              <a:rPr lang="en-US" sz="1800" dirty="0"/>
              <a:t>Nicholas HUGHES (Norway)</a:t>
            </a:r>
          </a:p>
          <a:p>
            <a:r>
              <a:rPr lang="en-US" altLang="ru-RU" sz="1800" dirty="0" err="1" smtClean="0">
                <a:solidFill>
                  <a:srgbClr val="000000"/>
                </a:solidFill>
              </a:rPr>
              <a:t>Vasily</a:t>
            </a:r>
            <a:r>
              <a:rPr lang="en-US" altLang="ru-RU" sz="1800" dirty="0" smtClean="0">
                <a:solidFill>
                  <a:srgbClr val="000000"/>
                </a:solidFill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</a:rPr>
              <a:t>Smolyanitsky</a:t>
            </a:r>
            <a:r>
              <a:rPr lang="en-US" altLang="ru-RU" sz="1800" dirty="0">
                <a:solidFill>
                  <a:srgbClr val="000000"/>
                </a:solidFill>
              </a:rPr>
              <a:t> (Russia, chair)</a:t>
            </a:r>
          </a:p>
          <a:p>
            <a:r>
              <a:rPr lang="en-US" altLang="ru-RU" sz="1800" dirty="0">
                <a:solidFill>
                  <a:srgbClr val="000000"/>
                </a:solidFill>
              </a:rPr>
              <a:t>Caryn PANOWICZ (USA)</a:t>
            </a:r>
          </a:p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46" y="5725035"/>
            <a:ext cx="867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 of the Team is the </a:t>
            </a:r>
            <a:r>
              <a:rPr lang="en-US" b="1" dirty="0"/>
              <a:t>Task Group on Electronic Navigational Chart Ice Objects </a:t>
            </a:r>
            <a:r>
              <a:rPr lang="en-US" dirty="0"/>
              <a:t>(TG ENCIO) with an objective “</a:t>
            </a:r>
            <a:r>
              <a:rPr lang="en-GB" dirty="0"/>
              <a:t>to develop and to maintain an international standard for Ice Objects as a class of Marine Information Objects (MIO) </a:t>
            </a:r>
            <a:r>
              <a:rPr lang="en-GB" dirty="0" smtClean="0"/>
              <a:t>for ENC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95" y="188640"/>
            <a:ext cx="8229600" cy="855095"/>
          </a:xfrm>
        </p:spPr>
        <p:txBody>
          <a:bodyPr/>
          <a:lstStyle/>
          <a:p>
            <a:r>
              <a:rPr lang="en-US" sz="4000" b="1" dirty="0" smtClean="0"/>
              <a:t>ETSI WP for 2012-2017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0" y="1178750"/>
            <a:ext cx="8666069" cy="544560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ETSI WP developed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ETSI-V (March 2014) on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JCOMM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intersessional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work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decisions of the 7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Session of the Services Coordination Group (Tokyo, Japan March 2013).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Sessions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ETMSS are also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in the past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intersessional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work.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impulse for the current ETSI work is from the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Ice Analysts Workshop (IAW-5) carried out jointly by the Team and IICWG with support from the ESA, in May 2016, US National Ice Center.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 of the Team’s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a new level of requirements for sea ice products and services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a part of that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ENC/ECDIS,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extending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nomenclature and formats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coding, exchange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archival of sea ice and icebergs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full operational capability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Arctic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METAREAS XVII-XXI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extending sea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ice and icebergs analysis within the METAREAs of the Southern Ocean.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82600" y="368660"/>
            <a:ext cx="8229600" cy="601663"/>
          </a:xfrm>
        </p:spPr>
        <p:txBody>
          <a:bodyPr/>
          <a:lstStyle/>
          <a:p>
            <a:pPr eaLnBrk="1" hangingPunct="1"/>
            <a:r>
              <a:rPr lang="en-US" altLang="ru-RU" sz="3200" b="1" dirty="0" smtClean="0"/>
              <a:t>ETSI WP projects for 2013-2017</a:t>
            </a:r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3213" y="1313765"/>
            <a:ext cx="8499475" cy="54006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>
                <a:latin typeface="+mj-lt"/>
              </a:rPr>
              <a:t>Project #13:</a:t>
            </a:r>
            <a:r>
              <a:rPr lang="en-US" sz="2400" dirty="0">
                <a:latin typeface="+mj-lt"/>
              </a:rPr>
              <a:t>	Training and </a:t>
            </a:r>
            <a:r>
              <a:rPr lang="en-CA" sz="2400" dirty="0">
                <a:latin typeface="+mj-lt"/>
              </a:rPr>
              <a:t>capacity development  for sea ice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endParaRPr lang="en-US" sz="2400" i="1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 smtClean="0">
                <a:latin typeface="+mj-lt"/>
              </a:rPr>
              <a:t>Project </a:t>
            </a:r>
            <a:r>
              <a:rPr lang="en-US" sz="2400" i="1" dirty="0">
                <a:latin typeface="+mj-lt"/>
              </a:rPr>
              <a:t>#26 </a:t>
            </a:r>
            <a:r>
              <a:rPr lang="en-US" sz="2400" dirty="0">
                <a:latin typeface="+mj-lt"/>
              </a:rPr>
              <a:t>	Support and enhance the </a:t>
            </a:r>
            <a:r>
              <a:rPr lang="en-US" sz="2400" dirty="0" smtClean="0">
                <a:latin typeface="+mj-lt"/>
              </a:rPr>
              <a:t>polar components of 			GMDSS</a:t>
            </a:r>
            <a:endParaRPr lang="ru-RU" sz="2400" dirty="0">
              <a:latin typeface="+mj-lt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 smtClean="0">
                <a:latin typeface="+mj-lt"/>
              </a:rPr>
              <a:t>Project </a:t>
            </a:r>
            <a:r>
              <a:rPr lang="en-US" sz="2400" i="1" dirty="0">
                <a:latin typeface="+mj-lt"/>
              </a:rPr>
              <a:t>#27: </a:t>
            </a:r>
            <a:r>
              <a:rPr lang="en-US" sz="2400" dirty="0" smtClean="0">
                <a:latin typeface="+mj-lt"/>
              </a:rPr>
              <a:t>	Support </a:t>
            </a:r>
            <a:r>
              <a:rPr lang="en-US" sz="2400" dirty="0">
                <a:latin typeface="+mj-lt"/>
              </a:rPr>
              <a:t>and enhance ENC/Electronic Chart Display </a:t>
            </a:r>
            <a:r>
              <a:rPr lang="en-US" sz="2400" dirty="0" smtClean="0">
                <a:latin typeface="+mj-lt"/>
              </a:rPr>
              <a:t>			Information </a:t>
            </a:r>
            <a:r>
              <a:rPr lang="en-US" sz="2400" dirty="0">
                <a:latin typeface="+mj-lt"/>
              </a:rPr>
              <a:t>System (ECDIS) for ice </a:t>
            </a:r>
            <a:r>
              <a:rPr lang="en-US" sz="2400" dirty="0" smtClean="0">
                <a:latin typeface="+mj-lt"/>
              </a:rPr>
              <a:t>navigation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 smtClean="0">
                <a:latin typeface="+mj-lt"/>
              </a:rPr>
              <a:t>Project </a:t>
            </a:r>
            <a:r>
              <a:rPr lang="en-US" sz="2400" i="1" dirty="0">
                <a:latin typeface="+mj-lt"/>
              </a:rPr>
              <a:t>#28:</a:t>
            </a:r>
            <a:r>
              <a:rPr lang="en-US" sz="2400" dirty="0">
                <a:latin typeface="+mj-lt"/>
              </a:rPr>
              <a:t>	Maintain and update sea ice technical </a:t>
            </a:r>
            <a:r>
              <a:rPr lang="en-US" sz="2400" dirty="0" smtClean="0">
                <a:latin typeface="+mj-lt"/>
              </a:rPr>
              <a:t>				documentation </a:t>
            </a:r>
            <a:endParaRPr lang="ru-RU" sz="2400" dirty="0">
              <a:latin typeface="+mj-lt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 smtClean="0">
                <a:latin typeface="+mj-lt"/>
              </a:rPr>
              <a:t>Project </a:t>
            </a:r>
            <a:r>
              <a:rPr lang="en-US" sz="2400" i="1" dirty="0">
                <a:latin typeface="+mj-lt"/>
              </a:rPr>
              <a:t>#29</a:t>
            </a:r>
            <a:r>
              <a:rPr lang="en-US" sz="2400" dirty="0">
                <a:latin typeface="+mj-lt"/>
              </a:rPr>
              <a:t>	Support for Sea ice </a:t>
            </a:r>
            <a:r>
              <a:rPr lang="en-US" sz="2400" dirty="0" smtClean="0">
                <a:latin typeface="+mj-lt"/>
              </a:rPr>
              <a:t>climatology and ice in 				information systems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i="1" dirty="0" smtClean="0">
                <a:latin typeface="+mj-lt"/>
              </a:rPr>
              <a:t>Project </a:t>
            </a:r>
            <a:r>
              <a:rPr lang="en-US" sz="2400" i="1" dirty="0">
                <a:latin typeface="+mj-lt"/>
              </a:rPr>
              <a:t>#</a:t>
            </a:r>
            <a:r>
              <a:rPr lang="en-US" sz="2400" i="1" dirty="0" smtClean="0">
                <a:latin typeface="+mj-lt"/>
              </a:rPr>
              <a:t>31:</a:t>
            </a: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Enhance </a:t>
            </a:r>
            <a:r>
              <a:rPr lang="en-US" sz="2400" dirty="0">
                <a:latin typeface="+mj-lt"/>
              </a:rPr>
              <a:t>the integrated ice services and forecasting</a:t>
            </a:r>
            <a:endParaRPr lang="ru-RU" sz="2400" dirty="0"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6375" y="143635"/>
            <a:ext cx="8775700" cy="674687"/>
          </a:xfrm>
        </p:spPr>
        <p:txBody>
          <a:bodyPr/>
          <a:lstStyle/>
          <a:p>
            <a:r>
              <a:rPr lang="en-US" altLang="ru-RU" sz="2400" b="1" dirty="0" smtClean="0"/>
              <a:t>#13 </a:t>
            </a:r>
            <a:r>
              <a:rPr lang="en-US" sz="2400" b="1" dirty="0"/>
              <a:t>Support Capacity Development workshops</a:t>
            </a:r>
            <a:endParaRPr lang="ru-RU" altLang="ru-RU" sz="2400" b="1" dirty="0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16505" y="1044293"/>
            <a:ext cx="5827174" cy="558006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“Ice Analysts Workshop” (</a:t>
            </a:r>
            <a:r>
              <a:rPr lang="en-US" sz="2000" dirty="0" smtClean="0"/>
              <a:t>IAW)</a:t>
            </a:r>
            <a:r>
              <a:rPr lang="en-US" sz="2000" dirty="0"/>
              <a:t> </a:t>
            </a:r>
            <a:r>
              <a:rPr lang="en-US" sz="2000" dirty="0" smtClean="0"/>
              <a:t>held in </a:t>
            </a:r>
            <a:r>
              <a:rPr lang="en-US" sz="2000" dirty="0"/>
              <a:t>June 2014 (FMI, Helsinki) </a:t>
            </a:r>
            <a:endParaRPr lang="en-US" sz="20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cases </a:t>
            </a:r>
            <a:r>
              <a:rPr lang="en-US" sz="1800" dirty="0"/>
              <a:t>studies for sea ice analysis during </a:t>
            </a:r>
            <a:r>
              <a:rPr lang="en-US" sz="1800" dirty="0" smtClean="0"/>
              <a:t>dynamic processes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in </a:t>
            </a:r>
            <a:r>
              <a:rPr lang="en-US" sz="1800" dirty="0"/>
              <a:t>transition periods (melt, freeze-up),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Southern </a:t>
            </a:r>
            <a:r>
              <a:rPr lang="en-US" sz="1800" dirty="0"/>
              <a:t>Ocean sea ice analysis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production </a:t>
            </a:r>
            <a:r>
              <a:rPr lang="en-US" sz="1800" dirty="0"/>
              <a:t>of the GMDSS reports.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procedures </a:t>
            </a:r>
            <a:r>
              <a:rPr lang="en-US" sz="1800" dirty="0"/>
              <a:t>and software initially developed for the Arctic Ocean METAREAs were tested for the Antarctic waters. 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IAW-5 </a:t>
            </a:r>
            <a:r>
              <a:rPr lang="en-US" sz="2000" dirty="0"/>
              <a:t>held in May 2016 (NIC, Washington DC) </a:t>
            </a:r>
            <a:endParaRPr lang="en-US" sz="20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very </a:t>
            </a:r>
            <a:r>
              <a:rPr lang="en-US" sz="1800" dirty="0"/>
              <a:t>successfully contributed to the training in the Southern Ocean sea ice and icebergs </a:t>
            </a:r>
            <a:r>
              <a:rPr lang="en-US" sz="1800" dirty="0" smtClean="0"/>
              <a:t>analysis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construction </a:t>
            </a:r>
            <a:r>
              <a:rPr lang="en-US" sz="1800" dirty="0"/>
              <a:t>of the GMDSS </a:t>
            </a:r>
            <a:r>
              <a:rPr lang="en-US" sz="1800" dirty="0" err="1"/>
              <a:t>SafetyNet</a:t>
            </a:r>
            <a:r>
              <a:rPr lang="en-US" sz="1800" dirty="0"/>
              <a:t> bulletins using open-source </a:t>
            </a:r>
            <a:r>
              <a:rPr lang="en-US" sz="1800" dirty="0" err="1"/>
              <a:t>Bifrost</a:t>
            </a:r>
            <a:r>
              <a:rPr lang="en-US" sz="1800" dirty="0"/>
              <a:t> GIS developed by NIS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800" dirty="0" smtClean="0"/>
              <a:t>developing </a:t>
            </a:r>
            <a:r>
              <a:rPr lang="en-US" sz="1800" dirty="0"/>
              <a:t>new specifications for icebergs in GMDSS and SIGRID-3 format</a:t>
            </a:r>
            <a:r>
              <a:rPr lang="en-US" sz="1800" dirty="0" smtClean="0"/>
              <a:t>. </a:t>
            </a:r>
            <a:endParaRPr lang="ru-RU" sz="1800" dirty="0"/>
          </a:p>
          <a:p>
            <a:pPr marL="0" indent="0">
              <a:buFont typeface="Wingdings 2" pitchFamily="18" charset="2"/>
              <a:buNone/>
            </a:pPr>
            <a:endParaRPr lang="ru-RU" alt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91" y="3969060"/>
            <a:ext cx="2999762" cy="19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70" y="2213865"/>
            <a:ext cx="3040604" cy="17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6" y="507368"/>
            <a:ext cx="2424112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71500" y="908322"/>
            <a:ext cx="6999287" cy="576103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600" dirty="0" smtClean="0"/>
              <a:t>Consolidated </a:t>
            </a:r>
            <a:r>
              <a:rPr lang="en-US" sz="1600" dirty="0"/>
              <a:t>input for the new 558 edition developed by ETSI-5 </a:t>
            </a:r>
            <a:r>
              <a:rPr lang="en-US" sz="1600" dirty="0" smtClean="0"/>
              <a:t>further </a:t>
            </a:r>
            <a:r>
              <a:rPr lang="en-US" sz="1600" dirty="0"/>
              <a:t>cross-checked In October 2015 – January 2017 with corrections provided to </a:t>
            </a:r>
            <a:r>
              <a:rPr lang="en-US" sz="1600" dirty="0" smtClean="0"/>
              <a:t>ETMSS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600" dirty="0" smtClean="0"/>
              <a:t>Harmonization </a:t>
            </a:r>
            <a:r>
              <a:rPr lang="en-US" sz="1600" dirty="0"/>
              <a:t>of the ice in </a:t>
            </a:r>
            <a:r>
              <a:rPr lang="en-US" sz="1600" dirty="0" err="1"/>
              <a:t>SavetyNET</a:t>
            </a:r>
            <a:r>
              <a:rPr lang="en-US" sz="1600" dirty="0"/>
              <a:t> bulletins is now regularly examined for the Arctic METAREAs by ETSI and IICWG. Content of the bulletins as shape-files is available at </a:t>
            </a:r>
            <a:r>
              <a:rPr lang="en-US" sz="1600" u="sng" dirty="0">
                <a:hlinkClick r:id="rId2"/>
              </a:rPr>
              <a:t>http://gmdss.aari.ru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600" dirty="0" smtClean="0"/>
              <a:t>Extension </a:t>
            </a:r>
            <a:r>
              <a:rPr lang="en-US" sz="1600" dirty="0"/>
              <a:t>of experience to the SO METAREA as well as other METAREAs with sea ice presence is from 2014 a regular agenda item for ETSI/IICWG meetings. </a:t>
            </a:r>
            <a:r>
              <a:rPr lang="en-US" sz="1600" dirty="0" smtClean="0"/>
              <a:t>Standards </a:t>
            </a:r>
            <a:r>
              <a:rPr lang="en-US" sz="1600" dirty="0"/>
              <a:t>for the iceberg presentation in </a:t>
            </a:r>
            <a:r>
              <a:rPr lang="en-US" sz="1600" dirty="0" smtClean="0"/>
              <a:t>SIGRID-3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600" dirty="0" smtClean="0"/>
              <a:t>From </a:t>
            </a:r>
            <a:r>
              <a:rPr lang="en-US" sz="1600" dirty="0"/>
              <a:t>December </a:t>
            </a:r>
            <a:r>
              <a:rPr lang="en-US" sz="1600" dirty="0" smtClean="0"/>
              <a:t>2014 </a:t>
            </a:r>
            <a:r>
              <a:rPr lang="en-US" sz="1600" dirty="0"/>
              <a:t>Russia, the United States and Norway commenced cooperative production of weekly Antarctic </a:t>
            </a:r>
            <a:r>
              <a:rPr lang="en-US" sz="1600" dirty="0" smtClean="0"/>
              <a:t>ice and icebergs  charts </a:t>
            </a:r>
            <a:r>
              <a:rPr lang="en-US" sz="1600" dirty="0"/>
              <a:t>(</a:t>
            </a:r>
            <a:r>
              <a:rPr lang="en-US" sz="1600" u="sng" dirty="0">
                <a:hlinkClick r:id="rId3"/>
              </a:rPr>
              <a:t>http://ice.aari.aq</a:t>
            </a:r>
            <a:r>
              <a:rPr lang="en-US" sz="1600" dirty="0"/>
              <a:t>), which initially they had been doing </a:t>
            </a:r>
            <a:r>
              <a:rPr lang="en-US" sz="1600" dirty="0" smtClean="0"/>
              <a:t>separately. Additionally </a:t>
            </a:r>
            <a:r>
              <a:rPr lang="en-US" sz="1600" dirty="0"/>
              <a:t>2015, the Argentine Naval Hydrographic Service commenced regular ice chart production.</a:t>
            </a:r>
            <a:endParaRPr lang="ru-RU" sz="16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600" dirty="0" smtClean="0"/>
              <a:t>In tight </a:t>
            </a:r>
            <a:r>
              <a:rPr lang="en-US" sz="1600" dirty="0"/>
              <a:t>collaboration with IICWG, led by David </a:t>
            </a:r>
            <a:r>
              <a:rPr lang="en-US" sz="1600" dirty="0" smtClean="0"/>
              <a:t>Jackson (CIS), the ETSI has </a:t>
            </a:r>
            <a:r>
              <a:rPr lang="en-US" sz="1600" dirty="0"/>
              <a:t>followed the development of the Mandatory Polar Code at the </a:t>
            </a:r>
            <a:r>
              <a:rPr lang="en-US" sz="1600" dirty="0" smtClean="0"/>
              <a:t>IMO and </a:t>
            </a:r>
            <a:r>
              <a:rPr lang="en-US" sz="1600" dirty="0"/>
              <a:t>provided consolidated and harmonized view of the national ice services on the matter to IMO </a:t>
            </a:r>
            <a:r>
              <a:rPr lang="en-US" sz="1600" dirty="0" smtClean="0"/>
              <a:t>(requirements </a:t>
            </a:r>
            <a:r>
              <a:rPr lang="en-US" sz="1600" dirty="0"/>
              <a:t>for ice information, Ice Navigator training and POLARIS decision making system for ice </a:t>
            </a:r>
            <a:r>
              <a:rPr lang="en-US" sz="1600" dirty="0" smtClean="0"/>
              <a:t>navigation)</a:t>
            </a:r>
            <a:endParaRPr lang="ru-RU" altLang="ru-RU" sz="1500" dirty="0" smtClean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206375" y="233363"/>
            <a:ext cx="8731250" cy="495300"/>
          </a:xfrm>
        </p:spPr>
        <p:txBody>
          <a:bodyPr/>
          <a:lstStyle/>
          <a:p>
            <a:r>
              <a:rPr lang="en-US" altLang="ru-RU" sz="2400" b="1" dirty="0" smtClean="0"/>
              <a:t>#26 Support and enhance the Polar components of GMDSS</a:t>
            </a:r>
            <a:endParaRPr lang="ru-RU" altLang="ru-RU" sz="2400" b="1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818710"/>
            <a:ext cx="19605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>
            <a:off x="7677150" y="1268413"/>
            <a:ext cx="855663" cy="425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0800000">
            <a:off x="7667625" y="1909763"/>
            <a:ext cx="855663" cy="425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87" y="4538044"/>
            <a:ext cx="1973678" cy="13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7" y="5976198"/>
            <a:ext cx="1971026" cy="84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ice.aari.aq/latest/gcw_portal/antice_ct_late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6" y="2498785"/>
            <a:ext cx="1996988" cy="19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61510" y="233645"/>
            <a:ext cx="8731250" cy="493713"/>
          </a:xfrm>
        </p:spPr>
        <p:txBody>
          <a:bodyPr/>
          <a:lstStyle/>
          <a:p>
            <a:r>
              <a:rPr lang="en-US" altLang="ru-RU" sz="2400" b="1" dirty="0" smtClean="0"/>
              <a:t>#27 Support and enhance ENC/ECDIS for ice navigation</a:t>
            </a:r>
            <a:endParaRPr lang="ru-RU" altLang="ru-RU" sz="2400" b="1" dirty="0" smtClean="0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5208872"/>
            <a:ext cx="1889362" cy="141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546" y="1133745"/>
            <a:ext cx="6706440" cy="549061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V</a:t>
            </a:r>
            <a:r>
              <a:rPr lang="en-US" sz="1800" dirty="0" smtClean="0"/>
              <a:t>ersion </a:t>
            </a:r>
            <a:r>
              <a:rPr lang="en-US" sz="1800" dirty="0"/>
              <a:t>5.2 of the “</a:t>
            </a:r>
            <a:r>
              <a:rPr lang="en-US" sz="1800" i="1" dirty="0"/>
              <a:t>Ice Object Catalogue</a:t>
            </a:r>
            <a:r>
              <a:rPr lang="en-US" sz="1800" dirty="0"/>
              <a:t>” (JCOMM-TR-080) </a:t>
            </a:r>
            <a:r>
              <a:rPr lang="en-US" sz="1800" dirty="0" smtClean="0"/>
              <a:t>developed </a:t>
            </a:r>
            <a:r>
              <a:rPr lang="en-US" sz="1800" dirty="0"/>
              <a:t>and adopted by ETSI in May 2014. 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Version </a:t>
            </a:r>
            <a:r>
              <a:rPr lang="en-US" sz="1800" dirty="0"/>
              <a:t>1.1.0 “</a:t>
            </a:r>
            <a:r>
              <a:rPr lang="en-US" sz="1800" i="1" dirty="0"/>
              <a:t>S-411 Ice Information Product Specification</a:t>
            </a:r>
            <a:r>
              <a:rPr lang="en-US" sz="1800" dirty="0"/>
              <a:t>” (JCOMM-TR-081) produced by BSH as part of JCOMM/ETSI, </a:t>
            </a:r>
            <a:r>
              <a:rPr lang="en-US" sz="1800" dirty="0" smtClean="0"/>
              <a:t>adopted </a:t>
            </a:r>
            <a:r>
              <a:rPr lang="en-US" sz="1800" dirty="0"/>
              <a:t>by ETSI in June 2014.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S-411 </a:t>
            </a:r>
            <a:r>
              <a:rPr lang="en-US" sz="1600" dirty="0"/>
              <a:t>includes specifications for encoding the sea ice for navigational purpose as well as portrayal for polygon, linear and point ice classes, all fully compliant with the WMO Sea-Ice Nomenclature, </a:t>
            </a:r>
            <a:r>
              <a:rPr lang="en-US" sz="1600" dirty="0" err="1"/>
              <a:t>Vol.III</a:t>
            </a:r>
            <a:r>
              <a:rPr lang="en-US" sz="1600" dirty="0"/>
              <a:t>. </a:t>
            </a:r>
            <a:endParaRPr lang="ru-RU" sz="16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 </a:t>
            </a:r>
            <a:r>
              <a:rPr lang="en-US" sz="1800" dirty="0" smtClean="0"/>
              <a:t>Interactions </a:t>
            </a:r>
            <a:r>
              <a:rPr lang="en-US" sz="1800" dirty="0"/>
              <a:t>with ENCS manufactures on S-411 support in corresponding SDKs were initiated in August 2014, including Canada, Germany and Russia. 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ETSI </a:t>
            </a:r>
            <a:r>
              <a:rPr lang="en-US" sz="1800" dirty="0"/>
              <a:t>progressive reports on S-411 and Ice Objects Catalogue </a:t>
            </a:r>
            <a:r>
              <a:rPr lang="en-US" sz="1800" dirty="0" smtClean="0"/>
              <a:t>submitted </a:t>
            </a:r>
            <a:r>
              <a:rPr lang="en-US" sz="1800" dirty="0"/>
              <a:t>to IHO HSSC in Nov 2014 and Nov 2015. 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BSH is managing software and is carrying out  conversion  of the Arctic and Antarctic ice charting material in SIGRID-3 exchange format from the national ice services to S-411</a:t>
            </a:r>
            <a:r>
              <a:rPr lang="en-US" sz="1800" dirty="0" smtClean="0"/>
              <a:t>.</a:t>
            </a:r>
            <a:endParaRPr lang="ru-RU" sz="18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2" y="67944"/>
            <a:ext cx="1829275" cy="25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2856544"/>
            <a:ext cx="1783279" cy="232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06375" y="414338"/>
            <a:ext cx="8236055" cy="493712"/>
          </a:xfrm>
        </p:spPr>
        <p:txBody>
          <a:bodyPr/>
          <a:lstStyle/>
          <a:p>
            <a:r>
              <a:rPr lang="en-US" altLang="ru-RU" sz="2400" b="1" dirty="0" smtClean="0"/>
              <a:t>#28 Maintain and update sea ice technical documentation</a:t>
            </a:r>
            <a:endParaRPr lang="ru-RU" altLang="ru-RU" sz="2400" b="1" dirty="0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06375" y="1042988"/>
            <a:ext cx="7020920" cy="549135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WMO-No.259 Sea-Ice Nomenclature Vol. I was updated by ETSI-V in March 2014 with 27 new terms, 2 terms amended.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The </a:t>
            </a:r>
            <a:r>
              <a:rPr lang="en-US" sz="1600" dirty="0"/>
              <a:t>new terms included definitions for lake ice thus answering request from the </a:t>
            </a:r>
            <a:r>
              <a:rPr lang="en-US" sz="1600" dirty="0" err="1"/>
              <a:t>Cryonet</a:t>
            </a:r>
            <a:r>
              <a:rPr lang="en-US" sz="1600" dirty="0"/>
              <a:t> for a comprehensive ice format. </a:t>
            </a:r>
            <a:endParaRPr lang="ru-RU" sz="16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 </a:t>
            </a:r>
            <a:r>
              <a:rPr lang="en-US" sz="1800" dirty="0" smtClean="0"/>
              <a:t>Version </a:t>
            </a:r>
            <a:r>
              <a:rPr lang="en-US" sz="1800" dirty="0"/>
              <a:t>3 of the SIGRID-3 exchange format </a:t>
            </a:r>
            <a:r>
              <a:rPr lang="en-US" sz="1800" dirty="0" smtClean="0"/>
              <a:t>developed </a:t>
            </a:r>
            <a:r>
              <a:rPr lang="en-US" sz="1800" dirty="0"/>
              <a:t>and adopted by the ETSI in May 2014. </a:t>
            </a:r>
            <a:endParaRPr lang="en-US" sz="18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now </a:t>
            </a:r>
            <a:r>
              <a:rPr lang="en-US" sz="1600" dirty="0"/>
              <a:t>states for “</a:t>
            </a:r>
            <a:r>
              <a:rPr lang="en-US" sz="1600" i="1" dirty="0"/>
              <a:t>Sea-Ice </a:t>
            </a:r>
            <a:r>
              <a:rPr lang="en-US" sz="1600" i="1" dirty="0" err="1"/>
              <a:t>Georeferenced</a:t>
            </a:r>
            <a:r>
              <a:rPr lang="en-US" sz="1600" i="1" dirty="0"/>
              <a:t> Information and Data</a:t>
            </a:r>
            <a:r>
              <a:rPr lang="en-US" sz="1600" dirty="0"/>
              <a:t>”, </a:t>
            </a:r>
            <a:endParaRPr lang="en-US" sz="16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fully </a:t>
            </a:r>
            <a:r>
              <a:rPr lang="en-US" sz="1600" dirty="0"/>
              <a:t>harmonized with the “</a:t>
            </a:r>
            <a:r>
              <a:rPr lang="en-US" sz="1600" i="1" dirty="0"/>
              <a:t>Ice Objects Catalogue</a:t>
            </a:r>
            <a:r>
              <a:rPr lang="en-US" sz="1600" dirty="0"/>
              <a:t>”, </a:t>
            </a:r>
            <a:endParaRPr lang="en-US" sz="1600" dirty="0" smtClean="0"/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supports both </a:t>
            </a:r>
            <a:r>
              <a:rPr lang="en-US" sz="1600" dirty="0"/>
              <a:t>the sea and fresh-water ice analysis and </a:t>
            </a:r>
            <a:r>
              <a:rPr lang="en-US" sz="1600" dirty="0" smtClean="0"/>
              <a:t>observation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Version </a:t>
            </a:r>
            <a:r>
              <a:rPr lang="en-US" sz="1800" dirty="0"/>
              <a:t>1.1 of the Ice Chart Color standard was developed and adopted by ETSI-V in March 2014. 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Further </a:t>
            </a:r>
            <a:r>
              <a:rPr lang="en-US" sz="1800" dirty="0"/>
              <a:t>additions to </a:t>
            </a:r>
            <a:r>
              <a:rPr lang="en-US" sz="1800" dirty="0" smtClean="0"/>
              <a:t>SIGRID, Ice </a:t>
            </a:r>
            <a:r>
              <a:rPr lang="en-US" sz="1800" dirty="0"/>
              <a:t>Chart Color standard and the WMO Sea-Ice Nomenclature </a:t>
            </a:r>
            <a:r>
              <a:rPr lang="en-US" sz="1800" dirty="0" smtClean="0"/>
              <a:t>will </a:t>
            </a:r>
            <a:r>
              <a:rPr lang="en-US" sz="1800" dirty="0"/>
              <a:t>be discussed during </a:t>
            </a:r>
            <a:r>
              <a:rPr lang="en-US" sz="1800" dirty="0" smtClean="0"/>
              <a:t>ETSI-VI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1600" dirty="0" smtClean="0"/>
              <a:t>new </a:t>
            </a:r>
            <a:r>
              <a:rPr lang="en-US" sz="1600" dirty="0" err="1"/>
              <a:t>colour</a:t>
            </a:r>
            <a:r>
              <a:rPr lang="en-US" sz="1600" dirty="0"/>
              <a:t> portrayal and additional </a:t>
            </a:r>
            <a:r>
              <a:rPr lang="en-US" sz="1600" dirty="0" err="1"/>
              <a:t>symbology</a:t>
            </a:r>
            <a:r>
              <a:rPr lang="en-US" sz="1600" dirty="0"/>
              <a:t> for icebergs and ice edge/limit related ice features. </a:t>
            </a:r>
            <a:endParaRPr lang="en-US" sz="1600" dirty="0" smtClean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 smtClean="0"/>
              <a:t>A </a:t>
            </a:r>
            <a:r>
              <a:rPr lang="en-US" sz="1800" u="sng" dirty="0">
                <a:hlinkClick r:id="rId2"/>
              </a:rPr>
              <a:t>consolidated section</a:t>
            </a:r>
            <a:r>
              <a:rPr lang="en-US" sz="1800" dirty="0"/>
              <a:t> for sea ice regulatory documents is now maintained at JCOMM publication site and at the GCW portal. </a:t>
            </a:r>
            <a:endParaRPr lang="ru-RU" sz="1800" dirty="0"/>
          </a:p>
          <a:p>
            <a:pPr marL="0" indent="0">
              <a:buFont typeface="Wingdings 2" pitchFamily="18" charset="2"/>
              <a:buNone/>
            </a:pPr>
            <a:endParaRPr lang="ru-RU" altLang="ru-RU" sz="1600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52" y="1246864"/>
            <a:ext cx="1704954" cy="14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vms\Pictures\Новый рисунок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978950"/>
            <a:ext cx="1781690" cy="2873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GIWG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DGIWG Presentation</Template>
  <TotalTime>153533</TotalTime>
  <Words>1232</Words>
  <Application>Microsoft Office PowerPoint</Application>
  <PresentationFormat>Экран (4:3)</PresentationFormat>
  <Paragraphs>118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DGIWG Presentation</vt:lpstr>
      <vt:lpstr>Blank Presentation</vt:lpstr>
      <vt:lpstr>Презентация PowerPoint</vt:lpstr>
      <vt:lpstr>Sea ice / &lt;ETSI &amp; IICWG&gt; activities concept schema</vt:lpstr>
      <vt:lpstr>ETSI ToR and membership (JCOMM-4 resolution 12.4/4) </vt:lpstr>
      <vt:lpstr>ETSI WP for 2012-2017</vt:lpstr>
      <vt:lpstr>ETSI WP projects for 2013-2017</vt:lpstr>
      <vt:lpstr>#13 Support Capacity Development workshops</vt:lpstr>
      <vt:lpstr>#26 Support and enhance the Polar components of GMDSS</vt:lpstr>
      <vt:lpstr>#27 Support and enhance ENC/ECDIS for ice navigation</vt:lpstr>
      <vt:lpstr>#28 Maintain and update sea ice technical documentation</vt:lpstr>
      <vt:lpstr>#29 Support for Sea ice climatology and ice in information systems (2)</vt:lpstr>
      <vt:lpstr>Major themes for ETSI-VI/GDSIDB-XIV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Information for Electronic Navigation Systems</dc:title>
  <dc:creator>John Falkingham;Konstantin Ivanov</dc:creator>
  <cp:keywords>ECDIS</cp:keywords>
  <cp:lastModifiedBy>vms</cp:lastModifiedBy>
  <cp:revision>206</cp:revision>
  <dcterms:created xsi:type="dcterms:W3CDTF">2010-10-01T14:00:38Z</dcterms:created>
  <dcterms:modified xsi:type="dcterms:W3CDTF">2017-02-28T07:10:19Z</dcterms:modified>
</cp:coreProperties>
</file>