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5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AE23-FCF4-4BC9-9EEC-762BFCD40A78}" type="datetimeFigureOut">
              <a:rPr lang="en-AU" smtClean="0"/>
              <a:t>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812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AE23-FCF4-4BC9-9EEC-762BFCD40A78}" type="datetimeFigureOut">
              <a:rPr lang="en-AU" smtClean="0"/>
              <a:t>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4539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AE23-FCF4-4BC9-9EEC-762BFCD40A78}" type="datetimeFigureOut">
              <a:rPr lang="en-AU" smtClean="0"/>
              <a:t>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4227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AE23-FCF4-4BC9-9EEC-762BFCD40A78}" type="datetimeFigureOut">
              <a:rPr lang="en-AU" smtClean="0"/>
              <a:t>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4694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AE23-FCF4-4BC9-9EEC-762BFCD40A78}" type="datetimeFigureOut">
              <a:rPr lang="en-AU" smtClean="0"/>
              <a:t>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173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AE23-FCF4-4BC9-9EEC-762BFCD40A78}" type="datetimeFigureOut">
              <a:rPr lang="en-AU" smtClean="0"/>
              <a:t>6/04/2018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0302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AE23-FCF4-4BC9-9EEC-762BFCD40A78}" type="datetimeFigureOut">
              <a:rPr lang="en-AU" smtClean="0"/>
              <a:t>6/04/2018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1467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AE23-FCF4-4BC9-9EEC-762BFCD40A78}" type="datetimeFigureOut">
              <a:rPr lang="en-AU" smtClean="0"/>
              <a:t>6/04/2018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4920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AE23-FCF4-4BC9-9EEC-762BFCD40A78}" type="datetimeFigureOut">
              <a:rPr lang="en-AU" smtClean="0"/>
              <a:t>6/04/2018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5282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AE23-FCF4-4BC9-9EEC-762BFCD40A78}" type="datetimeFigureOut">
              <a:rPr lang="en-AU" smtClean="0"/>
              <a:t>6/04/2018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7653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AE23-FCF4-4BC9-9EEC-762BFCD40A78}" type="datetimeFigureOut">
              <a:rPr lang="en-AU" smtClean="0"/>
              <a:t>6/04/2018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67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EAE23-FCF4-4BC9-9EEC-762BFCD40A78}" type="datetimeFigureOut">
              <a:rPr lang="en-AU" smtClean="0"/>
              <a:t>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139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TC Warnings and need to update guidelines for ship decision making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680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Day 0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60326"/>
            <a:ext cx="8448675" cy="535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6" descr="Image result for tropical cyclone symb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5820178" y="2276872"/>
            <a:ext cx="984070" cy="100811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5292080" y="2348880"/>
            <a:ext cx="984070" cy="100811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784117" y="2780928"/>
            <a:ext cx="588083" cy="7200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Isosceles Triangle 13"/>
          <p:cNvSpPr/>
          <p:nvPr/>
        </p:nvSpPr>
        <p:spPr>
          <a:xfrm rot="19930936">
            <a:off x="5784117" y="5373216"/>
            <a:ext cx="228043" cy="3600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Arc 14"/>
          <p:cNvSpPr/>
          <p:nvPr/>
        </p:nvSpPr>
        <p:spPr>
          <a:xfrm rot="19849007">
            <a:off x="4803043" y="4483574"/>
            <a:ext cx="1008112" cy="324036"/>
          </a:xfrm>
          <a:prstGeom prst="arc">
            <a:avLst>
              <a:gd name="adj1" fmla="val 11501326"/>
              <a:gd name="adj2" fmla="val 2097599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3347864" y="1628800"/>
            <a:ext cx="2436254" cy="3759504"/>
          </a:xfrm>
          <a:prstGeom prst="straightConnector1">
            <a:avLst/>
          </a:prstGeom>
          <a:ln w="3810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677321" y="4077072"/>
            <a:ext cx="906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+24hrs</a:t>
            </a:r>
            <a:endParaRPr lang="en-AU" dirty="0"/>
          </a:p>
        </p:txBody>
      </p:sp>
      <p:sp>
        <p:nvSpPr>
          <p:cNvPr id="21" name="TextBox 20"/>
          <p:cNvSpPr txBox="1"/>
          <p:nvPr/>
        </p:nvSpPr>
        <p:spPr>
          <a:xfrm>
            <a:off x="5260230" y="2005694"/>
            <a:ext cx="906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+24hrs</a:t>
            </a:r>
            <a:endParaRPr lang="en-AU" dirty="0"/>
          </a:p>
        </p:txBody>
      </p:sp>
      <p:sp>
        <p:nvSpPr>
          <p:cNvPr id="20" name="TextBox 19"/>
          <p:cNvSpPr txBox="1"/>
          <p:nvPr/>
        </p:nvSpPr>
        <p:spPr>
          <a:xfrm>
            <a:off x="2987824" y="4941168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Ships travel ~200nm in 24 hours</a:t>
            </a:r>
            <a:endParaRPr lang="en-AU" dirty="0"/>
          </a:p>
        </p:txBody>
      </p:sp>
      <p:sp>
        <p:nvSpPr>
          <p:cNvPr id="24" name="TextBox 23"/>
          <p:cNvSpPr txBox="1"/>
          <p:nvPr/>
        </p:nvSpPr>
        <p:spPr>
          <a:xfrm>
            <a:off x="6444209" y="1628800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Tropical Cyclones travel ~100nm in 24 hours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0474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Day 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60326"/>
            <a:ext cx="8448675" cy="535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6" descr="Image result for tropical cyclone symb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5139633" y="2231010"/>
            <a:ext cx="984070" cy="100811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4611535" y="2303018"/>
            <a:ext cx="984070" cy="100811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103572" y="2735066"/>
            <a:ext cx="588083" cy="7200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579685" y="1959832"/>
            <a:ext cx="906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+24hrs</a:t>
            </a:r>
            <a:endParaRPr lang="en-AU" dirty="0"/>
          </a:p>
        </p:txBody>
      </p:sp>
      <p:sp>
        <p:nvSpPr>
          <p:cNvPr id="23" name="Isosceles Triangle 22"/>
          <p:cNvSpPr/>
          <p:nvPr/>
        </p:nvSpPr>
        <p:spPr>
          <a:xfrm rot="19930936">
            <a:off x="5075996" y="4253146"/>
            <a:ext cx="228043" cy="3600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Arc 23"/>
          <p:cNvSpPr/>
          <p:nvPr/>
        </p:nvSpPr>
        <p:spPr>
          <a:xfrm rot="19849007">
            <a:off x="4192573" y="3388576"/>
            <a:ext cx="723026" cy="324036"/>
          </a:xfrm>
          <a:prstGeom prst="arc">
            <a:avLst>
              <a:gd name="adj1" fmla="val 11501326"/>
              <a:gd name="adj2" fmla="val 2097599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3275856" y="1460326"/>
            <a:ext cx="1800141" cy="2807908"/>
          </a:xfrm>
          <a:prstGeom prst="straightConnector1">
            <a:avLst/>
          </a:prstGeom>
          <a:ln w="3810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779912" y="3645024"/>
            <a:ext cx="906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+24hrs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8553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Day 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60326"/>
            <a:ext cx="8448675" cy="535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6" descr="Image result for tropical cyclone symb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4339860" y="2332026"/>
            <a:ext cx="984070" cy="100811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3811762" y="2404034"/>
            <a:ext cx="984070" cy="100811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303799" y="2836082"/>
            <a:ext cx="588083" cy="7200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Isosceles Triangle 13"/>
          <p:cNvSpPr/>
          <p:nvPr/>
        </p:nvSpPr>
        <p:spPr>
          <a:xfrm rot="19930936">
            <a:off x="4231478" y="2964546"/>
            <a:ext cx="228043" cy="3600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3275856" y="1412776"/>
            <a:ext cx="955625" cy="1566859"/>
          </a:xfrm>
          <a:prstGeom prst="straightConnector1">
            <a:avLst/>
          </a:prstGeom>
          <a:ln w="3810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779912" y="2060848"/>
            <a:ext cx="906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+24hrs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0063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Cost of route change at last minute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60326"/>
            <a:ext cx="8448675" cy="535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6" descr="Image result for tropical cyclone symb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5139633" y="2231010"/>
            <a:ext cx="984070" cy="100811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4611535" y="2303018"/>
            <a:ext cx="984070" cy="100811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TextBox 20"/>
          <p:cNvSpPr txBox="1"/>
          <p:nvPr/>
        </p:nvSpPr>
        <p:spPr>
          <a:xfrm>
            <a:off x="4944557" y="2567967"/>
            <a:ext cx="9061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/>
              <a:t>+</a:t>
            </a:r>
            <a:r>
              <a:rPr lang="en-AU" sz="1600" dirty="0" smtClean="0"/>
              <a:t>24</a:t>
            </a:r>
            <a:endParaRPr lang="en-AU" sz="1600" dirty="0"/>
          </a:p>
        </p:txBody>
      </p:sp>
      <p:sp>
        <p:nvSpPr>
          <p:cNvPr id="23" name="Isosceles Triangle 22"/>
          <p:cNvSpPr/>
          <p:nvPr/>
        </p:nvSpPr>
        <p:spPr>
          <a:xfrm rot="19930936">
            <a:off x="5468444" y="4901565"/>
            <a:ext cx="228043" cy="3600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Arc 23"/>
          <p:cNvSpPr/>
          <p:nvPr/>
        </p:nvSpPr>
        <p:spPr>
          <a:xfrm rot="19849007">
            <a:off x="4192573" y="3388576"/>
            <a:ext cx="723026" cy="324036"/>
          </a:xfrm>
          <a:prstGeom prst="arc">
            <a:avLst>
              <a:gd name="adj1" fmla="val 11501326"/>
              <a:gd name="adj2" fmla="val 2097599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5397612" y="2636912"/>
            <a:ext cx="100847" cy="2232249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9" idx="5"/>
          </p:cNvCxnSpPr>
          <p:nvPr/>
        </p:nvCxnSpPr>
        <p:spPr>
          <a:xfrm flipV="1">
            <a:off x="4572000" y="3163495"/>
            <a:ext cx="879491" cy="265507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4611535" y="3429002"/>
            <a:ext cx="874260" cy="144015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4002752" y="2341475"/>
            <a:ext cx="984070" cy="100811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5" name="Straight Arrow Connector 24"/>
          <p:cNvCxnSpPr>
            <a:stCxn id="23" idx="0"/>
          </p:cNvCxnSpPr>
          <p:nvPr/>
        </p:nvCxnSpPr>
        <p:spPr>
          <a:xfrm flipH="1" flipV="1">
            <a:off x="3275857" y="1460326"/>
            <a:ext cx="2222601" cy="3462042"/>
          </a:xfrm>
          <a:prstGeom prst="straightConnector1">
            <a:avLst/>
          </a:prstGeom>
          <a:ln w="3810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233523" y="2653530"/>
            <a:ext cx="9061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/>
              <a:t>+48</a:t>
            </a:r>
            <a:endParaRPr lang="en-AU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5582465" y="2458676"/>
            <a:ext cx="9061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T</a:t>
            </a:r>
            <a:r>
              <a:rPr lang="en-AU" sz="1600" dirty="0" smtClean="0"/>
              <a:t>0</a:t>
            </a:r>
            <a:endParaRPr lang="en-AU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6372200" y="3068960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Decision made 48 hours earlier would yield an 8 hour time and fuel advantage</a:t>
            </a:r>
            <a:endParaRPr lang="en-US" dirty="0"/>
          </a:p>
        </p:txBody>
      </p:sp>
      <p:cxnSp>
        <p:nvCxnSpPr>
          <p:cNvPr id="1025" name="Straight Arrow Connector 1024"/>
          <p:cNvCxnSpPr>
            <a:stCxn id="28" idx="1"/>
          </p:cNvCxnSpPr>
          <p:nvPr/>
        </p:nvCxnSpPr>
        <p:spPr>
          <a:xfrm flipH="1" flipV="1">
            <a:off x="5485795" y="2735066"/>
            <a:ext cx="886405" cy="9340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Straight Arrow Connector 1027"/>
          <p:cNvCxnSpPr>
            <a:stCxn id="28" idx="1"/>
          </p:cNvCxnSpPr>
          <p:nvPr/>
        </p:nvCxnSpPr>
        <p:spPr>
          <a:xfrm flipH="1" flipV="1">
            <a:off x="5485795" y="3232866"/>
            <a:ext cx="886405" cy="4362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9" name="TextBox 1028"/>
          <p:cNvSpPr txBox="1"/>
          <p:nvPr/>
        </p:nvSpPr>
        <p:spPr>
          <a:xfrm>
            <a:off x="2267744" y="3868322"/>
            <a:ext cx="25202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Decision based on 24 hour lead-time would cost 8 hours in time and fuel, and risk safety of crew and vessel </a:t>
            </a:r>
            <a:endParaRPr lang="en-US" dirty="0"/>
          </a:p>
        </p:txBody>
      </p:sp>
      <p:cxnSp>
        <p:nvCxnSpPr>
          <p:cNvPr id="1031" name="Straight Arrow Connector 1030"/>
          <p:cNvCxnSpPr/>
          <p:nvPr/>
        </p:nvCxnSpPr>
        <p:spPr>
          <a:xfrm flipV="1">
            <a:off x="4387157" y="3550594"/>
            <a:ext cx="160708" cy="3177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Straight Arrow Connector 1032"/>
          <p:cNvCxnSpPr>
            <a:stCxn id="28" idx="1"/>
          </p:cNvCxnSpPr>
          <p:nvPr/>
        </p:nvCxnSpPr>
        <p:spPr>
          <a:xfrm flipH="1">
            <a:off x="5595605" y="3669125"/>
            <a:ext cx="776595" cy="12000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 flipV="1">
            <a:off x="3275857" y="1520787"/>
            <a:ext cx="2121756" cy="1116126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093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Considerations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Need to update avoidance tactics to consider WWMIWS TC warning service and forecast positions.</a:t>
            </a:r>
          </a:p>
          <a:p>
            <a:endParaRPr lang="en-AU" dirty="0" smtClean="0"/>
          </a:p>
          <a:p>
            <a:r>
              <a:rPr lang="en-AU" dirty="0" smtClean="0"/>
              <a:t>Promote the WWMIWS TC warning service</a:t>
            </a:r>
          </a:p>
        </p:txBody>
      </p:sp>
    </p:spTree>
    <p:extLst>
      <p:ext uri="{BB962C8B-B14F-4D97-AF65-F5344CB8AC3E}">
        <p14:creationId xmlns:p14="http://schemas.microsoft.com/office/powerpoint/2010/main" val="360368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Considerations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Typical radius of gales is 100nm</a:t>
            </a:r>
          </a:p>
          <a:p>
            <a:r>
              <a:rPr lang="en-AU" dirty="0" smtClean="0"/>
              <a:t>This equates to 12 hours travel time.</a:t>
            </a:r>
          </a:p>
          <a:p>
            <a:r>
              <a:rPr lang="en-AU" dirty="0" smtClean="0"/>
              <a:t>Need to update education to mariners</a:t>
            </a:r>
          </a:p>
          <a:p>
            <a:r>
              <a:rPr lang="en-AU" dirty="0" smtClean="0"/>
              <a:t>“Stay 12 hours transit time or 100nm away from a TC.”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2475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146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TC Warnings and need to update guidelines for ship decision making</vt:lpstr>
      <vt:lpstr>Day 0</vt:lpstr>
      <vt:lpstr>Day 1</vt:lpstr>
      <vt:lpstr>Day 2</vt:lpstr>
      <vt:lpstr>Cost of route change at last minute</vt:lpstr>
      <vt:lpstr>Considerations</vt:lpstr>
      <vt:lpstr>Considerations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 Warnings</dc:title>
  <dc:creator>Neal</dc:creator>
  <cp:lastModifiedBy>Neal Moodie</cp:lastModifiedBy>
  <cp:revision>9</cp:revision>
  <dcterms:created xsi:type="dcterms:W3CDTF">2018-04-03T18:06:49Z</dcterms:created>
  <dcterms:modified xsi:type="dcterms:W3CDTF">2018-04-06T09:12:38Z</dcterms:modified>
</cp:coreProperties>
</file>