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76" r:id="rId15"/>
    <p:sldId id="280" r:id="rId16"/>
    <p:sldId id="277" r:id="rId17"/>
    <p:sldId id="264" r:id="rId18"/>
    <p:sldId id="275" r:id="rId19"/>
    <p:sldId id="258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24" autoAdjust="0"/>
  </p:normalViewPr>
  <p:slideViewPr>
    <p:cSldViewPr snapToGrid="0" snapToObjects="1">
      <p:cViewPr varScale="1">
        <p:scale>
          <a:sx n="98" d="100"/>
          <a:sy n="98" d="100"/>
        </p:scale>
        <p:origin x="10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80225-A2F7-4A62-A8DE-2DC8D6CBC0EF}" type="datetimeFigureOut">
              <a:rPr lang="es-AR" smtClean="0"/>
              <a:t>24/8/2018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4ED1-AF4C-4092-ACCD-FD4E8D8BE78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455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74ED1-AF4C-4092-ACCD-FD4E8D8BE785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20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oyle@cima.fcen.uba.a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METAREA VI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Report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8068" y="1600200"/>
            <a:ext cx="3917731" cy="4525963"/>
          </a:xfrm>
          <a:ln w="9525"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CURRENT BULLETIN </a:t>
            </a: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WWST02 SABM 201200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1:31:06:01:00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SECURITE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WEATHER BULLETIN FOR SHIPPING - METAREA 6-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2018-08-20, 12:00 UTC.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NATIONAL WEATHER SERVICE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SEA ICE AND ICEBERGS ISSUED BY SHN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PRESSURE HPA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BEAUFORT SCALE WINDS.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PART 1 GALE WARNING: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WARNING 318: STRONG BARIC GRADIENT MOV E PROVOKES WINDS FORCE 8 FROM SECTOR 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WITH GUST IN FIN DEL MUNDO COASTS SOUTH EAST AREA (50S- 60S AND 20W- 40W) SOUTH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WEST AREA (50S- 60S AND 40W- 60W) DRAKE AREA (55S- 60S AND 60W- 67W)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PART 2 GENERAL SYNOPSIS AT 09:00UTC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1015HPA 35S 46W MOV SE DPN EXP 42S 45W BY 21/1200 EXTENDS CFNT AT 36S 46W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34S 47W 30S 48W MOV E ASOCIATED WITH WFNT AT 36S 46W 40S 43W 43S 35W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1024HPA 37S 52W MOV SE EXP 42S 47W BY 21/1200 EXTENDS OFNT AT 36S 47W 40S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51W 36S 55W MOV 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973HPA 60S 76W MOV E DPN EXP 58S 66W BY 21/1200 EXTENDS CFNT AT 58S 76W 55S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80W 49S 85W MOV E ASOCIATED WITH WFNT AT 58S 75W 58S 62W 56S 53W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949HPA 65S 30W MOV E DPN EXTENDS CFNT AT 60S 23W 55S 30W 55S 50W MOV 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HIGH 1037HPA 36S 64W MOV E NC EXP 35S 63W BY 21/1200 EXTENDS RIDGE AT 36S 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</a:rPr>
              <a:t>63W</a:t>
            </a: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 w="9525"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 HIGH SEA WARNING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WWST02  SABM  0904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1:31:06:11:00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SECURITE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HIGH SEAS WARNING FOR METAREA VI ISSUED BY SMN ARGENTINA 17 AUGUST 2018/1200UTC.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GALE WARNING NRO 63 AREA CENTRO ESTE (N 45 W 30) AREA SUDOESTE (S 55 E 50)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GENERAL SYNOPSIS: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991HPA PROVOKE WINDS FORCE 8 IN AREA CENTRO ESTE (N 45 W 30) AREA SUDOESTE (S 55 E 50) 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FROM 17 AUGUST 2018 1200 UNTIL 18 AUGUST 2018 0600 UTC.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FORECAST: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AREA CENTRO ESTE (N 45 W 30):E 8/7 BACK ENE 7 .OCCASIONAL RAIN LATER SPRAY , ICE PELLETS TOWARDS THE END OF THE PERIOD.WAVES ENE 1.5/1 LATER NE 1.5.GOOD.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AREA SUDOESTE (S 55 E 50):WNW 6 BACK NW 6 BACK NNW 5.OCCASIONAL RAIN LATER PROB RAIN.WAVES N 1.5/2 LATER NE 2.GOOD OR MODERATE.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altLang="es-AR" b="1" dirty="0">
                <a:solidFill>
                  <a:schemeClr val="dk1"/>
                </a:solidFill>
                <a:ea typeface="Calibri"/>
                <a:cs typeface="Calibri"/>
              </a:rPr>
              <a:t>----------------------------------------------------------------- NNNN=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>EX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AMPLES OF</a:t>
            </a:r>
            <a:b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s-AR" sz="4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CURRENT AND NEW HIGH SEA WARNING 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19371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EX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AMPLES OF</a:t>
            </a:r>
            <a:b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s-AR" sz="4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CURRENT AND NEW COASTAL WARNING </a:t>
            </a:r>
            <a:endParaRPr lang="es-AR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78068" y="1600200"/>
            <a:ext cx="3917731" cy="4525963"/>
          </a:xfrm>
          <a:ln w="9525"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CURRENT BULLETIN </a:t>
            </a: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WWST02 SABM 201200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1:31:06:01:00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SECURITE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WEATHER BULLETIN FOR SHIPPING - METAREA 6-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2018-08-20, 12:00 UTC.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NATIONAL WEATHER SERVICE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SEA ICE AND ICEBERGS ISSUED BY SHN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PRESSURE HPA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BEAUFORT SCALE WINDS.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PART 1 GALE WARNING: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WARNING 318: STRONG BARIC GRADIENT MOV E PROVOKES WINDS FORCE 8 FROM SECTOR 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WITH GUST IN FIN DEL MUNDO COASTS SOUTH EAST AREA (50S- 60S AND 20W- 40W) SOUTH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WEST AREA (50S- 60S AND 40W- 60W) DRAKE AREA (55S- 60S AND 60W- 67W)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PART 2 GENERAL SYNOPSIS AT 09:00UTC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1015HPA 35S 46W MOV SE DPN EXP 42S 45W BY 21/1200 EXTENDS CFNT AT 36S 46W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34S 47W 30S 48W MOV E ASOCIATED WITH WFNT AT 36S 46W 40S 43W 43S 35W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1024HPA 37S 52W MOV SE EXP 42S 47W BY 21/1200 EXTENDS OFNT AT 36S 47W 40S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51W 36S 55W MOV 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973HPA 60S 76W MOV E DPN EXP 58S 66W BY 21/1200 EXTENDS CFNT AT 58S 76W 55S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80W 49S 85W MOV E ASOCIATED WITH WFNT AT 58S 75W 58S 62W 56S 53W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LOW 949HPA 65S 30W MOV E DPN EXTENDS CFNT AT 60S 23W 55S 30W 55S 50W MOV 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HIGH 1037HPA 36S 64W MOV E NC EXP 35S 63W BY 21/1200 EXTENDS RIDGE AT 36S 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</a:rPr>
              <a:t>63W</a:t>
            </a: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 w="9525"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 COASTAL  WARNING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FQST02 SABM 101200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1:31:06:01:00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SECURITE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COASTAL WARNING FOR METAREA VI ISSUED BY SMN ARGENTINA 17 AUGUST 2018/1200UTC.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GALE WARNING NRO 65 BAHIA BLANCA CARMEN DE PATAGONES COMODORO RIVADAVIA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GENERAL SYNOPSIS: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STRONG GRADIENT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PROVOKES WINDS FORCE 8-9 IN BAHIA BLANCA CARMEN DE PATAGONES COMODORO RIVADAVIA 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FROM 17 AUGUST 2018 1500 UNTIL 18 AUGUST 2018 0000 UTC.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FORECAST: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BAHIA BLANCA:NNE 2 BACK E 2 AUMTD 3 BACK NW 2 BACK NNE 2.WAVES  VRB 1.GOOD.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CARMEN DE PATAGONES:N 2 BACK NNW 2 BACK NNE 2 BACK NNW 2 BACK N 2.WAVES  VRB 1.GOOD.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</a:rPr>
              <a:t>COMODORO RIVADAVIA:W 3 BACK SW 3 BACK WNW 1 BACK NNW 1 BACK NNE 2.WAVES  VRB 1.GOOD.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r>
              <a:rPr lang="es-AR" altLang="es-AR" b="1" dirty="0">
                <a:solidFill>
                  <a:schemeClr val="dk1"/>
                </a:solidFill>
                <a:ea typeface="Calibri"/>
                <a:cs typeface="Calibri"/>
              </a:rPr>
              <a:t>----------------------------------------------------------------- NNNN= </a:t>
            </a:r>
          </a:p>
          <a:p>
            <a:pPr marL="0" indent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2400"/>
              <a:buNone/>
            </a:pPr>
            <a:endParaRPr lang="es-AR" b="1" dirty="0">
              <a:solidFill>
                <a:schemeClr val="dk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2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VOS 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 STATUS</a:t>
            </a:r>
            <a:b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IMPLEMENTATION</a:t>
            </a:r>
            <a:endParaRPr lang="es-AR" sz="31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AR" sz="2800" b="1" i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Action</a:t>
            </a:r>
            <a:r>
              <a:rPr lang="es-AR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800" b="1" i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proposed</a:t>
            </a:r>
            <a:r>
              <a:rPr lang="es-AR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  <a:endParaRPr lang="es-AR" sz="2600" i="1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AR" sz="2600" i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26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SMN,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through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 note, has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requested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collaboration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SHN and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Argentine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Navy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VOS </a:t>
            </a:r>
            <a:r>
              <a:rPr lang="es-AR" sz="2600" i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programme</a:t>
            </a:r>
            <a:r>
              <a:rPr lang="es-AR" sz="26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AR" sz="2600" i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26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recruited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vessel</a:t>
            </a:r>
            <a:r>
              <a:rPr lang="es-AR" sz="2600" i="1" dirty="0" err="1"/>
              <a:t>s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26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would</a:t>
            </a:r>
            <a:r>
              <a:rPr lang="es-AR" sz="26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be</a:t>
            </a:r>
            <a:r>
              <a:rPr lang="es-AR" sz="26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marL="0" lvl="0" indent="0">
              <a:lnSpc>
                <a:spcPct val="70000"/>
              </a:lnSpc>
              <a:spcBef>
                <a:spcPts val="0"/>
              </a:spcBef>
              <a:buNone/>
            </a:pPr>
            <a:endParaRPr lang="es-AR" sz="3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es-AR" sz="2400" dirty="0"/>
              <a:t>BUQUE OCEANOGRÁFICO PUERTO </a:t>
            </a:r>
            <a:r>
              <a:rPr lang="es-AR" sz="2400" dirty="0" smtClean="0"/>
              <a:t>DESEADO</a:t>
            </a:r>
          </a:p>
          <a:p>
            <a:r>
              <a:rPr lang="es-AR" sz="2400" dirty="0" smtClean="0"/>
              <a:t>BUQUE</a:t>
            </a:r>
            <a:r>
              <a:rPr lang="es-AR" sz="2400" dirty="0"/>
              <a:t> OCEANOGRÁFICO </a:t>
            </a:r>
            <a:r>
              <a:rPr lang="es-AR" sz="2400" dirty="0" smtClean="0"/>
              <a:t>AUSTRAL</a:t>
            </a:r>
          </a:p>
          <a:p>
            <a:r>
              <a:rPr lang="es-AR" sz="2400" dirty="0" smtClean="0"/>
              <a:t>BUQUE</a:t>
            </a:r>
            <a:r>
              <a:rPr lang="es-AR" sz="2400" dirty="0"/>
              <a:t> HIDROGRÁFICO COMODORO </a:t>
            </a:r>
            <a:r>
              <a:rPr lang="es-AR" sz="2400" dirty="0" smtClean="0"/>
              <a:t>RIVADAVIA</a:t>
            </a:r>
          </a:p>
          <a:p>
            <a:r>
              <a:rPr lang="es-AR" sz="2400" dirty="0" smtClean="0"/>
              <a:t>TRANSPORTE</a:t>
            </a:r>
            <a:r>
              <a:rPr lang="es-AR" sz="2400" dirty="0"/>
              <a:t> CANAL </a:t>
            </a:r>
            <a:r>
              <a:rPr lang="es-AR" sz="2400" dirty="0" smtClean="0"/>
              <a:t>BEAGLE</a:t>
            </a:r>
          </a:p>
          <a:p>
            <a:r>
              <a:rPr lang="es-AR" sz="2400" dirty="0" smtClean="0"/>
              <a:t>ROMPEHIELOS</a:t>
            </a:r>
            <a:r>
              <a:rPr lang="es-AR" sz="2400" dirty="0"/>
              <a:t> ALMIRANTE </a:t>
            </a:r>
            <a:r>
              <a:rPr lang="es-AR" sz="2400" dirty="0" smtClean="0"/>
              <a:t>IRIZAR</a:t>
            </a:r>
          </a:p>
          <a:p>
            <a:r>
              <a:rPr lang="es-AR" sz="2400" dirty="0" smtClean="0"/>
              <a:t>BUQUE</a:t>
            </a:r>
            <a:r>
              <a:rPr lang="es-AR" sz="2400" dirty="0"/>
              <a:t> ESCUELA FRAGATA </a:t>
            </a:r>
            <a:r>
              <a:rPr lang="es-AR" sz="2400" dirty="0" smtClean="0"/>
              <a:t>LIBERTAD</a:t>
            </a:r>
          </a:p>
          <a:p>
            <a:r>
              <a:rPr lang="es-AR" sz="2400" dirty="0" smtClean="0"/>
              <a:t>AVISO</a:t>
            </a:r>
            <a:r>
              <a:rPr lang="es-AR" sz="2400" dirty="0"/>
              <a:t> ISLAS </a:t>
            </a:r>
            <a:r>
              <a:rPr lang="es-AR" sz="2400" dirty="0" smtClean="0"/>
              <a:t>MALVINAS</a:t>
            </a:r>
          </a:p>
          <a:p>
            <a:r>
              <a:rPr lang="es-AR" sz="2400" dirty="0" smtClean="0"/>
              <a:t>AVISO</a:t>
            </a:r>
            <a:r>
              <a:rPr lang="es-AR" sz="2400" dirty="0"/>
              <a:t> ESTRECHO SAN </a:t>
            </a:r>
            <a:r>
              <a:rPr lang="es-AR" sz="2400" dirty="0" smtClean="0"/>
              <a:t>CARLOS</a:t>
            </a:r>
          </a:p>
          <a:p>
            <a:r>
              <a:rPr lang="es-AR" sz="2400" dirty="0" smtClean="0"/>
              <a:t>AVISO</a:t>
            </a:r>
            <a:r>
              <a:rPr lang="es-AR" sz="2400" dirty="0"/>
              <a:t> PUERTO </a:t>
            </a:r>
            <a:r>
              <a:rPr lang="es-AR" sz="2400" dirty="0" smtClean="0"/>
              <a:t>ARGENTINO</a:t>
            </a:r>
            <a:r>
              <a:rPr lang="es-A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s-A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s-AR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s-AR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524000"/>
            <a:ext cx="8229600" cy="4403834"/>
          </a:xfrm>
          <a:prstGeom prst="roundRect">
            <a:avLst>
              <a:gd name="adj" fmla="val 245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3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VOS PROGRAMME STATUS AND IMPLEMENTATION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achieve the incorporation of these vessels to the </a:t>
            </a:r>
            <a:r>
              <a:rPr lang="en-US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VOS Program, </a:t>
            </a:r>
            <a:r>
              <a: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 </a:t>
            </a:r>
            <a:r>
              <a:rPr lang="en-US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will be </a:t>
            </a:r>
            <a:r>
              <a: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necessary to visit each </a:t>
            </a:r>
            <a:r>
              <a:rPr lang="en-US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vessel in order to </a:t>
            </a:r>
            <a:r>
              <a: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register and verify the meteorological instruments and make the necessary </a:t>
            </a:r>
            <a:r>
              <a:rPr lang="en-US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arrangements </a:t>
            </a:r>
            <a:r>
              <a: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and/or </a:t>
            </a:r>
            <a:r>
              <a:rPr lang="en-US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calibrations</a:t>
            </a:r>
            <a:r>
              <a: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finally obtain the ocean meteorological information.</a:t>
            </a:r>
            <a:endParaRPr lang="en-US" sz="2800" b="1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524000"/>
            <a:ext cx="8229600" cy="4403834"/>
          </a:xfrm>
          <a:prstGeom prst="roundRect">
            <a:avLst>
              <a:gd name="adj" fmla="val 245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03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SMN IMPLEMENTATION OF THE COMPETENCY FRAMEWORK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AR" sz="4400" b="1" dirty="0" smtClean="0"/>
              <a:t>CURRENT AND EXPECTED STATUS OF IMPLEMENTATION OF</a:t>
            </a:r>
          </a:p>
          <a:p>
            <a:pPr marL="0" indent="0">
              <a:buNone/>
            </a:pPr>
            <a:r>
              <a:rPr lang="es-AR" sz="4400" b="1" dirty="0" smtClean="0"/>
              <a:t>FORECASTERS COMPETENCIES:</a:t>
            </a:r>
          </a:p>
          <a:p>
            <a:pPr marL="0" indent="0">
              <a:buNone/>
            </a:pPr>
            <a:endParaRPr lang="es-AR" b="1" dirty="0" smtClean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 smtClean="0">
                <a:latin typeface="Questrial"/>
                <a:ea typeface="Questrial"/>
                <a:cs typeface="Questrial"/>
                <a:sym typeface="Questrial"/>
              </a:rPr>
              <a:t>National adaptation of the competency framework for aeronautical meteorology personnel:</a:t>
            </a:r>
            <a:endParaRPr lang="en-US" i="1" dirty="0" smtClean="0"/>
          </a:p>
          <a:p>
            <a:pPr marL="0" lv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i="1" dirty="0" smtClean="0">
                <a:latin typeface="Questrial"/>
                <a:ea typeface="Questrial"/>
                <a:cs typeface="Questrial"/>
                <a:sym typeface="Questrial"/>
              </a:rPr>
              <a:t>Started </a:t>
            </a:r>
            <a:r>
              <a:rPr lang="en-US" i="1" dirty="0">
                <a:latin typeface="Questrial"/>
                <a:ea typeface="Questrial"/>
                <a:cs typeface="Questrial"/>
                <a:sym typeface="Questrial"/>
              </a:rPr>
              <a:t>in 2015 - t</a:t>
            </a:r>
            <a:r>
              <a:rPr lang="en-US" i="1" dirty="0" smtClean="0">
                <a:latin typeface="Questrial"/>
                <a:ea typeface="Questrial"/>
                <a:cs typeface="Questrial"/>
                <a:sym typeface="Questrial"/>
              </a:rPr>
              <a:t>o </a:t>
            </a:r>
            <a:r>
              <a:rPr lang="en-US" i="1" dirty="0">
                <a:latin typeface="Questrial"/>
                <a:ea typeface="Questrial"/>
                <a:cs typeface="Questrial"/>
                <a:sym typeface="Questrial"/>
              </a:rPr>
              <a:t>date, 100% of Aeronautical meteorological forecasters and 50% of Aeronautical Meteorological Observers have been evaluated.</a:t>
            </a:r>
            <a:endParaRPr lang="en-US" i="1" dirty="0"/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b="1" i="1" dirty="0" smtClean="0">
                <a:latin typeface="Questrial"/>
                <a:ea typeface="Questrial"/>
                <a:cs typeface="Questrial"/>
                <a:sym typeface="Questrial"/>
              </a:rPr>
              <a:t>Framework of competencies for forecasters of the volcanic ash advisory center (VAAC Buenos Aires)</a:t>
            </a:r>
          </a:p>
          <a:p>
            <a:pPr marL="0" indent="0" algn="just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i="1" dirty="0" smtClean="0">
                <a:latin typeface="Questrial"/>
                <a:ea typeface="Questrial"/>
                <a:cs typeface="Questrial"/>
                <a:sym typeface="Questrial"/>
              </a:rPr>
              <a:t>Currently under development. </a:t>
            </a:r>
            <a:r>
              <a:rPr lang="en-US" i="1" dirty="0">
                <a:latin typeface="Questrial"/>
                <a:ea typeface="Questrial"/>
                <a:cs typeface="Questrial"/>
                <a:sym typeface="Questrial"/>
              </a:rPr>
              <a:t>Implementation scheduled for the end of 2018.</a:t>
            </a:r>
            <a:endParaRPr lang="en-US" i="1" dirty="0"/>
          </a:p>
          <a:p>
            <a:pPr marL="0" lv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b="1" i="1" dirty="0" smtClean="0">
                <a:latin typeface="Questrial"/>
                <a:ea typeface="Questrial"/>
                <a:cs typeface="Questrial"/>
                <a:sym typeface="Questrial"/>
              </a:rPr>
              <a:t>The next stage is the national adaptation of the competency framework developed for maritime meteorology forecasters.</a:t>
            </a:r>
            <a:endParaRPr lang="en-US" b="1" i="1" dirty="0" smtClean="0"/>
          </a:p>
          <a:p>
            <a:pPr marL="0" lvl="0" indent="0" algn="just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i="1" dirty="0" smtClean="0">
                <a:latin typeface="Questrial"/>
                <a:ea typeface="Questrial"/>
                <a:cs typeface="Questrial"/>
                <a:sym typeface="Questrial"/>
              </a:rPr>
              <a:t>Forecasters </a:t>
            </a:r>
            <a:r>
              <a:rPr lang="en-US" i="1" dirty="0">
                <a:latin typeface="Questrial"/>
                <a:ea typeface="Questrial"/>
                <a:cs typeface="Questrial"/>
                <a:sym typeface="Questrial"/>
              </a:rPr>
              <a:t>training is being developed as part of the strengthening of their competences</a:t>
            </a:r>
            <a:r>
              <a:rPr lang="en-US" i="1" dirty="0" smtClean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lang="en-US" i="1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524000"/>
            <a:ext cx="8229600" cy="4403834"/>
          </a:xfrm>
          <a:prstGeom prst="roundRect">
            <a:avLst>
              <a:gd name="adj" fmla="val 245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1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708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Recent challenges: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9899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39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es-AR" b="1" dirty="0" smtClean="0"/>
              <a:t>F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IRST </a:t>
            </a:r>
            <a:r>
              <a:rPr lang="es-AR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MetArea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b="1" dirty="0" smtClean="0"/>
              <a:t>COORDINATORS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SOUTH </a:t>
            </a:r>
            <a:r>
              <a:rPr lang="es-AR" b="1" dirty="0" smtClean="0"/>
              <a:t>AMERICA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MEETING</a:t>
            </a:r>
            <a:b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s-AR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Chile, Brasil, Perú </a:t>
            </a:r>
            <a:r>
              <a:rPr lang="es-AR" sz="4000" dirty="0"/>
              <a:t>and</a:t>
            </a:r>
            <a:r>
              <a:rPr lang="es-AR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40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Argentina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835"/>
            <a:ext cx="8229600" cy="404511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b="1" i="1" dirty="0" smtClean="0"/>
              <a:t>Held on may 30, the first of a series of </a:t>
            </a:r>
            <a:r>
              <a:rPr lang="en-US" sz="36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south </a:t>
            </a:r>
            <a:r>
              <a:rPr lang="en-US" sz="3600" b="1" i="1" dirty="0" smtClean="0"/>
              <a:t>American </a:t>
            </a:r>
            <a:r>
              <a:rPr lang="en-US" sz="3600" b="1" i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MetArea</a:t>
            </a:r>
            <a:r>
              <a:rPr lang="en-US" sz="36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b="1" i="1" dirty="0" smtClean="0"/>
              <a:t>coordinators</a:t>
            </a:r>
            <a:r>
              <a:rPr lang="en-US" sz="36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meetings have started.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es-AR" sz="3300" i="1" dirty="0">
              <a:solidFill>
                <a:schemeClr val="dk1"/>
              </a:solidFill>
              <a:cs typeface="Calibri"/>
              <a:sym typeface="Calibri"/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300" i="1" dirty="0" smtClean="0"/>
              <a:t>As a result we have id</a:t>
            </a:r>
            <a:r>
              <a:rPr lang="en-US" sz="3300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entified and discussed several issues:</a:t>
            </a:r>
          </a:p>
          <a:p>
            <a:pPr marL="0" lvl="0" indent="0">
              <a:lnSpc>
                <a:spcPts val="1200"/>
              </a:lnSpc>
              <a:spcBef>
                <a:spcPts val="0"/>
              </a:spcBef>
              <a:buNone/>
            </a:pPr>
            <a:endParaRPr lang="en-US" sz="3300" dirty="0">
              <a:sym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 DISCUSSED ABOUT THE WARNINGS AND THE FORECAST OVER LIMITS OF THE METAREAS AND THE FORECASTS SUPERPOSITION. WE KNOW THAT I</a:t>
            </a:r>
            <a:r>
              <a:rPr lang="en-US" sz="2300" dirty="0" smtClean="0"/>
              <a:t>T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</a:t>
            </a:r>
            <a:r>
              <a:rPr lang="en-US" sz="2300" dirty="0" smtClean="0"/>
              <a:t>S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CONFUS</a:t>
            </a:r>
            <a:r>
              <a:rPr lang="en-US" sz="2300" dirty="0" smtClean="0"/>
              <a:t>ING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FOR THE USERS. </a:t>
            </a:r>
            <a:r>
              <a:rPr lang="en-US" sz="2300" dirty="0" smtClean="0"/>
              <a:t>ALL THE METAREA COORDINATORS WILL WORK ON THIS IMPORTANT TOPIC. </a:t>
            </a:r>
            <a:endParaRPr lang="en-US" sz="2300" dirty="0">
              <a:solidFill>
                <a:schemeClr val="dk1"/>
              </a:solidFill>
              <a:cs typeface="Calibri"/>
              <a:sym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 dirty="0" smtClean="0"/>
              <a:t>IN 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METAREA VI, THE NATIONAL WEATHER SERVICE PROCEDURES ARE UNDER REVIEW, INCLU</a:t>
            </a:r>
            <a:r>
              <a:rPr lang="en-US" sz="2300" dirty="0" smtClean="0"/>
              <a:t>DING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MAPS</a:t>
            </a:r>
            <a:r>
              <a:rPr lang="en-US" sz="2300" dirty="0" smtClean="0"/>
              <a:t> AND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BULLETINS.</a:t>
            </a:r>
            <a:r>
              <a:rPr lang="en-US" sz="2300" dirty="0" smtClean="0"/>
              <a:t> W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 DETECTED PROBLEMS </a:t>
            </a:r>
            <a:r>
              <a:rPr lang="en-US" sz="2300" dirty="0" smtClean="0"/>
              <a:t>REGARDING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WARNINGS AND FORECASTS OVERLAPPING</a:t>
            </a:r>
            <a:r>
              <a:rPr lang="en-US" sz="2300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 </a:t>
            </a:r>
            <a:r>
              <a:rPr lang="en-US" sz="2300" dirty="0" smtClean="0"/>
              <a:t>TALKED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ABOUT ALL THE DOCUMENTATION FROM THE WMO, AND DECIDED THAT WE WILL HELP EACH O</a:t>
            </a:r>
            <a:r>
              <a:rPr lang="en-US" sz="2300" dirty="0" smtClean="0"/>
              <a:t>THER 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BY MAIL, IN CASE </a:t>
            </a:r>
            <a:r>
              <a:rPr lang="en-US" sz="2300" dirty="0" smtClean="0"/>
              <a:t>SOMETHING IS NOT CLEAR</a:t>
            </a: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ALL SOUTH AMERICAN METAREA COORDINATORS ARE CONCERNED ABOUT THE COSTS RELATED TO THE ADMISSION OF IRIDIUM ON SAFETYNET.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NATIONAL REGULATION FOR THE MARINE METEOROLOGICAL SERVICE OF METAREA V COORDINATOR IS UNDER REVIEW. </a:t>
            </a:r>
            <a:r>
              <a:rPr lang="en-US" sz="2300" dirty="0" smtClean="0"/>
              <a:t>IT WAS SUGGESTED THAT BORDERING METAREA COORDINATORS SHOULD BE IN CONTACT WITH EACH OTHER, IN CASE OF TROPICAL OR SUBTROPICAL CYCLONES THAT MIGHT POSE A THREAT TO EITHER METAREA.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927654"/>
            <a:ext cx="8229600" cy="4000180"/>
          </a:xfrm>
          <a:prstGeom prst="roundRect">
            <a:avLst>
              <a:gd name="adj" fmla="val 245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89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1848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Education activities: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165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UNIVERSITY OF BUENOS 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/>
              <a:t>T</a:t>
            </a:r>
            <a:r>
              <a:rPr lang="en-US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 </a:t>
            </a:r>
            <a:r>
              <a:rPr lang="en-US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Department of Atmospheric and Ocean Sciences of the University of Buenos Aires </a:t>
            </a:r>
            <a:r>
              <a:rPr lang="en-US" i="1" dirty="0"/>
              <a:t>is</a:t>
            </a:r>
            <a:r>
              <a:rPr lang="en-US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interested in developing a course on </a:t>
            </a:r>
            <a:r>
              <a:rPr lang="en-US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Marine Meteorology</a:t>
            </a:r>
            <a:r>
              <a:rPr lang="en-US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as a part of BIP-M. We </a:t>
            </a:r>
            <a:r>
              <a:rPr lang="en-US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will work </a:t>
            </a:r>
            <a:r>
              <a:rPr lang="en-US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collaboration with the</a:t>
            </a:r>
            <a:r>
              <a:rPr lang="en-US" i="1" dirty="0"/>
              <a:t>m</a:t>
            </a:r>
            <a:r>
              <a:rPr lang="en-US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taking into consideration WMO </a:t>
            </a:r>
            <a:r>
              <a:rPr lang="en-US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competencies.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ym typeface="Calibri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 smtClean="0"/>
              <a:t>The </a:t>
            </a:r>
            <a:r>
              <a:rPr lang="en-US" b="1" i="1" dirty="0"/>
              <a:t>university is interested in</a:t>
            </a:r>
            <a:r>
              <a:rPr lang="en-US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any of these:</a:t>
            </a:r>
            <a:endParaRPr lang="en-US" b="1" i="1" dirty="0"/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Syllabus of similar courses at other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Universities.</a:t>
            </a:r>
            <a:endParaRPr lang="en-US" dirty="0"/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Text books on the subject used in these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courses.</a:t>
            </a:r>
            <a:endParaRPr lang="en-US" dirty="0"/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ts val="259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Any other resources or information you consider we should take into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account.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Professor in charge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Moira Doyle (</a:t>
            </a:r>
            <a:r>
              <a:rPr lang="en-US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2"/>
              </a:rPr>
              <a:t>doyle@cima.fcen.uba.ar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524000"/>
            <a:ext cx="8229600" cy="4403834"/>
          </a:xfrm>
          <a:prstGeom prst="roundRect">
            <a:avLst>
              <a:gd name="adj" fmla="val 245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11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342842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</a:t>
            </a:r>
            <a:r>
              <a:rPr lang="en-US" sz="4800" dirty="0" smtClean="0">
                <a:solidFill>
                  <a:schemeClr val="bg1"/>
                </a:solidFill>
              </a:rPr>
              <a:t>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Gracias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76720" y="991768"/>
            <a:ext cx="382656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Alicia Guadalupe </a:t>
            </a:r>
            <a:r>
              <a:rPr lang="en-US" sz="2400" b="1" dirty="0" err="1" smtClean="0">
                <a:solidFill>
                  <a:schemeClr val="bg1"/>
                </a:solidFill>
              </a:rPr>
              <a:t>Cejas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Sector Marino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SERVICIO METEOROLOGICO NACIONAL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ARGENTINA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21276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Service-related activities: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7360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MARINE SERVICES </a:t>
            </a:r>
            <a:b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s-AR" sz="3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INTENDED </a:t>
            </a:r>
            <a:r>
              <a:rPr lang="en-US" sz="3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IMPLEMENTATION:</a:t>
            </a:r>
            <a:r>
              <a:rPr lang="es-AR" sz="3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ENDING OF 2018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b="1" i="1" dirty="0" smtClean="0">
                <a:sym typeface="Calibri"/>
              </a:rPr>
              <a:t>Redefini</a:t>
            </a:r>
            <a:r>
              <a:rPr lang="en-US" b="1" i="1" dirty="0" smtClean="0"/>
              <a:t>t</a:t>
            </a:r>
            <a:r>
              <a:rPr lang="en-US" b="1" i="1" dirty="0" smtClean="0">
                <a:sym typeface="Calibri"/>
              </a:rPr>
              <a:t>ion </a:t>
            </a:r>
            <a:r>
              <a:rPr lang="en-US" b="1" i="1" dirty="0" smtClean="0"/>
              <a:t>of</a:t>
            </a:r>
            <a:r>
              <a:rPr lang="en-US" b="1" i="1" dirty="0" smtClean="0">
                <a:sym typeface="Calibri"/>
              </a:rPr>
              <a:t> subareas </a:t>
            </a:r>
            <a:r>
              <a:rPr lang="en-US" b="1" i="1" dirty="0" smtClean="0"/>
              <a:t>within</a:t>
            </a:r>
            <a:r>
              <a:rPr lang="en-US" b="1" i="1" dirty="0" smtClean="0">
                <a:sym typeface="Calibri"/>
              </a:rPr>
              <a:t> </a:t>
            </a:r>
            <a:r>
              <a:rPr lang="en-US" b="1" i="1" dirty="0" err="1" smtClean="0">
                <a:sym typeface="Calibri"/>
              </a:rPr>
              <a:t>MetArea</a:t>
            </a:r>
            <a:r>
              <a:rPr lang="en-US" b="1" i="1" dirty="0" smtClean="0">
                <a:sym typeface="Calibri"/>
              </a:rPr>
              <a:t> VI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b="1" i="1" dirty="0" smtClean="0"/>
              <a:t>New coastal bulletin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US" b="1" i="1" dirty="0" smtClean="0"/>
              <a:t>New </a:t>
            </a:r>
            <a:r>
              <a:rPr lang="en-US" b="1" i="1" dirty="0"/>
              <a:t>procedures are being implemented for cases of accidents that occurred on the </a:t>
            </a:r>
            <a:r>
              <a:rPr lang="en-US" b="1" i="1" dirty="0" smtClean="0"/>
              <a:t>Argentinian </a:t>
            </a:r>
            <a:r>
              <a:rPr lang="en-US" b="1" i="1" dirty="0" smtClean="0"/>
              <a:t>maritime platform.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57200" y="1524000"/>
            <a:ext cx="8229600" cy="4403834"/>
          </a:xfrm>
          <a:prstGeom prst="roundRect">
            <a:avLst>
              <a:gd name="adj" fmla="val 245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1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s-AR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MARINE SERVICES </a:t>
            </a:r>
            <a:r>
              <a:rPr lang="es-A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s-A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-US" sz="2200" b="1" i="1" dirty="0">
              <a:solidFill>
                <a:schemeClr val="dk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b="1" i="1" dirty="0" smtClean="0">
                <a:solidFill>
                  <a:schemeClr val="dk1"/>
                </a:solidFill>
                <a:sym typeface="Calibri"/>
              </a:rPr>
              <a:t>Services for the high seas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b="1" i="1" dirty="0" smtClean="0">
                <a:solidFill>
                  <a:schemeClr val="dk1"/>
                </a:solidFill>
                <a:sym typeface="Calibri"/>
              </a:rPr>
              <a:t>Services for coastal </a:t>
            </a:r>
            <a:r>
              <a:rPr lang="en-US" b="1" i="1" dirty="0" smtClean="0">
                <a:solidFill>
                  <a:schemeClr val="dk1"/>
                </a:solidFill>
              </a:rPr>
              <a:t>waters</a:t>
            </a:r>
            <a:r>
              <a:rPr lang="en-US" b="1" i="1" dirty="0" smtClean="0">
                <a:solidFill>
                  <a:schemeClr val="dk1"/>
                </a:solidFill>
                <a:sym typeface="Calibri"/>
              </a:rPr>
              <a:t> “coastal waters will be considered within the range of maritime zone 1 and of the </a:t>
            </a:r>
            <a:r>
              <a:rPr lang="en-US" b="1" i="1" dirty="0" err="1" smtClean="0">
                <a:solidFill>
                  <a:schemeClr val="dk1"/>
                </a:solidFill>
                <a:sym typeface="Calibri"/>
              </a:rPr>
              <a:t>dsc</a:t>
            </a:r>
            <a:r>
              <a:rPr lang="en-US" b="1" i="1" dirty="0" smtClean="0">
                <a:solidFill>
                  <a:schemeClr val="dk1"/>
                </a:solidFill>
                <a:sym typeface="Calibri"/>
              </a:rPr>
              <a:t> in vhf. (50 nm)”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b="1" i="1" dirty="0">
                <a:solidFill>
                  <a:schemeClr val="dk1"/>
                </a:solidFill>
                <a:sym typeface="Calibri"/>
              </a:rPr>
              <a:t>Offshore </a:t>
            </a:r>
            <a:r>
              <a:rPr lang="en-US" b="1" i="1" dirty="0" smtClean="0">
                <a:solidFill>
                  <a:schemeClr val="dk1"/>
                </a:solidFill>
                <a:sym typeface="Calibri"/>
              </a:rPr>
              <a:t>Services “offshore waters will be defined as beyond coastal waters up to a  certain limit (250 </a:t>
            </a:r>
            <a:r>
              <a:rPr lang="en-US" b="1" i="1" dirty="0" err="1" smtClean="0">
                <a:solidFill>
                  <a:schemeClr val="dk1"/>
                </a:solidFill>
                <a:sym typeface="Calibri"/>
              </a:rPr>
              <a:t>mn</a:t>
            </a:r>
            <a:r>
              <a:rPr lang="en-US" b="1" i="1" dirty="0" smtClean="0">
                <a:solidFill>
                  <a:schemeClr val="dk1"/>
                </a:solidFill>
                <a:sym typeface="Calibri"/>
              </a:rPr>
              <a:t>)”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None/>
            </a:pPr>
            <a:r>
              <a:rPr lang="en-US" i="1" dirty="0" smtClean="0">
                <a:solidFill>
                  <a:schemeClr val="dk1"/>
                </a:solidFill>
              </a:rPr>
              <a:t>For the above Services, the </a:t>
            </a:r>
            <a:r>
              <a:rPr lang="en-US" i="1" dirty="0">
                <a:solidFill>
                  <a:schemeClr val="dk1"/>
                </a:solidFill>
              </a:rPr>
              <a:t>Wind </a:t>
            </a:r>
            <a:r>
              <a:rPr lang="en-US" i="1" dirty="0" smtClean="0">
                <a:solidFill>
                  <a:schemeClr val="dk1"/>
                </a:solidFill>
              </a:rPr>
              <a:t>Warnings </a:t>
            </a:r>
            <a:r>
              <a:rPr lang="en-US" i="1" dirty="0">
                <a:solidFill>
                  <a:schemeClr val="dk1"/>
                </a:solidFill>
              </a:rPr>
              <a:t>will be issued as a separate </a:t>
            </a:r>
            <a:r>
              <a:rPr lang="en-US" i="1" dirty="0" smtClean="0">
                <a:solidFill>
                  <a:schemeClr val="dk1"/>
                </a:solidFill>
              </a:rPr>
              <a:t>product.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524000"/>
            <a:ext cx="8229600" cy="4403834"/>
          </a:xfrm>
          <a:prstGeom prst="roundRect">
            <a:avLst>
              <a:gd name="adj" fmla="val 2451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95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49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REDEFINI</a:t>
            </a:r>
            <a:r>
              <a:rPr lang="en-US" b="1" dirty="0"/>
              <a:t>T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ION </a:t>
            </a:r>
            <a:r>
              <a:rPr lang="en-US" b="1" dirty="0"/>
              <a:t>OF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SUBAREAS </a:t>
            </a:r>
            <a:r>
              <a:rPr lang="en-US" b="1" dirty="0"/>
              <a:t>WITHIN</a:t>
            </a:r>
            <a: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METAREA VI</a:t>
            </a:r>
            <a:br>
              <a:rPr lang="en-US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s-AR" sz="3100" b="1" i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s-AR" sz="31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scheduled</a:t>
            </a:r>
            <a:r>
              <a:rPr lang="es-AR" sz="31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31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implementation</a:t>
            </a:r>
            <a:r>
              <a:rPr lang="es-AR" sz="31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s-AR" sz="31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December</a:t>
            </a:r>
            <a:r>
              <a:rPr lang="es-AR" sz="31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2018) </a:t>
            </a:r>
            <a:endParaRPr lang="es-AR" sz="3100" b="1" i="1" dirty="0"/>
          </a:p>
        </p:txBody>
      </p:sp>
      <p:pic>
        <p:nvPicPr>
          <p:cNvPr id="4" name="Google Shape;348;p45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46556" y="1742475"/>
            <a:ext cx="3485600" cy="452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4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323" y="1821976"/>
            <a:ext cx="2834271" cy="4152720"/>
          </a:xfrm>
          <a:prstGeom prst="roundRect">
            <a:avLst>
              <a:gd name="adj" fmla="val 1217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3279383" y="5934327"/>
            <a:ext cx="907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Current</a:t>
            </a:r>
            <a:endParaRPr lang="es-AR" dirty="0"/>
          </a:p>
        </p:txBody>
      </p:sp>
      <p:sp>
        <p:nvSpPr>
          <p:cNvPr id="7" name="Rectangle 6"/>
          <p:cNvSpPr/>
          <p:nvPr/>
        </p:nvSpPr>
        <p:spPr>
          <a:xfrm>
            <a:off x="6059357" y="5939581"/>
            <a:ext cx="135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 smtClean="0">
                <a:solidFill>
                  <a:schemeClr val="dk1"/>
                </a:solidFill>
                <a:cs typeface="Calibri"/>
                <a:sym typeface="Calibri"/>
              </a:rPr>
              <a:t>Redefinition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198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3875" cy="11430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s-AR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AREAS </a:t>
            </a:r>
            <a:r>
              <a:rPr lang="es-AR" sz="4000" b="1" dirty="0">
                <a:solidFill>
                  <a:schemeClr val="dk1"/>
                </a:solidFill>
                <a:ea typeface="Calibri"/>
                <a:cs typeface="Calibri"/>
              </a:rPr>
              <a:t>O</a:t>
            </a:r>
            <a:r>
              <a:rPr lang="es-AR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 RESPONSIBILITY</a:t>
            </a:r>
            <a:r>
              <a:rPr lang="es-AR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s-AR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s-AR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</a:rPr>
              <a:t>R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edefinition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sub-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areas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used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by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NWS to </a:t>
            </a:r>
            <a:r>
              <a:rPr lang="es-AR" sz="1800" b="1" i="1" noProof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conform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limits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s-AR" sz="1800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METAREA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</a:rPr>
              <a:t>S</a:t>
            </a:r>
            <a:r>
              <a:rPr lang="es-AR" sz="1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es-AR" sz="1800" b="1" i="1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pic>
        <p:nvPicPr>
          <p:cNvPr id="4" name="Google Shape;361;p4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306604" y="1196923"/>
            <a:ext cx="6499916" cy="4867963"/>
          </a:xfrm>
          <a:prstGeom prst="roundRect">
            <a:avLst>
              <a:gd name="adj" fmla="val 1217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331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NEW SERVICES FOR COASTAL </a:t>
            </a:r>
            <a:r>
              <a:rPr lang="es-AR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WATER </a:t>
            </a:r>
            <a:r>
              <a:rPr lang="es-AR" sz="4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REDEFINITION OF OFFSHORE COAST</a:t>
            </a:r>
            <a:endParaRPr lang="es-AR" sz="4000" dirty="0"/>
          </a:p>
        </p:txBody>
      </p:sp>
      <p:pic>
        <p:nvPicPr>
          <p:cNvPr id="4" name="Google Shape;380;p5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l="16029" r="16819" b="20320"/>
          <a:stretch/>
        </p:blipFill>
        <p:spPr>
          <a:xfrm>
            <a:off x="1891860" y="1417638"/>
            <a:ext cx="2722180" cy="4693636"/>
          </a:xfrm>
          <a:prstGeom prst="roundRect">
            <a:avLst>
              <a:gd name="adj" fmla="val 1217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/>
        </p:spPr>
      </p:pic>
      <p:sp>
        <p:nvSpPr>
          <p:cNvPr id="5" name="Google Shape;381;p50"/>
          <p:cNvSpPr/>
          <p:nvPr/>
        </p:nvSpPr>
        <p:spPr>
          <a:xfrm>
            <a:off x="4761185" y="1417638"/>
            <a:ext cx="3205656" cy="469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Procedures</a:t>
            </a:r>
            <a:r>
              <a:rPr lang="es-AR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s-AR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r>
              <a:rPr lang="es-AR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Warnings</a:t>
            </a:r>
            <a:endParaRPr lang="es-AR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issued</a:t>
            </a:r>
            <a:r>
              <a:rPr lang="es-AR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</a:t>
            </a:r>
            <a:r>
              <a:rPr lang="es-AR" sz="1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</a:t>
            </a:r>
            <a:r>
              <a:rPr lang="es-AR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</a:t>
            </a: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7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NAVTEX STATIONS</a:t>
            </a:r>
            <a:endParaRPr lang="es-AR" sz="4000" b="1" i="1" dirty="0"/>
          </a:p>
        </p:txBody>
      </p:sp>
      <p:pic>
        <p:nvPicPr>
          <p:cNvPr id="4" name="Google Shape;387;p5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91629" y="1295401"/>
            <a:ext cx="6960741" cy="4525963"/>
          </a:xfrm>
          <a:prstGeom prst="roundRect">
            <a:avLst>
              <a:gd name="adj" fmla="val 1217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6231230" y="5821364"/>
            <a:ext cx="182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Coastal</a:t>
            </a:r>
            <a:r>
              <a:rPr lang="es-AR" b="1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s-AR" b="1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coverage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97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RIVERS FORECASTS NEW BULLETINS </a:t>
            </a:r>
            <a:endParaRPr lang="es-AR" b="1" dirty="0"/>
          </a:p>
        </p:txBody>
      </p:sp>
      <p:pic>
        <p:nvPicPr>
          <p:cNvPr id="4" name="Google Shape;393;p52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091629" y="1368979"/>
            <a:ext cx="6960741" cy="4525963"/>
          </a:xfrm>
          <a:prstGeom prst="roundRect">
            <a:avLst>
              <a:gd name="adj" fmla="val 1217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B0F0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4309023" y="5870560"/>
            <a:ext cx="384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dirty="0"/>
              <a:t>In </a:t>
            </a:r>
            <a:r>
              <a:rPr lang="es-AR" b="1" i="1" dirty="0" err="1"/>
              <a:t>the</a:t>
            </a:r>
            <a:r>
              <a:rPr lang="es-AR" b="1" i="1" dirty="0"/>
              <a:t> </a:t>
            </a:r>
            <a:r>
              <a:rPr lang="es-AR" b="1" i="1" dirty="0" err="1"/>
              <a:t>most</a:t>
            </a:r>
            <a:r>
              <a:rPr lang="es-AR" b="1" i="1" dirty="0"/>
              <a:t> </a:t>
            </a:r>
            <a:r>
              <a:rPr lang="es-AR" b="1" i="1" dirty="0" err="1"/>
              <a:t>important</a:t>
            </a:r>
            <a:r>
              <a:rPr lang="es-AR" b="1" i="1" dirty="0"/>
              <a:t> </a:t>
            </a:r>
            <a:r>
              <a:rPr lang="es-AR" b="1" i="1" dirty="0" err="1"/>
              <a:t>navigable</a:t>
            </a:r>
            <a:r>
              <a:rPr lang="es-AR" b="1" i="1" dirty="0"/>
              <a:t> </a:t>
            </a:r>
            <a:r>
              <a:rPr lang="es-AR" b="1" i="1" dirty="0" err="1"/>
              <a:t>rivers</a:t>
            </a:r>
            <a:endParaRPr lang="es-AR" b="1" i="1" dirty="0"/>
          </a:p>
        </p:txBody>
      </p:sp>
    </p:spTree>
    <p:extLst>
      <p:ext uri="{BB962C8B-B14F-4D97-AF65-F5344CB8AC3E}">
        <p14:creationId xmlns:p14="http://schemas.microsoft.com/office/powerpoint/2010/main" val="14159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653</TotalTime>
  <Words>1360</Words>
  <Application>Microsoft Office PowerPoint</Application>
  <PresentationFormat>Presentación en pantalla (4:3)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Questrial</vt:lpstr>
      <vt:lpstr>WMO_BLUE_Powerpoint_en_fr</vt:lpstr>
      <vt:lpstr>Presentación de PowerPoint</vt:lpstr>
      <vt:lpstr>Service-related activities:</vt:lpstr>
      <vt:lpstr>MARINE SERVICES  INTENDED IMPLEMENTATION: ENDING OF 2018</vt:lpstr>
      <vt:lpstr>MARINE SERVICES  </vt:lpstr>
      <vt:lpstr>REDEFINITION OF SUBAREAS WITHIN METAREA VI (scheduled implementation: December  2018) </vt:lpstr>
      <vt:lpstr>AREAS OF RESPONSIBILITY  Redefinition of the sub-areas used by the NWS to conform to the limits of the METAREAS </vt:lpstr>
      <vt:lpstr>NEW SERVICES FOR COASTAL WATER AND REDEFINITION OF OFFSHORE COAST</vt:lpstr>
      <vt:lpstr>NAVTEX STATIONS</vt:lpstr>
      <vt:lpstr>RIVERS FORECASTS NEW BULLETINS </vt:lpstr>
      <vt:lpstr>EXAMPLES OF CURRENT AND NEW HIGH SEA WARNING </vt:lpstr>
      <vt:lpstr>EXAMPLES OF CURRENT AND NEW COASTAL WARNING </vt:lpstr>
      <vt:lpstr>VOS PROGRAM STATUS AND IMPLEMENTATION</vt:lpstr>
      <vt:lpstr>VOS PROGRAMME STATUS AND IMPLEMENTATION</vt:lpstr>
      <vt:lpstr>SMN IMPLEMENTATION OF THE COMPETENCY FRAMEWORK</vt:lpstr>
      <vt:lpstr>Recent challenges:</vt:lpstr>
      <vt:lpstr>FIRST MetArea COORDINATORS SOUTH AMERICA MEETING Chile, Brasil, Perú and Argentina</vt:lpstr>
      <vt:lpstr>Education activities:</vt:lpstr>
      <vt:lpstr>UNIVERSITY OF BUENOS AIRES</vt:lpstr>
      <vt:lpstr>Presentación de PowerPoint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Moodie</dc:creator>
  <cp:lastModifiedBy>Aprile, Roberto</cp:lastModifiedBy>
  <cp:revision>48</cp:revision>
  <cp:lastPrinted>2018-08-24T13:10:57Z</cp:lastPrinted>
  <dcterms:created xsi:type="dcterms:W3CDTF">2018-07-04T08:55:30Z</dcterms:created>
  <dcterms:modified xsi:type="dcterms:W3CDTF">2018-08-24T13:47:59Z</dcterms:modified>
</cp:coreProperties>
</file>