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797675" cy="9926625"/>
  <p:embeddedFontLs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 name="Google Shape;63;p2: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7" name="Google Shape;1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pic>
        <p:nvPicPr>
          <p:cNvPr descr="wmo2016_powerpoint_standard_v2-2.jpg" id="22" name="Google Shape;22;p3"/>
          <p:cNvPicPr preferRelativeResize="0"/>
          <p:nvPr/>
        </p:nvPicPr>
        <p:blipFill rotWithShape="1">
          <a:blip r:embed="rId2">
            <a:alphaModFix/>
          </a:blip>
          <a:srcRect b="0" l="0" r="0" t="0"/>
          <a:stretch/>
        </p:blipFill>
        <p:spPr>
          <a:xfrm>
            <a:off x="0" y="5151694"/>
            <a:ext cx="1988820" cy="1714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5" name="Google Shape;35;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6" name="Google Shape;36;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7" name="Google Shape;37;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8" name="Google Shape;3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2" name="Shape 42"/>
        <p:cNvGrpSpPr/>
        <p:nvPr/>
      </p:nvGrpSpPr>
      <p:grpSpPr>
        <a:xfrm>
          <a:off x="0" y="0"/>
          <a:ext cx="0" cy="0"/>
          <a:chOff x="0" y="0"/>
          <a:chExt cx="0" cy="0"/>
        </a:xfrm>
      </p:grpSpPr>
      <p:sp>
        <p:nvSpPr>
          <p:cNvPr id="43" name="Google Shape;4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4" name="Shape 44"/>
        <p:cNvGrpSpPr/>
        <p:nvPr/>
      </p:nvGrpSpPr>
      <p:grpSpPr>
        <a:xfrm>
          <a:off x="0" y="0"/>
          <a:ext cx="0" cy="0"/>
          <a:chOff x="0" y="0"/>
          <a:chExt cx="0" cy="0"/>
        </a:xfrm>
      </p:grpSpPr>
      <p:sp>
        <p:nvSpPr>
          <p:cNvPr id="45" name="Google Shape;4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8" name="Google Shape;4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 name="Google Shape;52;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3" name="Google Shape;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pic>
        <p:nvPicPr>
          <p:cNvPr descr="wmo2016_powerpoint_standard_v2-2.jpg" id="13" name="Google Shape;13;p1"/>
          <p:cNvPicPr preferRelativeResize="0"/>
          <p:nvPr/>
        </p:nvPicPr>
        <p:blipFill rotWithShape="1">
          <a:blip r:embed="rId1">
            <a:alphaModFix/>
          </a:blip>
          <a:srcRect b="0" l="0" r="0" t="0"/>
          <a:stretch/>
        </p:blipFill>
        <p:spPr>
          <a:xfrm>
            <a:off x="0" y="5151694"/>
            <a:ext cx="1988820" cy="171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doyle@cima.fcen.uba.a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descr="wmo2016_powerpoint_standard_v2_dark-1.jpg" id="58" name="Google Shape;58;p11"/>
          <p:cNvPicPr preferRelativeResize="0"/>
          <p:nvPr/>
        </p:nvPicPr>
        <p:blipFill rotWithShape="1">
          <a:blip r:embed="rId3">
            <a:alphaModFix/>
          </a:blip>
          <a:srcRect b="0" l="0" r="0" t="0"/>
          <a:stretch/>
        </p:blipFill>
        <p:spPr>
          <a:xfrm>
            <a:off x="0" y="0"/>
            <a:ext cx="9180000" cy="6887123"/>
          </a:xfrm>
          <a:prstGeom prst="rect">
            <a:avLst/>
          </a:prstGeom>
          <a:noFill/>
          <a:ln>
            <a:noFill/>
          </a:ln>
        </p:spPr>
      </p:pic>
      <p:sp>
        <p:nvSpPr>
          <p:cNvPr id="59" name="Google Shape;59;p11"/>
          <p:cNvSpPr txBox="1"/>
          <p:nvPr/>
        </p:nvSpPr>
        <p:spPr>
          <a:xfrm>
            <a:off x="457200" y="2002370"/>
            <a:ext cx="8229600" cy="18408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Calibri"/>
              <a:buNone/>
            </a:pPr>
            <a:r>
              <a:rPr b="0" i="0" lang="es-AR" sz="4800" u="none" cap="none" strike="noStrike">
                <a:solidFill>
                  <a:schemeClr val="lt1"/>
                </a:solidFill>
                <a:latin typeface="Calibri"/>
                <a:ea typeface="Calibri"/>
                <a:cs typeface="Calibri"/>
                <a:sym typeface="Calibri"/>
              </a:rPr>
              <a:t>METAREA VI</a:t>
            </a:r>
            <a:endParaRPr/>
          </a:p>
          <a:p>
            <a:pPr indent="0" lvl="0" marL="0" marR="0" rtl="0" algn="ctr">
              <a:spcBef>
                <a:spcPts val="0"/>
              </a:spcBef>
              <a:spcAft>
                <a:spcPts val="0"/>
              </a:spcAft>
              <a:buClr>
                <a:schemeClr val="lt1"/>
              </a:buClr>
              <a:buSzPts val="4800"/>
              <a:buFont typeface="Calibri"/>
              <a:buNone/>
            </a:pPr>
            <a:r>
              <a:rPr b="0" i="0" lang="es-AR" sz="4800" u="none" cap="none" strike="noStrike">
                <a:solidFill>
                  <a:schemeClr val="lt1"/>
                </a:solidFill>
                <a:latin typeface="Calibri"/>
                <a:ea typeface="Calibri"/>
                <a:cs typeface="Calibri"/>
                <a:sym typeface="Calibri"/>
              </a:rPr>
              <a:t>Report</a:t>
            </a:r>
            <a:endParaRPr b="0" i="0" sz="4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578068" y="1600200"/>
            <a:ext cx="3917731" cy="4525963"/>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CURRENT BULLETIN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WWST02 SABM 201200</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1:31:06:01:00</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SECURITE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WEATHER BULLETIN FOR SHIPPING - METAREA 6-</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2018-08-20, 12:00 UTC.</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NATIONAL WEATHER SERVICE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SEA ICE AND ICEBERGS ISSUED BY SHN</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PRESSURE HPA</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BEAUFORT SCALE WINDS.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PART 1 GALE WARNING:</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WARNING 318: STRONG BARIC GRADIENT MOV E PROVOKES WINDS FORCE 8 FROM SECTOR 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WITH GUST IN FIN DEL MUNDO COASTS SOUTH EAST AREA (50S- 60S AND 20W- 40W) SOUTH</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WEST AREA (50S- 60S AND 40W- 60W) DRAKE AREA (55S- 60S AND 60W- 67W)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PART 2 GENERAL SYNOPSIS AT 09:00UTC</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1015HPA 35S 46W MOV SE DPN EXP 42S 45W BY 21/1200 EXTENDS CFNT AT 36S 46W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34S 47W 30S 48W MOV E ASOCIATED WITH WFNT AT 36S 46W 40S 43W 43S 35W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1024HPA 37S 52W MOV SE EXP 42S 47W BY 21/1200 EXTENDS OFNT AT 36S 47W 40S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51W 36S 55W MOV 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973HPA 60S 76W MOV E DPN EXP 58S 66W BY 21/1200 EXTENDS CFNT AT 58S 76W 55S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80W 49S 85W MOV E ASOCIATED WITH WFNT AT 58S 75W 58S 62W 56S 53W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949HPA 65S 30W MOV E DPN EXTENDS CFNT AT 60S 23W 55S 30W 55S 50W MOV 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HIGH 1037HPA 36S 64W MOV E NC EXP 35S 63W BY 21/1200 EXTENDS RIDGE AT 36S 63W</a:t>
            </a:r>
            <a:endParaRPr b="1" i="0" sz="700" u="none" cap="none" strike="noStrike">
              <a:solidFill>
                <a:schemeClr val="dk1"/>
              </a:solidFill>
              <a:latin typeface="Calibri"/>
              <a:ea typeface="Calibri"/>
              <a:cs typeface="Calibri"/>
              <a:sym typeface="Calibri"/>
            </a:endParaRPr>
          </a:p>
        </p:txBody>
      </p:sp>
      <p:sp>
        <p:nvSpPr>
          <p:cNvPr id="121" name="Google Shape;121;p20"/>
          <p:cNvSpPr txBox="1"/>
          <p:nvPr>
            <p:ph idx="2" type="body"/>
          </p:nvPr>
        </p:nvSpPr>
        <p:spPr>
          <a:xfrm>
            <a:off x="4648200" y="1600200"/>
            <a:ext cx="4038600" cy="4525963"/>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NEW HIGH SEA WARNING</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WWST02  SABM  0904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1:31:06:11:00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SECURITE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HIGH SEAS WARNING FOR METAREA VI ISSUED BY SMN ARGENTINA 17 AUGUST 2018/1200UTC.</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GALE WARNING NRO 63 AREA CENTRO ESTE (N 45 W 30) AREA SUDOESTE (S 55 E 50)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GENERAL SYNOPSIS: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991HPA PROVOKE WINDS FORCE 8 IN AREA CENTRO ESTE (N 45 W 30) AREA SUDOESTE (S 55 E 50)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FROM 17 AUGUST 2018 1200 UNTIL 18 AUGUST 2018 0600 UTC.</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FORECAST:</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AREA CENTRO ESTE (N 45 W 30):E 8/7 BACK ENE 7 .OCCASIONAL RAIN LATER SPRAY , ICE PELLETS TOWARDS THE END OF THE PERIOD.WAVES ENE 1.5/1 LATER NE 1.5.GOOD.</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AREA SUDOESTE (S 55 E 50):WNW 6 BACK NW 6 BACK NNW 5.OCCASIONAL RAIN LATER PROB RAIN.WAVES N 1.5/2 LATER NE 2.GOOD OR MODERATE.</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 NNNN= </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p:txBody>
      </p:sp>
      <p:sp>
        <p:nvSpPr>
          <p:cNvPr id="122" name="Google Shape;12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EXAMPLES OF</a:t>
            </a:r>
            <a:br>
              <a:rPr b="1" i="0" lang="es-AR" sz="3959" u="none" cap="none" strike="noStrike">
                <a:solidFill>
                  <a:schemeClr val="dk1"/>
                </a:solidFill>
                <a:latin typeface="Calibri"/>
                <a:ea typeface="Calibri"/>
                <a:cs typeface="Calibri"/>
                <a:sym typeface="Calibri"/>
              </a:rPr>
            </a:br>
            <a:r>
              <a:rPr b="1" i="0" lang="es-AR" sz="3600" u="none" cap="none" strike="noStrike">
                <a:solidFill>
                  <a:schemeClr val="dk1"/>
                </a:solidFill>
                <a:latin typeface="Calibri"/>
                <a:ea typeface="Calibri"/>
                <a:cs typeface="Calibri"/>
                <a:sym typeface="Calibri"/>
              </a:rPr>
              <a:t>CURRENT AND NEW HIGH SEA WARNING </a:t>
            </a:r>
            <a:endParaRPr b="1" i="0" sz="36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EXAMPLES OF</a:t>
            </a:r>
            <a:br>
              <a:rPr b="1" i="0" lang="es-AR" sz="3959" u="none" cap="none" strike="noStrike">
                <a:solidFill>
                  <a:schemeClr val="dk1"/>
                </a:solidFill>
                <a:latin typeface="Calibri"/>
                <a:ea typeface="Calibri"/>
                <a:cs typeface="Calibri"/>
                <a:sym typeface="Calibri"/>
              </a:rPr>
            </a:br>
            <a:r>
              <a:rPr b="1" i="0" lang="es-AR" sz="3600" u="none" cap="none" strike="noStrike">
                <a:solidFill>
                  <a:schemeClr val="dk1"/>
                </a:solidFill>
                <a:latin typeface="Calibri"/>
                <a:ea typeface="Calibri"/>
                <a:cs typeface="Calibri"/>
                <a:sym typeface="Calibri"/>
              </a:rPr>
              <a:t>CURRENT AND NEW COASTAL WARNING </a:t>
            </a:r>
            <a:endParaRPr b="1" i="0" sz="3600" u="none" cap="none" strike="noStrike">
              <a:solidFill>
                <a:schemeClr val="dk1"/>
              </a:solidFill>
              <a:latin typeface="Calibri"/>
              <a:ea typeface="Calibri"/>
              <a:cs typeface="Calibri"/>
              <a:sym typeface="Calibri"/>
            </a:endParaRPr>
          </a:p>
        </p:txBody>
      </p:sp>
      <p:sp>
        <p:nvSpPr>
          <p:cNvPr id="128" name="Google Shape;128;p21"/>
          <p:cNvSpPr txBox="1"/>
          <p:nvPr>
            <p:ph idx="1" type="body"/>
          </p:nvPr>
        </p:nvSpPr>
        <p:spPr>
          <a:xfrm>
            <a:off x="578068" y="1600200"/>
            <a:ext cx="3917731" cy="4525963"/>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CURRENT BULLETIN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WWST02 SABM 201200</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1:31:06:01:00</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SECURITE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WEATHER BULLETIN FOR SHIPPING - METAREA 6-</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2018-08-20, 12:00 UTC.</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NATIONAL WEATHER SERVICE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SEA ICE AND ICEBERGS ISSUED BY SHN</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PRESSURE HPA</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BEAUFORT SCALE WINDS.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PART 1 GALE WARNING:</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WARNING 318: STRONG BARIC GRADIENT MOV E PROVOKES WINDS FORCE 8 FROM SECTOR 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WITH GUST IN FIN DEL MUNDO COASTS SOUTH EAST AREA (50S- 60S AND 20W- 40W) SOUTH</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WEST AREA (50S- 60S AND 40W- 60W) DRAKE AREA (55S- 60S AND 60W- 67W)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PART 2 GENERAL SYNOPSIS AT 09:00UTC</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1015HPA 35S 46W MOV SE DPN EXP 42S 45W BY 21/1200 EXTENDS CFNT AT 36S 46W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34S 47W 30S 48W MOV E ASOCIATED WITH WFNT AT 36S 46W 40S 43W 43S 35W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1024HPA 37S 52W MOV SE EXP 42S 47W BY 21/1200 EXTENDS OFNT AT 36S 47W 40S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51W 36S 55W MOV 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973HPA 60S 76W MOV E DPN EXP 58S 66W BY 21/1200 EXTENDS CFNT AT 58S 76W 55S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80W 49S 85W MOV E ASOCIATED WITH WFNT AT 58S 75W 58S 62W 56S 53W</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LOW 949HPA 65S 30W MOV E DPN EXTENDS CFNT AT 60S 23W 55S 30W 55S 50W MOV 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HIGH 1037HPA 36S 64W MOV E NC EXP 35S 63W BY 21/1200 EXTENDS RIDGE AT 36S 63W</a:t>
            </a:r>
            <a:endParaRPr b="1" i="0" sz="700" u="none" cap="none" strike="noStrike">
              <a:solidFill>
                <a:schemeClr val="dk1"/>
              </a:solidFill>
              <a:latin typeface="Calibri"/>
              <a:ea typeface="Calibri"/>
              <a:cs typeface="Calibri"/>
              <a:sym typeface="Calibri"/>
            </a:endParaRPr>
          </a:p>
        </p:txBody>
      </p:sp>
      <p:sp>
        <p:nvSpPr>
          <p:cNvPr id="129" name="Google Shape;129;p21"/>
          <p:cNvSpPr txBox="1"/>
          <p:nvPr>
            <p:ph idx="2" type="body"/>
          </p:nvPr>
        </p:nvSpPr>
        <p:spPr>
          <a:xfrm>
            <a:off x="4648200" y="1600200"/>
            <a:ext cx="4038600" cy="4525963"/>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NEW COASTAL  WARNING</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FQST02 SABM 101200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1:31:06:01:00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SECURITE</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COASTAL WARNING FOR METAREA VI ISSUED BY SMN ARGENTINA 17 AUGUST 2018/1200UTC.</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GALE WARNING NRO 65 BAHIA BLANCA CARMEN DE PATAGONES COMODORO RIVADAVIA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GENERAL SYNOPSIS:</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STRONG GRADIENT</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PROVOKES WINDS FORCE 8-9 IN BAHIA BLANCA CARMEN DE PATAGONES COMODORO RIVADAVIA  </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FROM 17 AUGUST 2018 1500 UNTIL 18 AUGUST 2018 0000 UTC.</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FORECAST:</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BAHIA BLANCA:NNE 2 BACK E 2 AUMTD 3 BACK NW 2 BACK NNE 2.WAVES  VRB 1.GOOD.</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CARMEN DE PATAGONES:N 2 BACK NNW 2 BACK NNE 2 BACK NNW 2 BACK N 2.WAVES  VRB 1.GOOD.</a:t>
            </a:r>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COMODORO RIVADAVIA:W 3 BACK SW 3 BACK WNW 1 BACK NNW 1 BACK NNE 2.WAVES  VRB 1.GOOD.</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a:p>
            <a:pPr indent="0" lvl="0" marL="0" marR="0" rtl="0" algn="l">
              <a:lnSpc>
                <a:spcPct val="60000"/>
              </a:lnSpc>
              <a:spcBef>
                <a:spcPts val="1000"/>
              </a:spcBef>
              <a:spcAft>
                <a:spcPts val="0"/>
              </a:spcAft>
              <a:buClr>
                <a:schemeClr val="dk1"/>
              </a:buClr>
              <a:buSzPts val="2400"/>
              <a:buFont typeface="Arial"/>
              <a:buNone/>
            </a:pPr>
            <a:r>
              <a:rPr b="1" i="0" lang="es-AR" sz="700" u="none" cap="none" strike="noStrike">
                <a:solidFill>
                  <a:schemeClr val="dk1"/>
                </a:solidFill>
                <a:latin typeface="Calibri"/>
                <a:ea typeface="Calibri"/>
                <a:cs typeface="Calibri"/>
                <a:sym typeface="Calibri"/>
              </a:rPr>
              <a:t>----------------------------------------------------------------- NNNN= </a:t>
            </a:r>
            <a:endParaRPr/>
          </a:p>
          <a:p>
            <a:pPr indent="0" lvl="0" marL="0" marR="0" rtl="0" algn="l">
              <a:lnSpc>
                <a:spcPct val="60000"/>
              </a:lnSpc>
              <a:spcBef>
                <a:spcPts val="1000"/>
              </a:spcBef>
              <a:spcAft>
                <a:spcPts val="0"/>
              </a:spcAft>
              <a:buClr>
                <a:schemeClr val="dk1"/>
              </a:buClr>
              <a:buSzPts val="2400"/>
              <a:buFont typeface="Arial"/>
              <a:buNone/>
            </a:pPr>
            <a:r>
              <a:t/>
            </a:r>
            <a:endParaRPr b="1" i="0" sz="7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VOS PROGRAM STATUS</a:t>
            </a:r>
            <a:br>
              <a:rPr b="1" i="0" lang="es-AR" sz="3959" u="none" cap="none" strike="noStrike">
                <a:solidFill>
                  <a:schemeClr val="dk1"/>
                </a:solidFill>
                <a:latin typeface="Calibri"/>
                <a:ea typeface="Calibri"/>
                <a:cs typeface="Calibri"/>
                <a:sym typeface="Calibri"/>
              </a:rPr>
            </a:br>
            <a:r>
              <a:rPr b="1" i="0" lang="es-AR" sz="3959" u="none" cap="none" strike="noStrike">
                <a:solidFill>
                  <a:schemeClr val="dk1"/>
                </a:solidFill>
                <a:latin typeface="Calibri"/>
                <a:ea typeface="Calibri"/>
                <a:cs typeface="Calibri"/>
                <a:sym typeface="Calibri"/>
              </a:rPr>
              <a:t>AND IMPLEMENTATION</a:t>
            </a:r>
            <a:endParaRPr b="1" i="1" sz="2790" u="none" cap="none" strike="noStrike">
              <a:solidFill>
                <a:schemeClr val="dk1"/>
              </a:solidFill>
              <a:latin typeface="Calibri"/>
              <a:ea typeface="Calibri"/>
              <a:cs typeface="Calibri"/>
              <a:sym typeface="Calibri"/>
            </a:endParaRPr>
          </a:p>
        </p:txBody>
      </p:sp>
      <p:sp>
        <p:nvSpPr>
          <p:cNvPr id="135" name="Google Shape;135;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170"/>
              <a:buFont typeface="Arial"/>
              <a:buNone/>
            </a:pPr>
            <a:r>
              <a:rPr b="1" i="1" lang="es-AR" sz="2170" u="none" cap="none" strike="noStrike">
                <a:solidFill>
                  <a:schemeClr val="dk1"/>
                </a:solidFill>
                <a:latin typeface="Calibri"/>
                <a:ea typeface="Calibri"/>
                <a:cs typeface="Calibri"/>
                <a:sym typeface="Calibri"/>
              </a:rPr>
              <a:t>Action proposed:</a:t>
            </a:r>
            <a:endParaRPr b="0" i="1" sz="2015"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15"/>
              <a:buFont typeface="Arial"/>
              <a:buNone/>
            </a:pPr>
            <a:r>
              <a:rPr b="0" i="1" lang="es-AR" sz="2015" u="none" cap="none" strike="noStrike">
                <a:solidFill>
                  <a:schemeClr val="dk1"/>
                </a:solidFill>
                <a:latin typeface="Calibri"/>
                <a:ea typeface="Calibri"/>
                <a:cs typeface="Calibri"/>
                <a:sym typeface="Calibri"/>
              </a:rPr>
              <a:t>The SMN, through a note, has requested the collaboration of the SHN and the Argentine Navy in the VOS programme.</a:t>
            </a:r>
            <a:endParaRPr/>
          </a:p>
          <a:p>
            <a:pPr indent="0" lvl="0" marL="0" marR="0" rtl="0" algn="l">
              <a:lnSpc>
                <a:spcPct val="100000"/>
              </a:lnSpc>
              <a:spcBef>
                <a:spcPts val="0"/>
              </a:spcBef>
              <a:spcAft>
                <a:spcPts val="0"/>
              </a:spcAft>
              <a:buClr>
                <a:schemeClr val="dk1"/>
              </a:buClr>
              <a:buSzPts val="2015"/>
              <a:buFont typeface="Arial"/>
              <a:buNone/>
            </a:pPr>
            <a:r>
              <a:rPr b="0" i="1" lang="es-AR" sz="2015" u="none" cap="none" strike="noStrike">
                <a:solidFill>
                  <a:schemeClr val="dk1"/>
                </a:solidFill>
                <a:latin typeface="Calibri"/>
                <a:ea typeface="Calibri"/>
                <a:cs typeface="Calibri"/>
                <a:sym typeface="Calibri"/>
              </a:rPr>
              <a:t>The recruited vessels would be:</a:t>
            </a:r>
            <a:endParaRPr/>
          </a:p>
          <a:p>
            <a:pPr indent="0" lvl="0" marL="0" marR="0" rtl="0" algn="l">
              <a:lnSpc>
                <a:spcPct val="50000"/>
              </a:lnSpc>
              <a:spcBef>
                <a:spcPts val="0"/>
              </a:spcBef>
              <a:spcAft>
                <a:spcPts val="0"/>
              </a:spcAft>
              <a:buClr>
                <a:schemeClr val="dk1"/>
              </a:buClr>
              <a:buSzPts val="2325"/>
              <a:buFont typeface="Arial"/>
              <a:buNone/>
            </a:pPr>
            <a:r>
              <a:t/>
            </a:r>
            <a:endParaRPr b="0" i="0" sz="2325" u="none" cap="none" strike="noStrike">
              <a:solidFill>
                <a:schemeClr val="dk1"/>
              </a:solidFill>
              <a:latin typeface="Calibri"/>
              <a:ea typeface="Calibri"/>
              <a:cs typeface="Calibri"/>
              <a:sym typeface="Calibri"/>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BUQUE OCEANOGRÁFICO PUERTO DESEADO</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BUQUE OCEANOGRÁFICO AUSTRAL</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BUQUE HIDROGRÁFICO COMODORO RIVADAVIA</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TRANSPORTE CANAL BEAGLE</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ROMPEHIELOS ALMIRANTE IRIZAR</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BUQUE ESCUELA FRAGATA LIBERTAD</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AVISO ISLAS MALVINAS</a:t>
            </a:r>
            <a:endParaRPr/>
          </a:p>
          <a:p>
            <a:pPr indent="-342900" lvl="0" marL="342900" marR="0" rtl="0" algn="l">
              <a:lnSpc>
                <a:spcPct val="80000"/>
              </a:lnSpc>
              <a:spcBef>
                <a:spcPts val="372"/>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AVISO ESTRECHO SAN CARLOS</a:t>
            </a:r>
            <a:endParaRPr/>
          </a:p>
          <a:p>
            <a:pPr indent="-342900" lvl="0" marL="342900" marR="0" rtl="0" algn="l">
              <a:lnSpc>
                <a:spcPct val="80000"/>
              </a:lnSpc>
              <a:spcBef>
                <a:spcPts val="496"/>
              </a:spcBef>
              <a:spcAft>
                <a:spcPts val="0"/>
              </a:spcAft>
              <a:buClr>
                <a:schemeClr val="dk1"/>
              </a:buClr>
              <a:buSzPts val="1860"/>
              <a:buFont typeface="Arial"/>
              <a:buChar char="•"/>
            </a:pPr>
            <a:r>
              <a:rPr b="0" i="0" lang="es-AR" sz="1860" u="none" cap="none" strike="noStrike">
                <a:solidFill>
                  <a:schemeClr val="dk1"/>
                </a:solidFill>
                <a:latin typeface="Calibri"/>
                <a:ea typeface="Calibri"/>
                <a:cs typeface="Calibri"/>
                <a:sym typeface="Calibri"/>
              </a:rPr>
              <a:t>AVISO PUERTO ARGENTINO</a:t>
            </a:r>
            <a:br>
              <a:rPr b="0" i="0" lang="es-AR" sz="2480" u="none" cap="none" strike="noStrike">
                <a:solidFill>
                  <a:schemeClr val="dk1"/>
                </a:solidFill>
                <a:latin typeface="Calibri"/>
                <a:ea typeface="Calibri"/>
                <a:cs typeface="Calibri"/>
                <a:sym typeface="Calibri"/>
              </a:rPr>
            </a:br>
            <a:endParaRPr b="0" i="0" sz="2480" u="none" cap="none" strike="noStrike">
              <a:solidFill>
                <a:schemeClr val="dk1"/>
              </a:solidFill>
              <a:latin typeface="Calibri"/>
              <a:ea typeface="Calibri"/>
              <a:cs typeface="Calibri"/>
              <a:sym typeface="Calibri"/>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sp>
        <p:nvSpPr>
          <p:cNvPr id="136" name="Google Shape;136;p22"/>
          <p:cNvSpPr/>
          <p:nvPr/>
        </p:nvSpPr>
        <p:spPr>
          <a:xfrm>
            <a:off x="457200" y="1524000"/>
            <a:ext cx="8229600" cy="4403834"/>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VOS PROGRAMME STATUS AND IMPLEMENTATION</a:t>
            </a:r>
            <a:endParaRPr b="0" i="0" sz="3959" u="none" cap="none" strike="noStrike">
              <a:solidFill>
                <a:schemeClr val="dk1"/>
              </a:solidFill>
              <a:latin typeface="Calibri"/>
              <a:ea typeface="Calibri"/>
              <a:cs typeface="Calibri"/>
              <a:sym typeface="Calibri"/>
            </a:endParaRPr>
          </a:p>
        </p:txBody>
      </p:sp>
      <p:sp>
        <p:nvSpPr>
          <p:cNvPr id="142" name="Google Shape;142;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1" i="1" lang="es-AR" sz="2800" u="none" cap="none" strike="noStrike">
                <a:solidFill>
                  <a:schemeClr val="dk1"/>
                </a:solidFill>
                <a:latin typeface="Calibri"/>
                <a:ea typeface="Calibri"/>
                <a:cs typeface="Calibri"/>
                <a:sym typeface="Calibri"/>
              </a:rPr>
              <a:t>To achieve the incorporation of these vessels to the VOS Program, it will be necessary to visit each vessel in order to register and verify the meteorological instruments and make the necessary arrangements and/or calibrations to finally obtain the ocean meteorological information.</a:t>
            </a:r>
            <a:endParaRPr b="1" i="1" sz="2800" u="none" cap="none" strike="noStrike">
              <a:solidFill>
                <a:schemeClr val="dk1"/>
              </a:solidFill>
              <a:latin typeface="Calibri"/>
              <a:ea typeface="Calibri"/>
              <a:cs typeface="Calibri"/>
              <a:sym typeface="Calibri"/>
            </a:endParaRPr>
          </a:p>
        </p:txBody>
      </p:sp>
      <p:sp>
        <p:nvSpPr>
          <p:cNvPr id="143" name="Google Shape;143;p23"/>
          <p:cNvSpPr/>
          <p:nvPr/>
        </p:nvSpPr>
        <p:spPr>
          <a:xfrm>
            <a:off x="457200" y="1524000"/>
            <a:ext cx="8229600" cy="4403834"/>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SMN IMPLEMENTATION OF THE COMPETENCY FRAMEWORK</a:t>
            </a:r>
            <a:endParaRPr b="0" i="0" sz="3959" u="none" cap="none" strike="noStrike">
              <a:solidFill>
                <a:schemeClr val="dk1"/>
              </a:solidFill>
              <a:latin typeface="Calibri"/>
              <a:ea typeface="Calibri"/>
              <a:cs typeface="Calibri"/>
              <a:sym typeface="Calibri"/>
            </a:endParaRPr>
          </a:p>
        </p:txBody>
      </p:sp>
      <p:sp>
        <p:nvSpPr>
          <p:cNvPr id="149" name="Google Shape;149;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420"/>
              <a:buFont typeface="Arial"/>
              <a:buNone/>
            </a:pPr>
            <a:r>
              <a:rPr b="1" i="0" lang="es-AR" sz="2420" u="none" cap="none" strike="noStrike">
                <a:solidFill>
                  <a:schemeClr val="dk1"/>
                </a:solidFill>
                <a:latin typeface="Calibri"/>
                <a:ea typeface="Calibri"/>
                <a:cs typeface="Calibri"/>
                <a:sym typeface="Calibri"/>
              </a:rPr>
              <a:t>CURRENT AND EXPECTED STATUS OF IMPLEMENTATION OF</a:t>
            </a:r>
            <a:endParaRPr/>
          </a:p>
          <a:p>
            <a:pPr indent="0" lvl="0" marL="0" marR="0" rtl="0" algn="l">
              <a:lnSpc>
                <a:spcPct val="80000"/>
              </a:lnSpc>
              <a:spcBef>
                <a:spcPts val="484"/>
              </a:spcBef>
              <a:spcAft>
                <a:spcPts val="0"/>
              </a:spcAft>
              <a:buClr>
                <a:schemeClr val="dk1"/>
              </a:buClr>
              <a:buSzPts val="2420"/>
              <a:buFont typeface="Arial"/>
              <a:buNone/>
            </a:pPr>
            <a:r>
              <a:rPr b="1" i="0" lang="es-AR" sz="2420" u="none" cap="none" strike="noStrike">
                <a:solidFill>
                  <a:schemeClr val="dk1"/>
                </a:solidFill>
                <a:latin typeface="Calibri"/>
                <a:ea typeface="Calibri"/>
                <a:cs typeface="Calibri"/>
                <a:sym typeface="Calibri"/>
              </a:rPr>
              <a:t>FORECASTERS COMPETENCIES:</a:t>
            </a:r>
            <a:endParaRPr/>
          </a:p>
          <a:p>
            <a:pPr indent="0" lvl="0" marL="0" marR="0" rtl="0" algn="l">
              <a:lnSpc>
                <a:spcPct val="80000"/>
              </a:lnSpc>
              <a:spcBef>
                <a:spcPts val="352"/>
              </a:spcBef>
              <a:spcAft>
                <a:spcPts val="0"/>
              </a:spcAft>
              <a:buClr>
                <a:schemeClr val="dk1"/>
              </a:buClr>
              <a:buSzPts val="1760"/>
              <a:buFont typeface="Arial"/>
              <a:buNone/>
            </a:pPr>
            <a:r>
              <a:t/>
            </a:r>
            <a:endParaRPr b="1" i="0" sz="176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760"/>
              <a:buFont typeface="Arial"/>
              <a:buNone/>
            </a:pPr>
            <a:r>
              <a:rPr b="1" i="1" lang="es-AR" sz="1760" u="none" cap="none" strike="noStrike">
                <a:solidFill>
                  <a:schemeClr val="dk1"/>
                </a:solidFill>
                <a:latin typeface="Questrial"/>
                <a:ea typeface="Questrial"/>
                <a:cs typeface="Questrial"/>
                <a:sym typeface="Questrial"/>
              </a:rPr>
              <a:t>National adaptation of the competency framework for aeronautical meteorology personnel:</a:t>
            </a:r>
            <a:endParaRPr b="0" i="1" sz="176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760"/>
              <a:buFont typeface="Arial"/>
              <a:buNone/>
            </a:pPr>
            <a:r>
              <a:rPr b="0" i="1" lang="es-AR" sz="1760" u="none" cap="none" strike="noStrike">
                <a:solidFill>
                  <a:schemeClr val="dk1"/>
                </a:solidFill>
                <a:latin typeface="Questrial"/>
                <a:ea typeface="Questrial"/>
                <a:cs typeface="Questrial"/>
                <a:sym typeface="Questrial"/>
              </a:rPr>
              <a:t>Started in 2015 - to date, 100% of Aeronautical meteorological forecasters and 50% of Aeronautical Meteorological Observers have been evaluated.</a:t>
            </a:r>
            <a:endParaRPr b="0" i="1" sz="176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760"/>
              <a:buFont typeface="Arial"/>
              <a:buNone/>
            </a:pPr>
            <a:r>
              <a:rPr b="1" i="1" lang="es-AR" sz="1760" u="none" cap="none" strike="noStrike">
                <a:solidFill>
                  <a:schemeClr val="dk1"/>
                </a:solidFill>
                <a:latin typeface="Questrial"/>
                <a:ea typeface="Questrial"/>
                <a:cs typeface="Questrial"/>
                <a:sym typeface="Questrial"/>
              </a:rPr>
              <a:t>Framework of competencies for forecasters of the volcanic ash advisory center (VAAC Buenos Aires)</a:t>
            </a:r>
            <a:endParaRPr/>
          </a:p>
          <a:p>
            <a:pPr indent="0" lvl="0" marL="0" marR="0" rtl="0" algn="just">
              <a:lnSpc>
                <a:spcPct val="90000"/>
              </a:lnSpc>
              <a:spcBef>
                <a:spcPts val="1000"/>
              </a:spcBef>
              <a:spcAft>
                <a:spcPts val="0"/>
              </a:spcAft>
              <a:buClr>
                <a:schemeClr val="dk1"/>
              </a:buClr>
              <a:buSzPts val="1760"/>
              <a:buFont typeface="Arial"/>
              <a:buNone/>
            </a:pPr>
            <a:r>
              <a:rPr b="0" i="1" lang="es-AR" sz="1760" u="none" cap="none" strike="noStrike">
                <a:solidFill>
                  <a:schemeClr val="dk1"/>
                </a:solidFill>
                <a:latin typeface="Questrial"/>
                <a:ea typeface="Questrial"/>
                <a:cs typeface="Questrial"/>
                <a:sym typeface="Questrial"/>
              </a:rPr>
              <a:t>Currently under development. Implementation scheduled for the end of 2018.</a:t>
            </a:r>
            <a:endParaRPr b="0" i="1" sz="176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760"/>
              <a:buFont typeface="Arial"/>
              <a:buNone/>
            </a:pPr>
            <a:r>
              <a:rPr b="1" i="1" lang="es-AR" sz="1760" u="none" cap="none" strike="noStrike">
                <a:solidFill>
                  <a:schemeClr val="dk1"/>
                </a:solidFill>
                <a:latin typeface="Questrial"/>
                <a:ea typeface="Questrial"/>
                <a:cs typeface="Questrial"/>
                <a:sym typeface="Questrial"/>
              </a:rPr>
              <a:t>The next stage is the national adaptation of the competency framework developed for maritime meteorology forecasters.</a:t>
            </a:r>
            <a:endParaRPr b="1" i="1" sz="176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760"/>
              <a:buFont typeface="Arial"/>
              <a:buNone/>
            </a:pPr>
            <a:r>
              <a:rPr b="0" i="1" lang="es-AR" sz="1760" u="none" cap="none" strike="noStrike">
                <a:solidFill>
                  <a:schemeClr val="dk1"/>
                </a:solidFill>
                <a:latin typeface="Questrial"/>
                <a:ea typeface="Questrial"/>
                <a:cs typeface="Questrial"/>
                <a:sym typeface="Questrial"/>
              </a:rPr>
              <a:t>Forecasters training is being developed as part of the strengthening of their competences.</a:t>
            </a:r>
            <a:endParaRPr b="0" i="1" sz="1760" u="none" cap="none" strike="noStrike">
              <a:solidFill>
                <a:schemeClr val="dk1"/>
              </a:solidFill>
              <a:latin typeface="Calibri"/>
              <a:ea typeface="Calibri"/>
              <a:cs typeface="Calibri"/>
              <a:sym typeface="Calibri"/>
            </a:endParaRPr>
          </a:p>
        </p:txBody>
      </p:sp>
      <p:sp>
        <p:nvSpPr>
          <p:cNvPr id="150" name="Google Shape;150;p24"/>
          <p:cNvSpPr/>
          <p:nvPr/>
        </p:nvSpPr>
        <p:spPr>
          <a:xfrm>
            <a:off x="457200" y="1524000"/>
            <a:ext cx="8229600" cy="4403834"/>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457200" y="259770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1" lang="es-AR" sz="4400" u="none" cap="none" strike="noStrike">
                <a:solidFill>
                  <a:schemeClr val="dk1"/>
                </a:solidFill>
                <a:latin typeface="Calibri"/>
                <a:ea typeface="Calibri"/>
                <a:cs typeface="Calibri"/>
                <a:sym typeface="Calibri"/>
              </a:rPr>
              <a:t>Recent challenges:</a:t>
            </a:r>
            <a:endParaRPr b="1" i="1" sz="4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457200" y="53739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5983"/>
              </a:lnSpc>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FIRST MetArea COORDINATORS SOUTH AMERICA MEETING</a:t>
            </a:r>
            <a:br>
              <a:rPr b="1" i="0" lang="es-AR" sz="3959" u="none" cap="none" strike="noStrike">
                <a:solidFill>
                  <a:schemeClr val="dk1"/>
                </a:solidFill>
                <a:latin typeface="Calibri"/>
                <a:ea typeface="Calibri"/>
                <a:cs typeface="Calibri"/>
                <a:sym typeface="Calibri"/>
              </a:rPr>
            </a:br>
            <a:r>
              <a:rPr b="0" i="0" lang="es-AR" sz="3600" u="none" cap="none" strike="noStrike">
                <a:solidFill>
                  <a:schemeClr val="dk1"/>
                </a:solidFill>
                <a:latin typeface="Calibri"/>
                <a:ea typeface="Calibri"/>
                <a:cs typeface="Calibri"/>
                <a:sym typeface="Calibri"/>
              </a:rPr>
              <a:t>Chile, Brasil, Perú and Argentina</a:t>
            </a:r>
            <a:endParaRPr b="0" i="0" sz="3959" u="none" cap="none" strike="noStrike">
              <a:solidFill>
                <a:schemeClr val="dk1"/>
              </a:solidFill>
              <a:latin typeface="Calibri"/>
              <a:ea typeface="Calibri"/>
              <a:cs typeface="Calibri"/>
              <a:sym typeface="Calibri"/>
            </a:endParaRPr>
          </a:p>
        </p:txBody>
      </p:sp>
      <p:sp>
        <p:nvSpPr>
          <p:cNvPr id="161" name="Google Shape;161;p26"/>
          <p:cNvSpPr txBox="1"/>
          <p:nvPr>
            <p:ph idx="1" type="body"/>
          </p:nvPr>
        </p:nvSpPr>
        <p:spPr>
          <a:xfrm>
            <a:off x="457200" y="1969835"/>
            <a:ext cx="8229600" cy="4045115"/>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250"/>
              <a:buFont typeface="Arial"/>
              <a:buNone/>
            </a:pPr>
            <a:r>
              <a:rPr b="1" i="1" lang="es-AR" sz="2250" u="none" cap="none" strike="noStrike">
                <a:solidFill>
                  <a:schemeClr val="dk1"/>
                </a:solidFill>
                <a:latin typeface="Calibri"/>
                <a:ea typeface="Calibri"/>
                <a:cs typeface="Calibri"/>
                <a:sym typeface="Calibri"/>
              </a:rPr>
              <a:t>Held on may 30, the first of a series of south American MetArea coordinators meetings have started.</a:t>
            </a:r>
            <a:endParaRPr/>
          </a:p>
          <a:p>
            <a:pPr indent="0" lvl="0" marL="0" marR="0" rtl="0" algn="l">
              <a:lnSpc>
                <a:spcPct val="70000"/>
              </a:lnSpc>
              <a:spcBef>
                <a:spcPts val="0"/>
              </a:spcBef>
              <a:spcAft>
                <a:spcPts val="0"/>
              </a:spcAft>
              <a:buClr>
                <a:schemeClr val="dk1"/>
              </a:buClr>
              <a:buSzPts val="2062"/>
              <a:buFont typeface="Arial"/>
              <a:buNone/>
            </a:pPr>
            <a:r>
              <a:t/>
            </a:r>
            <a:endParaRPr b="0" i="1" sz="2062"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2062"/>
              <a:buFont typeface="Arial"/>
              <a:buNone/>
            </a:pPr>
            <a:r>
              <a:rPr b="0" i="1" lang="es-AR" sz="2062" u="none" cap="none" strike="noStrike">
                <a:solidFill>
                  <a:schemeClr val="dk1"/>
                </a:solidFill>
                <a:latin typeface="Calibri"/>
                <a:ea typeface="Calibri"/>
                <a:cs typeface="Calibri"/>
                <a:sym typeface="Calibri"/>
              </a:rPr>
              <a:t>As a result we have identified and discussed several issues:</a:t>
            </a:r>
            <a:endParaRPr/>
          </a:p>
          <a:p>
            <a:pPr indent="0" lvl="0" marL="0" marR="0" rtl="0" algn="l">
              <a:lnSpc>
                <a:spcPct val="58195"/>
              </a:lnSpc>
              <a:spcBef>
                <a:spcPts val="0"/>
              </a:spcBef>
              <a:spcAft>
                <a:spcPts val="0"/>
              </a:spcAft>
              <a:buClr>
                <a:schemeClr val="dk1"/>
              </a:buClr>
              <a:buSzPts val="2062"/>
              <a:buFont typeface="Arial"/>
              <a:buNone/>
            </a:pPr>
            <a:r>
              <a:t/>
            </a:r>
            <a:endParaRPr b="0" i="0" sz="2062"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437"/>
              <a:buFont typeface="Arial"/>
              <a:buChar char="•"/>
            </a:pPr>
            <a:r>
              <a:rPr b="0" i="0" lang="es-AR" sz="1437" u="none" cap="none" strike="noStrike">
                <a:solidFill>
                  <a:schemeClr val="dk1"/>
                </a:solidFill>
                <a:latin typeface="Calibri"/>
                <a:ea typeface="Calibri"/>
                <a:cs typeface="Calibri"/>
                <a:sym typeface="Calibri"/>
              </a:rPr>
              <a:t>WE DISCUSSED ABOUT THE WARNINGS AND THE FORECAST OVER LIMITS OF THE METAREAS AND THE FORECASTS SUPERPOSITION. WE KNOW THAT IT IS CONFUSING FOR THE USERS. ALL THE METAREA COORDINATORS WILL WORK ON THIS IMPORTANT TOPIC. </a:t>
            </a:r>
            <a:endParaRPr b="0" i="0" sz="1437"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437"/>
              <a:buFont typeface="Arial"/>
              <a:buChar char="•"/>
            </a:pPr>
            <a:r>
              <a:rPr b="0" i="0" lang="es-AR" sz="1437" u="none" cap="none" strike="noStrike">
                <a:solidFill>
                  <a:schemeClr val="dk1"/>
                </a:solidFill>
                <a:latin typeface="Calibri"/>
                <a:ea typeface="Calibri"/>
                <a:cs typeface="Calibri"/>
                <a:sym typeface="Calibri"/>
              </a:rPr>
              <a:t>IN METAREA VI, THE NATIONAL WEATHER SERVICE PROCEDURES ARE UNDER REVIEW, INCLUDING MAPS AND BULLETINS. WE DETECTED PROBLEMS REGARDING WARNINGS AND FORECASTS OVERLAPPING.</a:t>
            </a:r>
            <a:endParaRPr/>
          </a:p>
          <a:p>
            <a:pPr indent="-342900" lvl="0" marL="342900" marR="0" rtl="0" algn="l">
              <a:lnSpc>
                <a:spcPct val="100000"/>
              </a:lnSpc>
              <a:spcBef>
                <a:spcPts val="0"/>
              </a:spcBef>
              <a:spcAft>
                <a:spcPts val="0"/>
              </a:spcAft>
              <a:buClr>
                <a:schemeClr val="dk1"/>
              </a:buClr>
              <a:buSzPts val="1437"/>
              <a:buFont typeface="Arial"/>
              <a:buChar char="•"/>
            </a:pPr>
            <a:r>
              <a:rPr b="0" i="0" lang="es-AR" sz="1437" u="none" cap="none" strike="noStrike">
                <a:solidFill>
                  <a:schemeClr val="dk1"/>
                </a:solidFill>
                <a:latin typeface="Calibri"/>
                <a:ea typeface="Calibri"/>
                <a:cs typeface="Calibri"/>
                <a:sym typeface="Calibri"/>
              </a:rPr>
              <a:t>WE TALKED ABOUT ALL THE DOCUMENTATION FROM THE WMO, AND DECIDED THAT WE WILL HELP EACH OTHER BY MAIL, IN CASE SOMETHING IS NOT CLEAR.</a:t>
            </a:r>
            <a:endParaRPr/>
          </a:p>
          <a:p>
            <a:pPr indent="-342900" lvl="0" marL="342900" marR="0" rtl="0" algn="l">
              <a:lnSpc>
                <a:spcPct val="100000"/>
              </a:lnSpc>
              <a:spcBef>
                <a:spcPts val="0"/>
              </a:spcBef>
              <a:spcAft>
                <a:spcPts val="0"/>
              </a:spcAft>
              <a:buClr>
                <a:schemeClr val="dk1"/>
              </a:buClr>
              <a:buSzPts val="1437"/>
              <a:buFont typeface="Arial"/>
              <a:buChar char="•"/>
            </a:pPr>
            <a:r>
              <a:rPr b="0" i="0" lang="es-AR" sz="1437" u="none" cap="none" strike="noStrike">
                <a:solidFill>
                  <a:schemeClr val="dk1"/>
                </a:solidFill>
                <a:latin typeface="Calibri"/>
                <a:ea typeface="Calibri"/>
                <a:cs typeface="Calibri"/>
                <a:sym typeface="Calibri"/>
              </a:rPr>
              <a:t>ALL SOUTH AMERICAN METAREA COORDINATORS ARE CONCERNED ABOUT THE COSTS RELATED TO THE ADMISSION OF IRIDIUM ON SAFETYNET. </a:t>
            </a:r>
            <a:endParaRPr/>
          </a:p>
          <a:p>
            <a:pPr indent="-342900" lvl="0" marL="342900" marR="0" rtl="0" algn="l">
              <a:lnSpc>
                <a:spcPct val="100000"/>
              </a:lnSpc>
              <a:spcBef>
                <a:spcPts val="0"/>
              </a:spcBef>
              <a:spcAft>
                <a:spcPts val="0"/>
              </a:spcAft>
              <a:buClr>
                <a:schemeClr val="dk1"/>
              </a:buClr>
              <a:buSzPts val="1437"/>
              <a:buFont typeface="Arial"/>
              <a:buChar char="•"/>
            </a:pPr>
            <a:r>
              <a:rPr b="0" i="0" lang="es-AR" sz="1437" u="none" cap="none" strike="noStrike">
                <a:solidFill>
                  <a:schemeClr val="dk1"/>
                </a:solidFill>
                <a:latin typeface="Calibri"/>
                <a:ea typeface="Calibri"/>
                <a:cs typeface="Calibri"/>
                <a:sym typeface="Calibri"/>
              </a:rPr>
              <a:t>THE NATIONAL REGULATION FOR THE MARINE METEOROLOGICAL SERVICE OF METAREA V COORDINATOR IS UNDER REVIEW. IT WAS SUGGESTED THAT BORDERING METAREA COORDINATORS SHOULD BE IN CONTACT WITH EACH OTHER, IN CASE OF TROPICAL OR SUBTROPICAL CYCLONES THAT MIGHT POSE A THREAT TO EITHER METAREA.</a:t>
            </a:r>
            <a:endParaRPr/>
          </a:p>
        </p:txBody>
      </p:sp>
      <p:sp>
        <p:nvSpPr>
          <p:cNvPr id="162" name="Google Shape;162;p26"/>
          <p:cNvSpPr/>
          <p:nvPr/>
        </p:nvSpPr>
        <p:spPr>
          <a:xfrm>
            <a:off x="457200" y="1927654"/>
            <a:ext cx="8229600" cy="4000180"/>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457200" y="267184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1" lang="es-AR" sz="4400" u="none" cap="none" strike="noStrike">
                <a:solidFill>
                  <a:schemeClr val="dk1"/>
                </a:solidFill>
                <a:latin typeface="Calibri"/>
                <a:ea typeface="Calibri"/>
                <a:cs typeface="Calibri"/>
                <a:sym typeface="Calibri"/>
              </a:rPr>
              <a:t>Education activities:</a:t>
            </a:r>
            <a:endParaRPr b="1" i="1" sz="4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s-AR" sz="4400" u="none" cap="none" strike="noStrike">
                <a:solidFill>
                  <a:schemeClr val="dk1"/>
                </a:solidFill>
                <a:latin typeface="Calibri"/>
                <a:ea typeface="Calibri"/>
                <a:cs typeface="Calibri"/>
                <a:sym typeface="Calibri"/>
              </a:rPr>
              <a:t>UNIVERSITY OF BUENOS AIRES</a:t>
            </a:r>
            <a:endParaRPr b="0" i="0" sz="4400" u="none" cap="none" strike="noStrike">
              <a:solidFill>
                <a:schemeClr val="dk1"/>
              </a:solidFill>
              <a:latin typeface="Calibri"/>
              <a:ea typeface="Calibri"/>
              <a:cs typeface="Calibri"/>
              <a:sym typeface="Calibri"/>
            </a:endParaRPr>
          </a:p>
        </p:txBody>
      </p:sp>
      <p:sp>
        <p:nvSpPr>
          <p:cNvPr id="173" name="Google Shape;173;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1" lang="es-AR" sz="2000" u="none" cap="none" strike="noStrike">
                <a:solidFill>
                  <a:schemeClr val="dk1"/>
                </a:solidFill>
                <a:latin typeface="Calibri"/>
                <a:ea typeface="Calibri"/>
                <a:cs typeface="Calibri"/>
                <a:sym typeface="Calibri"/>
              </a:rPr>
              <a:t>The Department of Atmospheric and Ocean Sciences of the University of Buenos Aires is interested in developing a course on </a:t>
            </a:r>
            <a:r>
              <a:rPr b="1" i="1" lang="es-AR" sz="2000" u="none" cap="none" strike="noStrike">
                <a:solidFill>
                  <a:schemeClr val="dk1"/>
                </a:solidFill>
                <a:latin typeface="Calibri"/>
                <a:ea typeface="Calibri"/>
                <a:cs typeface="Calibri"/>
                <a:sym typeface="Calibri"/>
              </a:rPr>
              <a:t>Marine Meteorology</a:t>
            </a:r>
            <a:r>
              <a:rPr b="0" i="1" lang="es-AR" sz="2000" u="none" cap="none" strike="noStrike">
                <a:solidFill>
                  <a:schemeClr val="dk1"/>
                </a:solidFill>
                <a:latin typeface="Calibri"/>
                <a:ea typeface="Calibri"/>
                <a:cs typeface="Calibri"/>
                <a:sym typeface="Calibri"/>
              </a:rPr>
              <a:t> as a part of BIP-M. We will work in collaboration with them taking into consideration WMO competencies.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1" i="1" lang="es-AR" sz="2000" u="none" cap="none" strike="noStrike">
                <a:solidFill>
                  <a:schemeClr val="dk1"/>
                </a:solidFill>
                <a:latin typeface="Calibri"/>
                <a:ea typeface="Calibri"/>
                <a:cs typeface="Calibri"/>
                <a:sym typeface="Calibri"/>
              </a:rPr>
              <a:t>The university is interested in any of these:</a:t>
            </a:r>
            <a:endParaRPr b="1" i="1" sz="2000" u="none" cap="none" strike="noStrike">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590"/>
              <a:buFont typeface="Arial"/>
              <a:buChar char="•"/>
            </a:pPr>
            <a:r>
              <a:rPr b="0" i="0" lang="es-AR" sz="2000" u="none" cap="none" strike="noStrike">
                <a:solidFill>
                  <a:schemeClr val="dk1"/>
                </a:solidFill>
                <a:latin typeface="Calibri"/>
                <a:ea typeface="Calibri"/>
                <a:cs typeface="Calibri"/>
                <a:sym typeface="Calibri"/>
              </a:rPr>
              <a:t>Syllabus of similar courses at other Universities.</a:t>
            </a:r>
            <a:endParaRPr b="0" i="0" sz="2000" u="none" cap="none" strike="noStrike">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590"/>
              <a:buFont typeface="Arial"/>
              <a:buChar char="•"/>
            </a:pPr>
            <a:r>
              <a:rPr b="0" i="0" lang="es-AR" sz="2000" u="none" cap="none" strike="noStrike">
                <a:solidFill>
                  <a:schemeClr val="dk1"/>
                </a:solidFill>
                <a:latin typeface="Calibri"/>
                <a:ea typeface="Calibri"/>
                <a:cs typeface="Calibri"/>
                <a:sym typeface="Calibri"/>
              </a:rPr>
              <a:t>Text books on the subject used in these courses.</a:t>
            </a:r>
            <a:endParaRPr b="0" i="0" sz="2000" u="none" cap="none" strike="noStrike">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590"/>
              <a:buFont typeface="Arial"/>
              <a:buChar char="•"/>
            </a:pPr>
            <a:r>
              <a:rPr b="0" i="0" lang="es-AR" sz="2000" u="none" cap="none" strike="noStrike">
                <a:solidFill>
                  <a:schemeClr val="dk1"/>
                </a:solidFill>
                <a:latin typeface="Calibri"/>
                <a:ea typeface="Calibri"/>
                <a:cs typeface="Calibri"/>
                <a:sym typeface="Calibri"/>
              </a:rPr>
              <a:t>Any other resources or information you consider we should take into account.</a:t>
            </a:r>
            <a:br>
              <a:rPr b="0" i="0" lang="es-AR"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0" lvl="0" marL="228600" marR="0" rtl="0" algn="l">
              <a:lnSpc>
                <a:spcPct val="100000"/>
              </a:lnSpc>
              <a:spcBef>
                <a:spcPts val="1000"/>
              </a:spcBef>
              <a:spcAft>
                <a:spcPts val="0"/>
              </a:spcAft>
              <a:buClr>
                <a:schemeClr val="dk1"/>
              </a:buClr>
              <a:buSzPts val="2000"/>
              <a:buFont typeface="Arial"/>
              <a:buNone/>
            </a:pPr>
            <a:r>
              <a:rPr b="1" i="0" lang="es-AR" sz="2000" u="none" cap="none" strike="noStrike">
                <a:solidFill>
                  <a:schemeClr val="dk1"/>
                </a:solidFill>
                <a:latin typeface="Calibri"/>
                <a:ea typeface="Calibri"/>
                <a:cs typeface="Calibri"/>
                <a:sym typeface="Calibri"/>
              </a:rPr>
              <a:t>Professor in charge</a:t>
            </a:r>
            <a:r>
              <a:rPr b="0" i="0" lang="es-AR" sz="2000" u="none" cap="none" strike="noStrike">
                <a:solidFill>
                  <a:schemeClr val="dk1"/>
                </a:solidFill>
                <a:latin typeface="Calibri"/>
                <a:ea typeface="Calibri"/>
                <a:cs typeface="Calibri"/>
                <a:sym typeface="Calibri"/>
              </a:rPr>
              <a:t>: Moira Doyle (</a:t>
            </a:r>
            <a:r>
              <a:rPr b="0" i="0" lang="es-AR" sz="2000" u="sng" cap="none" strike="noStrike">
                <a:solidFill>
                  <a:schemeClr val="hlink"/>
                </a:solidFill>
                <a:latin typeface="Calibri"/>
                <a:ea typeface="Calibri"/>
                <a:cs typeface="Calibri"/>
                <a:sym typeface="Calibri"/>
                <a:hlinkClick r:id="rId3"/>
              </a:rPr>
              <a:t>doyle@cima.fcen.uba.ar</a:t>
            </a:r>
            <a:r>
              <a:rPr b="0" i="0" lang="es-AR"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74" name="Google Shape;174;p28"/>
          <p:cNvSpPr/>
          <p:nvPr/>
        </p:nvSpPr>
        <p:spPr>
          <a:xfrm>
            <a:off x="457200" y="1524000"/>
            <a:ext cx="8229600" cy="4403834"/>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descr="wmo2016_powerpoint_standard_v2_dark-3.jpg" id="179" name="Google Shape;179;p29"/>
          <p:cNvPicPr preferRelativeResize="0"/>
          <p:nvPr/>
        </p:nvPicPr>
        <p:blipFill rotWithShape="1">
          <a:blip r:embed="rId3">
            <a:alphaModFix/>
          </a:blip>
          <a:srcRect b="0" l="0" r="0" t="0"/>
          <a:stretch/>
        </p:blipFill>
        <p:spPr>
          <a:xfrm>
            <a:off x="0" y="0"/>
            <a:ext cx="9180000" cy="6885000"/>
          </a:xfrm>
          <a:prstGeom prst="rect">
            <a:avLst/>
          </a:prstGeom>
          <a:noFill/>
          <a:ln>
            <a:noFill/>
          </a:ln>
        </p:spPr>
      </p:pic>
      <p:sp>
        <p:nvSpPr>
          <p:cNvPr id="180" name="Google Shape;180;p29"/>
          <p:cNvSpPr txBox="1"/>
          <p:nvPr/>
        </p:nvSpPr>
        <p:spPr>
          <a:xfrm>
            <a:off x="457200" y="2342842"/>
            <a:ext cx="8229600" cy="1840813"/>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4440"/>
              <a:buFont typeface="Calibri"/>
              <a:buNone/>
            </a:pPr>
            <a:r>
              <a:rPr lang="es-AR" sz="4440">
                <a:solidFill>
                  <a:schemeClr val="lt1"/>
                </a:solidFill>
                <a:latin typeface="Calibri"/>
                <a:ea typeface="Calibri"/>
                <a:cs typeface="Calibri"/>
                <a:sym typeface="Calibri"/>
              </a:rPr>
              <a:t>Thank you</a:t>
            </a:r>
            <a:endParaRPr/>
          </a:p>
          <a:p>
            <a:pPr indent="0" lvl="0" marL="0" marR="0" rtl="0" algn="ctr">
              <a:lnSpc>
                <a:spcPct val="80000"/>
              </a:lnSpc>
              <a:spcBef>
                <a:spcPts val="0"/>
              </a:spcBef>
              <a:spcAft>
                <a:spcPts val="0"/>
              </a:spcAft>
              <a:buClr>
                <a:schemeClr val="lt1"/>
              </a:buClr>
              <a:buSzPts val="4440"/>
              <a:buFont typeface="Calibri"/>
              <a:buNone/>
            </a:pPr>
            <a:r>
              <a:rPr lang="es-AR" sz="4440">
                <a:solidFill>
                  <a:schemeClr val="lt1"/>
                </a:solidFill>
                <a:latin typeface="Calibri"/>
                <a:ea typeface="Calibri"/>
                <a:cs typeface="Calibri"/>
                <a:sym typeface="Calibri"/>
              </a:rPr>
              <a:t>Merci</a:t>
            </a:r>
            <a:endParaRPr/>
          </a:p>
          <a:p>
            <a:pPr indent="0" lvl="0" marL="0" marR="0" rtl="0" algn="ctr">
              <a:lnSpc>
                <a:spcPct val="80000"/>
              </a:lnSpc>
              <a:spcBef>
                <a:spcPts val="0"/>
              </a:spcBef>
              <a:spcAft>
                <a:spcPts val="0"/>
              </a:spcAft>
              <a:buClr>
                <a:schemeClr val="lt1"/>
              </a:buClr>
              <a:buSzPts val="4440"/>
              <a:buFont typeface="Calibri"/>
              <a:buNone/>
            </a:pPr>
            <a:r>
              <a:rPr lang="es-AR" sz="4440">
                <a:solidFill>
                  <a:schemeClr val="lt1"/>
                </a:solidFill>
                <a:latin typeface="Calibri"/>
                <a:ea typeface="Calibri"/>
                <a:cs typeface="Calibri"/>
                <a:sym typeface="Calibri"/>
              </a:rPr>
              <a:t>Gracias</a:t>
            </a:r>
            <a:endParaRPr sz="4440">
              <a:solidFill>
                <a:schemeClr val="lt1"/>
              </a:solidFill>
              <a:latin typeface="Calibri"/>
              <a:ea typeface="Calibri"/>
              <a:cs typeface="Calibri"/>
              <a:sym typeface="Calibri"/>
            </a:endParaRPr>
          </a:p>
        </p:txBody>
      </p:sp>
      <p:sp>
        <p:nvSpPr>
          <p:cNvPr id="181" name="Google Shape;181;p29"/>
          <p:cNvSpPr/>
          <p:nvPr/>
        </p:nvSpPr>
        <p:spPr>
          <a:xfrm>
            <a:off x="2676720" y="991768"/>
            <a:ext cx="3826560" cy="12926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AR" sz="2400">
                <a:solidFill>
                  <a:schemeClr val="lt1"/>
                </a:solidFill>
                <a:latin typeface="Calibri"/>
                <a:ea typeface="Calibri"/>
                <a:cs typeface="Calibri"/>
                <a:sym typeface="Calibri"/>
              </a:rPr>
              <a:t>Alicia Guadalupe Cejas</a:t>
            </a:r>
            <a:endParaRPr b="1" sz="2400">
              <a:solidFill>
                <a:schemeClr val="lt1"/>
              </a:solidFill>
              <a:latin typeface="Calibri"/>
              <a:ea typeface="Calibri"/>
              <a:cs typeface="Calibri"/>
              <a:sym typeface="Calibri"/>
            </a:endParaRPr>
          </a:p>
          <a:p>
            <a:pPr indent="0" lvl="0" marL="0" marR="0" rtl="0" algn="ctr">
              <a:spcBef>
                <a:spcPts val="0"/>
              </a:spcBef>
              <a:spcAft>
                <a:spcPts val="0"/>
              </a:spcAft>
              <a:buNone/>
            </a:pPr>
            <a:r>
              <a:rPr i="1" lang="es-AR" sz="1800">
                <a:solidFill>
                  <a:schemeClr val="lt1"/>
                </a:solidFill>
                <a:latin typeface="Calibri"/>
                <a:ea typeface="Calibri"/>
                <a:cs typeface="Calibri"/>
                <a:sym typeface="Calibri"/>
              </a:rPr>
              <a:t>Sector Marino</a:t>
            </a:r>
            <a:endParaRPr/>
          </a:p>
          <a:p>
            <a:pPr indent="0" lvl="0" marL="0" marR="0" rtl="0" algn="ctr">
              <a:spcBef>
                <a:spcPts val="0"/>
              </a:spcBef>
              <a:spcAft>
                <a:spcPts val="0"/>
              </a:spcAft>
              <a:buNone/>
            </a:pPr>
            <a:r>
              <a:rPr lang="es-AR" sz="1800">
                <a:solidFill>
                  <a:schemeClr val="lt1"/>
                </a:solidFill>
                <a:latin typeface="Calibri"/>
                <a:ea typeface="Calibri"/>
                <a:cs typeface="Calibri"/>
                <a:sym typeface="Calibri"/>
              </a:rPr>
              <a:t>SERVICIO METEOROLOGICO NACIONAL</a:t>
            </a:r>
            <a:endParaRPr/>
          </a:p>
          <a:p>
            <a:pPr indent="0" lvl="0" marL="0" marR="0" rtl="0" algn="ctr">
              <a:spcBef>
                <a:spcPts val="0"/>
              </a:spcBef>
              <a:spcAft>
                <a:spcPts val="0"/>
              </a:spcAft>
              <a:buNone/>
            </a:pPr>
            <a:r>
              <a:rPr lang="es-AR" sz="1800">
                <a:solidFill>
                  <a:schemeClr val="lt1"/>
                </a:solidFill>
                <a:latin typeface="Calibri"/>
                <a:ea typeface="Calibri"/>
                <a:cs typeface="Calibri"/>
                <a:sym typeface="Calibri"/>
              </a:rPr>
              <a:t>ARGENTINA</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2"/>
          <p:cNvSpPr txBox="1"/>
          <p:nvPr>
            <p:ph type="title"/>
          </p:nvPr>
        </p:nvSpPr>
        <p:spPr>
          <a:xfrm>
            <a:off x="457200" y="272127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1" lang="es-AR" sz="4400" u="none" cap="none" strike="noStrike">
                <a:solidFill>
                  <a:schemeClr val="dk1"/>
                </a:solidFill>
                <a:latin typeface="Calibri"/>
                <a:ea typeface="Calibri"/>
                <a:cs typeface="Calibri"/>
                <a:sym typeface="Calibri"/>
              </a:rPr>
              <a:t>Service-related activities:</a:t>
            </a:r>
            <a:endParaRPr b="1" i="1" sz="4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MARINE SERVICES </a:t>
            </a:r>
            <a:br>
              <a:rPr b="1" i="0" lang="es-AR" sz="3959" u="none" cap="none" strike="noStrike">
                <a:solidFill>
                  <a:schemeClr val="dk1"/>
                </a:solidFill>
                <a:latin typeface="Calibri"/>
                <a:ea typeface="Calibri"/>
                <a:cs typeface="Calibri"/>
                <a:sym typeface="Calibri"/>
              </a:rPr>
            </a:br>
            <a:r>
              <a:rPr b="1" i="0" lang="es-AR" sz="3240" u="none" cap="none" strike="noStrike">
                <a:solidFill>
                  <a:schemeClr val="dk1"/>
                </a:solidFill>
                <a:latin typeface="Calibri"/>
                <a:ea typeface="Calibri"/>
                <a:cs typeface="Calibri"/>
                <a:sym typeface="Calibri"/>
              </a:rPr>
              <a:t>INTENDED IMPLEMENTATION: ENDING OF 2018</a:t>
            </a:r>
            <a:endParaRPr b="1" i="0" sz="3240" u="none" cap="none" strike="noStrike">
              <a:solidFill>
                <a:schemeClr val="dk1"/>
              </a:solidFill>
              <a:latin typeface="Calibri"/>
              <a:ea typeface="Calibri"/>
              <a:cs typeface="Calibri"/>
              <a:sym typeface="Calibri"/>
            </a:endParaRPr>
          </a:p>
        </p:txBody>
      </p:sp>
      <p:sp>
        <p:nvSpPr>
          <p:cNvPr id="71" name="Google Shape;7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1" i="1" lang="es-AR" sz="3200" u="none" cap="none" strike="noStrike">
                <a:solidFill>
                  <a:schemeClr val="dk1"/>
                </a:solidFill>
                <a:latin typeface="Calibri"/>
                <a:ea typeface="Calibri"/>
                <a:cs typeface="Calibri"/>
                <a:sym typeface="Calibri"/>
              </a:rPr>
              <a:t>Redefinition of subareas within MetArea VI</a:t>
            </a:r>
            <a:endParaRPr/>
          </a:p>
          <a:p>
            <a:pPr indent="-228600" lvl="0" marL="228600" marR="0" rtl="0" algn="l">
              <a:lnSpc>
                <a:spcPct val="90000"/>
              </a:lnSpc>
              <a:spcBef>
                <a:spcPts val="1000"/>
              </a:spcBef>
              <a:spcAft>
                <a:spcPts val="0"/>
              </a:spcAft>
              <a:buClr>
                <a:schemeClr val="dk1"/>
              </a:buClr>
              <a:buSzPts val="2800"/>
              <a:buFont typeface="Arial"/>
              <a:buChar char="•"/>
            </a:pPr>
            <a:r>
              <a:rPr b="1" i="1" lang="es-AR" sz="3200" u="none" cap="none" strike="noStrike">
                <a:solidFill>
                  <a:schemeClr val="dk1"/>
                </a:solidFill>
                <a:latin typeface="Calibri"/>
                <a:ea typeface="Calibri"/>
                <a:cs typeface="Calibri"/>
                <a:sym typeface="Calibri"/>
              </a:rPr>
              <a:t>New coastal bulletin</a:t>
            </a:r>
            <a:endParaRPr/>
          </a:p>
          <a:p>
            <a:pPr indent="-228600" lvl="0" marL="228600" marR="0" rtl="0" algn="l">
              <a:lnSpc>
                <a:spcPct val="90000"/>
              </a:lnSpc>
              <a:spcBef>
                <a:spcPts val="1000"/>
              </a:spcBef>
              <a:spcAft>
                <a:spcPts val="0"/>
              </a:spcAft>
              <a:buClr>
                <a:schemeClr val="dk1"/>
              </a:buClr>
              <a:buSzPts val="2800"/>
              <a:buFont typeface="Arial"/>
              <a:buChar char="•"/>
            </a:pPr>
            <a:r>
              <a:rPr b="1" i="1" lang="es-AR" sz="3200" u="none" cap="none" strike="noStrike">
                <a:solidFill>
                  <a:schemeClr val="dk1"/>
                </a:solidFill>
                <a:latin typeface="Calibri"/>
                <a:ea typeface="Calibri"/>
                <a:cs typeface="Calibri"/>
                <a:sym typeface="Calibri"/>
              </a:rPr>
              <a:t>New procedures are being implemented for cases of accidents that occurred on the Argentinian maritime platform.</a:t>
            </a:r>
            <a:endParaRPr b="0" i="0" sz="3200" u="none" cap="none" strike="noStrike">
              <a:solidFill>
                <a:schemeClr val="dk1"/>
              </a:solidFill>
              <a:latin typeface="Calibri"/>
              <a:ea typeface="Calibri"/>
              <a:cs typeface="Calibri"/>
              <a:sym typeface="Calibri"/>
            </a:endParaRPr>
          </a:p>
        </p:txBody>
      </p:sp>
      <p:sp>
        <p:nvSpPr>
          <p:cNvPr id="72" name="Google Shape;72;p13"/>
          <p:cNvSpPr/>
          <p:nvPr/>
        </p:nvSpPr>
        <p:spPr>
          <a:xfrm>
            <a:off x="457200" y="1524000"/>
            <a:ext cx="8229600" cy="4403834"/>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Calibri"/>
              <a:buNone/>
            </a:pPr>
            <a:r>
              <a:rPr b="1" i="0" lang="es-AR" sz="4000" u="none" cap="none" strike="noStrike">
                <a:solidFill>
                  <a:schemeClr val="dk1"/>
                </a:solidFill>
                <a:latin typeface="Calibri"/>
                <a:ea typeface="Calibri"/>
                <a:cs typeface="Calibri"/>
                <a:sym typeface="Calibri"/>
              </a:rPr>
              <a:t>MARINE SERVICES </a:t>
            </a:r>
            <a:br>
              <a:rPr b="0" i="0" lang="es-AR" sz="4400" u="none" cap="none" strike="noStrike">
                <a:solidFill>
                  <a:schemeClr val="dk1"/>
                </a:solidFill>
                <a:latin typeface="Calibri"/>
                <a:ea typeface="Calibri"/>
                <a:cs typeface="Calibri"/>
                <a:sym typeface="Calibri"/>
              </a:rPr>
            </a:br>
            <a:endParaRPr b="1" i="1" sz="2200" u="none" cap="none" strike="noStrike">
              <a:solidFill>
                <a:schemeClr val="dk1"/>
              </a:solidFill>
              <a:latin typeface="Calibri"/>
              <a:ea typeface="Calibri"/>
              <a:cs typeface="Calibri"/>
              <a:sym typeface="Calibri"/>
            </a:endParaRPr>
          </a:p>
        </p:txBody>
      </p:sp>
      <p:sp>
        <p:nvSpPr>
          <p:cNvPr id="78" name="Google Shape;78;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800"/>
              <a:buFont typeface="Arial"/>
              <a:buChar char="•"/>
            </a:pPr>
            <a:r>
              <a:rPr b="1" i="1" lang="es-AR" sz="3200" u="none" cap="none" strike="noStrike">
                <a:solidFill>
                  <a:schemeClr val="dk1"/>
                </a:solidFill>
                <a:latin typeface="Calibri"/>
                <a:ea typeface="Calibri"/>
                <a:cs typeface="Calibri"/>
                <a:sym typeface="Calibri"/>
              </a:rPr>
              <a:t>Services for the high seas</a:t>
            </a:r>
            <a:endParaRPr/>
          </a:p>
          <a:p>
            <a:pPr indent="-342900" lvl="0" marL="342900" marR="0" rtl="0" algn="l">
              <a:lnSpc>
                <a:spcPct val="80000"/>
              </a:lnSpc>
              <a:spcBef>
                <a:spcPts val="0"/>
              </a:spcBef>
              <a:spcAft>
                <a:spcPts val="0"/>
              </a:spcAft>
              <a:buClr>
                <a:schemeClr val="dk1"/>
              </a:buClr>
              <a:buSzPts val="2800"/>
              <a:buFont typeface="Arial"/>
              <a:buChar char="•"/>
            </a:pPr>
            <a:r>
              <a:rPr b="1" i="1" lang="es-AR" sz="3200" u="none" cap="none" strike="noStrike">
                <a:solidFill>
                  <a:schemeClr val="dk1"/>
                </a:solidFill>
                <a:latin typeface="Calibri"/>
                <a:ea typeface="Calibri"/>
                <a:cs typeface="Calibri"/>
                <a:sym typeface="Calibri"/>
              </a:rPr>
              <a:t>Services for coastal waters “coastal waters will be considered within the range of maritime zone 1 and of the dsc in vhf. (50 nm)”</a:t>
            </a:r>
            <a:endParaRPr/>
          </a:p>
          <a:p>
            <a:pPr indent="-342900" lvl="0" marL="342900" marR="0" rtl="0" algn="l">
              <a:lnSpc>
                <a:spcPct val="80000"/>
              </a:lnSpc>
              <a:spcBef>
                <a:spcPts val="0"/>
              </a:spcBef>
              <a:spcAft>
                <a:spcPts val="0"/>
              </a:spcAft>
              <a:buClr>
                <a:schemeClr val="dk1"/>
              </a:buClr>
              <a:buSzPts val="2800"/>
              <a:buFont typeface="Arial"/>
              <a:buChar char="•"/>
            </a:pPr>
            <a:r>
              <a:rPr b="1" i="1" lang="es-AR" sz="3200" u="none" cap="none" strike="noStrike">
                <a:solidFill>
                  <a:schemeClr val="dk1"/>
                </a:solidFill>
                <a:latin typeface="Calibri"/>
                <a:ea typeface="Calibri"/>
                <a:cs typeface="Calibri"/>
                <a:sym typeface="Calibri"/>
              </a:rPr>
              <a:t>Offshore Services “offshore waters will be defined as beyond coastal waters up to a  certain limit (250 mn)”</a:t>
            </a:r>
            <a:endParaRPr/>
          </a:p>
          <a:p>
            <a:pPr indent="0" lvl="0" marL="0" marR="0" rtl="0" algn="l">
              <a:lnSpc>
                <a:spcPct val="80000"/>
              </a:lnSpc>
              <a:spcBef>
                <a:spcPts val="1000"/>
              </a:spcBef>
              <a:spcAft>
                <a:spcPts val="0"/>
              </a:spcAft>
              <a:buClr>
                <a:schemeClr val="dk1"/>
              </a:buClr>
              <a:buSzPts val="2800"/>
              <a:buFont typeface="Arial"/>
              <a:buNone/>
            </a:pPr>
            <a:r>
              <a:rPr b="0" i="1" lang="es-AR" sz="3200" u="none" cap="none" strike="noStrike">
                <a:solidFill>
                  <a:schemeClr val="dk1"/>
                </a:solidFill>
                <a:latin typeface="Calibri"/>
                <a:ea typeface="Calibri"/>
                <a:cs typeface="Calibri"/>
                <a:sym typeface="Calibri"/>
              </a:rPr>
              <a:t>For the above Services, the Wind Warnings will be issued as a separate product.</a:t>
            </a:r>
            <a:endParaRPr b="0" i="0" sz="3200" u="none" cap="none" strike="noStrike">
              <a:solidFill>
                <a:schemeClr val="dk1"/>
              </a:solidFill>
              <a:latin typeface="Calibri"/>
              <a:ea typeface="Calibri"/>
              <a:cs typeface="Calibri"/>
              <a:sym typeface="Calibri"/>
            </a:endParaRPr>
          </a:p>
        </p:txBody>
      </p:sp>
      <p:sp>
        <p:nvSpPr>
          <p:cNvPr id="79" name="Google Shape;79;p14"/>
          <p:cNvSpPr/>
          <p:nvPr/>
        </p:nvSpPr>
        <p:spPr>
          <a:xfrm>
            <a:off x="457200" y="1524000"/>
            <a:ext cx="8229600" cy="4403834"/>
          </a:xfrm>
          <a:prstGeom prst="roundRect">
            <a:avLst>
              <a:gd fmla="val 2451" name="adj"/>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type="title"/>
          </p:nvPr>
        </p:nvSpPr>
        <p:spPr>
          <a:xfrm>
            <a:off x="457200" y="37349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90932"/>
              </a:lnSpc>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REDEFINITION OF SUBAREAS WITHIN METAREA VI</a:t>
            </a:r>
            <a:br>
              <a:rPr b="1" i="0" lang="es-AR" sz="3959" u="none" cap="none" strike="noStrike">
                <a:solidFill>
                  <a:schemeClr val="dk1"/>
                </a:solidFill>
                <a:latin typeface="Calibri"/>
                <a:ea typeface="Calibri"/>
                <a:cs typeface="Calibri"/>
                <a:sym typeface="Calibri"/>
              </a:rPr>
            </a:br>
            <a:r>
              <a:rPr b="1" i="1" lang="es-AR" sz="2790" u="none" cap="none" strike="noStrike">
                <a:solidFill>
                  <a:schemeClr val="dk1"/>
                </a:solidFill>
                <a:latin typeface="Calibri"/>
                <a:ea typeface="Calibri"/>
                <a:cs typeface="Calibri"/>
                <a:sym typeface="Calibri"/>
              </a:rPr>
              <a:t>(scheduled implementation: December  2018) </a:t>
            </a:r>
            <a:endParaRPr b="1" i="1" sz="2790" u="none" cap="none" strike="noStrike">
              <a:solidFill>
                <a:schemeClr val="dk1"/>
              </a:solidFill>
              <a:latin typeface="Calibri"/>
              <a:ea typeface="Calibri"/>
              <a:cs typeface="Calibri"/>
              <a:sym typeface="Calibri"/>
            </a:endParaRPr>
          </a:p>
        </p:txBody>
      </p:sp>
      <p:pic>
        <p:nvPicPr>
          <p:cNvPr id="85" name="Google Shape;85;p15"/>
          <p:cNvPicPr preferRelativeResize="0"/>
          <p:nvPr>
            <p:ph idx="1" type="body"/>
          </p:nvPr>
        </p:nvPicPr>
        <p:blipFill rotWithShape="1">
          <a:blip r:embed="rId3">
            <a:alphaModFix/>
          </a:blip>
          <a:srcRect b="0" l="0" r="0" t="0"/>
          <a:stretch/>
        </p:blipFill>
        <p:spPr>
          <a:xfrm>
            <a:off x="1346556" y="1742475"/>
            <a:ext cx="3485600" cy="4525964"/>
          </a:xfrm>
          <a:prstGeom prst="rect">
            <a:avLst/>
          </a:prstGeom>
          <a:noFill/>
          <a:ln>
            <a:noFill/>
          </a:ln>
        </p:spPr>
      </p:pic>
      <p:pic>
        <p:nvPicPr>
          <p:cNvPr id="86" name="Google Shape;86;p15"/>
          <p:cNvPicPr preferRelativeResize="0"/>
          <p:nvPr/>
        </p:nvPicPr>
        <p:blipFill rotWithShape="1">
          <a:blip r:embed="rId4">
            <a:alphaModFix/>
          </a:blip>
          <a:srcRect b="0" l="0" r="0" t="0"/>
          <a:stretch/>
        </p:blipFill>
        <p:spPr>
          <a:xfrm>
            <a:off x="4891323" y="1821976"/>
            <a:ext cx="2834271" cy="4152720"/>
          </a:xfrm>
          <a:prstGeom prst="roundRect">
            <a:avLst>
              <a:gd fmla="val 1217" name="adj"/>
            </a:avLst>
          </a:prstGeom>
          <a:solidFill>
            <a:srgbClr val="ECECEC"/>
          </a:solidFill>
          <a:ln cap="flat" cmpd="sng" w="19050">
            <a:solidFill>
              <a:srgbClr val="00B0F0"/>
            </a:solidFill>
            <a:prstDash val="solid"/>
            <a:round/>
            <a:headEnd len="sm" w="sm" type="none"/>
            <a:tailEnd len="sm" w="sm" type="none"/>
          </a:ln>
        </p:spPr>
      </p:pic>
      <p:sp>
        <p:nvSpPr>
          <p:cNvPr id="87" name="Google Shape;87;p15"/>
          <p:cNvSpPr/>
          <p:nvPr/>
        </p:nvSpPr>
        <p:spPr>
          <a:xfrm>
            <a:off x="3279383" y="5934327"/>
            <a:ext cx="9077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AR" sz="1800" u="none" cap="none" strike="noStrike">
                <a:solidFill>
                  <a:schemeClr val="dk1"/>
                </a:solidFill>
                <a:latin typeface="Calibri"/>
                <a:ea typeface="Calibri"/>
                <a:cs typeface="Calibri"/>
                <a:sym typeface="Calibri"/>
              </a:rPr>
              <a:t>Current</a:t>
            </a:r>
            <a:endParaRPr sz="1800">
              <a:solidFill>
                <a:schemeClr val="dk1"/>
              </a:solidFill>
              <a:latin typeface="Calibri"/>
              <a:ea typeface="Calibri"/>
              <a:cs typeface="Calibri"/>
              <a:sym typeface="Calibri"/>
            </a:endParaRPr>
          </a:p>
        </p:txBody>
      </p:sp>
      <p:sp>
        <p:nvSpPr>
          <p:cNvPr id="88" name="Google Shape;88;p15"/>
          <p:cNvSpPr/>
          <p:nvPr/>
        </p:nvSpPr>
        <p:spPr>
          <a:xfrm>
            <a:off x="6059357" y="5939581"/>
            <a:ext cx="135620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AR" sz="1800">
                <a:solidFill>
                  <a:schemeClr val="dk1"/>
                </a:solidFill>
                <a:latin typeface="Calibri"/>
                <a:ea typeface="Calibri"/>
                <a:cs typeface="Calibri"/>
                <a:sym typeface="Calibri"/>
              </a:rPr>
              <a:t>Redefinition</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6"/>
          <p:cNvSpPr txBox="1"/>
          <p:nvPr>
            <p:ph type="title"/>
          </p:nvPr>
        </p:nvSpPr>
        <p:spPr>
          <a:xfrm>
            <a:off x="0" y="274638"/>
            <a:ext cx="8993875"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55000"/>
              </a:lnSpc>
              <a:spcBef>
                <a:spcPts val="0"/>
              </a:spcBef>
              <a:spcAft>
                <a:spcPts val="0"/>
              </a:spcAft>
              <a:buClr>
                <a:schemeClr val="dk1"/>
              </a:buClr>
              <a:buSzPts val="4000"/>
              <a:buFont typeface="Calibri"/>
              <a:buNone/>
            </a:pPr>
            <a:r>
              <a:rPr b="1" i="0" lang="es-AR" sz="4000" u="none" cap="none" strike="noStrike">
                <a:solidFill>
                  <a:schemeClr val="dk1"/>
                </a:solidFill>
                <a:latin typeface="Calibri"/>
                <a:ea typeface="Calibri"/>
                <a:cs typeface="Calibri"/>
                <a:sym typeface="Calibri"/>
              </a:rPr>
              <a:t>AREAS OF RESPONSIBILITY</a:t>
            </a:r>
            <a:br>
              <a:rPr b="0" i="0" lang="es-AR" sz="4000" u="none" cap="none" strike="noStrike">
                <a:solidFill>
                  <a:schemeClr val="dk1"/>
                </a:solidFill>
                <a:latin typeface="Calibri"/>
                <a:ea typeface="Calibri"/>
                <a:cs typeface="Calibri"/>
                <a:sym typeface="Calibri"/>
              </a:rPr>
            </a:br>
            <a:r>
              <a:rPr b="0" i="0" lang="es-AR" sz="4000" u="none" cap="none" strike="noStrike">
                <a:solidFill>
                  <a:schemeClr val="dk1"/>
                </a:solidFill>
                <a:latin typeface="Calibri"/>
                <a:ea typeface="Calibri"/>
                <a:cs typeface="Calibri"/>
                <a:sym typeface="Calibri"/>
              </a:rPr>
              <a:t> </a:t>
            </a:r>
            <a:r>
              <a:rPr b="1" i="1" lang="es-AR" sz="1800" u="none" cap="none" strike="noStrike">
                <a:solidFill>
                  <a:schemeClr val="dk1"/>
                </a:solidFill>
                <a:latin typeface="Calibri"/>
                <a:ea typeface="Calibri"/>
                <a:cs typeface="Calibri"/>
                <a:sym typeface="Calibri"/>
              </a:rPr>
              <a:t>Redefinition of the sub-areas used by the NWS to conform to the limits of the METAREAS </a:t>
            </a:r>
            <a:endParaRPr b="1" i="1" sz="1800" u="none" cap="none" strike="noStrike">
              <a:solidFill>
                <a:schemeClr val="dk1"/>
              </a:solidFill>
              <a:latin typeface="Calibri"/>
              <a:ea typeface="Calibri"/>
              <a:cs typeface="Calibri"/>
              <a:sym typeface="Calibri"/>
            </a:endParaRPr>
          </a:p>
        </p:txBody>
      </p:sp>
      <p:pic>
        <p:nvPicPr>
          <p:cNvPr id="94" name="Google Shape;94;p16"/>
          <p:cNvPicPr preferRelativeResize="0"/>
          <p:nvPr>
            <p:ph idx="1" type="body"/>
          </p:nvPr>
        </p:nvPicPr>
        <p:blipFill rotWithShape="1">
          <a:blip r:embed="rId3">
            <a:alphaModFix/>
          </a:blip>
          <a:srcRect b="0" l="0" r="0" t="0"/>
          <a:stretch/>
        </p:blipFill>
        <p:spPr>
          <a:xfrm>
            <a:off x="1306604" y="1196923"/>
            <a:ext cx="6499916" cy="4867963"/>
          </a:xfrm>
          <a:prstGeom prst="roundRect">
            <a:avLst>
              <a:gd fmla="val 1217" name="adj"/>
            </a:avLst>
          </a:prstGeom>
          <a:solidFill>
            <a:srgbClr val="ECECEC"/>
          </a:solidFill>
          <a:ln cap="flat" cmpd="sng" w="19050">
            <a:solidFill>
              <a:srgbClr val="00B0F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1035"/>
              </a:lnSpc>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NEW SERVICES FOR COASTAL WATER </a:t>
            </a:r>
            <a:r>
              <a:rPr b="1" i="0" lang="es-AR" sz="3600" u="none" cap="none" strike="noStrike">
                <a:solidFill>
                  <a:schemeClr val="dk1"/>
                </a:solidFill>
                <a:latin typeface="Calibri"/>
                <a:ea typeface="Calibri"/>
                <a:cs typeface="Calibri"/>
                <a:sym typeface="Calibri"/>
              </a:rPr>
              <a:t>AND REDEFINITION OF OFFSHORE COAST</a:t>
            </a:r>
            <a:endParaRPr b="0" i="0" sz="3600" u="none" cap="none" strike="noStrike">
              <a:solidFill>
                <a:schemeClr val="dk1"/>
              </a:solidFill>
              <a:latin typeface="Calibri"/>
              <a:ea typeface="Calibri"/>
              <a:cs typeface="Calibri"/>
              <a:sym typeface="Calibri"/>
            </a:endParaRPr>
          </a:p>
        </p:txBody>
      </p:sp>
      <p:pic>
        <p:nvPicPr>
          <p:cNvPr id="100" name="Google Shape;100;p17"/>
          <p:cNvPicPr preferRelativeResize="0"/>
          <p:nvPr>
            <p:ph idx="1" type="body"/>
          </p:nvPr>
        </p:nvPicPr>
        <p:blipFill rotWithShape="1">
          <a:blip r:embed="rId3">
            <a:alphaModFix/>
          </a:blip>
          <a:srcRect b="20319" l="16028" r="16819" t="0"/>
          <a:stretch/>
        </p:blipFill>
        <p:spPr>
          <a:xfrm>
            <a:off x="1891860" y="1417638"/>
            <a:ext cx="2722180" cy="4693636"/>
          </a:xfrm>
          <a:prstGeom prst="roundRect">
            <a:avLst>
              <a:gd fmla="val 1217" name="adj"/>
            </a:avLst>
          </a:prstGeom>
          <a:solidFill>
            <a:srgbClr val="ECECEC"/>
          </a:solidFill>
          <a:ln cap="flat" cmpd="sng" w="19050">
            <a:solidFill>
              <a:srgbClr val="00B0F0"/>
            </a:solidFill>
            <a:prstDash val="solid"/>
            <a:round/>
            <a:headEnd len="sm" w="sm" type="none"/>
            <a:tailEnd len="sm" w="sm" type="none"/>
          </a:ln>
        </p:spPr>
      </p:pic>
      <p:sp>
        <p:nvSpPr>
          <p:cNvPr id="101" name="Google Shape;101;p17"/>
          <p:cNvSpPr/>
          <p:nvPr/>
        </p:nvSpPr>
        <p:spPr>
          <a:xfrm>
            <a:off x="4761185" y="1417638"/>
            <a:ext cx="3205656" cy="46936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rPr b="1" i="1" lang="es-AR" sz="1800" u="none" cap="none" strike="noStrike">
                <a:solidFill>
                  <a:schemeClr val="dk1"/>
                </a:solidFill>
                <a:latin typeface="Calibri"/>
                <a:ea typeface="Calibri"/>
                <a:cs typeface="Calibri"/>
                <a:sym typeface="Calibri"/>
              </a:rPr>
              <a:t>Procedures for Wind Warnings</a:t>
            </a:r>
            <a:endParaRPr b="1" i="1"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b="1" i="1" lang="es-AR" sz="1800" u="none" cap="none" strike="noStrike">
                <a:solidFill>
                  <a:schemeClr val="dk1"/>
                </a:solidFill>
                <a:latin typeface="Calibri"/>
                <a:ea typeface="Calibri"/>
                <a:cs typeface="Calibri"/>
                <a:sym typeface="Calibri"/>
              </a:rPr>
              <a:t>issued as a separate product</a:t>
            </a:r>
            <a:endParaRPr b="1" i="1"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Calibri"/>
              <a:buNone/>
            </a:pPr>
            <a:r>
              <a:rPr b="1" i="0" lang="es-AR" sz="4000" u="none" cap="none" strike="noStrike">
                <a:solidFill>
                  <a:schemeClr val="dk1"/>
                </a:solidFill>
                <a:latin typeface="Calibri"/>
                <a:ea typeface="Calibri"/>
                <a:cs typeface="Calibri"/>
                <a:sym typeface="Calibri"/>
              </a:rPr>
              <a:t>NAVTEX STATIONS</a:t>
            </a:r>
            <a:endParaRPr b="1" i="1" sz="4000" u="none" cap="none" strike="noStrike">
              <a:solidFill>
                <a:schemeClr val="dk1"/>
              </a:solidFill>
              <a:latin typeface="Calibri"/>
              <a:ea typeface="Calibri"/>
              <a:cs typeface="Calibri"/>
              <a:sym typeface="Calibri"/>
            </a:endParaRPr>
          </a:p>
        </p:txBody>
      </p:sp>
      <p:pic>
        <p:nvPicPr>
          <p:cNvPr id="107" name="Google Shape;107;p18"/>
          <p:cNvPicPr preferRelativeResize="0"/>
          <p:nvPr>
            <p:ph idx="1" type="body"/>
          </p:nvPr>
        </p:nvPicPr>
        <p:blipFill rotWithShape="1">
          <a:blip r:embed="rId3">
            <a:alphaModFix/>
          </a:blip>
          <a:srcRect b="0" l="0" r="0" t="0"/>
          <a:stretch/>
        </p:blipFill>
        <p:spPr>
          <a:xfrm>
            <a:off x="1091629" y="1295401"/>
            <a:ext cx="6960741" cy="4525963"/>
          </a:xfrm>
          <a:prstGeom prst="roundRect">
            <a:avLst>
              <a:gd fmla="val 1217" name="adj"/>
            </a:avLst>
          </a:prstGeom>
          <a:solidFill>
            <a:srgbClr val="ECECEC"/>
          </a:solidFill>
          <a:ln cap="flat" cmpd="sng" w="19050">
            <a:solidFill>
              <a:srgbClr val="00B0F0"/>
            </a:solidFill>
            <a:prstDash val="solid"/>
            <a:round/>
            <a:headEnd len="sm" w="sm" type="none"/>
            <a:tailEnd len="sm" w="sm" type="none"/>
          </a:ln>
        </p:spPr>
      </p:pic>
      <p:sp>
        <p:nvSpPr>
          <p:cNvPr id="108" name="Google Shape;108;p18"/>
          <p:cNvSpPr/>
          <p:nvPr/>
        </p:nvSpPr>
        <p:spPr>
          <a:xfrm>
            <a:off x="6231230" y="5821364"/>
            <a:ext cx="182114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AR" sz="1800">
                <a:solidFill>
                  <a:schemeClr val="dk1"/>
                </a:solidFill>
                <a:latin typeface="Calibri"/>
                <a:ea typeface="Calibri"/>
                <a:cs typeface="Calibri"/>
                <a:sym typeface="Calibri"/>
              </a:rPr>
              <a:t>Coastal coverage</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1" i="0" lang="es-AR" sz="3959" u="none" cap="none" strike="noStrike">
                <a:solidFill>
                  <a:schemeClr val="dk1"/>
                </a:solidFill>
                <a:latin typeface="Calibri"/>
                <a:ea typeface="Calibri"/>
                <a:cs typeface="Calibri"/>
                <a:sym typeface="Calibri"/>
              </a:rPr>
              <a:t>RIVERS FORECASTS NEW BULLETINS </a:t>
            </a:r>
            <a:endParaRPr b="1" i="0" sz="3959" u="none" cap="none" strike="noStrike">
              <a:solidFill>
                <a:schemeClr val="dk1"/>
              </a:solidFill>
              <a:latin typeface="Calibri"/>
              <a:ea typeface="Calibri"/>
              <a:cs typeface="Calibri"/>
              <a:sym typeface="Calibri"/>
            </a:endParaRPr>
          </a:p>
        </p:txBody>
      </p:sp>
      <p:pic>
        <p:nvPicPr>
          <p:cNvPr id="114" name="Google Shape;114;p19"/>
          <p:cNvPicPr preferRelativeResize="0"/>
          <p:nvPr>
            <p:ph idx="1" type="body"/>
          </p:nvPr>
        </p:nvPicPr>
        <p:blipFill rotWithShape="1">
          <a:blip r:embed="rId3">
            <a:alphaModFix/>
          </a:blip>
          <a:srcRect b="0" l="0" r="0" t="0"/>
          <a:stretch/>
        </p:blipFill>
        <p:spPr>
          <a:xfrm>
            <a:off x="1091629" y="1368979"/>
            <a:ext cx="6960741" cy="4525963"/>
          </a:xfrm>
          <a:prstGeom prst="roundRect">
            <a:avLst>
              <a:gd fmla="val 1217" name="adj"/>
            </a:avLst>
          </a:prstGeom>
          <a:solidFill>
            <a:srgbClr val="ECECEC"/>
          </a:solidFill>
          <a:ln cap="flat" cmpd="sng" w="19050">
            <a:solidFill>
              <a:srgbClr val="00B0F0"/>
            </a:solidFill>
            <a:prstDash val="solid"/>
            <a:round/>
            <a:headEnd len="sm" w="sm" type="none"/>
            <a:tailEnd len="sm" w="sm" type="none"/>
          </a:ln>
        </p:spPr>
      </p:pic>
      <p:sp>
        <p:nvSpPr>
          <p:cNvPr id="115" name="Google Shape;115;p19"/>
          <p:cNvSpPr/>
          <p:nvPr/>
        </p:nvSpPr>
        <p:spPr>
          <a:xfrm>
            <a:off x="4309023" y="5870560"/>
            <a:ext cx="38412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AR" sz="1800">
                <a:solidFill>
                  <a:schemeClr val="dk1"/>
                </a:solidFill>
                <a:latin typeface="Calibri"/>
                <a:ea typeface="Calibri"/>
                <a:cs typeface="Calibri"/>
                <a:sym typeface="Calibri"/>
              </a:rPr>
              <a:t>In the most important navigable rivers</a:t>
            </a:r>
            <a:endParaRPr b="1" i="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MO_BLUE_Powerpoint_en_f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