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6" r:id="rId4"/>
    <p:sldId id="275" r:id="rId5"/>
    <p:sldId id="265" r:id="rId6"/>
    <p:sldId id="263" r:id="rId7"/>
    <p:sldId id="267" r:id="rId8"/>
    <p:sldId id="271" r:id="rId9"/>
    <p:sldId id="264" r:id="rId10"/>
    <p:sldId id="27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DFE0-3816-4E93-A3DB-6C5DD500498B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D226C-3A67-4CD7-A701-22BC02ED91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06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.bom.gov.au/bommarineupdatesu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http://www.bom.gov.au/marine/lite/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226C-3A67-4CD7-A701-22BC02ED915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9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http://www.bom.gov.au/oceanography/forecasts/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226C-3A67-4CD7-A701-22BC02ED915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64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https://www.atsb.gov.au/publications/investigation_reports/2018/mair/344-mo-2018-008/</a:t>
            </a:r>
          </a:p>
          <a:p>
            <a:r>
              <a:rPr lang="en-AU" dirty="0" smtClean="0"/>
              <a:t>http://www.rms.nsw.gov.au/maritime/using-waterways/container-incident.html</a:t>
            </a:r>
          </a:p>
          <a:p>
            <a:r>
              <a:rPr lang="en-AU" dirty="0" smtClean="0"/>
              <a:t>https://www.amsa.gov.au/marine-environment/incidents-and-exercises/locating-containers-lost-ym-efficiency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226C-3A67-4CD7-A701-22BC02ED915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52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https://e.bom.gov.au/bommarineupdatesub</a:t>
            </a:r>
            <a:r>
              <a:rPr lang="en-US" dirty="0" smtClean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226C-3A67-4CD7-A701-22BC02ED915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4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424066"/>
            <a:ext cx="8229600" cy="2427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00" dirty="0">
                <a:solidFill>
                  <a:schemeClr val="bg1"/>
                </a:solidFill>
              </a:rPr>
              <a:t>METAREA X</a:t>
            </a:r>
          </a:p>
          <a:p>
            <a:r>
              <a:rPr lang="en-US" sz="5700" dirty="0">
                <a:solidFill>
                  <a:schemeClr val="bg1"/>
                </a:solidFill>
              </a:rPr>
              <a:t>Report</a:t>
            </a:r>
          </a:p>
          <a:p>
            <a:endParaRPr lang="en-US" sz="33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Lucie </a:t>
            </a:r>
            <a:r>
              <a:rPr lang="en-US" sz="2600" dirty="0" smtClean="0">
                <a:solidFill>
                  <a:schemeClr val="bg1"/>
                </a:solidFill>
              </a:rPr>
              <a:t>Blom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WWMIWS-1, August 2018</a:t>
            </a:r>
          </a:p>
          <a:p>
            <a:r>
              <a:rPr lang="en-US" sz="2600" dirty="0">
                <a:solidFill>
                  <a:schemeClr val="bg1"/>
                </a:solidFill>
              </a:rPr>
              <a:t>Australian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Communicating service changes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E-news for marine services updates </a:t>
            </a: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62" y="2519475"/>
            <a:ext cx="5748728" cy="31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>
                <a:solidFill>
                  <a:schemeClr val="bg1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service-related </a:t>
            </a:r>
            <a:r>
              <a:rPr lang="en-US" dirty="0"/>
              <a:t>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harts </a:t>
            </a:r>
            <a:r>
              <a:rPr lang="en-US" sz="2800" dirty="0"/>
              <a:t>available on </a:t>
            </a:r>
            <a:r>
              <a:rPr lang="en-US" sz="2800" dirty="0" smtClean="0"/>
              <a:t>data-lite </a:t>
            </a:r>
            <a:r>
              <a:rPr lang="en-US" sz="2800" dirty="0"/>
              <a:t>web services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(e.g. for offshore access, </a:t>
            </a:r>
            <a:r>
              <a:rPr lang="en-US" sz="2800" dirty="0"/>
              <a:t>satellite phone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0CE88F-8EAB-4F9E-B3B2-BC7C718E40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7814" y="2560638"/>
            <a:ext cx="4152866" cy="2565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947" y="4235225"/>
            <a:ext cx="3936828" cy="23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ocean current web </a:t>
            </a:r>
            <a:r>
              <a:rPr lang="en-US" dirty="0" smtClean="0"/>
              <a:t>viewer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187" y="1417638"/>
            <a:ext cx="3974634" cy="292951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934" y="2965373"/>
            <a:ext cx="4577866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16" y="743080"/>
            <a:ext cx="6355517" cy="49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9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Planned</a:t>
            </a:r>
            <a:r>
              <a:rPr lang="en-US" dirty="0" smtClean="0"/>
              <a:t> </a:t>
            </a:r>
            <a:r>
              <a:rPr lang="en-US" dirty="0"/>
              <a:t>service-related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Extend </a:t>
            </a:r>
            <a:r>
              <a:rPr lang="en-US" sz="2800" dirty="0"/>
              <a:t>service below 50°S to ice edge</a:t>
            </a:r>
          </a:p>
          <a:p>
            <a:r>
              <a:rPr lang="en-US" sz="2800" dirty="0" smtClean="0"/>
              <a:t>Improvements to wave modelling capabilities, and nomination </a:t>
            </a:r>
            <a:r>
              <a:rPr lang="en-US" sz="2800" dirty="0"/>
              <a:t>to become </a:t>
            </a:r>
            <a:r>
              <a:rPr lang="en-US" sz="2800" dirty="0" smtClean="0"/>
              <a:t>recognized </a:t>
            </a:r>
            <a:r>
              <a:rPr lang="en-US" sz="2800" dirty="0"/>
              <a:t>wave modelling </a:t>
            </a:r>
            <a:r>
              <a:rPr lang="en-US" sz="2800" dirty="0" err="1" smtClean="0"/>
              <a:t>centre</a:t>
            </a:r>
            <a:endParaRPr lang="en-US" sz="2800" dirty="0" smtClean="0"/>
          </a:p>
          <a:p>
            <a:endParaRPr lang="en-AU" dirty="0" smtClean="0"/>
          </a:p>
          <a:p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004F97-4E16-446F-879F-DB6872EE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27" y="3693671"/>
            <a:ext cx="3904938" cy="2615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58" y="3496447"/>
            <a:ext cx="2418034" cy="28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challenges encountered with MSI provision or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Interaction of TC warning areas with </a:t>
            </a:r>
            <a:r>
              <a:rPr lang="en-US" sz="2800" dirty="0" smtClean="0"/>
              <a:t>METAREA </a:t>
            </a:r>
            <a:r>
              <a:rPr lang="en-US" sz="2800" dirty="0" smtClean="0"/>
              <a:t>boundaries</a:t>
            </a:r>
            <a:endParaRPr lang="en-US" sz="2800" dirty="0"/>
          </a:p>
          <a:p>
            <a:r>
              <a:rPr lang="en-US" sz="2800" dirty="0" smtClean="0"/>
              <a:t>Coordination with other national met </a:t>
            </a:r>
            <a:r>
              <a:rPr lang="en-US" sz="2800" dirty="0" smtClean="0"/>
              <a:t>services overlapping in </a:t>
            </a:r>
            <a:r>
              <a:rPr lang="en-US" sz="2800" dirty="0" smtClean="0"/>
              <a:t>regional areas within </a:t>
            </a:r>
            <a:r>
              <a:rPr lang="en-US" sz="2800" dirty="0"/>
              <a:t>METAREA </a:t>
            </a:r>
            <a:endParaRPr lang="en-US" sz="28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C87E02-523B-4838-9267-9951AA81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81" y="3664271"/>
            <a:ext cx="4415468" cy="24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MSI challenge: warnings issued, but incidents still occur…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7813"/>
            <a:ext cx="8229600" cy="4567186"/>
          </a:xfrm>
        </p:spPr>
        <p:txBody>
          <a:bodyPr>
            <a:normAutofit/>
          </a:bodyPr>
          <a:lstStyle/>
          <a:p>
            <a:r>
              <a:rPr lang="en-AU" sz="2800" dirty="0" smtClean="0"/>
              <a:t>YM </a:t>
            </a:r>
            <a:r>
              <a:rPr lang="en-AU" sz="2800" i="1" dirty="0" smtClean="0"/>
              <a:t>Efficiency </a:t>
            </a:r>
            <a:r>
              <a:rPr lang="en-AU" sz="2800" dirty="0" smtClean="0"/>
              <a:t>lost 81 containers on 1 June 2018</a:t>
            </a:r>
          </a:p>
          <a:p>
            <a:r>
              <a:rPr lang="en-AU" sz="2800" dirty="0" smtClean="0"/>
              <a:t>Access to commercial </a:t>
            </a:r>
            <a:r>
              <a:rPr lang="en-AU" sz="2800" dirty="0"/>
              <a:t>weather routing services and Bureau </a:t>
            </a:r>
            <a:r>
              <a:rPr lang="en-AU" sz="2800" dirty="0" smtClean="0"/>
              <a:t>gale wind </a:t>
            </a:r>
            <a:r>
              <a:rPr lang="en-AU" sz="2800" dirty="0"/>
              <a:t>warnings</a:t>
            </a:r>
          </a:p>
          <a:p>
            <a:r>
              <a:rPr lang="en-AU" sz="2800" dirty="0"/>
              <a:t>Clean up </a:t>
            </a:r>
            <a:r>
              <a:rPr lang="en-AU" sz="2800" dirty="0" smtClean="0"/>
              <a:t>and </a:t>
            </a:r>
            <a:r>
              <a:rPr lang="en-AU" sz="2800" dirty="0"/>
              <a:t>investigation ongoing</a:t>
            </a:r>
          </a:p>
          <a:p>
            <a:pPr lvl="1"/>
            <a:r>
              <a:rPr lang="en-AU" dirty="0"/>
              <a:t>43 containers </a:t>
            </a:r>
            <a:r>
              <a:rPr lang="en-AU" dirty="0" smtClean="0"/>
              <a:t>missing</a:t>
            </a:r>
            <a:endParaRPr lang="en-AU" dirty="0"/>
          </a:p>
          <a:p>
            <a:pPr lvl="1"/>
            <a:r>
              <a:rPr lang="en-AU" dirty="0"/>
              <a:t>1042 m</a:t>
            </a:r>
            <a:r>
              <a:rPr lang="en-AU" baseline="30000" dirty="0"/>
              <a:t>3 </a:t>
            </a:r>
            <a:r>
              <a:rPr lang="en-AU" dirty="0" smtClean="0"/>
              <a:t>debris so far</a:t>
            </a:r>
            <a:endParaRPr lang="en-AU" baseline="30000" dirty="0"/>
          </a:p>
        </p:txBody>
      </p:sp>
      <p:pic>
        <p:nvPicPr>
          <p:cNvPr id="9" name="Picture 2" descr="Image result for ym efficiency clean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14" y="3638529"/>
            <a:ext cx="3824989" cy="28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The forecast was for large waves (7m) but ocean currents and steep waves possible factors</a:t>
            </a:r>
            <a:endParaRPr lang="en-AU" sz="2800" dirty="0"/>
          </a:p>
        </p:txBody>
      </p:sp>
      <p:pic>
        <p:nvPicPr>
          <p:cNvPr id="4" name="Picture 3" descr="http://www.marine.csiro.au/ofam1/om/OM_af01_NSW38-32S_sp1/20180601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180" r="52001"/>
          <a:stretch/>
        </p:blipFill>
        <p:spPr bwMode="auto">
          <a:xfrm>
            <a:off x="5846165" y="2758189"/>
            <a:ext cx="2304867" cy="3473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Figure 2: Section of navigational chart Aus 489 showing YM Efficiency's track. Source: Australian Hydrographic Service, modified by the AT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7" y="2758189"/>
            <a:ext cx="4830011" cy="32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4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Significant examples of stakeholder interactions or education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Boundary alignment with </a:t>
            </a:r>
            <a:r>
              <a:rPr lang="en-US" sz="2800" dirty="0" smtClean="0"/>
              <a:t>METAREA XIV</a:t>
            </a:r>
          </a:p>
          <a:p>
            <a:r>
              <a:rPr lang="en-US" sz="2800" dirty="0" smtClean="0"/>
              <a:t>AMSA Maritime Emergencies Workshop</a:t>
            </a:r>
            <a:endParaRPr lang="en-US" sz="2800" dirty="0"/>
          </a:p>
          <a:p>
            <a:r>
              <a:rPr lang="en-US" sz="2800" dirty="0" smtClean="0"/>
              <a:t>Hosted </a:t>
            </a:r>
            <a:r>
              <a:rPr lang="en-US" sz="2800" dirty="0"/>
              <a:t>delegation from Korea Meteorological Administration</a:t>
            </a:r>
          </a:p>
          <a:p>
            <a:r>
              <a:rPr lang="en-US" sz="2800" dirty="0" smtClean="0"/>
              <a:t>Feedback </a:t>
            </a:r>
            <a:r>
              <a:rPr lang="en-US" sz="2800" dirty="0"/>
              <a:t>via Port Met Officers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C8A5FA-9E16-4685-A693-C7F4A928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62" y="4244903"/>
            <a:ext cx="2914764" cy="2025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882930-F738-4F2D-AB24-3E30E0E98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31" y="4244903"/>
            <a:ext cx="2844941" cy="20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32276"/>
      </p:ext>
    </p:extLst>
  </p:cSld>
  <p:clrMapOvr>
    <a:masterClrMapping/>
  </p:clrMapOvr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1988</TotalTime>
  <Words>204</Words>
  <Application>Microsoft Office PowerPoint</Application>
  <PresentationFormat>On-screen Show (4:3)</PresentationFormat>
  <Paragraphs>42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WMO_BLUE_Powerpoint_en_fr</vt:lpstr>
      <vt:lpstr>PowerPoint Presentation</vt:lpstr>
      <vt:lpstr>New service-related activities</vt:lpstr>
      <vt:lpstr>Improved ocean current web viewer</vt:lpstr>
      <vt:lpstr>PowerPoint Presentation</vt:lpstr>
      <vt:lpstr>Planned service-related activities</vt:lpstr>
      <vt:lpstr>Recent challenges encountered with MSI provision or coordination</vt:lpstr>
      <vt:lpstr>MSI challenge: warnings issued, but incidents still occur…</vt:lpstr>
      <vt:lpstr>PowerPoint Presentation</vt:lpstr>
      <vt:lpstr>Significant examples of stakeholder interactions or education activities</vt:lpstr>
      <vt:lpstr>Communicating service changes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Moodie</dc:creator>
  <cp:lastModifiedBy>Lucie Blom</cp:lastModifiedBy>
  <cp:revision>33</cp:revision>
  <dcterms:created xsi:type="dcterms:W3CDTF">2018-07-04T08:55:30Z</dcterms:created>
  <dcterms:modified xsi:type="dcterms:W3CDTF">2018-08-30T12:45:28Z</dcterms:modified>
</cp:coreProperties>
</file>