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72" r:id="rId3"/>
    <p:sldId id="268" r:id="rId4"/>
    <p:sldId id="269" r:id="rId5"/>
    <p:sldId id="261" r:id="rId6"/>
    <p:sldId id="263" r:id="rId7"/>
    <p:sldId id="270" r:id="rId8"/>
    <p:sldId id="258" r:id="rId9"/>
    <p:sldId id="265" r:id="rId10"/>
    <p:sldId id="259" r:id="rId11"/>
    <p:sldId id="267" r:id="rId12"/>
    <p:sldId id="266" r:id="rId13"/>
    <p:sldId id="260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06" autoAdjust="0"/>
  </p:normalViewPr>
  <p:slideViewPr>
    <p:cSldViewPr snapToGrid="0"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CHM – Centro de Hidrografia da Marinha/</a:t>
            </a:r>
            <a:r>
              <a:rPr lang="pt-BR" dirty="0" err="1" smtClean="0"/>
              <a:t>Navy</a:t>
            </a:r>
            <a:r>
              <a:rPr lang="pt-BR" dirty="0" smtClean="0"/>
              <a:t> </a:t>
            </a:r>
            <a:r>
              <a:rPr lang="pt-BR" dirty="0" err="1" smtClean="0"/>
              <a:t>Hydrographic</a:t>
            </a:r>
            <a:r>
              <a:rPr lang="pt-BR" dirty="0" smtClean="0"/>
              <a:t> Center </a:t>
            </a:r>
            <a:r>
              <a:rPr lang="pt-BR" dirty="0" err="1" smtClean="0"/>
              <a:t>under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DHN´</a:t>
            </a:r>
            <a:r>
              <a:rPr lang="pt-BR" baseline="0" dirty="0" smtClean="0"/>
              <a:t>s </a:t>
            </a:r>
            <a:r>
              <a:rPr lang="pt-BR" baseline="0" dirty="0" err="1" smtClean="0"/>
              <a:t>Administration</a:t>
            </a:r>
            <a:r>
              <a:rPr lang="pt-BR" baseline="0" dirty="0" smtClean="0"/>
              <a:t> (</a:t>
            </a:r>
            <a:r>
              <a:rPr lang="pt-BR" baseline="0" dirty="0" err="1" smtClean="0"/>
              <a:t>Directorate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Hydrography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Navigation</a:t>
            </a:r>
            <a:r>
              <a:rPr lang="pt-BR" baseline="0" dirty="0" smtClean="0"/>
              <a:t>)</a:t>
            </a: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Deploying</a:t>
            </a:r>
            <a:r>
              <a:rPr lang="pt-BR" dirty="0" smtClean="0"/>
              <a:t> </a:t>
            </a:r>
            <a:r>
              <a:rPr lang="pt-BR" dirty="0" err="1" smtClean="0"/>
              <a:t>Meteorologists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a regular </a:t>
            </a:r>
            <a:r>
              <a:rPr lang="pt-BR" dirty="0" err="1" smtClean="0"/>
              <a:t>basis</a:t>
            </a:r>
            <a:r>
              <a:rPr lang="pt-BR" dirty="0" smtClean="0"/>
              <a:t> </a:t>
            </a:r>
            <a:r>
              <a:rPr lang="pt-BR" dirty="0" err="1" smtClean="0"/>
              <a:t>happens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board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Navy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ships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both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survey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ships</a:t>
            </a:r>
            <a:r>
              <a:rPr lang="pt-BR" baseline="0" dirty="0" smtClean="0"/>
              <a:t>.</a:t>
            </a: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Institutions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r>
              <a:rPr lang="pt-BR" dirty="0" smtClean="0"/>
              <a:t> federal, </a:t>
            </a:r>
            <a:r>
              <a:rPr lang="pt-BR" dirty="0" err="1" smtClean="0"/>
              <a:t>state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local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levels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were</a:t>
            </a:r>
            <a:r>
              <a:rPr lang="pt-BR" baseline="0" dirty="0" smtClean="0"/>
              <a:t> </a:t>
            </a:r>
            <a:r>
              <a:rPr lang="pt-BR" baseline="0" smtClean="0"/>
              <a:t>present.</a:t>
            </a:r>
            <a:endParaRPr lang="pt-BR" baseline="0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aseline="0" dirty="0" err="1" smtClean="0"/>
              <a:t>Article</a:t>
            </a:r>
            <a:r>
              <a:rPr lang="pt-BR" baseline="0" dirty="0" smtClean="0"/>
              <a:t> @ https://www.marinha.mil.br/noticias/diretoria-de-hidrografia-e-navegacao-comemora-os-130-anos-de-meteorologia-na-marinha</a:t>
            </a: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Significant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increment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press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articles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interviews (</a:t>
            </a:r>
            <a:r>
              <a:rPr lang="pt-BR" baseline="0" dirty="0" err="1" smtClean="0"/>
              <a:t>both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recorded</a:t>
            </a:r>
            <a:r>
              <a:rPr lang="pt-BR" baseline="0" dirty="0" smtClean="0"/>
              <a:t>, radio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tv</a:t>
            </a:r>
            <a:r>
              <a:rPr lang="pt-BR" baseline="0" dirty="0" smtClean="0"/>
              <a:t>) </a:t>
            </a:r>
            <a:r>
              <a:rPr lang="pt-BR" baseline="0" dirty="0" err="1" smtClean="0"/>
              <a:t>requested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press</a:t>
            </a:r>
            <a:r>
              <a:rPr lang="pt-BR" baseline="0" dirty="0" smtClean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aseline="0" dirty="0" err="1" smtClean="0"/>
              <a:t>We´ve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seen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need</a:t>
            </a:r>
            <a:r>
              <a:rPr lang="pt-BR" baseline="0" dirty="0" smtClean="0"/>
              <a:t> for </a:t>
            </a:r>
            <a:r>
              <a:rPr lang="pt-BR" baseline="0" dirty="0" err="1" smtClean="0"/>
              <a:t>augmenting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effectiveness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weather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warnings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reach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mariners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so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could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be</a:t>
            </a:r>
            <a:r>
              <a:rPr lang="pt-BR" baseline="0" dirty="0" smtClean="0"/>
              <a:t> more </a:t>
            </a:r>
            <a:r>
              <a:rPr lang="pt-BR" baseline="0" dirty="0" err="1" smtClean="0"/>
              <a:t>tool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our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disposal</a:t>
            </a:r>
            <a:r>
              <a:rPr lang="pt-BR" baseline="0" dirty="0" smtClean="0"/>
              <a:t>.</a:t>
            </a: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Blue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Amazon</a:t>
            </a:r>
            <a:r>
              <a:rPr lang="pt-BR" baseline="0" dirty="0" smtClean="0"/>
              <a:t> is a </a:t>
            </a:r>
            <a:r>
              <a:rPr lang="pt-BR" baseline="0" dirty="0" err="1" smtClean="0"/>
              <a:t>Brazilian</a:t>
            </a:r>
            <a:r>
              <a:rPr lang="pt-BR" baseline="0" dirty="0" smtClean="0"/>
              <a:t> trademark </a:t>
            </a:r>
            <a:r>
              <a:rPr lang="pt-BR" baseline="0" dirty="0" err="1" smtClean="0"/>
              <a:t>that</a:t>
            </a:r>
            <a:r>
              <a:rPr lang="pt-BR" baseline="0" dirty="0" smtClean="0"/>
              <a:t> denotes </a:t>
            </a:r>
            <a:r>
              <a:rPr lang="pt-BR" baseline="0" dirty="0" err="1" smtClean="0"/>
              <a:t>Brazil´</a:t>
            </a:r>
            <a:r>
              <a:rPr lang="pt-BR" baseline="0" dirty="0" smtClean="0"/>
              <a:t>s EEZ (exclusive </a:t>
            </a:r>
            <a:r>
              <a:rPr lang="pt-BR" baseline="0" dirty="0" err="1" smtClean="0"/>
              <a:t>economic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zone</a:t>
            </a:r>
            <a:r>
              <a:rPr lang="pt-BR" baseline="0" dirty="0" smtClean="0"/>
              <a:t>)</a:t>
            </a: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There are</a:t>
            </a:r>
            <a:r>
              <a:rPr lang="en-US" baseline="0" dirty="0" smtClean="0"/>
              <a:t> no significant NAVAREA/METAREA coordination difficulties because we are under the umbrella of the same institution. Even our </a:t>
            </a:r>
            <a:r>
              <a:rPr lang="en-US" baseline="0" dirty="0" err="1" smtClean="0"/>
              <a:t>SafetyNET</a:t>
            </a:r>
            <a:r>
              <a:rPr lang="en-US" baseline="0" dirty="0" smtClean="0"/>
              <a:t> transmission contract is only one.</a:t>
            </a:r>
            <a:endParaRPr lang="en-US" dirty="0" smtClean="0"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Priority</a:t>
            </a:r>
            <a:r>
              <a:rPr lang="pt-BR" dirty="0" smtClean="0"/>
              <a:t> </a:t>
            </a:r>
            <a:r>
              <a:rPr lang="pt-BR" dirty="0" err="1" smtClean="0"/>
              <a:t>was</a:t>
            </a:r>
            <a:r>
              <a:rPr lang="pt-BR" dirty="0" smtClean="0"/>
              <a:t> </a:t>
            </a:r>
            <a:r>
              <a:rPr lang="pt-BR" dirty="0" err="1" smtClean="0"/>
              <a:t>given</a:t>
            </a:r>
            <a:r>
              <a:rPr lang="pt-BR" dirty="0" smtClean="0"/>
              <a:t> to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Southern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buoys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due</a:t>
            </a:r>
            <a:r>
              <a:rPr lang="pt-BR" baseline="0" dirty="0" smtClean="0"/>
              <a:t> to regular </a:t>
            </a:r>
            <a:r>
              <a:rPr lang="pt-BR" baseline="0" dirty="0" err="1" smtClean="0"/>
              <a:t>cold</a:t>
            </a:r>
            <a:r>
              <a:rPr lang="pt-BR" baseline="0" dirty="0" smtClean="0"/>
              <a:t> front paths,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to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Northern-most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buoy</a:t>
            </a:r>
            <a:r>
              <a:rPr lang="pt-BR" baseline="0" dirty="0" smtClean="0"/>
              <a:t> for tropical </a:t>
            </a:r>
            <a:r>
              <a:rPr lang="pt-BR" baseline="0" dirty="0" err="1" smtClean="0"/>
              <a:t>cyclones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watch</a:t>
            </a:r>
            <a:r>
              <a:rPr lang="pt-BR" baseline="0" dirty="0" smtClean="0"/>
              <a:t>.</a:t>
            </a: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CHM-INMET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Agreement</a:t>
            </a:r>
            <a:r>
              <a:rPr lang="pt-BR" baseline="0" dirty="0" smtClean="0"/>
              <a:t> 2017-2022, </a:t>
            </a:r>
            <a:r>
              <a:rPr lang="pt-BR" dirty="0" smtClean="0"/>
              <a:t>CHM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Navy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Hydrographic</a:t>
            </a:r>
            <a:r>
              <a:rPr lang="pt-BR" baseline="0" dirty="0" smtClean="0"/>
              <a:t> Center, INMET – </a:t>
            </a:r>
            <a:r>
              <a:rPr lang="pt-BR" baseline="0" dirty="0" err="1" smtClean="0"/>
              <a:t>Meteorology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National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Institute</a:t>
            </a:r>
            <a:r>
              <a:rPr lang="pt-BR" baseline="0" dirty="0" smtClean="0"/>
              <a:t> (WMO </a:t>
            </a:r>
            <a:r>
              <a:rPr lang="pt-BR" baseline="0" dirty="0" err="1" smtClean="0"/>
              <a:t>Permanent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Representative</a:t>
            </a:r>
            <a:r>
              <a:rPr lang="pt-BR" baseline="0" dirty="0" smtClean="0"/>
              <a:t>)</a:t>
            </a: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 smtClean="0"/>
              <a:t>Most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occurrences</a:t>
            </a:r>
            <a:r>
              <a:rPr lang="pt-BR" dirty="0" smtClean="0"/>
              <a:t> are in </a:t>
            </a:r>
            <a:r>
              <a:rPr lang="pt-BR" dirty="0" err="1" smtClean="0"/>
              <a:t>near</a:t>
            </a:r>
            <a:r>
              <a:rPr lang="pt-BR" dirty="0" smtClean="0"/>
              <a:t> </a:t>
            </a:r>
            <a:r>
              <a:rPr lang="pt-BR" dirty="0" err="1" smtClean="0"/>
              <a:t>shore</a:t>
            </a:r>
            <a:r>
              <a:rPr lang="pt-BR" dirty="0" smtClean="0"/>
              <a:t> </a:t>
            </a:r>
            <a:r>
              <a:rPr lang="pt-BR" dirty="0" err="1" smtClean="0"/>
              <a:t>buoys</a:t>
            </a:r>
            <a:r>
              <a:rPr lang="pt-BR" dirty="0" smtClean="0"/>
              <a:t>.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Fishermen</a:t>
            </a:r>
            <a:r>
              <a:rPr lang="pt-BR" baseline="0" dirty="0" smtClean="0"/>
              <a:t> use </a:t>
            </a:r>
            <a:r>
              <a:rPr lang="pt-BR" baseline="0" dirty="0" err="1" smtClean="0"/>
              <a:t>buoys</a:t>
            </a:r>
            <a:r>
              <a:rPr lang="pt-BR" baseline="0" dirty="0" smtClean="0"/>
              <a:t> as </a:t>
            </a:r>
            <a:r>
              <a:rPr lang="pt-BR" baseline="0" dirty="0" err="1" smtClean="0"/>
              <a:t>anchors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sort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causing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overweight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and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damages</a:t>
            </a:r>
            <a:r>
              <a:rPr lang="pt-BR" baseline="0" dirty="0" smtClean="0"/>
              <a:t> to </a:t>
            </a:r>
            <a:r>
              <a:rPr lang="pt-BR" baseline="0" dirty="0" err="1" smtClean="0"/>
              <a:t>payload</a:t>
            </a:r>
            <a:r>
              <a:rPr lang="pt-BR" baseline="0" dirty="0" smtClean="0"/>
              <a:t>/solar </a:t>
            </a:r>
            <a:r>
              <a:rPr lang="pt-BR" baseline="0" dirty="0" err="1" smtClean="0"/>
              <a:t>panels</a:t>
            </a:r>
            <a:r>
              <a:rPr lang="pt-BR" baseline="0" dirty="0" smtClean="0"/>
              <a:t>. </a:t>
            </a: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CPTEC is </a:t>
            </a:r>
            <a:r>
              <a:rPr lang="pt-BR" dirty="0" err="1" smtClean="0"/>
              <a:t>one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13 </a:t>
            </a:r>
            <a:r>
              <a:rPr lang="pt-BR" dirty="0" err="1" smtClean="0"/>
              <a:t>GPCLRFs</a:t>
            </a:r>
            <a:r>
              <a:rPr lang="pt-BR" dirty="0" smtClean="0"/>
              <a:t> (</a:t>
            </a:r>
            <a:r>
              <a:rPr lang="en-US" dirty="0" smtClean="0"/>
              <a:t>Global Producing </a:t>
            </a:r>
            <a:r>
              <a:rPr lang="en-US" dirty="0" err="1" smtClean="0"/>
              <a:t>Centres</a:t>
            </a:r>
            <a:r>
              <a:rPr lang="en-US" dirty="0" smtClean="0"/>
              <a:t> of Long-Range Forecasts)</a:t>
            </a: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8" name="Google Shape;18;p3" descr="wmo2016_powerpoint_standard_v2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51694"/>
            <a:ext cx="198882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9" name="Google Shape;9;p1" descr="wmo2016_powerpoint_standard_v2-2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5151694"/>
            <a:ext cx="1988820" cy="1714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 descr="wmo2016_powerpoint_standard_v2_dark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00" y="-14562"/>
            <a:ext cx="9180000" cy="68871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1"/>
          <p:cNvSpPr txBox="1"/>
          <p:nvPr/>
        </p:nvSpPr>
        <p:spPr>
          <a:xfrm>
            <a:off x="5119000" y="5627714"/>
            <a:ext cx="367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altLang="ja-JP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Peixoto de Carvalho</a:t>
            </a:r>
          </a:p>
          <a:p>
            <a:pPr algn="r"/>
            <a:r>
              <a:rPr kumimoji="1" lang="pt-BR" altLang="ja-JP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Hidrografia da Marinha</a:t>
            </a:r>
          </a:p>
          <a:p>
            <a:pPr algn="r"/>
            <a:r>
              <a:rPr kumimoji="1" lang="pt-BR" altLang="ja-JP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WWMIWS-1, </a:t>
            </a:r>
            <a:r>
              <a:rPr kumimoji="1" lang="pt-BR" altLang="ja-JP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Monaco</a:t>
            </a:r>
            <a:r>
              <a:rPr kumimoji="1" lang="pt-BR" altLang="ja-JP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kumimoji="1" lang="ja-JP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METAREA V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Report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Significant examples of stakeholder interactions or education activities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>
              <a:spcBef>
                <a:spcPts val="0"/>
              </a:spcBef>
            </a:pPr>
            <a:r>
              <a:rPr lang="pt-BR" dirty="0" smtClean="0">
                <a:solidFill>
                  <a:srgbClr val="0000FF"/>
                </a:solidFill>
              </a:rPr>
              <a:t>CHM </a:t>
            </a:r>
            <a:r>
              <a:rPr lang="pt-BR" dirty="0" err="1" smtClean="0">
                <a:solidFill>
                  <a:srgbClr val="0000FF"/>
                </a:solidFill>
              </a:rPr>
              <a:t>Briefing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Room</a:t>
            </a:r>
            <a:r>
              <a:rPr lang="pt-BR" dirty="0" smtClean="0">
                <a:solidFill>
                  <a:srgbClr val="0000FF"/>
                </a:solidFill>
              </a:rPr>
              <a:t> is </a:t>
            </a:r>
            <a:r>
              <a:rPr lang="pt-BR" dirty="0" err="1" smtClean="0">
                <a:solidFill>
                  <a:srgbClr val="0000FF"/>
                </a:solidFill>
              </a:rPr>
              <a:t>permanently</a:t>
            </a:r>
            <a:r>
              <a:rPr lang="pt-BR" dirty="0" smtClean="0">
                <a:solidFill>
                  <a:srgbClr val="0000FF"/>
                </a:solidFill>
              </a:rPr>
              <a:t> open to </a:t>
            </a:r>
            <a:r>
              <a:rPr lang="pt-BR" dirty="0" err="1" smtClean="0">
                <a:solidFill>
                  <a:srgbClr val="0000FF"/>
                </a:solidFill>
              </a:rPr>
              <a:t>universities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mariners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and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enthusiasts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during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daily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weather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briefing</a:t>
            </a:r>
            <a:r>
              <a:rPr lang="pt-BR" dirty="0" smtClean="0">
                <a:solidFill>
                  <a:srgbClr val="0000FF"/>
                </a:solidFill>
              </a:rPr>
              <a:t>: 10 </a:t>
            </a:r>
            <a:r>
              <a:rPr lang="pt-BR" dirty="0" err="1" smtClean="0">
                <a:solidFill>
                  <a:srgbClr val="0000FF"/>
                </a:solidFill>
              </a:rPr>
              <a:t>am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sharp</a:t>
            </a:r>
            <a:r>
              <a:rPr lang="pt-BR" dirty="0" smtClean="0">
                <a:solidFill>
                  <a:srgbClr val="0000FF"/>
                </a:solidFill>
              </a:rPr>
              <a:t>, 40-60 </a:t>
            </a:r>
            <a:r>
              <a:rPr lang="pt-BR" dirty="0" err="1" smtClean="0">
                <a:solidFill>
                  <a:srgbClr val="0000FF"/>
                </a:solidFill>
              </a:rPr>
              <a:t>min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discussion</a:t>
            </a:r>
            <a:r>
              <a:rPr lang="pt-BR" dirty="0" smtClean="0">
                <a:solidFill>
                  <a:srgbClr val="0000FF"/>
                </a:solidFill>
              </a:rPr>
              <a:t>, 6-8 </a:t>
            </a:r>
            <a:r>
              <a:rPr lang="pt-BR" dirty="0" err="1" smtClean="0">
                <a:solidFill>
                  <a:srgbClr val="0000FF"/>
                </a:solidFill>
              </a:rPr>
              <a:t>visits</a:t>
            </a:r>
            <a:r>
              <a:rPr lang="pt-BR" dirty="0" smtClean="0">
                <a:solidFill>
                  <a:srgbClr val="0000FF"/>
                </a:solidFill>
              </a:rPr>
              <a:t> per </a:t>
            </a:r>
            <a:r>
              <a:rPr lang="pt-BR" dirty="0" err="1" smtClean="0">
                <a:solidFill>
                  <a:srgbClr val="0000FF"/>
                </a:solidFill>
              </a:rPr>
              <a:t>month</a:t>
            </a:r>
            <a:r>
              <a:rPr lang="pt-BR" dirty="0" smtClean="0">
                <a:solidFill>
                  <a:srgbClr val="0000FF"/>
                </a:solidFill>
              </a:rPr>
              <a:t>.</a:t>
            </a:r>
          </a:p>
          <a:p>
            <a:pPr marL="342900" lvl="0" indent="-139700">
              <a:spcBef>
                <a:spcPts val="0"/>
              </a:spcBef>
            </a:pPr>
            <a:endParaRPr lang="pt-BR" dirty="0" smtClean="0">
              <a:solidFill>
                <a:srgbClr val="0000FF"/>
              </a:solidFill>
            </a:endParaRPr>
          </a:p>
          <a:p>
            <a:pPr marL="342900" lvl="0" indent="-139700">
              <a:spcBef>
                <a:spcPts val="0"/>
              </a:spcBef>
            </a:pPr>
            <a:r>
              <a:rPr lang="pt-BR" dirty="0" err="1" smtClean="0">
                <a:solidFill>
                  <a:srgbClr val="0000FF"/>
                </a:solidFill>
              </a:rPr>
              <a:t>All</a:t>
            </a:r>
            <a:r>
              <a:rPr lang="pt-BR" dirty="0" smtClean="0">
                <a:solidFill>
                  <a:srgbClr val="0000FF"/>
                </a:solidFill>
              </a:rPr>
              <a:t> CHM </a:t>
            </a:r>
            <a:r>
              <a:rPr lang="pt-BR" dirty="0" err="1" smtClean="0">
                <a:solidFill>
                  <a:srgbClr val="0000FF"/>
                </a:solidFill>
              </a:rPr>
              <a:t>Weather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Forecasters</a:t>
            </a:r>
            <a:r>
              <a:rPr lang="pt-BR" dirty="0" smtClean="0">
                <a:solidFill>
                  <a:srgbClr val="0000FF"/>
                </a:solidFill>
              </a:rPr>
              <a:t> (15 as </a:t>
            </a:r>
            <a:r>
              <a:rPr lang="pt-BR" dirty="0" err="1" smtClean="0">
                <a:solidFill>
                  <a:srgbClr val="0000FF"/>
                </a:solidFill>
              </a:rPr>
              <a:t>of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today</a:t>
            </a:r>
            <a:r>
              <a:rPr lang="pt-BR" dirty="0" smtClean="0">
                <a:solidFill>
                  <a:srgbClr val="0000FF"/>
                </a:solidFill>
              </a:rPr>
              <a:t>) are </a:t>
            </a:r>
            <a:r>
              <a:rPr lang="pt-BR" dirty="0" err="1" smtClean="0">
                <a:solidFill>
                  <a:srgbClr val="0000FF"/>
                </a:solidFill>
              </a:rPr>
              <a:t>deployed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least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once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every</a:t>
            </a:r>
            <a:r>
              <a:rPr lang="pt-BR" dirty="0" smtClean="0">
                <a:solidFill>
                  <a:srgbClr val="0000FF"/>
                </a:solidFill>
              </a:rPr>
              <a:t> 2-3 </a:t>
            </a:r>
            <a:r>
              <a:rPr lang="pt-BR" dirty="0" err="1" smtClean="0">
                <a:solidFill>
                  <a:srgbClr val="0000FF"/>
                </a:solidFill>
              </a:rPr>
              <a:t>years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on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Navy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ships</a:t>
            </a:r>
            <a:r>
              <a:rPr lang="pt-BR" dirty="0" smtClean="0">
                <a:solidFill>
                  <a:srgbClr val="0000FF"/>
                </a:solidFill>
              </a:rPr>
              <a:t> for </a:t>
            </a:r>
            <a:r>
              <a:rPr lang="pt-BR" dirty="0" err="1" smtClean="0">
                <a:solidFill>
                  <a:srgbClr val="0000FF"/>
                </a:solidFill>
              </a:rPr>
              <a:t>gaining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experience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sea</a:t>
            </a:r>
            <a:r>
              <a:rPr lang="pt-BR" dirty="0" smtClean="0">
                <a:solidFill>
                  <a:srgbClr val="0000FF"/>
                </a:solidFill>
              </a:rPr>
              <a:t>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57200" y="2728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>
              <a:spcBef>
                <a:spcPts val="0"/>
              </a:spcBef>
            </a:pPr>
            <a:r>
              <a:rPr lang="pt-BR" dirty="0" err="1" smtClean="0">
                <a:solidFill>
                  <a:srgbClr val="0000FF"/>
                </a:solidFill>
              </a:rPr>
              <a:t>May</a:t>
            </a:r>
            <a:r>
              <a:rPr lang="pt-BR" dirty="0" smtClean="0">
                <a:solidFill>
                  <a:srgbClr val="0000FF"/>
                </a:solidFill>
              </a:rPr>
              <a:t> 15, 2018: </a:t>
            </a:r>
            <a:r>
              <a:rPr lang="pt-BR" dirty="0" err="1" smtClean="0">
                <a:solidFill>
                  <a:srgbClr val="0000FF"/>
                </a:solidFill>
              </a:rPr>
              <a:t>Seminar</a:t>
            </a:r>
            <a:r>
              <a:rPr lang="pt-BR" dirty="0" smtClean="0">
                <a:solidFill>
                  <a:srgbClr val="0000FF"/>
                </a:solidFill>
              </a:rPr>
              <a:t> “130 </a:t>
            </a:r>
            <a:r>
              <a:rPr lang="pt-BR" dirty="0" err="1" smtClean="0">
                <a:solidFill>
                  <a:srgbClr val="0000FF"/>
                </a:solidFill>
              </a:rPr>
              <a:t>years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of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the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Meteorology</a:t>
            </a:r>
            <a:r>
              <a:rPr lang="pt-BR" dirty="0" smtClean="0">
                <a:solidFill>
                  <a:srgbClr val="0000FF"/>
                </a:solidFill>
              </a:rPr>
              <a:t> in </a:t>
            </a:r>
            <a:r>
              <a:rPr lang="pt-BR" dirty="0" err="1" smtClean="0">
                <a:solidFill>
                  <a:srgbClr val="0000FF"/>
                </a:solidFill>
              </a:rPr>
              <a:t>the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Navy</a:t>
            </a:r>
            <a:r>
              <a:rPr lang="pt-BR" dirty="0" smtClean="0">
                <a:solidFill>
                  <a:srgbClr val="0000FF"/>
                </a:solidFill>
              </a:rPr>
              <a:t>” – </a:t>
            </a:r>
            <a:r>
              <a:rPr lang="pt-BR" dirty="0" err="1" smtClean="0">
                <a:solidFill>
                  <a:srgbClr val="0000FF"/>
                </a:solidFill>
              </a:rPr>
              <a:t>effort</a:t>
            </a:r>
            <a:r>
              <a:rPr lang="pt-BR" dirty="0" smtClean="0">
                <a:solidFill>
                  <a:srgbClr val="0000FF"/>
                </a:solidFill>
              </a:rPr>
              <a:t> to </a:t>
            </a:r>
            <a:r>
              <a:rPr lang="pt-BR" dirty="0" err="1" smtClean="0">
                <a:solidFill>
                  <a:srgbClr val="0000FF"/>
                </a:solidFill>
              </a:rPr>
              <a:t>gather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all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main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institutions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at</a:t>
            </a:r>
            <a:r>
              <a:rPr lang="pt-BR" dirty="0" smtClean="0">
                <a:solidFill>
                  <a:srgbClr val="0000FF"/>
                </a:solidFill>
              </a:rPr>
              <a:t> DHN </a:t>
            </a:r>
            <a:r>
              <a:rPr lang="pt-BR" dirty="0" err="1" smtClean="0">
                <a:solidFill>
                  <a:srgbClr val="0000FF"/>
                </a:solidFill>
              </a:rPr>
              <a:t>and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talk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about</a:t>
            </a:r>
            <a:r>
              <a:rPr lang="pt-BR" dirty="0" smtClean="0">
                <a:solidFill>
                  <a:srgbClr val="0000FF"/>
                </a:solidFill>
              </a:rPr>
              <a:t> MSI.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44645" y="2403559"/>
            <a:ext cx="5762280" cy="43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4641" t="11459" r="14963" b="6250"/>
          <a:stretch>
            <a:fillRect/>
          </a:stretch>
        </p:blipFill>
        <p:spPr bwMode="auto">
          <a:xfrm>
            <a:off x="353362" y="1882789"/>
            <a:ext cx="3274741" cy="21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57199" y="277808"/>
            <a:ext cx="837731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>
              <a:spcBef>
                <a:spcPts val="0"/>
              </a:spcBef>
            </a:pPr>
            <a:r>
              <a:rPr lang="pt-BR" dirty="0" err="1" smtClean="0">
                <a:solidFill>
                  <a:srgbClr val="0000FF"/>
                </a:solidFill>
              </a:rPr>
              <a:t>On</a:t>
            </a:r>
            <a:r>
              <a:rPr lang="pt-BR" dirty="0" smtClean="0">
                <a:solidFill>
                  <a:srgbClr val="0000FF"/>
                </a:solidFill>
              </a:rPr>
              <a:t> a </a:t>
            </a:r>
            <a:r>
              <a:rPr lang="pt-BR" dirty="0" err="1" smtClean="0">
                <a:solidFill>
                  <a:srgbClr val="0000FF"/>
                </a:solidFill>
              </a:rPr>
              <a:t>daily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basis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warnings</a:t>
            </a:r>
            <a:r>
              <a:rPr lang="pt-BR" dirty="0" smtClean="0">
                <a:solidFill>
                  <a:srgbClr val="0000FF"/>
                </a:solidFill>
              </a:rPr>
              <a:t> are </a:t>
            </a:r>
            <a:r>
              <a:rPr lang="pt-BR" dirty="0" err="1" smtClean="0">
                <a:solidFill>
                  <a:srgbClr val="0000FF"/>
                </a:solidFill>
              </a:rPr>
              <a:t>converted</a:t>
            </a:r>
            <a:r>
              <a:rPr lang="pt-BR" dirty="0" smtClean="0">
                <a:solidFill>
                  <a:srgbClr val="0000FF"/>
                </a:solidFill>
              </a:rPr>
              <a:t> to </a:t>
            </a:r>
            <a:r>
              <a:rPr lang="pt-BR" dirty="0" err="1" smtClean="0">
                <a:solidFill>
                  <a:srgbClr val="0000FF"/>
                </a:solidFill>
              </a:rPr>
              <a:t>press</a:t>
            </a:r>
            <a:r>
              <a:rPr lang="pt-BR" dirty="0" smtClean="0">
                <a:solidFill>
                  <a:srgbClr val="0000FF"/>
                </a:solidFill>
              </a:rPr>
              <a:t> releases </a:t>
            </a:r>
            <a:r>
              <a:rPr lang="pt-BR" dirty="0" err="1" smtClean="0">
                <a:solidFill>
                  <a:srgbClr val="0000FF"/>
                </a:solidFill>
              </a:rPr>
              <a:t>that</a:t>
            </a:r>
            <a:r>
              <a:rPr lang="pt-BR" dirty="0" smtClean="0">
                <a:solidFill>
                  <a:srgbClr val="0000FF"/>
                </a:solidFill>
              </a:rPr>
              <a:t> are </a:t>
            </a:r>
            <a:r>
              <a:rPr lang="pt-BR" dirty="0" err="1" smtClean="0">
                <a:solidFill>
                  <a:srgbClr val="0000FF"/>
                </a:solidFill>
              </a:rPr>
              <a:t>not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only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made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available</a:t>
            </a:r>
            <a:r>
              <a:rPr lang="pt-BR" dirty="0" smtClean="0">
                <a:solidFill>
                  <a:srgbClr val="0000FF"/>
                </a:solidFill>
              </a:rPr>
              <a:t> to </a:t>
            </a:r>
            <a:r>
              <a:rPr lang="pt-BR" dirty="0" err="1" smtClean="0">
                <a:solidFill>
                  <a:srgbClr val="0000FF"/>
                </a:solidFill>
              </a:rPr>
              <a:t>reporters</a:t>
            </a:r>
            <a:r>
              <a:rPr lang="pt-BR" dirty="0" smtClean="0">
                <a:solidFill>
                  <a:srgbClr val="0000FF"/>
                </a:solidFill>
              </a:rPr>
              <a:t>, </a:t>
            </a:r>
            <a:r>
              <a:rPr lang="pt-BR" dirty="0" err="1" smtClean="0">
                <a:solidFill>
                  <a:srgbClr val="0000FF"/>
                </a:solidFill>
              </a:rPr>
              <a:t>but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actively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sent</a:t>
            </a:r>
            <a:r>
              <a:rPr lang="pt-BR" dirty="0" smtClean="0">
                <a:solidFill>
                  <a:srgbClr val="0000FF"/>
                </a:solidFill>
              </a:rPr>
              <a:t> to </a:t>
            </a:r>
            <a:r>
              <a:rPr lang="pt-BR" dirty="0" err="1" smtClean="0">
                <a:solidFill>
                  <a:srgbClr val="0000FF"/>
                </a:solidFill>
              </a:rPr>
              <a:t>them</a:t>
            </a: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9860" y="2136213"/>
            <a:ext cx="4184843" cy="39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032" y="2144474"/>
            <a:ext cx="3797825" cy="39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wmo2016_powerpoint_standard_v2_dark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0000" cy="68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57200" y="2002370"/>
            <a:ext cx="8229600" cy="1840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4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5119000" y="5657210"/>
            <a:ext cx="367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altLang="ja-JP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Daniel Peixoto de Carvalho</a:t>
            </a:r>
          </a:p>
          <a:p>
            <a:pPr algn="r"/>
            <a:r>
              <a:rPr kumimoji="1" lang="pt-BR" altLang="ja-JP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Centro de Hidrografia da Marinha</a:t>
            </a:r>
          </a:p>
          <a:p>
            <a:pPr algn="r"/>
            <a:r>
              <a:rPr kumimoji="1" lang="pt-BR" altLang="ja-JP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peixoto.carvalho@marinha.mil.br</a:t>
            </a:r>
            <a:endParaRPr kumimoji="1" lang="ja-JP" alt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BRAZILIAN AREAS AT SEA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endParaRPr sz="3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ixaDeTexto 24"/>
          <p:cNvSpPr txBox="1">
            <a:spLocks noChangeArrowheads="1"/>
          </p:cNvSpPr>
          <p:nvPr/>
        </p:nvSpPr>
        <p:spPr bwMode="auto">
          <a:xfrm>
            <a:off x="0" y="1294593"/>
            <a:ext cx="3455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u="sng" dirty="0">
                <a:solidFill>
                  <a:srgbClr val="FF0000"/>
                </a:solidFill>
              </a:rPr>
              <a:t>NAVAREA V </a:t>
            </a:r>
          </a:p>
        </p:txBody>
      </p:sp>
      <p:sp>
        <p:nvSpPr>
          <p:cNvPr id="5" name="CaixaDeTexto 24"/>
          <p:cNvSpPr txBox="1">
            <a:spLocks noChangeArrowheads="1"/>
          </p:cNvSpPr>
          <p:nvPr/>
        </p:nvSpPr>
        <p:spPr bwMode="auto">
          <a:xfrm>
            <a:off x="2922515" y="1298448"/>
            <a:ext cx="316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u="sng" dirty="0">
                <a:solidFill>
                  <a:srgbClr val="FF0000"/>
                </a:solidFill>
              </a:rPr>
              <a:t>METAREA V </a:t>
            </a:r>
          </a:p>
        </p:txBody>
      </p:sp>
      <p:sp>
        <p:nvSpPr>
          <p:cNvPr id="6" name="CaixaDeTexto 24"/>
          <p:cNvSpPr txBox="1">
            <a:spLocks noChangeArrowheads="1"/>
          </p:cNvSpPr>
          <p:nvPr/>
        </p:nvSpPr>
        <p:spPr bwMode="auto">
          <a:xfrm>
            <a:off x="3069664" y="5178083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dirty="0" err="1" smtClean="0">
                <a:solidFill>
                  <a:srgbClr val="CE0804"/>
                </a:solidFill>
              </a:rPr>
              <a:t>area</a:t>
            </a:r>
            <a:endParaRPr lang="pt-BR" sz="2400" b="1" dirty="0">
              <a:solidFill>
                <a:srgbClr val="CE0804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sz="2400" b="1" dirty="0">
                <a:solidFill>
                  <a:srgbClr val="CE0804"/>
                </a:solidFill>
              </a:rPr>
              <a:t>12.047.648 km</a:t>
            </a:r>
            <a:r>
              <a:rPr lang="sk-SK" sz="2400" b="1" baseline="30000" dirty="0">
                <a:solidFill>
                  <a:srgbClr val="CE0804"/>
                </a:solidFill>
              </a:rPr>
              <a:t>2</a:t>
            </a:r>
            <a:endParaRPr lang="pt-BR" sz="2400" b="1" baseline="30000" dirty="0">
              <a:solidFill>
                <a:srgbClr val="CE0804"/>
              </a:solidFill>
            </a:endParaRPr>
          </a:p>
        </p:txBody>
      </p:sp>
      <p:sp>
        <p:nvSpPr>
          <p:cNvPr id="7" name="CaixaDeTexto 24"/>
          <p:cNvSpPr txBox="1">
            <a:spLocks noChangeArrowheads="1"/>
          </p:cNvSpPr>
          <p:nvPr/>
        </p:nvSpPr>
        <p:spPr bwMode="auto">
          <a:xfrm>
            <a:off x="0" y="5164015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dirty="0" err="1" smtClean="0">
                <a:solidFill>
                  <a:srgbClr val="CE0804"/>
                </a:solidFill>
              </a:rPr>
              <a:t>area</a:t>
            </a:r>
            <a:endParaRPr lang="pt-BR" sz="2400" b="1" dirty="0">
              <a:solidFill>
                <a:srgbClr val="CE0804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sz="2400" b="1" dirty="0">
                <a:solidFill>
                  <a:srgbClr val="CE0804"/>
                </a:solidFill>
              </a:rPr>
              <a:t>13.703.846</a:t>
            </a:r>
            <a:r>
              <a:rPr lang="sk-SK" sz="2400" b="1" dirty="0">
                <a:solidFill>
                  <a:srgbClr val="CE0804"/>
                </a:solidFill>
              </a:rPr>
              <a:t> km</a:t>
            </a:r>
            <a:r>
              <a:rPr lang="sk-SK" sz="2400" b="1" baseline="30000" dirty="0">
                <a:solidFill>
                  <a:srgbClr val="CE0804"/>
                </a:solidFill>
              </a:rPr>
              <a:t>2</a:t>
            </a:r>
            <a:endParaRPr lang="pt-BR" sz="2400" b="1" baseline="30000" dirty="0">
              <a:solidFill>
                <a:srgbClr val="CE0804"/>
              </a:solidFill>
            </a:endParaRPr>
          </a:p>
        </p:txBody>
      </p:sp>
      <p:sp>
        <p:nvSpPr>
          <p:cNvPr id="8" name="CaixaDeTexto 24"/>
          <p:cNvSpPr txBox="1">
            <a:spLocks noChangeArrowheads="1"/>
          </p:cNvSpPr>
          <p:nvPr/>
        </p:nvSpPr>
        <p:spPr bwMode="auto">
          <a:xfrm>
            <a:off x="5903913" y="5178083"/>
            <a:ext cx="32400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dirty="0" err="1" smtClean="0">
                <a:solidFill>
                  <a:srgbClr val="CE0804"/>
                </a:solidFill>
              </a:rPr>
              <a:t>area</a:t>
            </a:r>
            <a:endParaRPr lang="pt-BR" sz="2400" b="1" dirty="0">
              <a:solidFill>
                <a:srgbClr val="CE0804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hr-HR" sz="2400" b="1" dirty="0">
                <a:solidFill>
                  <a:srgbClr val="CE0804"/>
                </a:solidFill>
              </a:rPr>
              <a:t>4.493.444</a:t>
            </a:r>
            <a:r>
              <a:rPr lang="sk-SK" sz="2400" b="1" dirty="0">
                <a:solidFill>
                  <a:srgbClr val="CE0804"/>
                </a:solidFill>
              </a:rPr>
              <a:t> km</a:t>
            </a:r>
            <a:r>
              <a:rPr lang="sk-SK" sz="2400" b="1" baseline="30000" dirty="0">
                <a:solidFill>
                  <a:srgbClr val="CE0804"/>
                </a:solidFill>
              </a:rPr>
              <a:t>2</a:t>
            </a:r>
            <a:endParaRPr lang="pt-BR" sz="2400" b="1" baseline="30000" dirty="0">
              <a:solidFill>
                <a:srgbClr val="CE0804"/>
              </a:solidFill>
            </a:endParaRPr>
          </a:p>
        </p:txBody>
      </p:sp>
      <p:pic>
        <p:nvPicPr>
          <p:cNvPr id="9" name="Picture 1" descr="Untitl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612" y="1962631"/>
            <a:ext cx="2866749" cy="307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289" y="1941341"/>
            <a:ext cx="2652596" cy="31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1666" y="1969476"/>
            <a:ext cx="2801058" cy="310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24"/>
          <p:cNvSpPr txBox="1">
            <a:spLocks noChangeArrowheads="1"/>
          </p:cNvSpPr>
          <p:nvPr/>
        </p:nvSpPr>
        <p:spPr bwMode="auto">
          <a:xfrm>
            <a:off x="5975350" y="1298448"/>
            <a:ext cx="3168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u="sng" dirty="0" smtClean="0">
                <a:solidFill>
                  <a:srgbClr val="FF0000"/>
                </a:solidFill>
              </a:rPr>
              <a:t>BLUE AMAZON</a:t>
            </a:r>
            <a:endParaRPr lang="pt-BR" sz="2400" b="1" u="sng" dirty="0">
              <a:solidFill>
                <a:srgbClr val="FF0000"/>
              </a:solidFill>
            </a:endParaRPr>
          </a:p>
        </p:txBody>
      </p:sp>
      <p:sp>
        <p:nvSpPr>
          <p:cNvPr id="13" name="CaixaDeTexto 24"/>
          <p:cNvSpPr txBox="1">
            <a:spLocks noChangeArrowheads="1"/>
          </p:cNvSpPr>
          <p:nvPr/>
        </p:nvSpPr>
        <p:spPr bwMode="auto">
          <a:xfrm>
            <a:off x="2377438" y="6182481"/>
            <a:ext cx="6020973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sz="2400" b="1" dirty="0" err="1" smtClean="0">
                <a:solidFill>
                  <a:srgbClr val="CE0804"/>
                </a:solidFill>
              </a:rPr>
              <a:t>Brazil´</a:t>
            </a:r>
            <a:r>
              <a:rPr lang="pt-BR" sz="2400" b="1" dirty="0" smtClean="0">
                <a:solidFill>
                  <a:srgbClr val="CE0804"/>
                </a:solidFill>
              </a:rPr>
              <a:t>s territorial </a:t>
            </a:r>
            <a:r>
              <a:rPr lang="pt-BR" sz="2400" b="1" dirty="0" err="1" smtClean="0">
                <a:solidFill>
                  <a:srgbClr val="CE0804"/>
                </a:solidFill>
              </a:rPr>
              <a:t>area</a:t>
            </a:r>
            <a:r>
              <a:rPr lang="pt-BR" sz="2400" b="1" dirty="0" smtClean="0">
                <a:solidFill>
                  <a:srgbClr val="CE0804"/>
                </a:solidFill>
              </a:rPr>
              <a:t>: 8</a:t>
            </a:r>
            <a:r>
              <a:rPr lang="sk-SK" sz="2400" b="1" dirty="0" smtClean="0">
                <a:solidFill>
                  <a:srgbClr val="CE0804"/>
                </a:solidFill>
              </a:rPr>
              <a:t>.</a:t>
            </a:r>
            <a:r>
              <a:rPr lang="pt-BR" sz="2400" b="1" dirty="0" smtClean="0">
                <a:solidFill>
                  <a:srgbClr val="CE0804"/>
                </a:solidFill>
              </a:rPr>
              <a:t>515</a:t>
            </a:r>
            <a:r>
              <a:rPr lang="sk-SK" sz="2400" b="1" dirty="0" smtClean="0">
                <a:solidFill>
                  <a:srgbClr val="CE0804"/>
                </a:solidFill>
              </a:rPr>
              <a:t>.</a:t>
            </a:r>
            <a:r>
              <a:rPr lang="pt-BR" sz="2400" b="1" dirty="0" smtClean="0">
                <a:solidFill>
                  <a:srgbClr val="CE0804"/>
                </a:solidFill>
              </a:rPr>
              <a:t>759</a:t>
            </a:r>
            <a:r>
              <a:rPr lang="sk-SK" sz="2400" b="1" dirty="0" smtClean="0">
                <a:solidFill>
                  <a:srgbClr val="CE0804"/>
                </a:solidFill>
              </a:rPr>
              <a:t> </a:t>
            </a:r>
            <a:r>
              <a:rPr lang="sk-SK" sz="2400" b="1" dirty="0">
                <a:solidFill>
                  <a:srgbClr val="CE0804"/>
                </a:solidFill>
              </a:rPr>
              <a:t>km</a:t>
            </a:r>
            <a:r>
              <a:rPr lang="sk-SK" sz="2400" b="1" baseline="30000" dirty="0">
                <a:solidFill>
                  <a:srgbClr val="CE0804"/>
                </a:solidFill>
              </a:rPr>
              <a:t>2</a:t>
            </a:r>
            <a:endParaRPr lang="pt-BR" sz="2400" b="1" baseline="30000" dirty="0">
              <a:solidFill>
                <a:srgbClr val="CE08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dirty="0" smtClean="0"/>
              <a:t>Brazil – METAREA V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Well-integrated NAVAREA/METAREA coordination at </a:t>
            </a:r>
            <a:r>
              <a:rPr lang="en-US" b="1" dirty="0" smtClean="0">
                <a:solidFill>
                  <a:srgbClr val="0000FF"/>
                </a:solidFill>
              </a:rPr>
              <a:t>Centro de </a:t>
            </a:r>
            <a:r>
              <a:rPr lang="en-US" b="1" dirty="0" err="1" smtClean="0">
                <a:solidFill>
                  <a:srgbClr val="0000FF"/>
                </a:solidFill>
              </a:rPr>
              <a:t>Hidrografia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Marinha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– CHM (Navy Hydrographic Center)</a:t>
            </a:r>
          </a:p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CH-12: METAREA V Coordinator</a:t>
            </a:r>
          </a:p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CH-33: NAVAREA V Coordinator</a:t>
            </a:r>
          </a:p>
          <a:p>
            <a:pPr lvl="0">
              <a:spcBef>
                <a:spcPts val="0"/>
              </a:spcBef>
              <a:buClr>
                <a:srgbClr val="0000FF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Fleet and “Coast Guard”, SAR assets and MSI producers/issuers under one Command: the Brazilian Navy.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or planned service-related activities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36233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Even closer NAVAREA-METAREA integration in a future Maritime Safety Information room.</a:t>
            </a:r>
          </a:p>
          <a:p>
            <a:pPr lvl="0">
              <a:spcBef>
                <a:spcPts val="0"/>
              </a:spcBef>
              <a:buClr>
                <a:srgbClr val="0000FF"/>
              </a:buClr>
            </a:pPr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894" t="13508" r="34029" b="11088"/>
          <a:stretch>
            <a:fillRect/>
          </a:stretch>
        </p:blipFill>
        <p:spPr bwMode="auto">
          <a:xfrm>
            <a:off x="2610450" y="2701002"/>
            <a:ext cx="5722390" cy="40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200" y="277808"/>
            <a:ext cx="54090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Increment of National Buoy Program (PNBOIA) from 4 to 9 deployed buoys.</a:t>
            </a:r>
          </a:p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endParaRPr sz="3200" b="0" i="0" u="none" strike="noStrike" cap="non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9053" y="5747336"/>
            <a:ext cx="53292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Aft>
                <a:spcPts val="2400"/>
              </a:spcAft>
              <a:buClr>
                <a:srgbClr val="000099"/>
              </a:buClr>
              <a:buSzPct val="100000"/>
              <a:tabLst>
                <a:tab pos="781050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>
                <a:solidFill>
                  <a:srgbClr val="000000"/>
                </a:solidFill>
              </a:rPr>
              <a:t>http://www.goosbrasil.org/pnboia/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38670" t="11156" b="7154"/>
          <a:stretch>
            <a:fillRect/>
          </a:stretch>
        </p:blipFill>
        <p:spPr bwMode="auto">
          <a:xfrm>
            <a:off x="5886399" y="323558"/>
            <a:ext cx="3159125" cy="62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11672" r="9961"/>
          <a:stretch>
            <a:fillRect/>
          </a:stretch>
        </p:blipFill>
        <p:spPr bwMode="auto">
          <a:xfrm>
            <a:off x="1828801" y="1930037"/>
            <a:ext cx="2644726" cy="25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6"/>
          <p:cNvGraphicFramePr>
            <a:graphicFrameLocks noGrp="1"/>
          </p:cNvGraphicFramePr>
          <p:nvPr/>
        </p:nvGraphicFramePr>
        <p:xfrm>
          <a:off x="265271" y="4709647"/>
          <a:ext cx="5462587" cy="1079500"/>
        </p:xfrm>
        <a:graphic>
          <a:graphicData uri="http://schemas.openxmlformats.org/drawingml/2006/table">
            <a:tbl>
              <a:tblPr/>
              <a:tblGrid>
                <a:gridCol w="2592387"/>
                <a:gridCol w="28702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PLANNED</a:t>
                      </a:r>
                    </a:p>
                  </a:txBody>
                  <a:tcPr marL="91415" marR="91415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OPERATIONAL</a:t>
                      </a:r>
                    </a:p>
                  </a:txBody>
                  <a:tcPr marL="91415" marR="91415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9</a:t>
                      </a:r>
                    </a:p>
                  </a:txBody>
                  <a:tcPr marL="91415" marR="91415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91415" marR="91415"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8" name="Espaço Reservado para Número de Slide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200" y="2918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Char char="•"/>
            </a:pPr>
            <a:r>
              <a:rPr lang="en-US" sz="2900" dirty="0" smtClean="0">
                <a:solidFill>
                  <a:srgbClr val="0000FF"/>
                </a:solidFill>
              </a:rPr>
              <a:t>Integration of Marine Weather Stations and Met-Ocean Buoys to WIGOS via INMET underway.</a:t>
            </a:r>
          </a:p>
        </p:txBody>
      </p:sp>
      <p:pic>
        <p:nvPicPr>
          <p:cNvPr id="4" name="Picture 1" descr="Screenshot 2018-05-12 01.24.49(3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76" y="5853066"/>
            <a:ext cx="8046134" cy="47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164492" y="1336283"/>
            <a:ext cx="7200900" cy="4464050"/>
            <a:chOff x="755576" y="1196752"/>
            <a:chExt cx="7591425" cy="5448300"/>
          </a:xfrm>
        </p:grpSpPr>
        <p:pic>
          <p:nvPicPr>
            <p:cNvPr id="6" name="Picture 6" descr="C:\Users\Jose\Desktop\Ra34T\gisc-02-localhos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5576" y="1196752"/>
              <a:ext cx="7591425" cy="54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259328" y="1946572"/>
              <a:ext cx="6334555" cy="449504"/>
            </a:xfrm>
            <a:prstGeom prst="rect">
              <a:avLst/>
            </a:prstGeom>
            <a:solidFill>
              <a:srgbClr val="44546A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defTabSz="914400" eaLnBrk="1" hangingPunct="1"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GISC BRASILIA</a:t>
              </a:r>
            </a:p>
            <a:p>
              <a:pPr defTabSz="914400" eaLnBrk="1" hangingPunct="1">
                <a:defRPr/>
              </a:pPr>
              <a:r>
                <a:rPr lang="en-GB" sz="1050" kern="0" dirty="0">
                  <a:solidFill>
                    <a:prstClr val="white"/>
                  </a:solidFill>
                  <a:latin typeface="Calibri" panose="020F0502020204030204"/>
                  <a:ea typeface="+mn-ea"/>
                </a:rPr>
                <a:t>WIS portal of Instituto Nacional de Meteorologia (INMET), Brazil</a:t>
              </a:r>
            </a:p>
          </p:txBody>
        </p:sp>
      </p:grpSp>
      <p:sp>
        <p:nvSpPr>
          <p:cNvPr id="8" name="Espaço Reservado para Número de Slide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836233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Recent review of Brazilian Maritime Authority Law for MMS (NORMAM-19) – Weather MSI are now included in the national legislation.</a:t>
            </a:r>
          </a:p>
          <a:p>
            <a:pPr lvl="0">
              <a:spcBef>
                <a:spcPts val="0"/>
              </a:spcBef>
              <a:buClr>
                <a:srgbClr val="0000FF"/>
              </a:buClr>
            </a:pPr>
            <a:endParaRPr lang="en-US" dirty="0" smtClean="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</a:rPr>
              <a:t>Videoconference among South America METAREA Coordinators.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challenges encountered with MSI provision or coordination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>
              <a:spcBef>
                <a:spcPts val="0"/>
              </a:spcBef>
            </a:pP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Frequent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damages</a:t>
            </a:r>
            <a:r>
              <a:rPr lang="pt-BR" dirty="0" smtClean="0">
                <a:solidFill>
                  <a:srgbClr val="0000FF"/>
                </a:solidFill>
              </a:rPr>
              <a:t> to </a:t>
            </a:r>
            <a:r>
              <a:rPr lang="pt-BR" dirty="0" err="1" smtClean="0">
                <a:solidFill>
                  <a:srgbClr val="0000FF"/>
                </a:solidFill>
              </a:rPr>
              <a:t>buoys</a:t>
            </a:r>
            <a:r>
              <a:rPr lang="pt-BR" dirty="0" smtClean="0">
                <a:solidFill>
                  <a:srgbClr val="0000FF"/>
                </a:solidFill>
              </a:rPr>
              <a:t> – </a:t>
            </a:r>
            <a:r>
              <a:rPr lang="pt-BR" dirty="0" err="1" smtClean="0">
                <a:solidFill>
                  <a:srgbClr val="0000FF"/>
                </a:solidFill>
              </a:rPr>
              <a:t>Awareness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Program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run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with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support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from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the</a:t>
            </a:r>
            <a:r>
              <a:rPr lang="pt-BR" dirty="0" smtClean="0">
                <a:solidFill>
                  <a:srgbClr val="0000FF"/>
                </a:solidFill>
              </a:rPr>
              <a:t> media.</a:t>
            </a:r>
            <a:endParaRPr lang="en-US" dirty="0" smtClean="0">
              <a:solidFill>
                <a:srgbClr val="0000FF"/>
              </a:solidFill>
            </a:endParaRPr>
          </a:p>
          <a:p>
            <a:pPr marL="342900" indent="-139700">
              <a:spcBef>
                <a:spcPts val="0"/>
              </a:spcBef>
            </a:pP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887" y="2793534"/>
            <a:ext cx="3239394" cy="34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949" y="2654459"/>
            <a:ext cx="2768353" cy="156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9453" y="4457774"/>
            <a:ext cx="3469469" cy="217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>
              <a:spcBef>
                <a:spcPts val="0"/>
              </a:spcBef>
            </a:pP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High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costs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of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weather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station</a:t>
            </a:r>
            <a:r>
              <a:rPr lang="pt-BR" dirty="0" smtClean="0">
                <a:solidFill>
                  <a:srgbClr val="0000FF"/>
                </a:solidFill>
              </a:rPr>
              <a:t> network, NWP </a:t>
            </a:r>
            <a:r>
              <a:rPr lang="pt-BR" dirty="0" err="1" smtClean="0">
                <a:solidFill>
                  <a:srgbClr val="0000FF"/>
                </a:solidFill>
              </a:rPr>
              <a:t>servers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and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transmission</a:t>
            </a:r>
            <a:r>
              <a:rPr lang="pt-BR" dirty="0" smtClean="0">
                <a:solidFill>
                  <a:srgbClr val="0000FF"/>
                </a:solidFill>
              </a:rPr>
              <a:t> – </a:t>
            </a:r>
            <a:r>
              <a:rPr lang="pt-BR" dirty="0" err="1" smtClean="0">
                <a:solidFill>
                  <a:srgbClr val="0000FF"/>
                </a:solidFill>
              </a:rPr>
              <a:t>Partnerships</a:t>
            </a:r>
            <a:r>
              <a:rPr lang="pt-BR" dirty="0" smtClean="0">
                <a:solidFill>
                  <a:srgbClr val="0000FF"/>
                </a:solidFill>
              </a:rPr>
              <a:t> are </a:t>
            </a:r>
            <a:r>
              <a:rPr lang="pt-BR" dirty="0" err="1" smtClean="0">
                <a:solidFill>
                  <a:srgbClr val="0000FF"/>
                </a:solidFill>
              </a:rPr>
              <a:t>the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err="1" smtClean="0">
                <a:solidFill>
                  <a:srgbClr val="0000FF"/>
                </a:solidFill>
              </a:rPr>
              <a:t>key</a:t>
            </a:r>
            <a:r>
              <a:rPr lang="pt-BR" dirty="0" smtClean="0">
                <a:solidFill>
                  <a:srgbClr val="0000FF"/>
                </a:solidFill>
              </a:rPr>
              <a:t>.</a:t>
            </a:r>
            <a:endParaRPr sz="3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147" y="3525914"/>
            <a:ext cx="2132305" cy="21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2" descr="Image result for petrobras"/>
          <p:cNvSpPr>
            <a:spLocks noChangeAspect="1" noChangeArrowheads="1"/>
          </p:cNvSpPr>
          <p:nvPr/>
        </p:nvSpPr>
        <p:spPr bwMode="auto">
          <a:xfrm>
            <a:off x="155575" y="-403225"/>
            <a:ext cx="143827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4" name="AutoShape 4" descr="Image result for petrobras"/>
          <p:cNvSpPr>
            <a:spLocks noChangeAspect="1" noChangeArrowheads="1"/>
          </p:cNvSpPr>
          <p:nvPr/>
        </p:nvSpPr>
        <p:spPr bwMode="auto">
          <a:xfrm>
            <a:off x="155575" y="-403225"/>
            <a:ext cx="1438275" cy="84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9354" y="3823884"/>
            <a:ext cx="2380607" cy="140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54783" y="3486582"/>
            <a:ext cx="1609911" cy="21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088500" y="3950952"/>
            <a:ext cx="1907891" cy="10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602</Words>
  <PresentationFormat>Apresentação na tela (4:3)</PresentationFormat>
  <Paragraphs>74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WMO_BLUE_Powerpoint_en_fr</vt:lpstr>
      <vt:lpstr>Slide 1</vt:lpstr>
      <vt:lpstr>BRAZILIAN AREAS AT SEA</vt:lpstr>
      <vt:lpstr>Brazil – METAREA V</vt:lpstr>
      <vt:lpstr>New or planned service-related activities</vt:lpstr>
      <vt:lpstr>Slide 5</vt:lpstr>
      <vt:lpstr>Slide 6</vt:lpstr>
      <vt:lpstr>Slide 7</vt:lpstr>
      <vt:lpstr>Recent challenges encountered with MSI provision or coordination</vt:lpstr>
      <vt:lpstr>Slide 9</vt:lpstr>
      <vt:lpstr>Significant examples of stakeholder interactions or education activities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notesvc</dc:creator>
  <cp:lastModifiedBy>notesvc</cp:lastModifiedBy>
  <cp:revision>63</cp:revision>
  <dcterms:modified xsi:type="dcterms:W3CDTF">2018-08-29T08:01:18Z</dcterms:modified>
</cp:coreProperties>
</file>