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64" r:id="rId3"/>
    <p:sldId id="266" r:id="rId4"/>
    <p:sldId id="267" r:id="rId5"/>
    <p:sldId id="257" r:id="rId6"/>
    <p:sldId id="262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229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51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14338" name="Google Shape;52;p1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>
            <a:headEnd/>
            <a:tailEnd/>
          </a:ln>
        </p:spPr>
      </p:sp>
      <p:sp>
        <p:nvSpPr>
          <p:cNvPr id="18434" name="Text Box 3"/>
          <p:cNvSpPr txBox="1">
            <a:spLocks noGrp="1"/>
          </p:cNvSpPr>
          <p:nvPr>
            <p:ph type="body" idx="1"/>
          </p:nvPr>
        </p:nvSpPr>
        <p:spPr>
          <a:xfrm>
            <a:off x="912813" y="4341813"/>
            <a:ext cx="5032375" cy="4117975"/>
          </a:xfrm>
          <a:ln/>
        </p:spPr>
        <p:txBody>
          <a:bodyPr/>
          <a:lstStyle/>
          <a:p>
            <a:r>
              <a:rPr lang="fr-FR" b="1" smtClean="0">
                <a:latin typeface="Arial" charset="0"/>
                <a:cs typeface="Arial" charset="0"/>
              </a:rPr>
              <a:t>GMDSS = Global Maritime Distress &amp; Safety System</a:t>
            </a:r>
          </a:p>
          <a:p>
            <a:r>
              <a:rPr lang="fr-FR" b="1" smtClean="0">
                <a:latin typeface="Arial" charset="0"/>
                <a:cs typeface="Arial" charset="0"/>
              </a:rPr>
              <a:t>SMDSM = Système Mondial de Détresse et de Sécurité en Mer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57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20482" name="Google Shape;58;p2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63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64;p3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69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70;p4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75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27650" name="Google Shape;76;p5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97C4-9ECD-4463-A3C6-23E57B7ADBEC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5B01-4A1A-4BBF-9808-B308ADCFDD32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 descr="wmo2016_powerpoint_standard_v2-2.jp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51438"/>
            <a:ext cx="19891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17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FB23-0F89-46A4-A3F5-D6285EA1FDA2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8D01-482D-4795-BB8D-AAE1841B05E5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47696-3571-45E4-9D24-6FAF3F01706F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301F-B34E-4AB4-8B00-445A2D293698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CE9DF-6916-4C68-9768-F22DC4F4828B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F0FF-1A80-4CEB-AE9D-972C0C6C80DC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434D-997A-4CCC-8171-95C7994F6C86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FF24D-3BE7-4C31-AF08-40F19036FFF9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E89EAF4F-35BA-4AD1-8399-B465D130F53B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29" name="Google Shape;9;p1" descr="wmo2016_powerpoint_standard_v2-2.jpg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151438"/>
            <a:ext cx="19891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Google Shape;54;p11" descr="wmo2016_powerpoint_standard_v2_dark-1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Google Shape;55;p11"/>
          <p:cNvSpPr txBox="1">
            <a:spLocks noChangeArrowheads="1"/>
          </p:cNvSpPr>
          <p:nvPr/>
        </p:nvSpPr>
        <p:spPr bwMode="auto">
          <a:xfrm>
            <a:off x="457200" y="2001838"/>
            <a:ext cx="8229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48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METAREA II</a:t>
            </a:r>
            <a:endParaRPr lang="fr-FR"/>
          </a:p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48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Report</a:t>
            </a:r>
          </a:p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Mireille Mayoka, France</a:t>
            </a:r>
          </a:p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WWMIWS-1, August 2018</a:t>
            </a:r>
            <a:endParaRPr lang="fr-FR" sz="24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896340D-E00C-4E88-A15D-E1F6184B2370}" type="slidenum">
              <a:rPr lang="fr-FR" sz="1200">
                <a:solidFill>
                  <a:schemeClr val="tx1"/>
                </a:solidFill>
              </a:rPr>
              <a:pPr algn="r"/>
              <a:t>2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5362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4675187"/>
          </a:xfrm>
        </p:spPr>
        <p:txBody>
          <a:bodyPr lIns="91440" tIns="45720" rIns="91440" bIns="45720"/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fr-FR" sz="2400" smtClean="0">
                <a:latin typeface="Calibri" pitchFamily="34" charset="0"/>
                <a:cs typeface="Arial" charset="0"/>
              </a:rPr>
              <a:t>France (Météo-France) is </a:t>
            </a:r>
            <a:r>
              <a:rPr lang="fr-FR" sz="2400" b="1" smtClean="0">
                <a:latin typeface="Calibri" pitchFamily="34" charset="0"/>
                <a:cs typeface="Arial" charset="0"/>
              </a:rPr>
              <a:t>Issuing Service</a:t>
            </a:r>
            <a:r>
              <a:rPr lang="fr-FR" sz="2400" smtClean="0">
                <a:latin typeface="Calibri" pitchFamily="34" charset="0"/>
                <a:cs typeface="Arial" charset="0"/>
              </a:rPr>
              <a:t> (RSMC) for 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fr-FR" sz="2400" smtClean="0">
                <a:latin typeface="Calibri" pitchFamily="34" charset="0"/>
                <a:cs typeface="Arial" charset="0"/>
              </a:rPr>
              <a:t>METAREA II - Toulouse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fr-FR" sz="2400" smtClean="0">
                <a:latin typeface="Calibri" pitchFamily="34" charset="0"/>
                <a:cs typeface="Arial" charset="0"/>
              </a:rPr>
              <a:t>METAREA VIII (S) – tropical cyclone warnings for West of 90°E – La Réunion / Tropical Cyclone RSMC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  <a:buFont typeface="Arial" charset="0"/>
              <a:buNone/>
            </a:pPr>
            <a:r>
              <a:rPr lang="fr-FR" sz="2400" smtClean="0">
                <a:latin typeface="Calibri" pitchFamily="34" charset="0"/>
                <a:cs typeface="Arial" charset="0"/>
              </a:rPr>
              <a:t>	Scheduled bulletins (forecasts) prepared by Mauritius are broadcast on SafetyNET by Météo-France Toulouse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fr-FR" sz="2400" smtClean="0">
                <a:latin typeface="Calibri" pitchFamily="34" charset="0"/>
                <a:cs typeface="Arial" charset="0"/>
              </a:rPr>
              <a:t>France is </a:t>
            </a:r>
            <a:r>
              <a:rPr lang="fr-FR" sz="2400" b="1" smtClean="0">
                <a:latin typeface="Calibri" pitchFamily="34" charset="0"/>
                <a:cs typeface="Arial" charset="0"/>
              </a:rPr>
              <a:t>Preparation Service</a:t>
            </a:r>
            <a:r>
              <a:rPr lang="fr-FR" sz="2400" smtClean="0">
                <a:latin typeface="Calibri" pitchFamily="34" charset="0"/>
                <a:cs typeface="Arial" charset="0"/>
              </a:rPr>
              <a:t> for 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fr-FR" sz="2400" smtClean="0">
                <a:latin typeface="Calibri" pitchFamily="34" charset="0"/>
                <a:cs typeface="Arial" charset="0"/>
              </a:rPr>
              <a:t>Western part of METAREA III – </a:t>
            </a:r>
            <a:r>
              <a:rPr lang="en-GB" sz="2400" smtClean="0">
                <a:latin typeface="Calibri" pitchFamily="34" charset="0"/>
                <a:cs typeface="Arial" charset="0"/>
              </a:rPr>
              <a:t>scheduled bulletins and warnings, for Greece </a:t>
            </a:r>
            <a:endParaRPr lang="fr-FR" sz="2400" smtClean="0">
              <a:latin typeface="Calibri" pitchFamily="34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fr-FR" sz="2400" smtClean="0">
                <a:latin typeface="Calibri" pitchFamily="34" charset="0"/>
                <a:cs typeface="Arial" charset="0"/>
              </a:rPr>
              <a:t>METAREA VII - </a:t>
            </a:r>
            <a:r>
              <a:rPr lang="en-GB" sz="2400" smtClean="0">
                <a:latin typeface="Calibri" pitchFamily="34" charset="0"/>
                <a:cs typeface="Arial" charset="0"/>
              </a:rPr>
              <a:t>forecasts for area 30°S/50°S - 50°E/80°E &amp; tropical cyclone warnings West of 90°E, for South Africa.</a:t>
            </a:r>
            <a:endParaRPr lang="fr-FR" sz="2400" smtClean="0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364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</p:spPr>
        <p:txBody>
          <a:bodyPr lIns="91440" tIns="45720" rIns="91440" bIns="45720"/>
          <a:lstStyle/>
          <a:p>
            <a:r>
              <a:rPr lang="en-CA" sz="3600" b="1" smtClean="0">
                <a:solidFill>
                  <a:schemeClr val="hlink"/>
                </a:solidFill>
                <a:latin typeface="Calibri" pitchFamily="34" charset="0"/>
                <a:cs typeface="Times New Roman" pitchFamily="18" charset="0"/>
              </a:rPr>
              <a:t>France within WWMIWS</a:t>
            </a:r>
            <a:endParaRPr lang="fr-FR" sz="3600" b="1" i="1" smtClean="0">
              <a:solidFill>
                <a:schemeClr val="hlink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Grp="1"/>
          </p:cNvSpPr>
          <p:nvPr>
            <p:ph type="title"/>
          </p:nvPr>
        </p:nvSpPr>
        <p:spPr>
          <a:xfrm>
            <a:off x="1116013" y="419100"/>
            <a:ext cx="7477125" cy="452438"/>
          </a:xfrm>
        </p:spPr>
        <p:txBody>
          <a:bodyPr/>
          <a:lstStyle/>
          <a:p>
            <a:r>
              <a:rPr lang="fr-FR" sz="3600" b="1" smtClean="0">
                <a:solidFill>
                  <a:schemeClr val="hlink"/>
                </a:solidFill>
                <a:latin typeface="Calibri" pitchFamily="34" charset="0"/>
                <a:cs typeface="Arial" charset="0"/>
              </a:rPr>
              <a:t>METAREA II - Boundaries</a:t>
            </a:r>
          </a:p>
        </p:txBody>
      </p:sp>
      <p:sp>
        <p:nvSpPr>
          <p:cNvPr id="16386" name="Text Box 3"/>
          <p:cNvSpPr txBox="1">
            <a:spLocks noGrp="1"/>
          </p:cNvSpPr>
          <p:nvPr>
            <p:ph type="body" idx="1"/>
          </p:nvPr>
        </p:nvSpPr>
        <p:spPr>
          <a:xfrm>
            <a:off x="5292725" y="1628775"/>
            <a:ext cx="3851275" cy="28289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  <a:buFont typeface="Arial" charset="0"/>
              <a:buNone/>
            </a:pPr>
            <a:r>
              <a:rPr lang="fr-FR" sz="1600" smtClean="0">
                <a:latin typeface="Arial" charset="0"/>
                <a:cs typeface="Arial" charset="0"/>
              </a:rPr>
              <a:t>Geographic boundaries 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fr-FR" sz="1600" smtClean="0">
                <a:latin typeface="Arial" charset="0"/>
                <a:cs typeface="Arial" charset="0"/>
              </a:rPr>
              <a:t>Atlantic waters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fr-FR" sz="1600" smtClean="0">
                <a:latin typeface="Arial" charset="0"/>
                <a:cs typeface="Arial" charset="0"/>
              </a:rPr>
              <a:t>east of 35°W, from 7°N to 48°27’N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fr-FR" sz="1600" smtClean="0">
                <a:latin typeface="Arial" charset="0"/>
                <a:cs typeface="Arial" charset="0"/>
              </a:rPr>
              <a:t>east of 20°W from 7°N to 6°S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fr-FR" sz="1600" smtClean="0">
                <a:latin typeface="Arial" charset="0"/>
                <a:cs typeface="Arial" charset="0"/>
              </a:rPr>
              <a:t>including the Straits of Gibraltar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5000"/>
              </a:spcAft>
              <a:buFont typeface="Arial" charset="0"/>
              <a:buNone/>
            </a:pPr>
            <a:r>
              <a:rPr lang="fr-FR" sz="1600" smtClean="0">
                <a:latin typeface="Arial" charset="0"/>
                <a:cs typeface="Arial" charset="0"/>
              </a:rPr>
              <a:t>All SafetyNet messages are issued by the Marine &amp; Oceanography Department, Météo-France, Toulouse.</a:t>
            </a:r>
          </a:p>
        </p:txBody>
      </p:sp>
      <p:pic>
        <p:nvPicPr>
          <p:cNvPr id="16387" name="Picture 4" descr="Metareas_WMO-avril2009_2"/>
          <p:cNvPicPr>
            <a:picLocks noChangeAspect="1" noChangeArrowheads="1"/>
          </p:cNvPicPr>
          <p:nvPr/>
        </p:nvPicPr>
        <p:blipFill>
          <a:blip r:embed="rId2"/>
          <a:srcRect l="7361" t="32239" r="71010" b="31197"/>
          <a:stretch>
            <a:fillRect/>
          </a:stretch>
        </p:blipFill>
        <p:spPr bwMode="auto">
          <a:xfrm>
            <a:off x="395288" y="1268413"/>
            <a:ext cx="47656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195513" y="573405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solidFill>
                  <a:schemeClr val="tx1"/>
                </a:solidFill>
              </a:rPr>
              <a:t>VII </a:t>
            </a:r>
          </a:p>
          <a:p>
            <a:pPr algn="ctr"/>
            <a:r>
              <a:rPr lang="fr-FR" sz="1200" b="1">
                <a:solidFill>
                  <a:schemeClr val="tx1"/>
                </a:solidFill>
              </a:rPr>
              <a:t>South Africa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large_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911600" cy="4953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7350" y="2592388"/>
            <a:ext cx="3467100" cy="3860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0225" y="942975"/>
            <a:ext cx="3533775" cy="3194050"/>
          </a:xfrm>
          <a:prstGeom prst="rect">
            <a:avLst/>
          </a:prstGeom>
          <a:noFill/>
          <a:ln w="12700" algn="ctr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348413" y="3952875"/>
            <a:ext cx="1595437" cy="7715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000" b="1">
                <a:solidFill>
                  <a:schemeClr val="tx1"/>
                </a:solidFill>
              </a:rPr>
              <a:t>Coastal areas</a:t>
            </a:r>
          </a:p>
        </p:txBody>
      </p:sp>
      <p:sp>
        <p:nvSpPr>
          <p:cNvPr id="17413" name="Text Box 6"/>
          <p:cNvSpPr txBox="1">
            <a:spLocks noGrp="1"/>
          </p:cNvSpPr>
          <p:nvPr>
            <p:ph type="title" idx="4294967295"/>
          </p:nvPr>
        </p:nvSpPr>
        <p:spPr>
          <a:xfrm>
            <a:off x="935038" y="188913"/>
            <a:ext cx="6864350" cy="685800"/>
          </a:xfrm>
        </p:spPr>
        <p:txBody>
          <a:bodyPr/>
          <a:lstStyle/>
          <a:p>
            <a:r>
              <a:rPr lang="en-CA" sz="3200" b="1" smtClean="0">
                <a:solidFill>
                  <a:schemeClr val="hlink"/>
                </a:solidFill>
                <a:latin typeface="Calibri" pitchFamily="34" charset="0"/>
                <a:cs typeface="Times New Roman" pitchFamily="18" charset="0"/>
              </a:rPr>
              <a:t>Marine Safety Information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438400" y="6421438"/>
            <a:ext cx="3228975" cy="4365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000" b="1">
                <a:solidFill>
                  <a:schemeClr val="tx1"/>
                </a:solidFill>
              </a:rPr>
              <a:t>High seas areas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0" y="5888038"/>
            <a:ext cx="2286000" cy="4365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000" b="1">
                <a:solidFill>
                  <a:schemeClr val="tx1"/>
                </a:solidFill>
              </a:rPr>
              <a:t>Offshore areas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6581775" y="4956175"/>
            <a:ext cx="2562225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SzPct val="100000"/>
              <a:buFont typeface="Wingdings" pitchFamily="2" charset="2"/>
              <a:buNone/>
            </a:pPr>
            <a:r>
              <a:rPr lang="en-CA" sz="2000" b="1">
                <a:solidFill>
                  <a:schemeClr val="accent2"/>
                </a:solidFill>
              </a:rPr>
              <a:t>All forecasts and warnings are issued by the National Prediction Centre in Toulouse</a:t>
            </a: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4800600" y="3886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60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en-US" sz="39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New or planned service-related activities</a:t>
            </a:r>
            <a:endParaRPr lang="fr-FR" sz="3900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9458" name="Google Shape;61;p1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fr-FR" sz="28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 New public web portal planned for 2019 :</a:t>
            </a:r>
          </a:p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fr-FR" sz="28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</a:t>
            </a: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A better presentation of the marine section, with easier access to MSI bulletins and graphical forecasts, added access to outputs of the wave models of Météo-France</a:t>
            </a:r>
          </a:p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These improvements aim to meet the demand of users via the Marine Commission of the CSM (Superior Council of Meteorology) – our client listening instance.</a:t>
            </a:r>
          </a:p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fr-FR" sz="28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 New WWMIWS portal by the end of 2018</a:t>
            </a:r>
          </a:p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fr-FR" sz="28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 New web portal (extranet) for authorities :</a:t>
            </a:r>
          </a:p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Access to coastal MSI </a:t>
            </a:r>
          </a:p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Access to storm surge information and outputs of wave models</a:t>
            </a:r>
          </a:p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Access to n</a:t>
            </a:r>
            <a:r>
              <a:rPr lang="fr-FR" sz="18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ew bulletins for authorities : to help flood referents for coastal districts to manage crisis in case of waves / storm surge warning</a:t>
            </a:r>
            <a:endParaRPr lang="fr-FR" sz="2000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727450" y="215900"/>
            <a:ext cx="4900613" cy="1143000"/>
          </a:xfrm>
        </p:spPr>
        <p:txBody>
          <a:bodyPr/>
          <a:lstStyle/>
          <a:p>
            <a:r>
              <a:rPr lang="fr-FR" sz="2800" smtClean="0">
                <a:latin typeface="Calibri" pitchFamily="34" charset="0"/>
                <a:cs typeface="Arial" charset="0"/>
              </a:rPr>
              <a:t>New Marine Section of the public web portal (template)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2214563"/>
            <a:ext cx="458152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 l="8255" t="15681" r="8916"/>
          <a:stretch>
            <a:fillRect/>
          </a:stretch>
        </p:blipFill>
        <p:spPr bwMode="auto">
          <a:xfrm>
            <a:off x="331788" y="190500"/>
            <a:ext cx="327818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4271963" y="1547813"/>
            <a:ext cx="411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hlink"/>
                </a:solidFill>
              </a:rPr>
              <a:t>Example for the coastal access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897313" y="3530600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Wind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684588" y="4322763"/>
            <a:ext cx="1012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Total sea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3716338" y="4913313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Wind sea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3768725" y="5430838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Swell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buSzPts val="3959"/>
              <a:defRPr/>
            </a:pPr>
            <a:r>
              <a:rPr lang="en-US" sz="3959"/>
              <a:t>Recent challenges encountered with MSI provision or coordination</a:t>
            </a:r>
            <a:endParaRPr sz="3959"/>
          </a:p>
        </p:txBody>
      </p:sp>
      <p:sp>
        <p:nvSpPr>
          <p:cNvPr id="22530" name="Google Shape;6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5175" cy="4325938"/>
          </a:xfrm>
          <a:ln>
            <a:solidFill>
              <a:srgbClr val="0000FF"/>
            </a:solidFill>
          </a:ln>
        </p:spPr>
        <p:txBody>
          <a:bodyPr/>
          <a:lstStyle/>
          <a:p>
            <a:pPr marL="342900" indent="-1397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fr-FR" sz="28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</a:t>
            </a:r>
            <a:r>
              <a:rPr lang="fr-FR" sz="24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Centralization of all MSI provision</a:t>
            </a:r>
            <a:r>
              <a:rPr lang="fr-FR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at the National Prediction Centre in Toulouse (2012-2018)</a:t>
            </a:r>
          </a:p>
          <a:p>
            <a:pPr marL="342900" indent="-1397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fr-FR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</a:t>
            </a:r>
            <a:r>
              <a:rPr lang="fr-FR" sz="24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New reorganization</a:t>
            </a:r>
            <a:r>
              <a:rPr lang="fr-FR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planned for 2022 with downsizing :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Char char="–"/>
            </a:pPr>
            <a:r>
              <a:rPr lang="fr-FR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All coastal centers will close except one specialized in commercial marine assistance (offshore and harbour activities)     problems to keep in touch with maritime users 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Char char="–"/>
            </a:pPr>
            <a:r>
              <a:rPr lang="fr-FR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For MSI, request to automatically initialize the bulletins to save time/ressources      MSI cannot be automated !  </a:t>
            </a:r>
          </a:p>
          <a:p>
            <a:pPr marL="342900" indent="-1397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fr-FR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 Plan to make an arrangement with the NAVAREA Coordinator Service (Shom) for a </a:t>
            </a:r>
            <a:r>
              <a:rPr lang="fr-FR" sz="24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mutual backup of MSI provision</a:t>
            </a:r>
            <a:r>
              <a:rPr lang="fr-FR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on Imarsat SafetyNET     we are waiting the implementation of SafetyNET II system in Météo-France to do it</a:t>
            </a: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2540000" y="3530600"/>
            <a:ext cx="2746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4043363" y="4187825"/>
            <a:ext cx="2746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3192463" y="5151438"/>
            <a:ext cx="2746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buSzPts val="3959"/>
              <a:defRPr/>
            </a:pPr>
            <a:r>
              <a:rPr lang="en-US" sz="3959"/>
              <a:t>Significant examples of stakeholder interactions or education activities</a:t>
            </a:r>
            <a:endParaRPr sz="3959"/>
          </a:p>
        </p:txBody>
      </p:sp>
      <p:sp>
        <p:nvSpPr>
          <p:cNvPr id="24578" name="Google Shape;73;p1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139700" eaLnBrk="1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fr-FR" sz="18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 </a:t>
            </a:r>
            <a:r>
              <a:rPr lang="fr-FR" sz="20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Interactions with Civil Protection</a:t>
            </a: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: provision of useful products, weekly video briefing, training on waves and storm surges at coast</a:t>
            </a:r>
          </a:p>
          <a:p>
            <a:pPr marL="342900" indent="-13970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</a:t>
            </a:r>
            <a:r>
              <a:rPr lang="fr-FR" sz="20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Ajustment of the Marine Meteorology Training schedule</a:t>
            </a: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, to take account of the WMO Marine Forecaster Competency Framework</a:t>
            </a:r>
          </a:p>
          <a:p>
            <a:pPr marL="342900" indent="-139700" eaLnBrk="1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fr-FR" sz="20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 Contribution to capacity building and training activities</a:t>
            </a: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</a:t>
            </a:r>
            <a:r>
              <a:rPr lang="fr-FR" sz="2000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within Metarea II</a:t>
            </a: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:</a:t>
            </a:r>
          </a:p>
          <a:p>
            <a:pPr marL="342900" indent="-139700" eaLnBrk="1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Training on fog and visibility reduction in Casablanca, </a:t>
            </a:r>
            <a:r>
              <a:rPr lang="fr-FR" sz="2000" b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Marocco</a:t>
            </a: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, 2017 </a:t>
            </a:r>
          </a:p>
          <a:p>
            <a:pPr marL="342900" indent="-139700" eaLnBrk="1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- Eumetsat Workhop on user of scatterometer and altimeter data in marine meteorology, Casablanca, </a:t>
            </a:r>
            <a:r>
              <a:rPr lang="fr-FR" sz="2000" b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Marocco</a:t>
            </a:r>
            <a:r>
              <a:rPr lang="fr-FR" sz="2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, 2017</a:t>
            </a:r>
          </a:p>
          <a:p>
            <a:pPr marL="342900" indent="-139700" eaLnBrk="1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00"/>
              </a:buClr>
              <a:buFontTx/>
              <a:buChar char="-"/>
            </a:pPr>
            <a:endParaRPr lang="fr-FR" sz="2000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 l="7635" r="10056"/>
          <a:stretch>
            <a:fillRect/>
          </a:stretch>
        </p:blipFill>
        <p:spPr bwMode="auto">
          <a:xfrm>
            <a:off x="5280025" y="3935413"/>
            <a:ext cx="36639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Google Shape;73;p14"/>
          <p:cNvSpPr txBox="1">
            <a:spLocks/>
          </p:cNvSpPr>
          <p:nvPr/>
        </p:nvSpPr>
        <p:spPr bwMode="auto">
          <a:xfrm>
            <a:off x="460375" y="4095750"/>
            <a:ext cx="47450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139700">
              <a:lnSpc>
                <a:spcPct val="90000"/>
              </a:lnSpc>
              <a:spcBef>
                <a:spcPct val="10000"/>
              </a:spcBef>
              <a:buClr>
                <a:srgbClr val="000000"/>
              </a:buClr>
              <a:buSzPts val="3200"/>
              <a:buFont typeface="Arial" charset="0"/>
              <a:buNone/>
            </a:pPr>
            <a:r>
              <a:rPr lang="fr-FR" sz="2000">
                <a:latin typeface="Calibri" pitchFamily="34" charset="0"/>
                <a:sym typeface="Calibri" pitchFamily="34" charset="0"/>
              </a:rPr>
              <a:t>- Training in marine meteorology, </a:t>
            </a:r>
            <a:r>
              <a:rPr lang="fr-FR" sz="2000" b="1">
                <a:latin typeface="Calibri" pitchFamily="34" charset="0"/>
                <a:sym typeface="Calibri" pitchFamily="34" charset="0"/>
              </a:rPr>
              <a:t>Algeria</a:t>
            </a:r>
            <a:r>
              <a:rPr lang="fr-FR" sz="2000">
                <a:latin typeface="Calibri" pitchFamily="34" charset="0"/>
                <a:sym typeface="Calibri" pitchFamily="34" charset="0"/>
              </a:rPr>
              <a:t>, 2018 – new training expected for 2019</a:t>
            </a:r>
          </a:p>
          <a:p>
            <a:pPr marL="342900" indent="-139700">
              <a:lnSpc>
                <a:spcPct val="90000"/>
              </a:lnSpc>
              <a:spcBef>
                <a:spcPct val="10000"/>
              </a:spcBef>
              <a:buClr>
                <a:srgbClr val="000000"/>
              </a:buClr>
              <a:buSzPts val="3200"/>
              <a:buFontTx/>
              <a:buChar char="-"/>
            </a:pPr>
            <a:r>
              <a:rPr lang="fr-FR" sz="2000">
                <a:latin typeface="Calibri" pitchFamily="34" charset="0"/>
                <a:sym typeface="Calibri" pitchFamily="34" charset="0"/>
              </a:rPr>
              <a:t>  Mission of expertise on the operation of a marine forecasting service in </a:t>
            </a:r>
            <a:r>
              <a:rPr lang="fr-FR" sz="2000" b="1">
                <a:latin typeface="Calibri" pitchFamily="34" charset="0"/>
                <a:sym typeface="Calibri" pitchFamily="34" charset="0"/>
              </a:rPr>
              <a:t>Tunisia</a:t>
            </a:r>
            <a:r>
              <a:rPr lang="fr-FR" sz="2000">
                <a:latin typeface="Calibri" pitchFamily="34" charset="0"/>
                <a:sym typeface="Calibri" pitchFamily="34" charset="0"/>
              </a:rPr>
              <a:t>,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oogle Shape;78;p15" descr="wmo2016_powerpoint_standard_v2_dark-3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Google Shape;79;p15"/>
          <p:cNvSpPr txBox="1">
            <a:spLocks noChangeArrowheads="1"/>
          </p:cNvSpPr>
          <p:nvPr/>
        </p:nvSpPr>
        <p:spPr bwMode="auto">
          <a:xfrm>
            <a:off x="457200" y="2001838"/>
            <a:ext cx="8229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48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Thank you</a:t>
            </a:r>
            <a:endParaRPr lang="fr-FR"/>
          </a:p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48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Merci</a:t>
            </a:r>
            <a:endParaRPr lang="fr-FR" sz="48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MO_BLUE_Powerpoint_en_f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505</Words>
  <PresentationFormat>Affichage à l'écran (4:3)</PresentationFormat>
  <Paragraphs>60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WMO_BLUE_Powerpoint_en_fr</vt:lpstr>
      <vt:lpstr>WMO_BLUE_Powerpoint_en_fr</vt:lpstr>
      <vt:lpstr>Diapositive 1</vt:lpstr>
      <vt:lpstr>France within WWMIWS</vt:lpstr>
      <vt:lpstr>METAREA II - Boundaries</vt:lpstr>
      <vt:lpstr>Marine Safety Information</vt:lpstr>
      <vt:lpstr>New or planned service-related activities</vt:lpstr>
      <vt:lpstr>New Marine Section of the public web portal (template)</vt:lpstr>
      <vt:lpstr>Recent challenges encountered with MSI provision or coordination</vt:lpstr>
      <vt:lpstr>Significant examples of stakeholder interactions or education activities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mireille.mayoka</cp:lastModifiedBy>
  <cp:revision>16</cp:revision>
  <dcterms:modified xsi:type="dcterms:W3CDTF">2018-08-30T14:02:09Z</dcterms:modified>
</cp:coreProperties>
</file>