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4588" y="684213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912813" y="4341813"/>
            <a:ext cx="5032375" cy="4117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GMDSS = Global Maritime Distress &amp; Safety System</a:t>
            </a:r>
            <a:endParaRPr/>
          </a:p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SMDSM = Système Mondial de Détresse et de Sécurité en Mer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OBJECT 2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mo2016_powerpoint_standard_v2-2.jpg"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151438"/>
            <a:ext cx="1989138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wmo2016_powerpoint_standard_v2-2.jpg"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5151438"/>
            <a:ext cx="1989138" cy="1714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mo2016_powerpoint_standard_v2_dark-1.jpg" id="58" name="Google Shape;5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80513" cy="68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/>
          <p:nvPr/>
        </p:nvSpPr>
        <p:spPr>
          <a:xfrm>
            <a:off x="457200" y="2001838"/>
            <a:ext cx="8229600" cy="1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0" i="0" lang="fr-FR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METAREA 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0" i="0" lang="fr-FR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0" i="0" lang="fr-F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Mireille Mayoka, France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0" i="0" lang="fr-F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WWMIWS-1, August 2018</a:t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>
            <p:ph idx="4294967295" type="body"/>
          </p:nvPr>
        </p:nvSpPr>
        <p:spPr>
          <a:xfrm>
            <a:off x="395288" y="1350963"/>
            <a:ext cx="8607425" cy="4675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France (Météo-France) is </a:t>
            </a:r>
            <a:r>
              <a:rPr b="1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Issuing Service</a:t>
            </a: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(RSMC) for 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METAREA II - Toulouse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METAREA VIII (S) – tropical cyclone warnings for West of 90°E – La Réunion / Tropical Cyclone RSMC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Scheduled bulletins (forecasts) prepared by Mauritius are broadcast on SafetyNET by Météo-France Toulouse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France is </a:t>
            </a:r>
            <a:r>
              <a:rPr b="1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Preparation Service</a:t>
            </a: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Western part of METAREA III – scheduled bulletins and warnings, for Greece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METAREA VII - forecasts for area 30°S/50°S - 50°E/80°E &amp; tropical cyclone warnings West of 90°E, for South Africa.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331913" y="765175"/>
            <a:ext cx="6864350" cy="865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France within WWMIWS</a:t>
            </a:r>
            <a:endParaRPr b="1" i="1" sz="3600" u="none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1116013" y="419100"/>
            <a:ext cx="7477125" cy="452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METAREA II - Boundaries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5292725" y="1628775"/>
            <a:ext cx="3851275" cy="282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Geographic boundaries 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Atlantic waters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east of 35°W, from 7°N to 48°27’N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east of 20°W from 7°N to 6°S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including the Straits of Gibraltar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SafetyNet messages are issued by the Marine &amp; Oceanography Department, Météo-France, Toulouse.</a:t>
            </a:r>
            <a:endParaRPr/>
          </a:p>
        </p:txBody>
      </p:sp>
      <p:pic>
        <p:nvPicPr>
          <p:cNvPr descr="Metareas_WMO-avril2009_2" id="74" name="Google Shape;74;p14"/>
          <p:cNvPicPr preferRelativeResize="0"/>
          <p:nvPr/>
        </p:nvPicPr>
        <p:blipFill rotWithShape="1">
          <a:blip r:embed="rId3">
            <a:alphaModFix/>
          </a:blip>
          <a:srcRect b="31197" l="7361" r="71010" t="32238"/>
          <a:stretch/>
        </p:blipFill>
        <p:spPr>
          <a:xfrm>
            <a:off x="395288" y="1268413"/>
            <a:ext cx="4765675" cy="511333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2195513" y="5734050"/>
            <a:ext cx="1657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 Africa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rge_2002" id="80" name="Google Shape;8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0600"/>
            <a:ext cx="3911600" cy="4953000"/>
          </a:xfrm>
          <a:prstGeom prst="rect">
            <a:avLst/>
          </a:prstGeom>
          <a:noFill/>
          <a:ln cap="flat" cmpd="sng" w="9525">
            <a:solidFill>
              <a:srgbClr val="00008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7350" y="2592388"/>
            <a:ext cx="3467100" cy="3860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0225" y="942975"/>
            <a:ext cx="3533775" cy="319405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3" name="Google Shape;83;p15"/>
          <p:cNvSpPr txBox="1"/>
          <p:nvPr/>
        </p:nvSpPr>
        <p:spPr>
          <a:xfrm>
            <a:off x="6348413" y="3952875"/>
            <a:ext cx="1595437" cy="7715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Coastal areas</a:t>
            </a:r>
            <a:endParaRPr/>
          </a:p>
        </p:txBody>
      </p:sp>
      <p:sp>
        <p:nvSpPr>
          <p:cNvPr id="84" name="Google Shape;84;p15"/>
          <p:cNvSpPr txBox="1"/>
          <p:nvPr>
            <p:ph idx="4294967295" type="title"/>
          </p:nvPr>
        </p:nvSpPr>
        <p:spPr>
          <a:xfrm>
            <a:off x="935038" y="188913"/>
            <a:ext cx="68643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Marine Safety Information</a:t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2438400" y="6421438"/>
            <a:ext cx="3228975" cy="4365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seas areas</a:t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0" y="5888038"/>
            <a:ext cx="2286000" cy="4365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Offshore areas</a:t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6581775" y="4956175"/>
            <a:ext cx="2562225" cy="161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None/>
            </a:pPr>
            <a:r>
              <a:rPr b="1" i="0" lang="fr-FR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All forecasts and warnings are issued by the National Prediction Centre in Toulouse</a:t>
            </a:r>
            <a:endParaRPr/>
          </a:p>
        </p:txBody>
      </p:sp>
      <p:cxnSp>
        <p:nvCxnSpPr>
          <p:cNvPr id="88" name="Google Shape;88;p15"/>
          <p:cNvCxnSpPr/>
          <p:nvPr/>
        </p:nvCxnSpPr>
        <p:spPr>
          <a:xfrm>
            <a:off x="4800600" y="3886200"/>
            <a:ext cx="304800" cy="60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fr-FR" sz="3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or planned service-related activities</a:t>
            </a:r>
            <a:endParaRPr b="0" i="0" sz="3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New public web portal planned for 2019 :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-"/>
            </a:pPr>
            <a:r>
              <a:rPr b="0" i="0" lang="fr-F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better presentation of the marine section, with easier access to MSI bulletins and graphical forecasts, added access to outputs of the wave models of Météo-France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-"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These improvements aim to meet the demand of users via the Marine Commission of the CSM (Superior Council of Meteorology) – our client listening instance.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New WWMIWS portal by the end of 2018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New web portal (extranet) for authorities :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-"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Access to coastal MSI 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-"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Access to storm surge information and outputs of wave models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-"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Access to n</a:t>
            </a: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ew bulletins for authorities : to help flood referents for coastal districts to manage crisis in case of waves / storm surge warning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4294967295" type="title"/>
          </p:nvPr>
        </p:nvSpPr>
        <p:spPr>
          <a:xfrm>
            <a:off x="3727450" y="215900"/>
            <a:ext cx="49006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Marine Section of the public web portal (template)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2475" y="2214563"/>
            <a:ext cx="4581525" cy="38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4">
            <a:alphaModFix/>
          </a:blip>
          <a:srcRect b="0" l="8255" r="8916" t="15681"/>
          <a:stretch/>
        </p:blipFill>
        <p:spPr>
          <a:xfrm>
            <a:off x="331788" y="190500"/>
            <a:ext cx="3278187" cy="60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4271963" y="1547813"/>
            <a:ext cx="41179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Example for the coastal access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3897313" y="3530600"/>
            <a:ext cx="6286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Wind</a:t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3684588" y="4322763"/>
            <a:ext cx="10128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Total sea</a:t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3716338" y="4913313"/>
            <a:ext cx="9493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Wind sea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3768725" y="5430838"/>
            <a:ext cx="9493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Swell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fr-FR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Recent challenges encountered with MSI provision or coordination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457200" y="1600200"/>
            <a:ext cx="8385175" cy="4325938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fr-F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24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Centralization of all MSI provision</a:t>
            </a: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 the National Prediction Centre in Toulouse (2012-2018)</a:t>
            </a:r>
            <a:endParaRPr/>
          </a:p>
          <a:p>
            <a:pPr indent="-2032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24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New reorganization</a:t>
            </a: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planned for 2022 with downsizing :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All coastal centers will close except one specialized in commercial marine assistance (offshore and harbour activities)     problems to keep in touch with maritime users 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MSI, request to automatically initialize the bulletins to save time/ressources      MSI cannot be automated !  </a:t>
            </a:r>
            <a:endParaRPr/>
          </a:p>
          <a:p>
            <a:pPr indent="-2032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Plan to make an arrangement with the NAVAREA Coordinator Service (Shom) for a </a:t>
            </a:r>
            <a:r>
              <a:rPr b="0" i="0" lang="fr-FR" sz="24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mutual backup of MSI provision</a:t>
            </a: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 Imarsat SafetyNET     we are waiting the implementation of SafetyNET II system in Météo-France to do it</a:t>
            </a:r>
            <a:endParaRPr/>
          </a:p>
        </p:txBody>
      </p:sp>
      <p:cxnSp>
        <p:nvCxnSpPr>
          <p:cNvPr id="113" name="Google Shape;113;p18"/>
          <p:cNvCxnSpPr/>
          <p:nvPr/>
        </p:nvCxnSpPr>
        <p:spPr>
          <a:xfrm>
            <a:off x="2540000" y="3530600"/>
            <a:ext cx="274638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Google Shape;114;p18"/>
          <p:cNvCxnSpPr/>
          <p:nvPr/>
        </p:nvCxnSpPr>
        <p:spPr>
          <a:xfrm>
            <a:off x="4043363" y="4187825"/>
            <a:ext cx="274637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3192463" y="5151438"/>
            <a:ext cx="274637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fr-FR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 examples of stakeholder interactions or education activities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20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Interactions with Civil Protection</a:t>
            </a: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 provision of useful products, weekly video briefing, training on waves and storm surges at coast</a:t>
            </a:r>
            <a:endParaRPr/>
          </a:p>
          <a:p>
            <a:pPr indent="-2032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20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Ajustment of the Marine Meteorology Training schedule</a:t>
            </a: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to take account of the WMO Marine Forecaster Competency Framework</a:t>
            </a:r>
            <a:endParaRPr/>
          </a:p>
          <a:p>
            <a:pPr indent="-2032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fr-FR" sz="20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Contribution to capacity building and training activities</a:t>
            </a: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20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within Metarea II</a:t>
            </a: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/>
          </a:p>
          <a:p>
            <a:pPr indent="-2032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-"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Training on fog and visibility reduction in Casablanca, </a:t>
            </a:r>
            <a:r>
              <a:rPr b="1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Marocco</a:t>
            </a: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2017 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Eumetsat Workhop on user of scatterometer and altimeter data in marine meteorology, Casablanca, </a:t>
            </a:r>
            <a:r>
              <a:rPr b="1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Marocco</a:t>
            </a: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2017</a:t>
            </a:r>
            <a:endParaRPr/>
          </a:p>
          <a:p>
            <a:pPr indent="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b="0" l="7635" r="10056" t="0"/>
          <a:stretch/>
        </p:blipFill>
        <p:spPr>
          <a:xfrm>
            <a:off x="5280025" y="3935413"/>
            <a:ext cx="3663950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460375" y="4095750"/>
            <a:ext cx="4745038" cy="2166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Training in marine meteorology, </a:t>
            </a:r>
            <a:r>
              <a:rPr b="1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Algeria</a:t>
            </a: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2018 – new training expected for 2019</a:t>
            </a:r>
            <a:endParaRPr/>
          </a:p>
          <a:p>
            <a:pPr indent="-2032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-"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Mission of expertise on the operation of a marine forecasting service in </a:t>
            </a:r>
            <a:r>
              <a:rPr b="1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Tunisia</a:t>
            </a: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2018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mo2016_powerpoint_standard_v2_dark-3.jpg" id="128" name="Google Shape;1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457200" y="2001838"/>
            <a:ext cx="8229600" cy="1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0" i="0" lang="fr-FR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0" i="0" lang="fr-FR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Merci</a:t>
            </a:r>
            <a:endParaRPr b="0" i="0" sz="4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MO_BLUE_Powerpoint_en_f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