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59" r:id="rId10"/>
    <p:sldId id="266" r:id="rId11"/>
    <p:sldId id="260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325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 descr="wmo2016_powerpoint_standard_v2-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51694"/>
            <a:ext cx="198882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 descr="wmo2016_powerpoint_standard_v2-2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5151694"/>
            <a:ext cx="1988820" cy="1714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://gmdss.aari.ru/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://nsra.ru/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 descr="wmo2016_powerpoint_standard_v2_dark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562"/>
            <a:ext cx="9180000" cy="68871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/>
          <p:nvPr/>
        </p:nvSpPr>
        <p:spPr>
          <a:xfrm>
            <a:off x="417095" y="1983435"/>
            <a:ext cx="8229600" cy="1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METAREA </a:t>
            </a:r>
            <a:r>
              <a:rPr lang="en-US" sz="4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XX, XXI, XIII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 sz="4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1"/>
          <p:cNvSpPr txBox="1"/>
          <p:nvPr/>
        </p:nvSpPr>
        <p:spPr>
          <a:xfrm>
            <a:off x="1935678" y="3722798"/>
            <a:ext cx="5771408" cy="944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00FFFF"/>
                </a:solidFill>
              </a:rPr>
              <a:t>Vasily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Smolyanitsky</a:t>
            </a:r>
            <a:r>
              <a:rPr lang="en-US" sz="1800" dirty="0" smtClean="0">
                <a:solidFill>
                  <a:srgbClr val="00FFFF"/>
                </a:solidFill>
              </a:rPr>
              <a:t>, Arctic and Antarctic Research Institute, </a:t>
            </a:r>
            <a:r>
              <a:rPr lang="en-US" sz="1800" dirty="0" err="1" smtClean="0">
                <a:solidFill>
                  <a:srgbClr val="00FFFF"/>
                </a:solidFill>
              </a:rPr>
              <a:t>Roshydromet</a:t>
            </a:r>
            <a:r>
              <a:rPr lang="en-US" sz="1800" dirty="0" smtClean="0">
                <a:solidFill>
                  <a:srgbClr val="00FFFF"/>
                </a:solidFill>
              </a:rPr>
              <a:t>, Russia</a:t>
            </a:r>
            <a:endParaRPr sz="1800" dirty="0">
              <a:solidFill>
                <a:srgbClr val="00FFF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FFFF"/>
                </a:solidFill>
              </a:rPr>
              <a:t>Monaco, August 2018</a:t>
            </a:r>
            <a:endParaRPr sz="18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5" y="4166919"/>
            <a:ext cx="2744268" cy="269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67" y="54886"/>
            <a:ext cx="5525323" cy="458567"/>
          </a:xfrm>
        </p:spPr>
        <p:txBody>
          <a:bodyPr/>
          <a:lstStyle/>
          <a:p>
            <a:pPr algn="l"/>
            <a:r>
              <a:rPr lang="en-US" sz="3200" dirty="0" smtClean="0"/>
              <a:t>METAREA XX, XXI, NSR and SAR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1" y="481921"/>
            <a:ext cx="4081951" cy="17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nsra.ru/files/images/%D0%9D%D0%93%D0%93%D0%9C%D0%9E/AARI_ICEANL_20180824_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43" y="4912094"/>
            <a:ext cx="1937864" cy="13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sra.ru/files/images/%D0%9D%D0%93%D0%93%D0%9C%D0%9E/ICEFRC_ESS_20180824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47" y="4679526"/>
            <a:ext cx="1741365" cy="176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nsra.ru/files/images/%D0%9D%D0%93%D0%93%D0%9C%D0%9E/%D0%A1%D0%98%D0%9D%D0%9E%D0%9F%D0%A2%D0%98%D0%9A%D0%90/2018082700_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27" y="1563492"/>
            <a:ext cx="1782592" cy="12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nsra.ru/files/images/%D0%9D%D0%93%D0%93%D0%9C%D0%9E/%D0%A1%D0%98%D0%9D%D0%9E%D0%9F%D0%A2%D0%98%D0%9A%D0%90/2018082700_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20" y="1600375"/>
            <a:ext cx="1782592" cy="12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4180" y="130997"/>
            <a:ext cx="260587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600" b="1" dirty="0"/>
              <a:t>METAREA XX</a:t>
            </a:r>
          </a:p>
          <a:p>
            <a:r>
              <a:rPr lang="en-US" sz="600" b="1" dirty="0"/>
              <a:t>SECURITY </a:t>
            </a:r>
            <a:br>
              <a:rPr lang="en-US" sz="600" b="1" dirty="0"/>
            </a:br>
            <a:r>
              <a:rPr lang="en-US" sz="600" b="1" dirty="0"/>
              <a:t>WEATHER BULLETIN FOR METAREA XX </a:t>
            </a:r>
            <a:br>
              <a:rPr lang="en-US" sz="600" b="1" dirty="0"/>
            </a:br>
            <a:r>
              <a:rPr lang="en-US" sz="600" b="1" dirty="0"/>
              <a:t>ISSUED BY THE ARCTIC AND ANTARCTIC RESEARCH INSTITUTE </a:t>
            </a:r>
            <a:br>
              <a:rPr lang="en-US" sz="600" b="1" dirty="0"/>
            </a:br>
            <a:r>
              <a:rPr lang="en-US" sz="600" b="1" dirty="0"/>
              <a:t>ST PETERSBURG ON THE 27 AUGUST 2018 AT 0600UTC </a:t>
            </a:r>
            <a:br>
              <a:rPr lang="en-US" sz="600" b="1" dirty="0"/>
            </a:br>
            <a:r>
              <a:rPr lang="en-US" sz="600" b="1" dirty="0"/>
              <a:t/>
            </a:r>
            <a:br>
              <a:rPr lang="en-US" sz="600" b="1" dirty="0"/>
            </a:br>
            <a:r>
              <a:rPr lang="en-US" sz="600" b="1" dirty="0"/>
              <a:t>PART 1 </a:t>
            </a:r>
            <a:br>
              <a:rPr lang="en-US" sz="600" b="1" dirty="0"/>
            </a:br>
            <a:r>
              <a:rPr lang="en-US" sz="600" b="1" dirty="0"/>
              <a:t>AT 270600UTC </a:t>
            </a:r>
            <a:br>
              <a:rPr lang="en-US" sz="600" b="1" dirty="0"/>
            </a:br>
            <a:r>
              <a:rPr lang="en-US" sz="600" b="1" dirty="0"/>
              <a:t/>
            </a:r>
            <a:br>
              <a:rPr lang="en-US" sz="600" b="1" dirty="0"/>
            </a:br>
            <a:r>
              <a:rPr lang="en-US" sz="600" b="1" dirty="0"/>
              <a:t>GALE WARNING </a:t>
            </a:r>
            <a:br>
              <a:rPr lang="en-US" sz="600" b="1" dirty="0"/>
            </a:br>
            <a:r>
              <a:rPr lang="en-US" sz="600" b="1" dirty="0"/>
              <a:t/>
            </a:r>
            <a:br>
              <a:rPr lang="en-US" sz="600" b="1" dirty="0"/>
            </a:br>
            <a:r>
              <a:rPr lang="en-US" sz="600" b="1" dirty="0"/>
              <a:t>01130 </a:t>
            </a:r>
            <a:br>
              <a:rPr lang="en-US" sz="600" b="1" dirty="0"/>
            </a:br>
            <a:r>
              <a:rPr lang="en-US" sz="600" b="1" dirty="0"/>
              <a:t>FROM 271200UTC TO 280000UTC </a:t>
            </a:r>
            <a:br>
              <a:rPr lang="en-US" sz="600" b="1" dirty="0"/>
            </a:br>
            <a:r>
              <a:rPr lang="en-US" sz="600" b="1" dirty="0"/>
              <a:t>WINDS S S/W GUSTS 17 TO 20 MS </a:t>
            </a:r>
            <a:endParaRPr lang="ru-RU" sz="700" b="1" dirty="0"/>
          </a:p>
        </p:txBody>
      </p:sp>
      <p:pic>
        <p:nvPicPr>
          <p:cNvPr id="1044" name="Picture 20" descr="http://nsra.ru/files/images/%D0%9D%D0%93%D0%93%D0%9C%D0%9E/M%D0%9B%2020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19" y="4638582"/>
            <a:ext cx="1343085" cy="16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38" y="2998987"/>
            <a:ext cx="3351178" cy="152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5" y="2240641"/>
            <a:ext cx="42047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lvl="0"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AARI and </a:t>
            </a:r>
            <a:r>
              <a:rPr lang="en-US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Roshydromet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marine </a:t>
            </a:r>
            <a:r>
              <a:rPr lang="en-US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dep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Twice daily weather synopsis and forecast</a:t>
            </a:r>
          </a:p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Daily ice edge in text and SIGRID-3 shape</a:t>
            </a:r>
          </a:p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Twice a week ice chart, 3 days numeric  forecast of ice and type of ice conditions</a:t>
            </a:r>
          </a:p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Weekly Arctic Ocean ice chart (blended AARI &amp; CIS &amp; NIC)</a:t>
            </a:r>
          </a:p>
          <a:p>
            <a:pPr marL="25400" lvl="0"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10"/>
              </a:rPr>
              <a:t>http://nsra.ru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11"/>
              </a:rPr>
              <a:t>http://gmdss.aari.ru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099110" flipV="1">
            <a:off x="4012426" y="2043613"/>
            <a:ext cx="2213479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470806">
            <a:off x="4393405" y="3208160"/>
            <a:ext cx="1297905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542541" flipV="1">
            <a:off x="3996436" y="4140282"/>
            <a:ext cx="2387957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516045" y="4510151"/>
            <a:ext cx="553871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0579499" flipV="1">
            <a:off x="4319143" y="2695057"/>
            <a:ext cx="1464416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 rot="2133367">
            <a:off x="3556811" y="2795000"/>
            <a:ext cx="831119" cy="899582"/>
          </a:xfrm>
          <a:prstGeom prst="arc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descr="wmo2016_powerpoint_standard_v2_dark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80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57200" y="2002370"/>
            <a:ext cx="8229600" cy="184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ru-RU" sz="4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Благодарю за внимание</a:t>
            </a:r>
            <a:endParaRPr sz="4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S</a:t>
            </a: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ervice-related 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09903" y="137948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Russian Federation is responsible for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SafetyNET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and NAVTEX services within METAREAs XX and XXI in the Arctic Ocean and METAREA XIII in NW Pacific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 addition to that the Russian Federation is responsible for preparing NAVTEX services in the coastal areas in the Black, Azov, Caspian and Baltic Seas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The Preparation Service is the Russian Federal Service for Hydrometeorology and Environmental Monitoring 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Roshydromet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), including the Arctic and Antarctic Research Institute (AARI) and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Roshydromet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marine regional departments</a:t>
            </a:r>
          </a:p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We do have national manuals and standards for national competency and schedules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</a:rPr>
              <a:t>regular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training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assessing competency of the forecasting staff 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The Issuing Service for all METAREAS is the Ministry of Transport of Russia through its regional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56270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METAREA XX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339988" y="645982"/>
            <a:ext cx="4776715" cy="445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GMDSS </a:t>
            </a:r>
            <a:r>
              <a:rPr lang="en-US" sz="1800" dirty="0" err="1" smtClean="0">
                <a:solidFill>
                  <a:srgbClr val="0000FF"/>
                </a:solidFill>
              </a:rPr>
              <a:t>SafetyNET</a:t>
            </a:r>
            <a:r>
              <a:rPr lang="en-US" sz="1800" dirty="0" smtClean="0">
                <a:solidFill>
                  <a:srgbClr val="0000FF"/>
                </a:solidFill>
              </a:rPr>
              <a:t> services for METAREA XX are coordinated by the AARI and are provided by 47 </a:t>
            </a:r>
            <a:r>
              <a:rPr lang="en-US" sz="1800" dirty="0" err="1" smtClean="0">
                <a:solidFill>
                  <a:srgbClr val="0000FF"/>
                </a:solidFill>
              </a:rPr>
              <a:t>subregions</a:t>
            </a:r>
            <a:r>
              <a:rPr lang="en-US" sz="1800" dirty="0" smtClean="0">
                <a:solidFill>
                  <a:srgbClr val="0000FF"/>
                </a:solidFill>
              </a:rPr>
              <a:t> within METAREA  in cooperation with </a:t>
            </a:r>
            <a:r>
              <a:rPr lang="en-US" sz="1800" dirty="0" err="1" smtClean="0">
                <a:solidFill>
                  <a:srgbClr val="0000FF"/>
                </a:solidFill>
              </a:rPr>
              <a:t>Roshydromet</a:t>
            </a:r>
            <a:r>
              <a:rPr lang="en-US" sz="1800" dirty="0" smtClean="0">
                <a:solidFill>
                  <a:srgbClr val="0000FF"/>
                </a:solidFill>
              </a:rPr>
              <a:t> departments in  Murmansk &amp; </a:t>
            </a:r>
            <a:r>
              <a:rPr lang="en-US" sz="1800" dirty="0" err="1" smtClean="0">
                <a:solidFill>
                  <a:srgbClr val="0000FF"/>
                </a:solidFill>
              </a:rPr>
              <a:t>Arkhangel’sk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sz="1800" dirty="0" err="1" smtClean="0">
                <a:solidFill>
                  <a:srgbClr val="0000FF"/>
                </a:solidFill>
              </a:rPr>
              <a:t>SafetyNET</a:t>
            </a:r>
            <a:r>
              <a:rPr lang="en-US" sz="1800" dirty="0" smtClean="0">
                <a:solidFill>
                  <a:srgbClr val="0000FF"/>
                </a:solidFill>
              </a:rPr>
              <a:t> bulletin includes weather and sea ice synopsis and weather, sea state, ice </a:t>
            </a:r>
            <a:r>
              <a:rPr lang="en-US" sz="1800" dirty="0">
                <a:solidFill>
                  <a:srgbClr val="0000FF"/>
                </a:solidFill>
              </a:rPr>
              <a:t>accretion forecast </a:t>
            </a:r>
            <a:r>
              <a:rPr lang="en-US" sz="1800" dirty="0" smtClean="0">
                <a:solidFill>
                  <a:srgbClr val="0000FF"/>
                </a:solidFill>
              </a:rPr>
              <a:t>and warnings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NAVTEX services are provided for coastal areas near Murmansk peninsula, for White Sea, SE part of the Barents and SW parts of the Kara Seas 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NAVTEX  services include weather synopsis, weather and sea-state 24 hours forecast and warning, no ice accretion and sea ice information is included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725600"/>
            <a:ext cx="4439609" cy="446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284" y="5226377"/>
            <a:ext cx="4983466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wrap="square">
            <a:spAutoFit/>
          </a:bodyPr>
          <a:lstStyle/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Sustained provision of </a:t>
            </a:r>
            <a:r>
              <a:rPr lang="en-US" sz="1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sea ice 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1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icebergs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services is critical for METAREA XX</a:t>
            </a:r>
          </a:p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Ice edge is provided daily and ice charts are provided 2 times a week in graphic, SIGRID-3/S-411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50" y="5105353"/>
            <a:ext cx="3849798" cy="175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challenges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METAREA XX encountered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MSI provision or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</a:t>
            </a:r>
            <a:b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(does not relate to ice services)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5694947" y="1600200"/>
            <a:ext cx="31843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0" indent="-457200">
              <a:spcBef>
                <a:spcPts val="0"/>
              </a:spcBef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to I4 generation makes a significant gap in the Kara Sea</a:t>
            </a:r>
          </a:p>
          <a:p>
            <a:pPr marL="660400" indent="-457200">
              <a:spcBef>
                <a:spcPts val="0"/>
              </a:spcBef>
            </a:pPr>
            <a:r>
              <a:rPr lang="en-US" sz="2400" dirty="0" smtClean="0"/>
              <a:t>There is a need of extending NAVTEX services eastward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www.inmarsat.com/wp-content/uploads/2015/03/alphasat_i-4_647x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2233474"/>
            <a:ext cx="5470357" cy="34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548418" y="2233474"/>
            <a:ext cx="1379842" cy="45034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01984" y="2458648"/>
            <a:ext cx="341335" cy="183078"/>
          </a:xfrm>
          <a:prstGeom prst="ellipse">
            <a:avLst/>
          </a:prstGeom>
          <a:noFill/>
          <a:ln w="508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88165" y="97214"/>
            <a:ext cx="8229600" cy="85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METAREA XXI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4827" y="1090863"/>
            <a:ext cx="4392710" cy="372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GMDSS </a:t>
            </a:r>
            <a:r>
              <a:rPr lang="en-US" sz="1800" dirty="0" err="1" smtClean="0">
                <a:solidFill>
                  <a:srgbClr val="0000FF"/>
                </a:solidFill>
              </a:rPr>
              <a:t>SafetyNET</a:t>
            </a:r>
            <a:r>
              <a:rPr lang="en-US" sz="1800" dirty="0" smtClean="0">
                <a:solidFill>
                  <a:srgbClr val="0000FF"/>
                </a:solidFill>
              </a:rPr>
              <a:t> services for METAREA XXI are coordinated by the AARI and are provided by 31 </a:t>
            </a:r>
            <a:r>
              <a:rPr lang="en-US" sz="1800" dirty="0" err="1" smtClean="0">
                <a:solidFill>
                  <a:srgbClr val="0000FF"/>
                </a:solidFill>
              </a:rPr>
              <a:t>subregions</a:t>
            </a:r>
            <a:r>
              <a:rPr lang="en-US" sz="1800" dirty="0" smtClean="0">
                <a:solidFill>
                  <a:srgbClr val="0000FF"/>
                </a:solidFill>
              </a:rPr>
              <a:t> within METAREA by AARI in cooperation with </a:t>
            </a:r>
            <a:r>
              <a:rPr lang="en-US" sz="1800" dirty="0" err="1" smtClean="0">
                <a:solidFill>
                  <a:srgbClr val="0000FF"/>
                </a:solidFill>
              </a:rPr>
              <a:t>Roshydromet</a:t>
            </a:r>
            <a:r>
              <a:rPr lang="en-US" sz="1800" dirty="0" smtClean="0">
                <a:solidFill>
                  <a:srgbClr val="0000FF"/>
                </a:solidFill>
              </a:rPr>
              <a:t> departments in  Yakutsk and </a:t>
            </a:r>
            <a:r>
              <a:rPr lang="en-US" sz="1800" dirty="0" err="1" smtClean="0">
                <a:solidFill>
                  <a:srgbClr val="0000FF"/>
                </a:solidFill>
              </a:rPr>
              <a:t>Pevek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US" sz="1800" dirty="0" err="1">
                <a:solidFill>
                  <a:srgbClr val="0000FF"/>
                </a:solidFill>
              </a:rPr>
              <a:t>SafetyNET</a:t>
            </a:r>
            <a:r>
              <a:rPr lang="en-US" sz="1800" dirty="0">
                <a:solidFill>
                  <a:srgbClr val="0000FF"/>
                </a:solidFill>
              </a:rPr>
              <a:t> bulletin includes weather  and sea ice synopsis and weather, sea state, ice accretion forecast and warnings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No NAVTEX services are currently provided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815034"/>
            <a:ext cx="4652445" cy="427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68" y="4675449"/>
            <a:ext cx="3849798" cy="175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5284" y="5226377"/>
            <a:ext cx="4983466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txBody>
          <a:bodyPr wrap="square">
            <a:spAutoFit/>
          </a:bodyPr>
          <a:lstStyle/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Sustained provision of </a:t>
            </a:r>
            <a:r>
              <a:rPr lang="en-US" sz="1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sea ice 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services is critical for METAREA XX</a:t>
            </a:r>
          </a:p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Ice edge is provided daily and ice charts are provided 2 times a week in graphic, SIGRID-3/S-411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959"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>Recent challenges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sym typeface="Calibri"/>
              </a:rPr>
              <a:t>for METAREA XXI encountered 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>with MSI provision or </a:t>
            </a:r>
            <a:r>
              <a:rPr lang="en-US" sz="2800" dirty="0"/>
              <a:t>coordination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(</a:t>
            </a:r>
            <a:r>
              <a:rPr lang="en-US" sz="2400" dirty="0"/>
              <a:t>does not relate to ice services)</a:t>
            </a:r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5694947" y="1600200"/>
            <a:ext cx="31843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0" indent="-457200">
              <a:spcBef>
                <a:spcPts val="0"/>
              </a:spcBef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to I4 generation leaves a significant gap in the Laptev Sea</a:t>
            </a:r>
          </a:p>
          <a:p>
            <a:pPr marL="660400" indent="-457200">
              <a:spcBef>
                <a:spcPts val="0"/>
              </a:spcBef>
            </a:pPr>
            <a:r>
              <a:rPr lang="en-US" sz="2400" dirty="0" smtClean="0"/>
              <a:t>There is a strong need of resuming NAVTEX services within METAREA XXI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www.inmarsat.com/wp-content/uploads/2015/03/alphasat_i-4_647x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2233474"/>
            <a:ext cx="5470357" cy="34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646966" y="2417002"/>
            <a:ext cx="851310" cy="14790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33137" y="150126"/>
            <a:ext cx="8229600" cy="5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METAREA XIII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964805" y="791777"/>
            <a:ext cx="4119994" cy="551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Currently there are no GMDSS </a:t>
            </a:r>
            <a:r>
              <a:rPr lang="en-US" sz="1800" dirty="0" err="1" smtClean="0">
                <a:solidFill>
                  <a:srgbClr val="0000FF"/>
                </a:solidFill>
              </a:rPr>
              <a:t>SafetyNET</a:t>
            </a:r>
            <a:r>
              <a:rPr lang="en-US" sz="1800" dirty="0" smtClean="0">
                <a:solidFill>
                  <a:srgbClr val="0000FF"/>
                </a:solidFill>
              </a:rPr>
              <a:t> services for METAREA XIII 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the </a:t>
            </a:r>
            <a:r>
              <a:rPr lang="en-US" sz="1800" dirty="0" err="1" smtClean="0">
                <a:solidFill>
                  <a:srgbClr val="0000FF"/>
                </a:solidFill>
              </a:rPr>
              <a:t>SafetyNET</a:t>
            </a:r>
            <a:r>
              <a:rPr lang="en-US" sz="1800" dirty="0" smtClean="0">
                <a:solidFill>
                  <a:srgbClr val="0000FF"/>
                </a:solidFill>
              </a:rPr>
              <a:t> production is  coordinated by the </a:t>
            </a:r>
            <a:r>
              <a:rPr lang="en-US" sz="1800" dirty="0" err="1" smtClean="0">
                <a:solidFill>
                  <a:srgbClr val="0000FF"/>
                </a:solidFill>
              </a:rPr>
              <a:t>Primorskoe</a:t>
            </a:r>
            <a:r>
              <a:rPr lang="en-US" sz="1800" dirty="0" smtClean="0">
                <a:solidFill>
                  <a:srgbClr val="0000FF"/>
                </a:solidFill>
              </a:rPr>
              <a:t> department (Vladivostok) and, in cased of resuming will be provided by 66 </a:t>
            </a:r>
            <a:r>
              <a:rPr lang="en-US" sz="1800" dirty="0" err="1" smtClean="0">
                <a:solidFill>
                  <a:srgbClr val="0000FF"/>
                </a:solidFill>
              </a:rPr>
              <a:t>subregions</a:t>
            </a:r>
            <a:r>
              <a:rPr lang="en-US" sz="1800" dirty="0" smtClean="0">
                <a:solidFill>
                  <a:srgbClr val="0000FF"/>
                </a:solidFill>
              </a:rPr>
              <a:t> within METAREA by in cooperation with </a:t>
            </a:r>
            <a:r>
              <a:rPr lang="en-US" sz="1800" dirty="0" err="1" smtClean="0">
                <a:solidFill>
                  <a:srgbClr val="0000FF"/>
                </a:solidFill>
              </a:rPr>
              <a:t>Roshydromet</a:t>
            </a:r>
            <a:r>
              <a:rPr lang="en-US" sz="1800" dirty="0" smtClean="0">
                <a:solidFill>
                  <a:srgbClr val="0000FF"/>
                </a:solidFill>
              </a:rPr>
              <a:t> departments in  Vladivostok, </a:t>
            </a:r>
            <a:r>
              <a:rPr lang="en-US" sz="1800" dirty="0" err="1" smtClean="0">
                <a:solidFill>
                  <a:srgbClr val="0000FF"/>
                </a:solidFill>
              </a:rPr>
              <a:t>Yuzhnosakhalinsk</a:t>
            </a:r>
            <a:r>
              <a:rPr lang="en-US" sz="1800" dirty="0" smtClean="0">
                <a:solidFill>
                  <a:srgbClr val="0000FF"/>
                </a:solidFill>
              </a:rPr>
              <a:t>, Petropavlovsk-</a:t>
            </a:r>
            <a:r>
              <a:rPr lang="en-US" sz="1800" dirty="0" err="1" smtClean="0">
                <a:solidFill>
                  <a:srgbClr val="0000FF"/>
                </a:solidFill>
              </a:rPr>
              <a:t>Kamchatskii</a:t>
            </a:r>
            <a:r>
              <a:rPr lang="en-US" sz="1800" dirty="0" smtClean="0">
                <a:solidFill>
                  <a:srgbClr val="0000FF"/>
                </a:solidFill>
              </a:rPr>
              <a:t>, Magadan, </a:t>
            </a:r>
            <a:r>
              <a:rPr lang="en-US" sz="1800" dirty="0" err="1" smtClean="0">
                <a:solidFill>
                  <a:srgbClr val="0000FF"/>
                </a:solidFill>
              </a:rPr>
              <a:t>Pevek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US" sz="1800" dirty="0">
                <a:solidFill>
                  <a:srgbClr val="0000FF"/>
                </a:solidFill>
              </a:rPr>
              <a:t>NAVTEX services are provided for </a:t>
            </a:r>
            <a:r>
              <a:rPr lang="en-US" sz="1800" dirty="0" smtClean="0">
                <a:solidFill>
                  <a:srgbClr val="0000FF"/>
                </a:solidFill>
              </a:rPr>
              <a:t>most of the navigable areas within METAREA for the NE part of the Sea of Japan, Sea of Okhotsk, areas near Kamchatka peninsula </a:t>
            </a:r>
            <a:endParaRPr lang="en-US" sz="1800" dirty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US" sz="1800" dirty="0">
                <a:solidFill>
                  <a:srgbClr val="0000FF"/>
                </a:solidFill>
              </a:rPr>
              <a:t>NAVTEX  services include weather </a:t>
            </a:r>
            <a:r>
              <a:rPr lang="en-US" sz="1800" dirty="0" smtClean="0">
                <a:solidFill>
                  <a:srgbClr val="0000FF"/>
                </a:solidFill>
              </a:rPr>
              <a:t>and sea ice synopsis</a:t>
            </a:r>
            <a:r>
              <a:rPr lang="en-US" sz="1800" dirty="0">
                <a:solidFill>
                  <a:srgbClr val="0000FF"/>
                </a:solidFill>
              </a:rPr>
              <a:t>, weather ice accretion </a:t>
            </a:r>
            <a:r>
              <a:rPr lang="en-US" sz="1800" dirty="0" smtClean="0">
                <a:solidFill>
                  <a:srgbClr val="0000FF"/>
                </a:solidFill>
              </a:rPr>
              <a:t>and </a:t>
            </a:r>
            <a:r>
              <a:rPr lang="en-US" sz="1800" dirty="0">
                <a:solidFill>
                  <a:srgbClr val="0000FF"/>
                </a:solidFill>
              </a:rPr>
              <a:t>sea-state 24 hours forecast and </a:t>
            </a:r>
            <a:r>
              <a:rPr lang="en-US" sz="1800" dirty="0" smtClean="0">
                <a:solidFill>
                  <a:srgbClr val="0000FF"/>
                </a:solidFill>
              </a:rPr>
              <a:t>warnings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" y="731592"/>
            <a:ext cx="4757735" cy="340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 rot="19413119">
            <a:off x="3864990" y="1394892"/>
            <a:ext cx="470847" cy="11779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9413119">
            <a:off x="1866069" y="2993011"/>
            <a:ext cx="1559727" cy="59957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dc.aari.ru/datasets/d0034/jap/gif/2017/planet_jap_20171225_pl_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0" y="4064406"/>
            <a:ext cx="889640" cy="13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dc.aari.ru/datasets/d0034/okh/gif/2018/planet_okh_20180402_pl_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86" y="4103196"/>
            <a:ext cx="863946" cy="13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49" y="5243012"/>
            <a:ext cx="5484052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Sustained provision of </a:t>
            </a:r>
            <a:r>
              <a:rPr lang="en-US" sz="1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ice services 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is critical for METAREA XIII in winter time (Nov - May)</a:t>
            </a:r>
          </a:p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ice charts are provided 1-2 times a week by RSC </a:t>
            </a:r>
            <a:r>
              <a:rPr lang="en-US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Planeta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AARI in graphic, SIGRID-3/S-411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6" name="Picture 8" descr="http://wdc.aari.ru/datasets/d0034/ber/gif/2017/planet_ber_20170221_pl_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52" y="4155698"/>
            <a:ext cx="1458601" cy="10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959"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>Recent challenges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sym typeface="Calibri"/>
              </a:rPr>
              <a:t>for METAREA XIII encountered 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>with MSI provision or </a:t>
            </a:r>
            <a:r>
              <a:rPr lang="en-US" sz="2800" dirty="0"/>
              <a:t>coordination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(</a:t>
            </a:r>
            <a:r>
              <a:rPr lang="en-US" sz="2400" dirty="0"/>
              <a:t>does not relate to ice services)</a:t>
            </a:r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5694947" y="1600200"/>
            <a:ext cx="31843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0" indent="-457200">
              <a:spcBef>
                <a:spcPts val="0"/>
              </a:spcBef>
            </a:pPr>
            <a:r>
              <a:rPr lang="en-US" sz="2400" dirty="0" smtClean="0"/>
              <a:t>There is a strong need of extending NAVTEX services northward to Bering Strait</a:t>
            </a:r>
          </a:p>
          <a:p>
            <a:pPr marL="660400" indent="-457200">
              <a:spcBef>
                <a:spcPts val="0"/>
              </a:spcBef>
            </a:pPr>
            <a:r>
              <a:rPr lang="en-US" sz="2400" dirty="0" smtClean="0"/>
              <a:t>There is a strong need of resuming </a:t>
            </a:r>
            <a:r>
              <a:rPr lang="en-US" sz="2400" dirty="0" err="1" smtClean="0"/>
              <a:t>SafetyNET</a:t>
            </a:r>
            <a:r>
              <a:rPr lang="en-US" sz="2400" dirty="0" smtClean="0"/>
              <a:t> services within METAREA XIII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www.inmarsat.com/wp-content/uploads/2015/03/alphasat_i-4_647x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2233474"/>
            <a:ext cx="5470357" cy="34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19413119">
            <a:off x="5469610" y="2701419"/>
            <a:ext cx="583430" cy="15243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" y="950532"/>
            <a:ext cx="2042418" cy="21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14" y="880662"/>
            <a:ext cx="3922452" cy="26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504702" y="120265"/>
            <a:ext cx="8229600" cy="71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Coastal areas within Black, Azov, Caspian and Baltic Seas covered by NAVTEX services by ROSHYDROMET departments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83" y="3812342"/>
            <a:ext cx="59107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NAVTEX services are provided for </a:t>
            </a:r>
            <a:r>
              <a:rPr lang="en-US" dirty="0" smtClean="0">
                <a:solidFill>
                  <a:srgbClr val="0000FF"/>
                </a:solidFill>
              </a:rPr>
              <a:t>all  coastal areas in the Sea of Azov, NE part of the Black, NW part of Caspian Seas and E Gulf of Finland by  relevant </a:t>
            </a:r>
            <a:r>
              <a:rPr lang="en-US" dirty="0" err="1" smtClean="0">
                <a:solidFill>
                  <a:srgbClr val="0000FF"/>
                </a:solidFill>
              </a:rPr>
              <a:t>Roshydromet</a:t>
            </a:r>
            <a:r>
              <a:rPr lang="en-US" dirty="0" smtClean="0">
                <a:solidFill>
                  <a:srgbClr val="0000FF"/>
                </a:solidFill>
              </a:rPr>
              <a:t> departments</a:t>
            </a:r>
          </a:p>
          <a:p>
            <a:pPr marL="285750" lvl="0" indent="-28575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NAVTEX services </a:t>
            </a:r>
            <a:r>
              <a:rPr lang="en-US" dirty="0">
                <a:solidFill>
                  <a:srgbClr val="0000FF"/>
                </a:solidFill>
              </a:rPr>
              <a:t>include weather and sea ice synopsis, weather </a:t>
            </a:r>
            <a:r>
              <a:rPr lang="en-US" dirty="0" smtClean="0">
                <a:solidFill>
                  <a:srgbClr val="0000FF"/>
                </a:solidFill>
              </a:rPr>
              <a:t>sea-state </a:t>
            </a:r>
            <a:r>
              <a:rPr lang="en-US" dirty="0">
                <a:solidFill>
                  <a:srgbClr val="0000FF"/>
                </a:solidFill>
              </a:rPr>
              <a:t>24 hours forecast and warnings</a:t>
            </a:r>
          </a:p>
        </p:txBody>
      </p:sp>
      <p:pic>
        <p:nvPicPr>
          <p:cNvPr id="6146" name="Picture 2" descr="http://wdc.aari.ru/datasets/d0034/azov/gif/2017/planet_azov_20170206_pl_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49" y="925984"/>
            <a:ext cx="1028742" cy="14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dc.aari.ru/datasets/d0034/cas/gif/2017/planet_cas_20170207_pl_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4926605"/>
            <a:ext cx="1824903" cy="11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dc.aari.ru/datasets/d0004/Bal/gif/2018/2018032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0" y="879052"/>
            <a:ext cx="873323" cy="12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724" y="4993637"/>
            <a:ext cx="6164842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Sustained provision of </a:t>
            </a:r>
            <a:r>
              <a:rPr lang="en-US" sz="1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ice services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is critical for the Azov, Caspian and Baltic Seas in winter time (Dec - Apr)</a:t>
            </a:r>
          </a:p>
          <a:p>
            <a:pPr marL="457200" lvl="0" indent="-431800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ice charts are provided 1-2 times a week by HMC Moscow, RSC </a:t>
            </a:r>
            <a:r>
              <a:rPr lang="en-US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Planeta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AARI in graphic, SIGRID-3/S-411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66" y="785731"/>
            <a:ext cx="2879756" cy="402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788</Words>
  <Application>Microsoft Office PowerPoint</Application>
  <PresentationFormat>Экран (4:3)</PresentationFormat>
  <Paragraphs>56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WMO_BLUE_Powerpoint_en_fr</vt:lpstr>
      <vt:lpstr>Презентация PowerPoint</vt:lpstr>
      <vt:lpstr>Service-related activities</vt:lpstr>
      <vt:lpstr>METAREA XX</vt:lpstr>
      <vt:lpstr>Recent challenges for METAREA XX encountered with MSI provision or coordination  (does not relate to ice services)</vt:lpstr>
      <vt:lpstr>METAREA XXI</vt:lpstr>
      <vt:lpstr>Recent challenges for METAREA XXI encountered with MSI provision or coordination  (does not relate to ice services)</vt:lpstr>
      <vt:lpstr>METAREA XIII</vt:lpstr>
      <vt:lpstr>Recent challenges for METAREA XIII encountered with MSI provision or coordination  (does not relate to ice services)</vt:lpstr>
      <vt:lpstr>Coastal areas within Black, Azov, Caspian and Baltic Seas covered by NAVTEX services by ROSHYDROMET departments</vt:lpstr>
      <vt:lpstr>METAREA XX, XXI, NSR and SAR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vms</dc:creator>
  <cp:lastModifiedBy>user</cp:lastModifiedBy>
  <cp:revision>34</cp:revision>
  <dcterms:modified xsi:type="dcterms:W3CDTF">2018-08-29T07:56:28Z</dcterms:modified>
</cp:coreProperties>
</file>