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2" r:id="rId4"/>
    <p:sldId id="265" r:id="rId5"/>
    <p:sldId id="263" r:id="rId6"/>
    <p:sldId id="271" r:id="rId7"/>
    <p:sldId id="272" r:id="rId8"/>
    <p:sldId id="266" r:id="rId9"/>
    <p:sldId id="270" r:id="rId10"/>
    <p:sldId id="264" r:id="rId11"/>
    <p:sldId id="26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METAREA VII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Report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examples of stakeholder interactions or education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December 2017 SAWS held a Marine Master plan workshop</a:t>
            </a:r>
          </a:p>
          <a:p>
            <a:pPr lvl="1"/>
            <a:r>
              <a:rPr lang="en-US" dirty="0" smtClean="0"/>
              <a:t>To enhance marine meteorology capabilities</a:t>
            </a:r>
          </a:p>
          <a:p>
            <a:r>
              <a:rPr lang="en-US" dirty="0" smtClean="0"/>
              <a:t>Stakeholders included into the workshop and requirements incorporated in the master plan</a:t>
            </a:r>
          </a:p>
          <a:p>
            <a:pPr lvl="1"/>
            <a:r>
              <a:rPr lang="en-US" dirty="0" smtClean="0"/>
              <a:t>Department of Environmental Affairs: Oceans and coast (government)</a:t>
            </a:r>
          </a:p>
          <a:p>
            <a:pPr lvl="1"/>
            <a:r>
              <a:rPr lang="en-US" dirty="0"/>
              <a:t>South African Earth Observation Network </a:t>
            </a:r>
          </a:p>
          <a:p>
            <a:pPr lvl="1"/>
            <a:r>
              <a:rPr lang="en-ZA" dirty="0"/>
              <a:t> </a:t>
            </a:r>
            <a:r>
              <a:rPr lang="en-US" dirty="0"/>
              <a:t>South African Marine Safety Authority </a:t>
            </a:r>
            <a:r>
              <a:rPr lang="en-ZA" dirty="0" smtClean="0"/>
              <a:t>  </a:t>
            </a:r>
            <a:endParaRPr lang="en-ZA" dirty="0"/>
          </a:p>
          <a:p>
            <a:pPr lvl="1"/>
            <a:r>
              <a:rPr lang="en-ZA" dirty="0" smtClean="0"/>
              <a:t> CSIR</a:t>
            </a:r>
          </a:p>
          <a:p>
            <a:pPr lvl="1"/>
            <a:r>
              <a:rPr lang="en-ZA" dirty="0" smtClean="0"/>
              <a:t>Academic institutions (UCT, UP </a:t>
            </a:r>
            <a:r>
              <a:rPr lang="en-ZA" dirty="0" err="1" smtClean="0"/>
              <a:t>etc</a:t>
            </a:r>
            <a:r>
              <a:rPr lang="en-ZA" dirty="0" smtClean="0"/>
              <a:t>) </a:t>
            </a:r>
          </a:p>
          <a:p>
            <a:pPr lvl="1"/>
            <a:r>
              <a:rPr lang="en-ZA" dirty="0" smtClean="0"/>
              <a:t>Etc.</a:t>
            </a:r>
            <a:endParaRPr lang="en-ZA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examples of stakeholder interactions or education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Master plan was completed in 2018 and has been approved by the board</a:t>
            </a:r>
          </a:p>
          <a:p>
            <a:r>
              <a:rPr lang="en-US" dirty="0" smtClean="0"/>
              <a:t>Implementation of this master plan will be led by a </a:t>
            </a:r>
            <a:r>
              <a:rPr lang="en-US" i="1" dirty="0"/>
              <a:t>Marine Governance Committee</a:t>
            </a:r>
            <a:r>
              <a:rPr lang="en-US" dirty="0"/>
              <a:t>, overseeing a </a:t>
            </a:r>
            <a:r>
              <a:rPr lang="en-US" i="1" dirty="0"/>
              <a:t>Project Steering Committee </a:t>
            </a:r>
            <a:r>
              <a:rPr lang="en-US" dirty="0"/>
              <a:t>and a </a:t>
            </a:r>
            <a:r>
              <a:rPr lang="en-US" i="1" dirty="0"/>
              <a:t>Technical Committee </a:t>
            </a:r>
            <a:endParaRPr lang="en-US" i="1" dirty="0" smtClean="0"/>
          </a:p>
          <a:p>
            <a:r>
              <a:rPr lang="en-US" dirty="0" smtClean="0"/>
              <a:t>Collaboration extends beyond the implementation team – partnerships </a:t>
            </a:r>
            <a:r>
              <a:rPr lang="en-US" dirty="0"/>
              <a:t>will remain key cornerstones of any eventual operational capability </a:t>
            </a:r>
            <a:r>
              <a:rPr lang="en-US" dirty="0" smtClean="0"/>
              <a:t>(including government, academic institutions etc.)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4" y="177668"/>
            <a:ext cx="8584142" cy="60804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77711" y="3786867"/>
            <a:ext cx="2623457" cy="224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34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or planned service-related activities</a:t>
            </a:r>
            <a:endParaRPr 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96207"/>
            <a:ext cx="7142735" cy="5051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5810967" y="2454240"/>
            <a:ext cx="362546" cy="3102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2497898" y="1360605"/>
            <a:ext cx="3007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00B050"/>
                </a:solidFill>
              </a:rPr>
              <a:t>Pretoria: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B050"/>
                </a:solidFill>
              </a:rPr>
              <a:t>Marine unit forecasting head-office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B050"/>
                </a:solidFill>
              </a:rPr>
              <a:t>Issues coastal and high seas forecast bulletins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62154" y="3821725"/>
            <a:ext cx="362546" cy="3102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4942879" y="5248275"/>
            <a:ext cx="362546" cy="2952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2504181" y="5240802"/>
            <a:ext cx="362546" cy="3102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6727" y="2764462"/>
            <a:ext cx="2944240" cy="2483813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23347" y="2838450"/>
            <a:ext cx="763103" cy="2396037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40414" y="2838450"/>
            <a:ext cx="721740" cy="962614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8479" y="2880386"/>
            <a:ext cx="230432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00B050"/>
                </a:solidFill>
              </a:rPr>
              <a:t>Regional Offices who assist with coastal forecasts:</a:t>
            </a:r>
          </a:p>
          <a:p>
            <a:r>
              <a:rPr lang="en-ZA" dirty="0" smtClean="0">
                <a:solidFill>
                  <a:srgbClr val="00B050"/>
                </a:solidFill>
              </a:rPr>
              <a:t>Cape Town </a:t>
            </a:r>
          </a:p>
          <a:p>
            <a:r>
              <a:rPr lang="en-ZA" dirty="0" smtClean="0">
                <a:solidFill>
                  <a:srgbClr val="00B050"/>
                </a:solidFill>
              </a:rPr>
              <a:t>Port Elizabeth </a:t>
            </a:r>
          </a:p>
          <a:p>
            <a:r>
              <a:rPr lang="en-ZA" dirty="0" smtClean="0">
                <a:solidFill>
                  <a:srgbClr val="00B050"/>
                </a:solidFill>
              </a:rPr>
              <a:t>Durban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79" y="5641663"/>
            <a:ext cx="7400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Forecasting part of Marine unit to be moved to Cape Town from April 2019: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70C0"/>
                </a:solidFill>
              </a:rPr>
              <a:t>More specialised unit to improve and provide new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349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or planned service-related activities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24" y="1471718"/>
            <a:ext cx="5082772" cy="527367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116684" y="2067136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5241442" y="2086186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4260367" y="3237482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5241442" y="3237482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4444674" y="3789486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5241442" y="3840141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/>
          <p:cNvSpPr/>
          <p:nvPr/>
        </p:nvSpPr>
        <p:spPr>
          <a:xfrm>
            <a:off x="6527317" y="4391236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/>
          <p:cNvSpPr/>
          <p:nvPr/>
        </p:nvSpPr>
        <p:spPr>
          <a:xfrm>
            <a:off x="6365392" y="4763065"/>
            <a:ext cx="685268" cy="6075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/>
          <p:cNvSpPr/>
          <p:nvPr/>
        </p:nvSpPr>
        <p:spPr>
          <a:xfrm>
            <a:off x="7083641" y="4279955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/>
          <p:cNvSpPr/>
          <p:nvPr/>
        </p:nvSpPr>
        <p:spPr>
          <a:xfrm>
            <a:off x="7274140" y="3610810"/>
            <a:ext cx="1193955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/>
          <p:cNvSpPr/>
          <p:nvPr/>
        </p:nvSpPr>
        <p:spPr>
          <a:xfrm>
            <a:off x="7763790" y="4168674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/>
          <p:cNvSpPr/>
          <p:nvPr/>
        </p:nvSpPr>
        <p:spPr>
          <a:xfrm>
            <a:off x="5827405" y="2854681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/>
          <p:cNvSpPr/>
          <p:nvPr/>
        </p:nvSpPr>
        <p:spPr>
          <a:xfrm>
            <a:off x="5879883" y="3347411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/>
          <p:cNvSpPr/>
          <p:nvPr/>
        </p:nvSpPr>
        <p:spPr>
          <a:xfrm>
            <a:off x="5903339" y="3697923"/>
            <a:ext cx="574033" cy="2686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/>
          <p:cNvSpPr/>
          <p:nvPr/>
        </p:nvSpPr>
        <p:spPr>
          <a:xfrm>
            <a:off x="5970993" y="4184337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/>
          <p:cNvSpPr/>
          <p:nvPr/>
        </p:nvSpPr>
        <p:spPr>
          <a:xfrm>
            <a:off x="6365392" y="3812508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/>
          <p:cNvSpPr/>
          <p:nvPr/>
        </p:nvSpPr>
        <p:spPr>
          <a:xfrm>
            <a:off x="457200" y="1471718"/>
            <a:ext cx="685268" cy="3080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1419225" y="1471718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Forecasts issued daily</a:t>
            </a:r>
            <a:endParaRPr lang="en-ZA" dirty="0"/>
          </a:p>
        </p:txBody>
      </p:sp>
      <p:sp>
        <p:nvSpPr>
          <p:cNvPr id="37" name="Oval 36"/>
          <p:cNvSpPr/>
          <p:nvPr/>
        </p:nvSpPr>
        <p:spPr>
          <a:xfrm>
            <a:off x="450540" y="2254800"/>
            <a:ext cx="685268" cy="3080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/>
          <p:cNvSpPr txBox="1"/>
          <p:nvPr/>
        </p:nvSpPr>
        <p:spPr>
          <a:xfrm>
            <a:off x="1365216" y="2098217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Forecasts issued by La Reunion/</a:t>
            </a:r>
            <a:r>
              <a:rPr lang="en-ZA" dirty="0" err="1" smtClean="0"/>
              <a:t>Meteo</a:t>
            </a:r>
            <a:r>
              <a:rPr lang="en-ZA" dirty="0" smtClean="0"/>
              <a:t>-France</a:t>
            </a:r>
            <a:endParaRPr lang="en-ZA" dirty="0"/>
          </a:p>
        </p:txBody>
      </p:sp>
      <p:sp>
        <p:nvSpPr>
          <p:cNvPr id="39" name="Oval 38"/>
          <p:cNvSpPr/>
          <p:nvPr/>
        </p:nvSpPr>
        <p:spPr>
          <a:xfrm>
            <a:off x="7528483" y="5736078"/>
            <a:ext cx="685268" cy="3080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Oval 39"/>
          <p:cNvSpPr/>
          <p:nvPr/>
        </p:nvSpPr>
        <p:spPr>
          <a:xfrm>
            <a:off x="7050585" y="5951600"/>
            <a:ext cx="685268" cy="3080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Oval 40"/>
          <p:cNvSpPr/>
          <p:nvPr/>
        </p:nvSpPr>
        <p:spPr>
          <a:xfrm>
            <a:off x="6765452" y="5439178"/>
            <a:ext cx="685268" cy="3080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Oval 41"/>
          <p:cNvSpPr/>
          <p:nvPr/>
        </p:nvSpPr>
        <p:spPr>
          <a:xfrm>
            <a:off x="7274140" y="5216616"/>
            <a:ext cx="685268" cy="3080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/>
          <p:cNvSpPr/>
          <p:nvPr/>
        </p:nvSpPr>
        <p:spPr>
          <a:xfrm>
            <a:off x="4459318" y="4413655"/>
            <a:ext cx="685268" cy="30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Oval 43"/>
          <p:cNvSpPr/>
          <p:nvPr/>
        </p:nvSpPr>
        <p:spPr>
          <a:xfrm>
            <a:off x="5970993" y="4530286"/>
            <a:ext cx="600607" cy="439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Oval 44"/>
          <p:cNvSpPr/>
          <p:nvPr/>
        </p:nvSpPr>
        <p:spPr>
          <a:xfrm>
            <a:off x="5284750" y="4433836"/>
            <a:ext cx="685268" cy="30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Oval 45"/>
          <p:cNvSpPr/>
          <p:nvPr/>
        </p:nvSpPr>
        <p:spPr>
          <a:xfrm>
            <a:off x="450540" y="3432808"/>
            <a:ext cx="685268" cy="30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Oval 46"/>
          <p:cNvSpPr/>
          <p:nvPr/>
        </p:nvSpPr>
        <p:spPr>
          <a:xfrm rot="1388889">
            <a:off x="4503308" y="4937372"/>
            <a:ext cx="2670884" cy="138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TextBox 47"/>
          <p:cNvSpPr txBox="1"/>
          <p:nvPr/>
        </p:nvSpPr>
        <p:spPr>
          <a:xfrm>
            <a:off x="1392221" y="329854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Only forecasted for on request</a:t>
            </a:r>
            <a:endParaRPr lang="en-ZA" dirty="0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4279955"/>
            <a:ext cx="2960297" cy="1846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plan to include the entire METAREA into the forecast and warning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or planned service-related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number of gaps exist and need to be addressed or improved; </a:t>
            </a:r>
          </a:p>
          <a:p>
            <a:pPr lvl="1"/>
            <a:r>
              <a:rPr lang="en-US" dirty="0"/>
              <a:t>Consistency across boundaries –communications </a:t>
            </a:r>
            <a:r>
              <a:rPr lang="en-US" dirty="0" smtClean="0"/>
              <a:t>with neighboring </a:t>
            </a:r>
            <a:r>
              <a:rPr lang="en-US" dirty="0"/>
              <a:t>METAREAS </a:t>
            </a:r>
            <a:endParaRPr lang="en-US" dirty="0" smtClean="0"/>
          </a:p>
          <a:p>
            <a:pPr lvl="1"/>
            <a:r>
              <a:rPr lang="en-US" dirty="0" smtClean="0"/>
              <a:t>Format </a:t>
            </a:r>
            <a:r>
              <a:rPr lang="en-US" dirty="0"/>
              <a:t>of forecasts and </a:t>
            </a:r>
            <a:r>
              <a:rPr lang="en-US" dirty="0" smtClean="0"/>
              <a:t>warnings</a:t>
            </a:r>
          </a:p>
          <a:p>
            <a:pPr lvl="1"/>
            <a:r>
              <a:rPr lang="en-US" dirty="0" smtClean="0"/>
              <a:t>Monitoring </a:t>
            </a:r>
            <a:r>
              <a:rPr lang="en-US" dirty="0"/>
              <a:t>forecasts and warnings </a:t>
            </a:r>
            <a:endParaRPr lang="en-US" dirty="0" smtClean="0"/>
          </a:p>
          <a:p>
            <a:pPr lvl="1"/>
            <a:r>
              <a:rPr lang="en-US" dirty="0" smtClean="0"/>
              <a:t>Verifying </a:t>
            </a:r>
            <a:r>
              <a:rPr lang="en-US" dirty="0"/>
              <a:t>forecast and </a:t>
            </a:r>
            <a:r>
              <a:rPr lang="en-US" dirty="0" smtClean="0"/>
              <a:t>warnings </a:t>
            </a:r>
            <a:endParaRPr lang="en-US" dirty="0"/>
          </a:p>
          <a:p>
            <a:pPr lvl="1"/>
            <a:r>
              <a:rPr lang="en-US" dirty="0"/>
              <a:t>Contingency/backup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SOP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or planned service-related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475"/>
            <a:ext cx="8229600" cy="4230688"/>
          </a:xfrm>
        </p:spPr>
        <p:txBody>
          <a:bodyPr>
            <a:normAutofit/>
          </a:bodyPr>
          <a:lstStyle/>
          <a:p>
            <a:r>
              <a:rPr lang="en-US" dirty="0" smtClean="0"/>
              <a:t>Plan to provide sea ice products and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Plan to deploy sea ice buoys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 smtClean="0"/>
              <a:t>to implement a storm surge model</a:t>
            </a:r>
          </a:p>
          <a:p>
            <a:r>
              <a:rPr lang="en-US" dirty="0" smtClean="0"/>
              <a:t>Introducing impact based marine warnings along the coast </a:t>
            </a:r>
          </a:p>
          <a:p>
            <a:pPr lvl="1"/>
            <a:r>
              <a:rPr lang="en-US" dirty="0" smtClean="0"/>
              <a:t>For inshore products and disaster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or planned service-related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4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Plan </a:t>
            </a:r>
            <a:r>
              <a:rPr lang="en-US" dirty="0" smtClean="0"/>
              <a:t>to implement high resolution wave models along the coast</a:t>
            </a:r>
          </a:p>
          <a:p>
            <a:pPr lvl="1"/>
            <a:r>
              <a:rPr lang="en-ZA" dirty="0"/>
              <a:t>model is built in SWAN and forced with NCEP spectral boundary conditions</a:t>
            </a:r>
            <a:endParaRPr lang="en-US" dirty="0"/>
          </a:p>
        </p:txBody>
      </p:sp>
      <p:pic>
        <p:nvPicPr>
          <p:cNvPr id="1026" name="Content Placeholder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8" y="3114675"/>
            <a:ext cx="7872914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challenges encountered with MSI provision or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/>
          </a:bodyPr>
          <a:lstStyle/>
          <a:p>
            <a:r>
              <a:rPr lang="en-US" dirty="0" smtClean="0"/>
              <a:t>Head office in </a:t>
            </a:r>
            <a:r>
              <a:rPr lang="en-US" dirty="0"/>
              <a:t>P</a:t>
            </a:r>
            <a:r>
              <a:rPr lang="en-US" dirty="0" smtClean="0"/>
              <a:t>retoria moved in May – caused some disruption to services</a:t>
            </a:r>
          </a:p>
          <a:p>
            <a:pPr lvl="1"/>
            <a:r>
              <a:rPr lang="en-US" dirty="0" smtClean="0"/>
              <a:t>Received a number of complaints from IMO/IHO during this period</a:t>
            </a:r>
          </a:p>
          <a:p>
            <a:r>
              <a:rPr lang="en-US" dirty="0" smtClean="0"/>
              <a:t>Currently having issues with viewing Buoy data (data format issues)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examples of stakeholder interactions or education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Permanent Meteorological Trainer: Marine forecasting appointed </a:t>
            </a:r>
          </a:p>
          <a:p>
            <a:r>
              <a:rPr lang="en-US" dirty="0" smtClean="0"/>
              <a:t>Marine Forecasting training course currently being aligned to address the forecaster competencies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572</TotalTime>
  <Words>411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WMO_BLUE_Powerpoint_en_fr</vt:lpstr>
      <vt:lpstr>PowerPoint Presentation</vt:lpstr>
      <vt:lpstr>PowerPoint Presentation</vt:lpstr>
      <vt:lpstr>New or planned service-related activities</vt:lpstr>
      <vt:lpstr>New or planned service-related activities</vt:lpstr>
      <vt:lpstr>New or planned service-related activities</vt:lpstr>
      <vt:lpstr>New or planned service-related activities</vt:lpstr>
      <vt:lpstr>New or planned service-related activities</vt:lpstr>
      <vt:lpstr>Recent challenges encountered with MSI provision or coordination</vt:lpstr>
      <vt:lpstr>Significant examples of stakeholder interactions or education activities</vt:lpstr>
      <vt:lpstr>Significant examples of stakeholder interactions or education activities</vt:lpstr>
      <vt:lpstr>Significant examples of stakeholder interactions or education activities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Moodie</dc:creator>
  <cp:lastModifiedBy>Christina Thaele</cp:lastModifiedBy>
  <cp:revision>21</cp:revision>
  <dcterms:created xsi:type="dcterms:W3CDTF">2018-07-04T08:55:30Z</dcterms:created>
  <dcterms:modified xsi:type="dcterms:W3CDTF">2018-08-29T09:45:48Z</dcterms:modified>
</cp:coreProperties>
</file>