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mo2016_powerpoint_standard_v2-2.jpg"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151694"/>
            <a:ext cx="198882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mo2016_powerpoint_standard_v2-2.jpg"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5151694"/>
            <a:ext cx="1988820" cy="1714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mo2016_powerpoint_standard_v2_dark-1.jpg" id="54" name="Google Shape;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80000" cy="688712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/>
          <p:nvPr/>
        </p:nvSpPr>
        <p:spPr>
          <a:xfrm>
            <a:off x="457200" y="2002370"/>
            <a:ext cx="8229600" cy="1840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METAREA VII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 examples of stakeholder interactions or education activities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December 2017 SAWS held a Marine Master plan workshop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marine meteorology capabilities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Stakeholders included into the workshop and requirements incorporated in the master plan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Environmental Affairs: Oceans and coast (government)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African Earth Observation Network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South African Marine Safety Authority   </a:t>
            </a:r>
            <a:endParaRPr b="0" i="0" sz="23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CSIR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institutions (UCT, UP etc)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  <a:endParaRPr b="0" i="0" sz="23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4619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t/>
            </a:r>
            <a:endParaRPr b="0" i="0" sz="23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4619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t/>
            </a:r>
            <a:endParaRPr b="0" i="0" sz="23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4619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t/>
            </a:r>
            <a:endParaRPr b="0" i="0" sz="23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t/>
            </a:r>
            <a:endParaRPr b="0" i="0" sz="23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018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 examples of stakeholder interactions or education activities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 plan was completed in 2018 and has been approved by the board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of this master plan will be led by a </a:t>
            </a:r>
            <a:r>
              <a:rPr b="0" i="1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Marine Governance Committee</a:t>
            </a: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overseeing a </a:t>
            </a:r>
            <a:r>
              <a:rPr b="0" i="1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Steering Committee </a:t>
            </a: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 </a:t>
            </a:r>
            <a:r>
              <a:rPr b="0" i="1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Committee </a:t>
            </a:r>
            <a:endParaRPr b="0" i="1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extends beyond the implementation team – partnerships will remain key cornerstones of any eventual operational capability (including government, academic institutions etc.)</a:t>
            </a:r>
            <a:endParaRPr/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49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mo2016_powerpoint_standard_v2_dark-3.jpg"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80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457200" y="2002370"/>
            <a:ext cx="8229600" cy="1840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Merci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754" y="177668"/>
            <a:ext cx="8584142" cy="608043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/>
          <p:nvPr/>
        </p:nvSpPr>
        <p:spPr>
          <a:xfrm>
            <a:off x="1277711" y="3786867"/>
            <a:ext cx="2623457" cy="224263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457200" y="274638"/>
            <a:ext cx="8229600" cy="947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or planned service-related activities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575" y="1296207"/>
            <a:ext cx="7142735" cy="505103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13"/>
          <p:cNvSpPr/>
          <p:nvPr/>
        </p:nvSpPr>
        <p:spPr>
          <a:xfrm>
            <a:off x="5810967" y="2454240"/>
            <a:ext cx="362546" cy="310222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497898" y="1360605"/>
            <a:ext cx="3007000" cy="147732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Pretoria: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Marine unit forecasting head-office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Issues coastal and high seas forecast bulletins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6762154" y="3821725"/>
            <a:ext cx="362546" cy="310222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4942879" y="5248275"/>
            <a:ext cx="362546" cy="295276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2504181" y="5240802"/>
            <a:ext cx="362546" cy="310222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 flipH="1" rot="10800000">
            <a:off x="2866727" y="2764462"/>
            <a:ext cx="2944240" cy="2483813"/>
          </a:xfrm>
          <a:prstGeom prst="straightConnector1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med" w="med" type="triangl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4" name="Google Shape;74;p13"/>
          <p:cNvCxnSpPr/>
          <p:nvPr/>
        </p:nvCxnSpPr>
        <p:spPr>
          <a:xfrm flipH="1" rot="10800000">
            <a:off x="5123347" y="2838450"/>
            <a:ext cx="763103" cy="2396037"/>
          </a:xfrm>
          <a:prstGeom prst="straightConnector1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med" w="med" type="triangl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5" name="Google Shape;75;p13"/>
          <p:cNvCxnSpPr/>
          <p:nvPr/>
        </p:nvCxnSpPr>
        <p:spPr>
          <a:xfrm rot="10800000">
            <a:off x="6040414" y="2838450"/>
            <a:ext cx="721740" cy="962614"/>
          </a:xfrm>
          <a:prstGeom prst="straightConnector1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med" w="med" type="triangl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6" name="Google Shape;76;p13"/>
          <p:cNvSpPr txBox="1"/>
          <p:nvPr/>
        </p:nvSpPr>
        <p:spPr>
          <a:xfrm>
            <a:off x="1048479" y="2880386"/>
            <a:ext cx="2304321" cy="175432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Regional Offices who assist with coastal forecasts: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Cape Town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Port Elizabeth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Durban</a:t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661479" y="5641663"/>
            <a:ext cx="7400925" cy="64633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Forecasting part of Marine unit to be moved to Cape Town from April 2019: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More specialised unit to improve and provide new products and services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457200" y="274638"/>
            <a:ext cx="8229600" cy="947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or planned service-related activities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5324" y="1471718"/>
            <a:ext cx="5082772" cy="52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/>
          <p:nvPr/>
        </p:nvSpPr>
        <p:spPr>
          <a:xfrm>
            <a:off x="4116684" y="2067136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5241442" y="2086186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260367" y="3237482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241442" y="3237482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4444674" y="3789486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5241442" y="3840141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6527317" y="4391236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6365392" y="4763065"/>
            <a:ext cx="685268" cy="607579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7083641" y="4279955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7274140" y="3610810"/>
            <a:ext cx="1193955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7763790" y="4168674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5827405" y="2854681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5879883" y="3347411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903339" y="3697923"/>
            <a:ext cx="574033" cy="268614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5970993" y="4184337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6365392" y="3812508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457200" y="1471718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419225" y="1471718"/>
            <a:ext cx="17907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Forecasts issued daily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450540" y="2254800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365216" y="2098217"/>
            <a:ext cx="17907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Forecasts issued by La Reunion/Meteo-France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7528483" y="5736078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050585" y="5951600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6765452" y="5439178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7274140" y="5216616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4459318" y="4413655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5970993" y="4530286"/>
            <a:ext cx="600607" cy="43967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5284750" y="4433836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450540" y="3432808"/>
            <a:ext cx="685268" cy="30805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 rot="1388889">
            <a:off x="4503308" y="4937372"/>
            <a:ext cx="2670884" cy="138475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1392221" y="3298546"/>
            <a:ext cx="17907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forecasted for on request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457200" y="4279955"/>
            <a:ext cx="2960297" cy="1846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b="0" i="0" lang="en-US" sz="24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plan to include the entire METAREA into the forecast and warning products</a:t>
            </a:r>
            <a:endParaRPr b="0" i="0" sz="24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or planned service-related activities</a:t>
            </a:r>
            <a:endParaRPr/>
          </a:p>
        </p:txBody>
      </p:sp>
      <p:sp>
        <p:nvSpPr>
          <p:cNvPr id="120" name="Google Shape;12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number of gaps exist and need to be addressed or improved;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Consistency across boundaries –communications with neighboring METAREAS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 of forecasts and warnings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forecasts and warnings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Verifying forecast and warnings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Contingency/backup plan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</a:t>
            </a:r>
            <a:endParaRPr/>
          </a:p>
          <a:p>
            <a:pPr indent="-1079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or planned service-related activities</a:t>
            </a:r>
            <a:endParaRPr/>
          </a:p>
        </p:txBody>
      </p:sp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457200" y="1895475"/>
            <a:ext cx="8229600" cy="423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to provide sea ice products and services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to deploy sea ice buoys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to implement a storm surge model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Introducing impact based marine warnings along the coast 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inshore products and disaster management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or planned service-related activities</a:t>
            </a:r>
            <a:endParaRPr/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457200" y="1600200"/>
            <a:ext cx="8229600" cy="15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to implement high resolution wave models along the coast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b="0" i="0" lang="en-US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is built in SWAN and forced with NCEP spectral boundary conditions</a:t>
            </a:r>
            <a:endParaRPr b="0" i="0" sz="23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002"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218" y="3114675"/>
            <a:ext cx="7872914" cy="314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 challenges encountered with MSI provision or coordination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office in Pretoria moved in May – caused some disruption to services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Received a number of complaints from IMO/IHO during this period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 having issues with viewing Buoy data (data format issues)</a:t>
            </a:r>
            <a:endParaRPr/>
          </a:p>
          <a:p>
            <a: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 examples of stakeholder interactions or education activities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 Meteorological Trainer: Marine forecasting appointed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Marine Forecasting training course currently being aligned to address the forecaster competencies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MO_BLUE_Powerpoint_en_f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