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8" r:id="rId3"/>
    <p:sldId id="269" r:id="rId4"/>
    <p:sldId id="262" r:id="rId5"/>
    <p:sldId id="265" r:id="rId6"/>
    <p:sldId id="266" r:id="rId7"/>
    <p:sldId id="267" r:id="rId8"/>
    <p:sldId id="270" r:id="rId9"/>
    <p:sldId id="263" r:id="rId10"/>
    <p:sldId id="274" r:id="rId11"/>
    <p:sldId id="264" r:id="rId12"/>
    <p:sldId id="25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688" autoAdjust="0"/>
  </p:normalViewPr>
  <p:slideViewPr>
    <p:cSldViewPr snapToGrid="0" snapToObjects="1">
      <p:cViewPr>
        <p:scale>
          <a:sx n="100" d="100"/>
          <a:sy n="100" d="100"/>
        </p:scale>
        <p:origin x="38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98326-0070-43E8-90FB-BE39D3B1EEB3}" type="datetimeFigureOut">
              <a:rPr lang="zh-CN" altLang="en-US" smtClean="0"/>
              <a:t>2018/8/29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7BEAC-BEFA-4D3D-8344-955C393259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4801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To</a:t>
            </a:r>
            <a:r>
              <a:rPr lang="en-US" altLang="zh-CN" baseline="0" dirty="0" smtClean="0"/>
              <a:t> broadcast Marine Weather forecast and warning for vessels sailing over </a:t>
            </a:r>
            <a:r>
              <a:rPr lang="en-US" altLang="zh-CN" baseline="0" dirty="0" err="1" smtClean="0"/>
              <a:t>Metarea</a:t>
            </a:r>
            <a:r>
              <a:rPr lang="en-US" altLang="zh-CN" baseline="0" dirty="0" smtClean="0"/>
              <a:t> XI(IOR)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7BEAC-BEFA-4D3D-8344-955C393259C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4532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but with the </a:t>
            </a:r>
            <a:r>
              <a:rPr lang="en-US" altLang="zh-CN" dirty="0" err="1" smtClean="0"/>
              <a:t>developpment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7BEAC-BEFA-4D3D-8344-955C393259C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549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3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0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2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0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mo2016_powerpoint_standard_v2_dark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000" cy="688712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002370"/>
            <a:ext cx="8229600" cy="1840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bg1"/>
                </a:solidFill>
              </a:rPr>
              <a:t>METAREA XI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China Report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00422" y="4522321"/>
            <a:ext cx="3933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chemeClr val="bg1"/>
                </a:solidFill>
              </a:rPr>
              <a:t>Wei Zhao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chemeClr val="bg1"/>
                </a:solidFill>
              </a:rPr>
              <a:t>National Meteorological Center , CMA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26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99110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sz="1800" dirty="0" smtClean="0"/>
              <a:t>2018-07-05 17:30-19:30(Beijing Time,UTC+8)</a:t>
            </a:r>
            <a:br>
              <a:rPr lang="en-US" altLang="zh-CN" sz="1800" dirty="0" smtClean="0"/>
            </a:br>
            <a:r>
              <a:rPr lang="en-US" altLang="zh-CN" sz="1800" dirty="0" smtClean="0"/>
              <a:t>Severe convective clouds developed from Sat Infrared</a:t>
            </a:r>
            <a:r>
              <a:rPr lang="en-US" altLang="zh-CN" sz="1800" dirty="0" smtClean="0"/>
              <a:t> animation near Phuket Island</a:t>
            </a:r>
            <a:endParaRPr lang="zh-CN" altLang="en-US" sz="1800" dirty="0"/>
          </a:p>
        </p:txBody>
      </p:sp>
      <p:pic>
        <p:nvPicPr>
          <p:cNvPr id="6" name="Picture 3" descr="D:\3_study\SWPC\cases\20180705\pic\IR1\20180705_1850_IR1d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0" r="23913"/>
          <a:stretch/>
        </p:blipFill>
        <p:spPr bwMode="auto">
          <a:xfrm>
            <a:off x="1869188" y="588293"/>
            <a:ext cx="4082331" cy="408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椭圆 6"/>
          <p:cNvSpPr/>
          <p:nvPr/>
        </p:nvSpPr>
        <p:spPr>
          <a:xfrm>
            <a:off x="3423177" y="2299717"/>
            <a:ext cx="1130492" cy="7642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07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Outreach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In March 2018, Shanghai Met Service visited </a:t>
            </a:r>
            <a:r>
              <a:rPr lang="en-US" sz="2000" dirty="0"/>
              <a:t>Shanghai Maritime </a:t>
            </a:r>
            <a:r>
              <a:rPr lang="en-US" sz="2000" dirty="0" smtClean="0"/>
              <a:t>Academy  and </a:t>
            </a:r>
            <a:r>
              <a:rPr lang="en-US" sz="2000" dirty="0" smtClean="0"/>
              <a:t>the </a:t>
            </a:r>
            <a:r>
              <a:rPr lang="en-US" sz="2000" dirty="0" smtClean="0"/>
              <a:t>marine meteorological </a:t>
            </a:r>
            <a:r>
              <a:rPr lang="en-US" sz="2000" dirty="0" smtClean="0"/>
              <a:t>products for captain</a:t>
            </a:r>
            <a:r>
              <a:rPr lang="en-US" altLang="zh-CN" sz="2000" dirty="0" smtClean="0"/>
              <a:t>s </a:t>
            </a:r>
            <a:r>
              <a:rPr lang="en-US" altLang="zh-CN" sz="2000" dirty="0"/>
              <a:t>and </a:t>
            </a:r>
            <a:r>
              <a:rPr lang="en-US" altLang="zh-CN" sz="2000" dirty="0" smtClean="0"/>
              <a:t>first mates.</a:t>
            </a:r>
            <a:endParaRPr lang="en-US" sz="2000" dirty="0"/>
          </a:p>
          <a:p>
            <a:r>
              <a:rPr lang="en-US" sz="2000" dirty="0" smtClean="0"/>
              <a:t>On 11th July</a:t>
            </a:r>
            <a:r>
              <a:rPr lang="en-US" sz="2000" dirty="0" smtClean="0"/>
              <a:t>,  2018 </a:t>
            </a:r>
            <a:r>
              <a:rPr lang="en-US" sz="2000" dirty="0" smtClean="0"/>
              <a:t>NMC attended “China Maritime Day” activities </a:t>
            </a:r>
            <a:r>
              <a:rPr lang="en-US" sz="2000" dirty="0" smtClean="0"/>
              <a:t>in </a:t>
            </a:r>
            <a:r>
              <a:rPr lang="en-US" sz="2000" dirty="0" smtClean="0"/>
              <a:t>Shanghai.</a:t>
            </a:r>
          </a:p>
          <a:p>
            <a:r>
              <a:rPr lang="en-US" sz="2000" dirty="0" smtClean="0"/>
              <a:t>In Oct.</a:t>
            </a:r>
            <a:r>
              <a:rPr lang="en-US" sz="2000" dirty="0" smtClean="0"/>
              <a:t> 2016, NMC debuted in the 2016 international Dalian Maritime Expo.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175" y="4411038"/>
            <a:ext cx="2969750" cy="19640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550" y="4411038"/>
            <a:ext cx="2618766" cy="19640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291" y="4411038"/>
            <a:ext cx="1953084" cy="195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32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mo2016_powerpoint_standard_v2_dark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000" cy="6885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002370"/>
            <a:ext cx="8229600" cy="1840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bg1"/>
                </a:solidFill>
              </a:rPr>
              <a:t>Thank you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Merci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2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Marine Met. Info broadcast network</a:t>
            </a:r>
          </a:p>
          <a:p>
            <a:r>
              <a:rPr lang="en-US" altLang="zh-CN" dirty="0" smtClean="0"/>
              <a:t>Service-related activities(New </a:t>
            </a:r>
            <a:r>
              <a:rPr lang="en-US" altLang="zh-CN" dirty="0"/>
              <a:t>or </a:t>
            </a:r>
            <a:r>
              <a:rPr lang="en-US" altLang="zh-CN" dirty="0" smtClean="0"/>
              <a:t>planned)</a:t>
            </a:r>
          </a:p>
          <a:p>
            <a:r>
              <a:rPr lang="en-US" altLang="zh-CN" dirty="0" smtClean="0"/>
              <a:t>Challenges</a:t>
            </a:r>
          </a:p>
          <a:p>
            <a:r>
              <a:rPr lang="en-US" altLang="zh-CN" dirty="0" smtClean="0"/>
              <a:t>Stakeholder </a:t>
            </a:r>
            <a:r>
              <a:rPr lang="en-US" altLang="zh-CN" dirty="0"/>
              <a:t>interactions or education activities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6356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CN" dirty="0"/>
              <a:t>Marine Met. Info broadcast network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altLang="zh-CN" sz="1800" dirty="0" smtClean="0"/>
          </a:p>
          <a:p>
            <a:pPr marL="0" indent="0">
              <a:buNone/>
            </a:pPr>
            <a:endParaRPr lang="en-US" altLang="zh-CN" sz="1800" dirty="0"/>
          </a:p>
          <a:p>
            <a:pPr marL="0" indent="0">
              <a:buNone/>
            </a:pPr>
            <a:endParaRPr lang="en-US" altLang="zh-CN" sz="1800" dirty="0" smtClean="0"/>
          </a:p>
          <a:p>
            <a:pPr marL="0" indent="0">
              <a:buNone/>
            </a:pPr>
            <a:endParaRPr lang="en-US" altLang="zh-CN" sz="1800" dirty="0"/>
          </a:p>
          <a:p>
            <a:pPr marL="0" indent="0">
              <a:buNone/>
            </a:pPr>
            <a:endParaRPr lang="en-US" altLang="zh-CN" sz="1800" dirty="0" smtClean="0"/>
          </a:p>
          <a:p>
            <a:pPr marL="0" indent="0">
              <a:buNone/>
            </a:pPr>
            <a:endParaRPr lang="en-US" altLang="zh-CN" sz="1800" dirty="0"/>
          </a:p>
          <a:p>
            <a:pPr marL="0" indent="0">
              <a:buNone/>
            </a:pPr>
            <a:endParaRPr lang="en-US" altLang="zh-CN" sz="1800" dirty="0" smtClean="0"/>
          </a:p>
          <a:p>
            <a:pPr marL="0" indent="0">
              <a:buNone/>
            </a:pPr>
            <a:endParaRPr lang="en-US" altLang="zh-CN" sz="1800" dirty="0"/>
          </a:p>
          <a:p>
            <a:pPr marL="0" indent="0">
              <a:buNone/>
            </a:pPr>
            <a:endParaRPr lang="en-US" altLang="zh-CN" sz="1800" dirty="0" smtClean="0"/>
          </a:p>
          <a:p>
            <a:pPr marL="0" indent="0">
              <a:buNone/>
            </a:pPr>
            <a:endParaRPr lang="en-US" altLang="zh-CN" sz="1800" dirty="0"/>
          </a:p>
          <a:p>
            <a:pPr marL="0" indent="0">
              <a:buNone/>
            </a:pPr>
            <a:endParaRPr lang="en-US" altLang="zh-CN" sz="1800" dirty="0" smtClean="0"/>
          </a:p>
          <a:p>
            <a:pPr marL="0" indent="0">
              <a:buNone/>
            </a:pPr>
            <a:endParaRPr lang="en-US" altLang="zh-CN" sz="1800" dirty="0"/>
          </a:p>
          <a:p>
            <a:pPr marL="0" indent="0">
              <a:buNone/>
            </a:pPr>
            <a:endParaRPr lang="en-US" altLang="zh-CN" sz="1800" dirty="0" smtClean="0"/>
          </a:p>
          <a:p>
            <a:pPr marL="0" indent="0">
              <a:buNone/>
            </a:pPr>
            <a:r>
              <a:rPr lang="en-US" altLang="zh-CN" sz="1800" dirty="0" smtClean="0"/>
              <a:t>            CMA </a:t>
            </a:r>
            <a:r>
              <a:rPr lang="en-US" altLang="zh-CN" sz="1800" dirty="0" smtClean="0"/>
              <a:t>help </a:t>
            </a:r>
            <a:r>
              <a:rPr lang="en-US" altLang="zh-CN" sz="1800" dirty="0" smtClean="0"/>
              <a:t>Hong KONG to </a:t>
            </a:r>
            <a:r>
              <a:rPr lang="en-US" altLang="zh-CN" sz="1800" dirty="0" smtClean="0"/>
              <a:t>send their forecast to </a:t>
            </a:r>
            <a:r>
              <a:rPr lang="en-US" altLang="zh-CN" sz="1800" dirty="0" smtClean="0"/>
              <a:t>LES Beijing.</a:t>
            </a:r>
            <a:endParaRPr lang="zh-CN" altLang="en-US" sz="1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35357" t="11481" r="14048" b="5132"/>
          <a:stretch/>
        </p:blipFill>
        <p:spPr>
          <a:xfrm>
            <a:off x="881742" y="996903"/>
            <a:ext cx="7228115" cy="4487861"/>
          </a:xfrm>
          <a:prstGeom prst="rect">
            <a:avLst/>
          </a:prstGeom>
        </p:spPr>
      </p:pic>
      <p:sp>
        <p:nvSpPr>
          <p:cNvPr id="6" name="五角星 5"/>
          <p:cNvSpPr/>
          <p:nvPr/>
        </p:nvSpPr>
        <p:spPr>
          <a:xfrm>
            <a:off x="3390122" y="2226906"/>
            <a:ext cx="118188" cy="124408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988906" y="2203026"/>
            <a:ext cx="46031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b="1" dirty="0" smtClean="0"/>
              <a:t>Beijing</a:t>
            </a:r>
            <a:endParaRPr lang="zh-CN" altLang="en-US" sz="700" b="1" dirty="0"/>
          </a:p>
        </p:txBody>
      </p:sp>
      <p:sp>
        <p:nvSpPr>
          <p:cNvPr id="8" name="椭圆 7"/>
          <p:cNvSpPr/>
          <p:nvPr/>
        </p:nvSpPr>
        <p:spPr>
          <a:xfrm>
            <a:off x="3825397" y="2296832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783558" y="2150151"/>
            <a:ext cx="46031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b="1" dirty="0" smtClean="0"/>
              <a:t>Dalian</a:t>
            </a:r>
            <a:endParaRPr lang="zh-CN" altLang="en-US" sz="700" b="1" dirty="0"/>
          </a:p>
        </p:txBody>
      </p:sp>
      <p:sp>
        <p:nvSpPr>
          <p:cNvPr id="10" name="椭圆 9"/>
          <p:cNvSpPr/>
          <p:nvPr/>
        </p:nvSpPr>
        <p:spPr>
          <a:xfrm>
            <a:off x="3784968" y="2679382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243785" y="3052613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320603" y="2601933"/>
            <a:ext cx="52470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b="1" dirty="0" smtClean="0"/>
              <a:t>Shanghai</a:t>
            </a:r>
            <a:endParaRPr lang="zh-CN" altLang="en-US" sz="700" b="1" dirty="0"/>
          </a:p>
        </p:txBody>
      </p:sp>
      <p:sp>
        <p:nvSpPr>
          <p:cNvPr id="13" name="文本框 12"/>
          <p:cNvSpPr txBox="1"/>
          <p:nvPr/>
        </p:nvSpPr>
        <p:spPr>
          <a:xfrm>
            <a:off x="2867448" y="2885963"/>
            <a:ext cx="62530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b="1" dirty="0" smtClean="0"/>
              <a:t>Guangzhou</a:t>
            </a:r>
            <a:endParaRPr lang="zh-CN" altLang="en-US" sz="700" b="1" dirty="0"/>
          </a:p>
        </p:txBody>
      </p:sp>
      <p:sp>
        <p:nvSpPr>
          <p:cNvPr id="14" name="文本框 13"/>
          <p:cNvSpPr txBox="1"/>
          <p:nvPr/>
        </p:nvSpPr>
        <p:spPr>
          <a:xfrm>
            <a:off x="3218898" y="2945058"/>
            <a:ext cx="62530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b="1" dirty="0" err="1" smtClean="0"/>
              <a:t>HongKong</a:t>
            </a:r>
            <a:endParaRPr lang="zh-CN" altLang="en-US" sz="700" b="1" dirty="0"/>
          </a:p>
        </p:txBody>
      </p:sp>
      <p:sp>
        <p:nvSpPr>
          <p:cNvPr id="16" name="矩形 15"/>
          <p:cNvSpPr/>
          <p:nvPr/>
        </p:nvSpPr>
        <p:spPr>
          <a:xfrm>
            <a:off x="5665932" y="2897447"/>
            <a:ext cx="1336003" cy="16238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五角星 16"/>
          <p:cNvSpPr/>
          <p:nvPr/>
        </p:nvSpPr>
        <p:spPr>
          <a:xfrm>
            <a:off x="5770817" y="3004577"/>
            <a:ext cx="118188" cy="124408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5959151" y="2966753"/>
            <a:ext cx="8273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b="1" dirty="0" err="1" smtClean="0"/>
              <a:t>SafetyNET</a:t>
            </a:r>
            <a:endParaRPr lang="zh-CN" altLang="en-US" sz="800" b="1" dirty="0"/>
          </a:p>
        </p:txBody>
      </p:sp>
      <p:sp>
        <p:nvSpPr>
          <p:cNvPr id="19" name="椭圆 18"/>
          <p:cNvSpPr/>
          <p:nvPr/>
        </p:nvSpPr>
        <p:spPr>
          <a:xfrm>
            <a:off x="5807051" y="3320569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5959150" y="3226875"/>
            <a:ext cx="10512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b="1" dirty="0" err="1" smtClean="0"/>
              <a:t>Navtex</a:t>
            </a:r>
            <a:r>
              <a:rPr lang="en-US" altLang="zh-CN" sz="800" b="1" dirty="0" smtClean="0"/>
              <a:t> (English)</a:t>
            </a:r>
            <a:endParaRPr lang="zh-CN" altLang="en-US" sz="800" b="1" dirty="0"/>
          </a:p>
        </p:txBody>
      </p:sp>
      <p:sp>
        <p:nvSpPr>
          <p:cNvPr id="21" name="五角星 20"/>
          <p:cNvSpPr/>
          <p:nvPr/>
        </p:nvSpPr>
        <p:spPr>
          <a:xfrm>
            <a:off x="3327918" y="3083799"/>
            <a:ext cx="62203" cy="98398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3830687" y="2414591"/>
            <a:ext cx="46031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b="1" dirty="0" err="1" smtClean="0"/>
              <a:t>Shidao</a:t>
            </a:r>
            <a:endParaRPr lang="zh-CN" altLang="en-US" sz="700" b="1" dirty="0"/>
          </a:p>
        </p:txBody>
      </p:sp>
      <p:sp>
        <p:nvSpPr>
          <p:cNvPr id="28" name="文本框 27"/>
          <p:cNvSpPr txBox="1"/>
          <p:nvPr/>
        </p:nvSpPr>
        <p:spPr>
          <a:xfrm>
            <a:off x="3825555" y="2697392"/>
            <a:ext cx="57072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b="1" dirty="0" err="1" smtClean="0"/>
              <a:t>Zhoushan</a:t>
            </a:r>
            <a:endParaRPr lang="zh-CN" altLang="en-US" sz="700" b="1" dirty="0"/>
          </a:p>
        </p:txBody>
      </p:sp>
      <p:sp>
        <p:nvSpPr>
          <p:cNvPr id="29" name="文本框 28"/>
          <p:cNvSpPr txBox="1"/>
          <p:nvPr/>
        </p:nvSpPr>
        <p:spPr>
          <a:xfrm>
            <a:off x="3005150" y="3207302"/>
            <a:ext cx="54583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b="1" dirty="0" smtClean="0"/>
              <a:t>Maoming</a:t>
            </a:r>
            <a:endParaRPr lang="zh-CN" altLang="en-US" sz="700" b="1" dirty="0"/>
          </a:p>
        </p:txBody>
      </p:sp>
      <p:sp>
        <p:nvSpPr>
          <p:cNvPr id="31" name="等腰三角形 30"/>
          <p:cNvSpPr/>
          <p:nvPr/>
        </p:nvSpPr>
        <p:spPr>
          <a:xfrm>
            <a:off x="3845305" y="2403081"/>
            <a:ext cx="48670" cy="66421"/>
          </a:xfrm>
          <a:prstGeom prst="triangl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32" name="等腰三角形 31"/>
          <p:cNvSpPr/>
          <p:nvPr/>
        </p:nvSpPr>
        <p:spPr>
          <a:xfrm>
            <a:off x="3835980" y="2742089"/>
            <a:ext cx="48670" cy="66421"/>
          </a:xfrm>
          <a:prstGeom prst="triangl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33" name="等腰三角形 32"/>
          <p:cNvSpPr/>
          <p:nvPr/>
        </p:nvSpPr>
        <p:spPr>
          <a:xfrm>
            <a:off x="3105082" y="3174413"/>
            <a:ext cx="48670" cy="66421"/>
          </a:xfrm>
          <a:prstGeom prst="triangl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34" name="等腰三角形 33"/>
          <p:cNvSpPr/>
          <p:nvPr/>
        </p:nvSpPr>
        <p:spPr>
          <a:xfrm>
            <a:off x="5803007" y="3614647"/>
            <a:ext cx="48670" cy="66421"/>
          </a:xfrm>
          <a:prstGeom prst="triangl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956046" y="3541005"/>
            <a:ext cx="10512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b="1" dirty="0" smtClean="0"/>
              <a:t>Radio Broadcast(Chinese)</a:t>
            </a:r>
            <a:endParaRPr lang="zh-CN" altLang="en-US" sz="800" b="1" dirty="0"/>
          </a:p>
        </p:txBody>
      </p:sp>
    </p:spTree>
    <p:extLst>
      <p:ext uri="{BB962C8B-B14F-4D97-AF65-F5344CB8AC3E}">
        <p14:creationId xmlns:p14="http://schemas.microsoft.com/office/powerpoint/2010/main" val="2808224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or planned service-related activities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2029" y="1600200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sz="2800" dirty="0" smtClean="0"/>
              <a:t>To restore the </a:t>
            </a:r>
            <a:r>
              <a:rPr lang="en-US" sz="2800" dirty="0" err="1" smtClean="0"/>
              <a:t>Radiofax</a:t>
            </a:r>
            <a:r>
              <a:rPr lang="en-US" sz="2800" dirty="0" smtClean="0"/>
              <a:t> Service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History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 </a:t>
            </a:r>
            <a:r>
              <a:rPr lang="en-US" sz="1800" dirty="0" smtClean="0"/>
              <a:t>Beijing </a:t>
            </a:r>
            <a:r>
              <a:rPr lang="en-US" sz="1800" dirty="0" err="1" smtClean="0"/>
              <a:t>Radiofax</a:t>
            </a:r>
            <a:r>
              <a:rPr lang="en-US" sz="1800" dirty="0" smtClean="0"/>
              <a:t> Service </a:t>
            </a:r>
            <a:r>
              <a:rPr lang="en-US" sz="1800" dirty="0" smtClean="0"/>
              <a:t>started</a:t>
            </a:r>
            <a:r>
              <a:rPr lang="en-US" sz="1800" dirty="0" smtClean="0"/>
              <a:t> </a:t>
            </a:r>
            <a:r>
              <a:rPr lang="en-US" sz="1800" dirty="0" smtClean="0"/>
              <a:t>in </a:t>
            </a:r>
            <a:r>
              <a:rPr lang="en-US" sz="1800" dirty="0" smtClean="0"/>
              <a:t>1974,  but </a:t>
            </a:r>
            <a:r>
              <a:rPr lang="en-US" sz="1800" dirty="0" smtClean="0"/>
              <a:t>ceased </a:t>
            </a:r>
            <a:r>
              <a:rPr lang="en-US" sz="1800" dirty="0" smtClean="0"/>
              <a:t>on 30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Sep. 2002.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800" dirty="0"/>
              <a:t> </a:t>
            </a:r>
            <a:r>
              <a:rPr lang="en-US" sz="1800" dirty="0" smtClean="0"/>
              <a:t>   Ministry of Transport (MOT) and CMA have established  </a:t>
            </a:r>
            <a:r>
              <a:rPr lang="en-US" sz="1800" dirty="0" smtClean="0"/>
              <a:t>effective coordination  </a:t>
            </a:r>
            <a:r>
              <a:rPr lang="en-US" sz="1800" dirty="0" smtClean="0"/>
              <a:t>on the met. </a:t>
            </a:r>
            <a:r>
              <a:rPr lang="en-US" sz="1800" dirty="0"/>
              <a:t>s</a:t>
            </a:r>
            <a:r>
              <a:rPr lang="en-US" sz="1800" dirty="0" smtClean="0"/>
              <a:t>ervice for marine rescue operations  on 13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Oct. 2006.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800" dirty="0"/>
              <a:t> </a:t>
            </a:r>
            <a:r>
              <a:rPr lang="en-US" sz="1800" dirty="0" smtClean="0"/>
              <a:t>    Navigation Safety Administration of East China Sea, MOT reached an agreement with Shanghai Met. Service on the provision of   marine met. charts for </a:t>
            </a:r>
            <a:r>
              <a:rPr lang="en-US" sz="1800" dirty="0" err="1" smtClean="0"/>
              <a:t>Radiofax</a:t>
            </a:r>
            <a:r>
              <a:rPr lang="en-US" sz="1800" dirty="0" smtClean="0"/>
              <a:t> Service in September 2014.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800" dirty="0"/>
              <a:t> </a:t>
            </a:r>
            <a:r>
              <a:rPr lang="en-US" sz="1800" dirty="0" smtClean="0"/>
              <a:t>    </a:t>
            </a:r>
            <a:r>
              <a:rPr lang="en-US" sz="1800" dirty="0"/>
              <a:t>The frequencies(4170、8302、12382、16559kHz) </a:t>
            </a:r>
            <a:r>
              <a:rPr lang="en-US" sz="1800" dirty="0" smtClean="0"/>
              <a:t>and the license was authorized  by Shanghai Radio Administration Bureau on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 smtClean="0"/>
              <a:t>             30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Oct. 2017.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800" dirty="0"/>
              <a:t> </a:t>
            </a:r>
            <a:r>
              <a:rPr lang="en-US" sz="1800" dirty="0" smtClean="0"/>
              <a:t>     In the same year  </a:t>
            </a:r>
            <a:r>
              <a:rPr lang="en-US" sz="1800" dirty="0" smtClean="0"/>
              <a:t>the broadcast equipment </a:t>
            </a:r>
            <a:r>
              <a:rPr lang="en-US" sz="1800" dirty="0" smtClean="0"/>
              <a:t>was set up </a:t>
            </a:r>
            <a:r>
              <a:rPr lang="en-US" sz="1800" dirty="0" smtClean="0"/>
              <a:t>in Shanghai </a:t>
            </a:r>
            <a:r>
              <a:rPr lang="en-US" sz="1800" dirty="0" smtClean="0"/>
              <a:t>Coastal </a:t>
            </a:r>
            <a:r>
              <a:rPr lang="en-US" sz="1800" dirty="0" smtClean="0"/>
              <a:t>Radio Station.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800" dirty="0"/>
              <a:t> </a:t>
            </a:r>
            <a:r>
              <a:rPr lang="en-US" sz="1800" dirty="0" smtClean="0"/>
              <a:t>     In </a:t>
            </a:r>
            <a:r>
              <a:rPr lang="en-US" sz="1800" dirty="0" smtClean="0"/>
              <a:t>Oct,2018 </a:t>
            </a:r>
            <a:r>
              <a:rPr lang="en-US" sz="1800" dirty="0" smtClean="0"/>
              <a:t>the </a:t>
            </a:r>
            <a:r>
              <a:rPr lang="en-US" altLang="zh-CN" sz="1800" dirty="0" err="1" smtClean="0"/>
              <a:t>Radiofax</a:t>
            </a:r>
            <a:r>
              <a:rPr lang="en-US" altLang="zh-CN" sz="1800" dirty="0" smtClean="0"/>
              <a:t> Service will be in operation.</a:t>
            </a:r>
            <a:r>
              <a:rPr lang="en-US" sz="1800" dirty="0" smtClean="0"/>
              <a:t>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/>
              <a:t> </a:t>
            </a:r>
            <a:r>
              <a:rPr lang="en-US" sz="1800" dirty="0" smtClean="0"/>
              <a:t>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/>
              <a:t> </a:t>
            </a:r>
            <a:r>
              <a:rPr lang="en-US" sz="1800" dirty="0" smtClean="0"/>
              <a:t>    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</a:t>
            </a:r>
            <a:endParaRPr lang="en-US" sz="1800" dirty="0"/>
          </a:p>
        </p:txBody>
      </p:sp>
      <p:pic>
        <p:nvPicPr>
          <p:cNvPr id="1026" name="Picture 2" descr="http://image2.sina.com.cn/dy/news/2006/1016/e2332d15a40921a39ed8920ff2a4411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74" y="4665662"/>
            <a:ext cx="2194230" cy="160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zhaowei\Downloads\14708375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429" y="4665662"/>
            <a:ext cx="2157346" cy="161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zhaowei\Downloads\9571104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471" y="4113504"/>
            <a:ext cx="1708329" cy="227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941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CN" sz="3600" dirty="0"/>
              <a:t>To restore the </a:t>
            </a:r>
            <a:r>
              <a:rPr lang="en-US" altLang="zh-CN" sz="3600" dirty="0" err="1" smtClean="0"/>
              <a:t>Radiofax</a:t>
            </a:r>
            <a:r>
              <a:rPr lang="en-US" altLang="zh-CN" sz="3600" dirty="0" smtClean="0"/>
              <a:t> Service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5DC0B8E6-D40A-4B07-9B6B-4A0EF4C07E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6684" y="1017588"/>
            <a:ext cx="6390932" cy="45259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" y="1114425"/>
            <a:ext cx="22955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b="1" dirty="0" smtClean="0"/>
              <a:t>Charts include: </a:t>
            </a:r>
            <a:r>
              <a:rPr lang="en-US" altLang="zh-CN" dirty="0" smtClean="0"/>
              <a:t>Surface and  500hPa analysis, wave and sea current forecast , FY-4 satellite </a:t>
            </a:r>
            <a:r>
              <a:rPr lang="en-US" altLang="zh-CN" dirty="0" smtClean="0"/>
              <a:t>images </a:t>
            </a:r>
            <a:r>
              <a:rPr lang="en-US" altLang="zh-CN" dirty="0" smtClean="0"/>
              <a:t>and  TC Forecasts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b="1" dirty="0" smtClean="0"/>
              <a:t>Transmitting speed: </a:t>
            </a:r>
            <a:r>
              <a:rPr lang="en-US" altLang="zh-CN" dirty="0" smtClean="0"/>
              <a:t>20min per chart 72charts per day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41226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Cover area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479482C5-30F6-4650-874E-56FCD140A6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6194" y="1417638"/>
            <a:ext cx="3512664" cy="241354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AF474C3C-17BC-4210-8916-548ADEC39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559" y="1417638"/>
            <a:ext cx="3644132" cy="246446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1ED74524-E94F-4F0B-81FA-809BC475A6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486" y="4086874"/>
            <a:ext cx="3556348" cy="245680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FDB6B070-ABD3-4231-9D39-0F5F12219C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793" y="4120545"/>
            <a:ext cx="3907765" cy="245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902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Testing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3BE03FDD-3CEF-444E-A079-3A6F2441571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5" y="1769110"/>
            <a:ext cx="4362450" cy="361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内容占位符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883EF41E-68FF-4185-BC9F-DF1FDC0080B5}"/>
              </a:ext>
            </a:extLst>
          </p:cNvPr>
          <p:cNvSpPr>
            <a:spLocks noGrp="1"/>
          </p:cNvSpPr>
          <p:nvPr/>
        </p:nvSpPr>
        <p:spPr>
          <a:xfrm>
            <a:off x="-685800" y="1253331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65B87C37-B320-4BD8-B8A9-DB1D36902401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5126223" y="1449570"/>
            <a:ext cx="3611562" cy="417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36053" y="5381785"/>
            <a:ext cx="34956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Received by </a:t>
            </a:r>
            <a:r>
              <a:rPr lang="en-US" altLang="zh-CN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MV GUANGHENGHAI  </a:t>
            </a:r>
            <a:endParaRPr lang="en-US" altLang="zh-CN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zh-CN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On 20</a:t>
            </a:r>
            <a:r>
              <a:rPr lang="en-US" altLang="zh-CN" baseline="30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th</a:t>
            </a:r>
            <a:r>
              <a:rPr lang="en-US" altLang="zh-CN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Apr. 2018</a:t>
            </a:r>
            <a:endParaRPr lang="en-US" altLang="zh-CN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zh-CN" kern="1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N30</a:t>
            </a:r>
            <a:r>
              <a:rPr lang="zh-CN" altLang="zh-CN" kern="100" dirty="0">
                <a:latin typeface="Cambria Math" panose="02040503050406030204" pitchFamily="18" charset="0"/>
                <a:cs typeface="Times New Roman" panose="02020603050405020304" pitchFamily="18" charset="0"/>
              </a:rPr>
              <a:t>°</a:t>
            </a:r>
            <a:r>
              <a:rPr lang="en-US" altLang="zh-CN" kern="1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59.155</a:t>
            </a:r>
            <a:r>
              <a:rPr lang="zh-CN" altLang="zh-CN" kern="100" dirty="0">
                <a:latin typeface="Cambria Math" panose="02040503050406030204" pitchFamily="18" charset="0"/>
                <a:cs typeface="Times New Roman" panose="02020603050405020304" pitchFamily="18" charset="0"/>
              </a:rPr>
              <a:t>′</a:t>
            </a:r>
            <a:r>
              <a:rPr lang="en-US" altLang="zh-CN" kern="1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</a:t>
            </a:r>
            <a:endParaRPr lang="en-US" altLang="zh-CN" kern="100" dirty="0" smtClean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altLang="zh-CN" kern="1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kern="100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122</a:t>
            </a:r>
            <a:r>
              <a:rPr lang="zh-CN" altLang="zh-CN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°</a:t>
            </a:r>
            <a:r>
              <a:rPr lang="en-US" altLang="zh-CN" kern="1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41.908</a:t>
            </a:r>
            <a:r>
              <a:rPr lang="zh-CN" altLang="zh-CN" kern="1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′</a:t>
            </a:r>
          </a:p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8" name="TextBox 6"/>
          <p:cNvSpPr txBox="1"/>
          <p:nvPr/>
        </p:nvSpPr>
        <p:spPr>
          <a:xfrm>
            <a:off x="4893653" y="5410360"/>
            <a:ext cx="3495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Received by </a:t>
            </a:r>
            <a:r>
              <a:rPr lang="en-US" altLang="zh-CN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MV XINNANSHA  </a:t>
            </a:r>
            <a:endParaRPr lang="en-US" altLang="zh-CN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zh-CN" dirty="0" smtClean="0">
                <a:cs typeface="Times New Roman" panose="02020603050405020304" pitchFamily="18" charset="0"/>
              </a:rPr>
              <a:t>Frequency:4170 </a:t>
            </a:r>
            <a:r>
              <a:rPr lang="en-US" altLang="zh-CN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MHz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95863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RISK BASED FORECAST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157" b="2771"/>
          <a:stretch/>
        </p:blipFill>
        <p:spPr>
          <a:xfrm>
            <a:off x="640644" y="1417638"/>
            <a:ext cx="8046156" cy="42576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19150" y="5810250"/>
            <a:ext cx="786765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The sailing risks of 6 type vessels can be evaluated based on winds and waves.</a:t>
            </a:r>
          </a:p>
          <a:p>
            <a:r>
              <a:rPr lang="en-US" altLang="zh-CN" dirty="0" smtClean="0"/>
              <a:t>(Ro/Ro </a:t>
            </a:r>
            <a:r>
              <a:rPr lang="en-US" altLang="zh-CN" dirty="0"/>
              <a:t>passenger </a:t>
            </a:r>
            <a:r>
              <a:rPr lang="en-US" altLang="zh-CN" dirty="0" smtClean="0"/>
              <a:t>ship</a:t>
            </a:r>
            <a:r>
              <a:rPr lang="zh-CN" altLang="en-US" dirty="0" smtClean="0"/>
              <a:t>（</a:t>
            </a:r>
            <a:r>
              <a:rPr lang="en-US" altLang="zh-CN" dirty="0" smtClean="0"/>
              <a:t>big and medium size</a:t>
            </a:r>
            <a:r>
              <a:rPr lang="zh-CN" altLang="en-US" dirty="0" smtClean="0"/>
              <a:t>）</a:t>
            </a:r>
            <a:r>
              <a:rPr lang="en-US" altLang="zh-CN" dirty="0" smtClean="0"/>
              <a:t>,</a:t>
            </a:r>
            <a:r>
              <a:rPr lang="en-US" altLang="zh-CN" dirty="0"/>
              <a:t> general cargo </a:t>
            </a:r>
            <a:r>
              <a:rPr lang="en-US" altLang="zh-CN" dirty="0" smtClean="0"/>
              <a:t>carrier(3000-4000/4000-5000 </a:t>
            </a:r>
            <a:r>
              <a:rPr lang="en-US" altLang="zh-CN" dirty="0"/>
              <a:t>tons), Liquefy bulk </a:t>
            </a:r>
            <a:r>
              <a:rPr lang="en-US" altLang="zh-CN" dirty="0" smtClean="0"/>
              <a:t>carrier and fishing boat)  </a:t>
            </a:r>
            <a:r>
              <a:rPr lang="en-US" altLang="zh-CN" dirty="0" smtClean="0">
                <a:solidFill>
                  <a:srgbClr val="FF0000"/>
                </a:solidFill>
              </a:rPr>
              <a:t>in </a:t>
            </a:r>
            <a:r>
              <a:rPr lang="en-US" altLang="zh-CN" dirty="0" err="1" smtClean="0">
                <a:solidFill>
                  <a:srgbClr val="FF0000"/>
                </a:solidFill>
              </a:rPr>
              <a:t>testbed</a:t>
            </a:r>
            <a:endParaRPr lang="en-US" altLang="zh-CN" dirty="0">
              <a:solidFill>
                <a:srgbClr val="FF0000"/>
              </a:solidFill>
            </a:endParaRPr>
          </a:p>
          <a:p>
            <a:endParaRPr lang="en-US" altLang="zh-CN" b="1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81467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Recent challenges encountered with MSI provision or coordination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Management</a:t>
            </a:r>
          </a:p>
          <a:p>
            <a:r>
              <a:rPr lang="en-US" sz="2400" dirty="0" smtClean="0"/>
              <a:t>Marine </a:t>
            </a:r>
            <a:r>
              <a:rPr lang="en-US" sz="2400" dirty="0" smtClean="0"/>
              <a:t>competency </a:t>
            </a:r>
            <a:r>
              <a:rPr lang="en-US" sz="2400" dirty="0" smtClean="0"/>
              <a:t>framework</a:t>
            </a:r>
            <a:endParaRPr lang="en-US" sz="2400" dirty="0" smtClean="0"/>
          </a:p>
          <a:p>
            <a:r>
              <a:rPr lang="en-US" sz="2400" dirty="0" smtClean="0"/>
              <a:t>Quality </a:t>
            </a:r>
            <a:r>
              <a:rPr lang="en-US" sz="2400" dirty="0" smtClean="0"/>
              <a:t>management for marine </a:t>
            </a:r>
            <a:r>
              <a:rPr lang="en-US" sz="2400" dirty="0"/>
              <a:t>service(Only 1 </a:t>
            </a:r>
            <a:r>
              <a:rPr lang="en-US" sz="2400" dirty="0" smtClean="0"/>
              <a:t>municipal met service adopted)</a:t>
            </a:r>
            <a:endParaRPr lang="en-US" sz="2400" dirty="0" smtClean="0"/>
          </a:p>
          <a:p>
            <a:pPr marL="0" indent="0">
              <a:buNone/>
            </a:pPr>
            <a:r>
              <a:rPr lang="en-US" dirty="0" smtClean="0"/>
              <a:t>Technology </a:t>
            </a:r>
            <a:r>
              <a:rPr lang="en-US" dirty="0"/>
              <a:t>and </a:t>
            </a:r>
            <a:r>
              <a:rPr lang="en-US" dirty="0" smtClean="0"/>
              <a:t>management</a:t>
            </a:r>
          </a:p>
          <a:p>
            <a:pPr marL="0" indent="0">
              <a:buNone/>
            </a:pPr>
            <a:r>
              <a:rPr lang="en-US" sz="2000" dirty="0" smtClean="0"/>
              <a:t>Small scale severe convective weather at seas(Phuket sinking accident)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More observations, NWP =&gt; accurate forecast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Service delivery, tight regulations, effective coordination =&gt; disaster mitigation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92623962"/>
      </p:ext>
    </p:extLst>
  </p:cSld>
  <p:clrMapOvr>
    <a:masterClrMapping/>
  </p:clrMapOvr>
</p:sld>
</file>

<file path=ppt/theme/theme1.xml><?xml version="1.0" encoding="utf-8"?>
<a:theme xmlns:a="http://schemas.openxmlformats.org/drawingml/2006/main" name="WMO_BLUE_Powerpoint_en_f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WMO_BLUE_Powerpoint_en_fr</Template>
  <TotalTime>5031</TotalTime>
  <Words>447</Words>
  <Application>Microsoft Office PowerPoint</Application>
  <PresentationFormat>全屏显示(4:3)</PresentationFormat>
  <Paragraphs>86</Paragraphs>
  <Slides>12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宋体</vt:lpstr>
      <vt:lpstr>Arial</vt:lpstr>
      <vt:lpstr>Calibri</vt:lpstr>
      <vt:lpstr>Cambria Math</vt:lpstr>
      <vt:lpstr>Times New Roman</vt:lpstr>
      <vt:lpstr>Wingdings</vt:lpstr>
      <vt:lpstr>WMO_BLUE_Powerpoint_en_fr</vt:lpstr>
      <vt:lpstr>PowerPoint 演示文稿</vt:lpstr>
      <vt:lpstr>Outline</vt:lpstr>
      <vt:lpstr>Marine Met. Info broadcast network </vt:lpstr>
      <vt:lpstr>New or planned service-related activities</vt:lpstr>
      <vt:lpstr>To restore the Radiofax Service </vt:lpstr>
      <vt:lpstr>Cover area</vt:lpstr>
      <vt:lpstr>Testing</vt:lpstr>
      <vt:lpstr>RISK BASED FORECAST</vt:lpstr>
      <vt:lpstr>Recent challenges encountered with MSI provision or coordination</vt:lpstr>
      <vt:lpstr>2018-07-05 17:30-19:30(Beijing Time,UTC+8) Severe convective clouds developed from Sat Infrared animation near Phuket Island</vt:lpstr>
      <vt:lpstr>Outreach activities</vt:lpstr>
      <vt:lpstr>PowerPoint 演示文稿</vt:lpstr>
    </vt:vector>
  </TitlesOfParts>
  <Company>World Meteorological Organization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Neal Moodie</dc:creator>
  <cp:lastModifiedBy>zhao wei</cp:lastModifiedBy>
  <cp:revision>48</cp:revision>
  <dcterms:created xsi:type="dcterms:W3CDTF">2018-07-04T08:55:30Z</dcterms:created>
  <dcterms:modified xsi:type="dcterms:W3CDTF">2018-08-29T06:54:40Z</dcterms:modified>
</cp:coreProperties>
</file>