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1"/>
  </p:notesMasterIdLst>
  <p:sldIdLst>
    <p:sldId id="256" r:id="rId2"/>
    <p:sldId id="269" r:id="rId3"/>
    <p:sldId id="267" r:id="rId4"/>
    <p:sldId id="273" r:id="rId5"/>
    <p:sldId id="272" r:id="rId6"/>
    <p:sldId id="270" r:id="rId7"/>
    <p:sldId id="271" r:id="rId8"/>
    <p:sldId id="261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7A20A7-A497-46A2-B848-39430CB71EF7}" type="datetimeFigureOut">
              <a:rPr lang="en-AU" smtClean="0"/>
              <a:t>7/03/2017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176007-6C50-46C6-9827-40503799C6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28076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53817-FBA3-445C-A440-9AD1EAB3564E}" type="datetimeFigureOut">
              <a:rPr lang="en-AU" smtClean="0"/>
              <a:t>7/03/2017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E3A0D-D50E-46A2-A3E8-8117FA498B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94002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53817-FBA3-445C-A440-9AD1EAB3564E}" type="datetimeFigureOut">
              <a:rPr lang="en-AU" smtClean="0"/>
              <a:t>7/03/2017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E3A0D-D50E-46A2-A3E8-8117FA498B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49902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53817-FBA3-445C-A440-9AD1EAB3564E}" type="datetimeFigureOut">
              <a:rPr lang="en-AU" smtClean="0"/>
              <a:t>7/03/2017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E3A0D-D50E-46A2-A3E8-8117FA498B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65734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53817-FBA3-445C-A440-9AD1EAB3564E}" type="datetimeFigureOut">
              <a:rPr lang="en-AU" smtClean="0"/>
              <a:t>7/03/2017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E3A0D-D50E-46A2-A3E8-8117FA498B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44304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53817-FBA3-445C-A440-9AD1EAB3564E}" type="datetimeFigureOut">
              <a:rPr lang="en-AU" smtClean="0"/>
              <a:t>7/03/2017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E3A0D-D50E-46A2-A3E8-8117FA498B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0614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53817-FBA3-445C-A440-9AD1EAB3564E}" type="datetimeFigureOut">
              <a:rPr lang="en-AU" smtClean="0"/>
              <a:t>7/03/2017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E3A0D-D50E-46A2-A3E8-8117FA498B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92012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53817-FBA3-445C-A440-9AD1EAB3564E}" type="datetimeFigureOut">
              <a:rPr lang="en-AU" smtClean="0"/>
              <a:t>7/03/2017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E3A0D-D50E-46A2-A3E8-8117FA498B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707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53817-FBA3-445C-A440-9AD1EAB3564E}" type="datetimeFigureOut">
              <a:rPr lang="en-AU" smtClean="0"/>
              <a:t>7/03/2017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E3A0D-D50E-46A2-A3E8-8117FA498B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08153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53817-FBA3-445C-A440-9AD1EAB3564E}" type="datetimeFigureOut">
              <a:rPr lang="en-AU" smtClean="0"/>
              <a:t>7/03/2017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E3A0D-D50E-46A2-A3E8-8117FA498B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1198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53817-FBA3-445C-A440-9AD1EAB3564E}" type="datetimeFigureOut">
              <a:rPr lang="en-AU" smtClean="0"/>
              <a:t>7/03/2017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E3A0D-D50E-46A2-A3E8-8117FA498B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7140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53817-FBA3-445C-A440-9AD1EAB3564E}" type="datetimeFigureOut">
              <a:rPr lang="en-AU" smtClean="0"/>
              <a:t>7/03/2017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E3A0D-D50E-46A2-A3E8-8117FA498B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12368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53817-FBA3-445C-A440-9AD1EAB3564E}" type="datetimeFigureOut">
              <a:rPr lang="en-AU" smtClean="0"/>
              <a:t>7/03/2017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E3A0D-D50E-46A2-A3E8-8117FA498B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45556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WWMIWS </a:t>
            </a:r>
            <a:r>
              <a:rPr lang="en-AU" dirty="0" err="1" smtClean="0"/>
              <a:t>SafetyNet</a:t>
            </a:r>
            <a:r>
              <a:rPr lang="en-AU" dirty="0" smtClean="0"/>
              <a:t> requirements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March 2017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513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Partnership landscape</a:t>
            </a:r>
            <a:endParaRPr lang="en-AU" dirty="0"/>
          </a:p>
        </p:txBody>
      </p:sp>
      <p:sp>
        <p:nvSpPr>
          <p:cNvPr id="4" name="Oval 3"/>
          <p:cNvSpPr/>
          <p:nvPr/>
        </p:nvSpPr>
        <p:spPr>
          <a:xfrm>
            <a:off x="3745402" y="3753036"/>
            <a:ext cx="1325259" cy="540060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 smtClean="0"/>
              <a:t>WMO</a:t>
            </a:r>
            <a:endParaRPr lang="en-AU" sz="2400" dirty="0"/>
          </a:p>
        </p:txBody>
      </p:sp>
      <p:sp>
        <p:nvSpPr>
          <p:cNvPr id="5" name="Oval 4"/>
          <p:cNvSpPr/>
          <p:nvPr/>
        </p:nvSpPr>
        <p:spPr>
          <a:xfrm>
            <a:off x="3707904" y="2849804"/>
            <a:ext cx="1362757" cy="507188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 smtClean="0"/>
              <a:t>IHO</a:t>
            </a:r>
            <a:endParaRPr lang="en-AU" sz="2400" dirty="0"/>
          </a:p>
        </p:txBody>
      </p:sp>
      <p:sp>
        <p:nvSpPr>
          <p:cNvPr id="6" name="Rounded Rectangle 5"/>
          <p:cNvSpPr/>
          <p:nvPr/>
        </p:nvSpPr>
        <p:spPr>
          <a:xfrm>
            <a:off x="179512" y="3068960"/>
            <a:ext cx="1656184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Requirements for shipping safety</a:t>
            </a:r>
            <a:endParaRPr lang="en-AU" dirty="0"/>
          </a:p>
        </p:txBody>
      </p:sp>
      <p:sp>
        <p:nvSpPr>
          <p:cNvPr id="7" name="Rounded Rectangle 6"/>
          <p:cNvSpPr/>
          <p:nvPr/>
        </p:nvSpPr>
        <p:spPr>
          <a:xfrm>
            <a:off x="2123728" y="3068960"/>
            <a:ext cx="1512168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Joint Manual on MSI</a:t>
            </a:r>
            <a:endParaRPr lang="en-AU" dirty="0"/>
          </a:p>
        </p:txBody>
      </p:sp>
      <p:sp>
        <p:nvSpPr>
          <p:cNvPr id="8" name="Oval 7"/>
          <p:cNvSpPr/>
          <p:nvPr/>
        </p:nvSpPr>
        <p:spPr>
          <a:xfrm>
            <a:off x="384960" y="1844824"/>
            <a:ext cx="1245288" cy="864096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 smtClean="0"/>
              <a:t>IMO</a:t>
            </a:r>
            <a:endParaRPr lang="en-AU" sz="2400" dirty="0"/>
          </a:p>
        </p:txBody>
      </p:sp>
      <p:sp>
        <p:nvSpPr>
          <p:cNvPr id="9" name="Rounded Rectangle 8"/>
          <p:cNvSpPr/>
          <p:nvPr/>
        </p:nvSpPr>
        <p:spPr>
          <a:xfrm>
            <a:off x="3782901" y="4572167"/>
            <a:ext cx="1287760" cy="6659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WWMIWS</a:t>
            </a:r>
            <a:endParaRPr lang="en-AU" dirty="0"/>
          </a:p>
        </p:txBody>
      </p:sp>
      <p:sp>
        <p:nvSpPr>
          <p:cNvPr id="10" name="Rounded Rectangle 9"/>
          <p:cNvSpPr/>
          <p:nvPr/>
        </p:nvSpPr>
        <p:spPr>
          <a:xfrm>
            <a:off x="3740515" y="1943875"/>
            <a:ext cx="1287760" cy="6659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WWNWS</a:t>
            </a:r>
            <a:endParaRPr lang="en-AU" dirty="0"/>
          </a:p>
        </p:txBody>
      </p:sp>
      <p:sp>
        <p:nvSpPr>
          <p:cNvPr id="12" name="Rectangle 11"/>
          <p:cNvSpPr/>
          <p:nvPr/>
        </p:nvSpPr>
        <p:spPr>
          <a:xfrm>
            <a:off x="7668345" y="3501008"/>
            <a:ext cx="1296144" cy="50405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 smtClean="0"/>
              <a:t>IUMI</a:t>
            </a:r>
            <a:endParaRPr lang="en-AU" sz="2400" dirty="0"/>
          </a:p>
        </p:txBody>
      </p:sp>
      <p:sp>
        <p:nvSpPr>
          <p:cNvPr id="13" name="Rectangle 12"/>
          <p:cNvSpPr/>
          <p:nvPr/>
        </p:nvSpPr>
        <p:spPr>
          <a:xfrm>
            <a:off x="7668344" y="2564904"/>
            <a:ext cx="1296144" cy="50405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 smtClean="0"/>
              <a:t>ICS</a:t>
            </a:r>
            <a:endParaRPr lang="en-AU" sz="2400" dirty="0"/>
          </a:p>
        </p:txBody>
      </p:sp>
      <p:sp>
        <p:nvSpPr>
          <p:cNvPr id="14" name="Rectangle 13"/>
          <p:cNvSpPr/>
          <p:nvPr/>
        </p:nvSpPr>
        <p:spPr>
          <a:xfrm>
            <a:off x="7668344" y="4365104"/>
            <a:ext cx="1296144" cy="50405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 smtClean="0"/>
              <a:t>PIANC</a:t>
            </a:r>
            <a:endParaRPr lang="en-AU" sz="2400" dirty="0"/>
          </a:p>
        </p:txBody>
      </p:sp>
      <p:sp>
        <p:nvSpPr>
          <p:cNvPr id="15" name="Oval 14"/>
          <p:cNvSpPr/>
          <p:nvPr/>
        </p:nvSpPr>
        <p:spPr>
          <a:xfrm>
            <a:off x="395536" y="4437112"/>
            <a:ext cx="1245288" cy="864096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 smtClean="0"/>
              <a:t>IALA</a:t>
            </a:r>
            <a:endParaRPr lang="en-AU" sz="2400" dirty="0"/>
          </a:p>
        </p:txBody>
      </p:sp>
      <p:sp>
        <p:nvSpPr>
          <p:cNvPr id="16" name="Rectangle 15"/>
          <p:cNvSpPr/>
          <p:nvPr/>
        </p:nvSpPr>
        <p:spPr>
          <a:xfrm>
            <a:off x="5697417" y="3176972"/>
            <a:ext cx="1224136" cy="72008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 smtClean="0"/>
              <a:t>Ships</a:t>
            </a:r>
            <a:endParaRPr lang="en-AU" sz="2400" dirty="0"/>
          </a:p>
        </p:txBody>
      </p:sp>
      <p:cxnSp>
        <p:nvCxnSpPr>
          <p:cNvPr id="18" name="Straight Arrow Connector 17"/>
          <p:cNvCxnSpPr>
            <a:stCxn id="6" idx="3"/>
            <a:endCxn id="7" idx="1"/>
          </p:cNvCxnSpPr>
          <p:nvPr/>
        </p:nvCxnSpPr>
        <p:spPr>
          <a:xfrm>
            <a:off x="1835696" y="3537012"/>
            <a:ext cx="288032" cy="0"/>
          </a:xfrm>
          <a:prstGeom prst="straightConnector1">
            <a:avLst/>
          </a:prstGeom>
          <a:ln w="317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7" idx="0"/>
            <a:endCxn id="10" idx="1"/>
          </p:cNvCxnSpPr>
          <p:nvPr/>
        </p:nvCxnSpPr>
        <p:spPr>
          <a:xfrm flipV="1">
            <a:off x="2879812" y="2276872"/>
            <a:ext cx="860703" cy="792088"/>
          </a:xfrm>
          <a:prstGeom prst="straightConnector1">
            <a:avLst/>
          </a:prstGeom>
          <a:ln w="317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7" idx="2"/>
            <a:endCxn id="9" idx="1"/>
          </p:cNvCxnSpPr>
          <p:nvPr/>
        </p:nvCxnSpPr>
        <p:spPr>
          <a:xfrm>
            <a:off x="2879812" y="4005064"/>
            <a:ext cx="903089" cy="900100"/>
          </a:xfrm>
          <a:prstGeom prst="straightConnector1">
            <a:avLst/>
          </a:prstGeom>
          <a:ln w="317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9" idx="3"/>
            <a:endCxn id="16" idx="2"/>
          </p:cNvCxnSpPr>
          <p:nvPr/>
        </p:nvCxnSpPr>
        <p:spPr>
          <a:xfrm flipV="1">
            <a:off x="5070661" y="3897052"/>
            <a:ext cx="1238824" cy="1008112"/>
          </a:xfrm>
          <a:prstGeom prst="straightConnector1">
            <a:avLst/>
          </a:prstGeom>
          <a:ln w="317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0" idx="3"/>
            <a:endCxn id="16" idx="0"/>
          </p:cNvCxnSpPr>
          <p:nvPr/>
        </p:nvCxnSpPr>
        <p:spPr>
          <a:xfrm>
            <a:off x="5028275" y="2276872"/>
            <a:ext cx="1281210" cy="900100"/>
          </a:xfrm>
          <a:prstGeom prst="straightConnector1">
            <a:avLst/>
          </a:prstGeom>
          <a:ln w="317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5" idx="0"/>
            <a:endCxn id="10" idx="2"/>
          </p:cNvCxnSpPr>
          <p:nvPr/>
        </p:nvCxnSpPr>
        <p:spPr>
          <a:xfrm flipH="1" flipV="1">
            <a:off x="4384395" y="2609868"/>
            <a:ext cx="4888" cy="239936"/>
          </a:xfrm>
          <a:prstGeom prst="straightConnector1">
            <a:avLst/>
          </a:prstGeom>
          <a:ln w="317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4" idx="4"/>
            <a:endCxn id="9" idx="0"/>
          </p:cNvCxnSpPr>
          <p:nvPr/>
        </p:nvCxnSpPr>
        <p:spPr>
          <a:xfrm>
            <a:off x="4408032" y="4293096"/>
            <a:ext cx="18749" cy="279071"/>
          </a:xfrm>
          <a:prstGeom prst="straightConnector1">
            <a:avLst/>
          </a:prstGeom>
          <a:ln w="317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4" idx="0"/>
            <a:endCxn id="5" idx="4"/>
          </p:cNvCxnSpPr>
          <p:nvPr/>
        </p:nvCxnSpPr>
        <p:spPr>
          <a:xfrm flipH="1" flipV="1">
            <a:off x="4389283" y="3356992"/>
            <a:ext cx="18749" cy="396044"/>
          </a:xfrm>
          <a:prstGeom prst="straightConnector1">
            <a:avLst/>
          </a:prstGeom>
          <a:ln w="31750">
            <a:solidFill>
              <a:srgbClr val="92D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8" idx="4"/>
            <a:endCxn id="6" idx="0"/>
          </p:cNvCxnSpPr>
          <p:nvPr/>
        </p:nvCxnSpPr>
        <p:spPr>
          <a:xfrm>
            <a:off x="1007604" y="2708920"/>
            <a:ext cx="0" cy="360040"/>
          </a:xfrm>
          <a:prstGeom prst="straightConnector1">
            <a:avLst/>
          </a:prstGeom>
          <a:ln w="317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15" idx="0"/>
            <a:endCxn id="6" idx="2"/>
          </p:cNvCxnSpPr>
          <p:nvPr/>
        </p:nvCxnSpPr>
        <p:spPr>
          <a:xfrm flipH="1" flipV="1">
            <a:off x="1007604" y="4005064"/>
            <a:ext cx="10576" cy="432048"/>
          </a:xfrm>
          <a:prstGeom prst="straightConnector1">
            <a:avLst/>
          </a:prstGeom>
          <a:ln w="317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13" idx="1"/>
            <a:endCxn id="16" idx="3"/>
          </p:cNvCxnSpPr>
          <p:nvPr/>
        </p:nvCxnSpPr>
        <p:spPr>
          <a:xfrm flipH="1">
            <a:off x="6921553" y="2816932"/>
            <a:ext cx="746791" cy="720080"/>
          </a:xfrm>
          <a:prstGeom prst="straightConnector1">
            <a:avLst/>
          </a:prstGeom>
          <a:ln w="317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12" idx="1"/>
            <a:endCxn id="16" idx="3"/>
          </p:cNvCxnSpPr>
          <p:nvPr/>
        </p:nvCxnSpPr>
        <p:spPr>
          <a:xfrm flipH="1" flipV="1">
            <a:off x="6921553" y="3537012"/>
            <a:ext cx="746792" cy="216024"/>
          </a:xfrm>
          <a:prstGeom prst="straightConnector1">
            <a:avLst/>
          </a:prstGeom>
          <a:ln w="317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14" idx="1"/>
            <a:endCxn id="16" idx="3"/>
          </p:cNvCxnSpPr>
          <p:nvPr/>
        </p:nvCxnSpPr>
        <p:spPr>
          <a:xfrm flipH="1" flipV="1">
            <a:off x="6921553" y="3537012"/>
            <a:ext cx="746791" cy="1080120"/>
          </a:xfrm>
          <a:prstGeom prst="straightConnector1">
            <a:avLst/>
          </a:prstGeom>
          <a:ln w="317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7812360" y="6093296"/>
            <a:ext cx="1080120" cy="50405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 smtClean="0"/>
              <a:t>IAPH</a:t>
            </a:r>
            <a:endParaRPr lang="en-AU" sz="2400" dirty="0"/>
          </a:p>
        </p:txBody>
      </p:sp>
      <p:sp>
        <p:nvSpPr>
          <p:cNvPr id="72" name="Rectangle 71"/>
          <p:cNvSpPr/>
          <p:nvPr/>
        </p:nvSpPr>
        <p:spPr>
          <a:xfrm>
            <a:off x="6466856" y="6093296"/>
            <a:ext cx="1057472" cy="50405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 smtClean="0"/>
              <a:t>IOGP</a:t>
            </a:r>
            <a:endParaRPr lang="en-AU" sz="2400" dirty="0"/>
          </a:p>
        </p:txBody>
      </p:sp>
      <p:sp>
        <p:nvSpPr>
          <p:cNvPr id="73" name="Rectangle 72"/>
          <p:cNvSpPr/>
          <p:nvPr/>
        </p:nvSpPr>
        <p:spPr>
          <a:xfrm>
            <a:off x="6592871" y="5517232"/>
            <a:ext cx="2150947" cy="36004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 smtClean="0"/>
              <a:t>Infrastructure</a:t>
            </a:r>
            <a:endParaRPr lang="en-AU" sz="2400" dirty="0"/>
          </a:p>
        </p:txBody>
      </p:sp>
      <p:sp>
        <p:nvSpPr>
          <p:cNvPr id="32" name="Oval 31"/>
          <p:cNvSpPr/>
          <p:nvPr/>
        </p:nvSpPr>
        <p:spPr>
          <a:xfrm>
            <a:off x="3692472" y="5589240"/>
            <a:ext cx="1434765" cy="540060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000" dirty="0" smtClean="0"/>
              <a:t>ETMSS</a:t>
            </a:r>
            <a:endParaRPr lang="en-AU" sz="2000" dirty="0"/>
          </a:p>
        </p:txBody>
      </p:sp>
      <p:sp>
        <p:nvSpPr>
          <p:cNvPr id="33" name="Oval 32"/>
          <p:cNvSpPr/>
          <p:nvPr/>
        </p:nvSpPr>
        <p:spPr>
          <a:xfrm>
            <a:off x="4793419" y="5877272"/>
            <a:ext cx="1434765" cy="540060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000" dirty="0" smtClean="0"/>
              <a:t>ETSI</a:t>
            </a:r>
            <a:endParaRPr lang="en-AU" sz="2000" dirty="0"/>
          </a:p>
        </p:txBody>
      </p:sp>
      <p:sp>
        <p:nvSpPr>
          <p:cNvPr id="35" name="Oval 34"/>
          <p:cNvSpPr/>
          <p:nvPr/>
        </p:nvSpPr>
        <p:spPr>
          <a:xfrm>
            <a:off x="2577144" y="5841268"/>
            <a:ext cx="1434765" cy="540060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000" dirty="0" smtClean="0"/>
              <a:t>ETWCH</a:t>
            </a:r>
            <a:endParaRPr lang="en-AU" sz="2000" dirty="0"/>
          </a:p>
        </p:txBody>
      </p:sp>
      <p:cxnSp>
        <p:nvCxnSpPr>
          <p:cNvPr id="36" name="Straight Arrow Connector 35"/>
          <p:cNvCxnSpPr>
            <a:stCxn id="32" idx="0"/>
            <a:endCxn id="9" idx="2"/>
          </p:cNvCxnSpPr>
          <p:nvPr/>
        </p:nvCxnSpPr>
        <p:spPr>
          <a:xfrm flipV="1">
            <a:off x="4409855" y="5238160"/>
            <a:ext cx="16926" cy="351080"/>
          </a:xfrm>
          <a:prstGeom prst="straightConnector1">
            <a:avLst/>
          </a:prstGeom>
          <a:ln w="317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734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0955" y="3039605"/>
            <a:ext cx="1938344" cy="276999"/>
          </a:xfrm>
          <a:prstGeom prst="rect">
            <a:avLst/>
          </a:prstGeom>
          <a:noFill/>
          <a:ln w="19050">
            <a:solidFill>
              <a:srgbClr val="0E5F7E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en-AU" sz="1200" b="1" dirty="0" smtClean="0"/>
              <a:t>Production systems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666" y="3665220"/>
            <a:ext cx="1952633" cy="487313"/>
          </a:xfrm>
          <a:prstGeom prst="rect">
            <a:avLst/>
          </a:prstGeom>
          <a:noFill/>
          <a:ln w="19050">
            <a:solidFill>
              <a:srgbClr val="0E5F7E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en-AU" sz="1200" b="1" dirty="0" smtClean="0"/>
              <a:t>Forecasts &amp; warnings</a:t>
            </a:r>
          </a:p>
          <a:p>
            <a:pPr algn="ctr"/>
            <a:r>
              <a:rPr lang="en-AU" sz="1200" b="1" dirty="0" smtClean="0"/>
              <a:t>(text</a:t>
            </a:r>
            <a:r>
              <a:rPr lang="en-AU" sz="1200" b="1" dirty="0"/>
              <a:t>, </a:t>
            </a:r>
            <a:r>
              <a:rPr lang="en-AU" sz="1200" b="1" dirty="0" smtClean="0"/>
              <a:t>voice</a:t>
            </a:r>
            <a:r>
              <a:rPr lang="en-AU" sz="1200" b="1" dirty="0"/>
              <a:t>, </a:t>
            </a:r>
            <a:r>
              <a:rPr lang="en-AU" sz="1200" b="1" dirty="0" smtClean="0"/>
              <a:t>grids</a:t>
            </a:r>
            <a:r>
              <a:rPr lang="en-AU" sz="1200" b="1" dirty="0"/>
              <a:t>, </a:t>
            </a:r>
            <a:r>
              <a:rPr lang="en-AU" sz="1200" b="1" dirty="0" smtClean="0"/>
              <a:t>HTML)</a:t>
            </a:r>
            <a:endParaRPr lang="en-AU" sz="1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80955" y="4467224"/>
            <a:ext cx="1938344" cy="487313"/>
          </a:xfrm>
          <a:prstGeom prst="rect">
            <a:avLst/>
          </a:prstGeom>
          <a:noFill/>
          <a:ln w="19050">
            <a:solidFill>
              <a:srgbClr val="0E5F7E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en-AU" sz="1200" b="1" dirty="0" smtClean="0"/>
              <a:t>Delivery </a:t>
            </a:r>
          </a:p>
          <a:p>
            <a:pPr algn="ctr"/>
            <a:r>
              <a:rPr lang="en-AU" sz="1200" b="1" dirty="0" smtClean="0"/>
              <a:t>(email</a:t>
            </a:r>
            <a:r>
              <a:rPr lang="en-AU" sz="1200" b="1" dirty="0"/>
              <a:t>, </a:t>
            </a:r>
            <a:r>
              <a:rPr lang="en-AU" sz="1200" b="1" dirty="0" smtClean="0"/>
              <a:t>fax,</a:t>
            </a:r>
            <a:r>
              <a:rPr lang="en-AU" sz="1200" b="1" dirty="0"/>
              <a:t> </a:t>
            </a:r>
            <a:r>
              <a:rPr lang="en-AU" sz="1200" b="1" dirty="0" smtClean="0"/>
              <a:t>web, GTS) </a:t>
            </a:r>
            <a:endParaRPr lang="en-AU" sz="1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80955" y="5254760"/>
            <a:ext cx="1938344" cy="512961"/>
          </a:xfrm>
          <a:prstGeom prst="rect">
            <a:avLst/>
          </a:prstGeom>
          <a:noFill/>
          <a:ln w="19050">
            <a:solidFill>
              <a:srgbClr val="0E5F7E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en-AU" sz="1200" b="1" dirty="0" smtClean="0"/>
              <a:t>Providers</a:t>
            </a: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en-AU" sz="1200" b="1" dirty="0" smtClean="0"/>
              <a:t>(Inmarsat, LES) </a:t>
            </a:r>
            <a:endParaRPr lang="en-AU" sz="1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0955" y="2113060"/>
            <a:ext cx="1938344" cy="684803"/>
          </a:xfrm>
          <a:prstGeom prst="rect">
            <a:avLst/>
          </a:prstGeom>
          <a:noFill/>
          <a:ln w="19050">
            <a:solidFill>
              <a:srgbClr val="0E5F7E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100"/>
              </a:spcBef>
              <a:spcAft>
                <a:spcPts val="100"/>
              </a:spcAft>
            </a:pPr>
            <a:r>
              <a:rPr lang="en-AU" sz="1200" b="1" dirty="0" smtClean="0"/>
              <a:t>Forecasters</a:t>
            </a: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en-AU" sz="1200" b="1" dirty="0" smtClean="0"/>
              <a:t>(analysis, interpretation, training,  SOPs)</a:t>
            </a:r>
            <a:endParaRPr lang="en-AU" sz="1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80954" y="1204199"/>
            <a:ext cx="2067885" cy="671979"/>
          </a:xfrm>
          <a:prstGeom prst="rect">
            <a:avLst/>
          </a:prstGeom>
          <a:noFill/>
          <a:ln w="19050">
            <a:solidFill>
              <a:srgbClr val="0E5F7E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en-AU" sz="1200" b="1" dirty="0" smtClean="0"/>
              <a:t>Observations &amp; models</a:t>
            </a:r>
          </a:p>
          <a:p>
            <a:pPr algn="ctr"/>
            <a:r>
              <a:rPr lang="en-AU" sz="1200" b="1" dirty="0" smtClean="0"/>
              <a:t>(weather stations, satellites, radars &amp; buoys; NWP)</a:t>
            </a:r>
            <a:endParaRPr lang="en-AU" sz="1200" b="1" dirty="0"/>
          </a:p>
        </p:txBody>
      </p:sp>
      <p:sp>
        <p:nvSpPr>
          <p:cNvPr id="4" name="Down Arrow 3"/>
          <p:cNvSpPr/>
          <p:nvPr/>
        </p:nvSpPr>
        <p:spPr>
          <a:xfrm>
            <a:off x="891180" y="1878836"/>
            <a:ext cx="180975" cy="204935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200">
              <a:solidFill>
                <a:schemeClr val="tx1"/>
              </a:solidFill>
            </a:endParaRPr>
          </a:p>
        </p:txBody>
      </p:sp>
      <p:sp>
        <p:nvSpPr>
          <p:cNvPr id="21" name="Down Arrow 20"/>
          <p:cNvSpPr/>
          <p:nvPr/>
        </p:nvSpPr>
        <p:spPr>
          <a:xfrm>
            <a:off x="891180" y="2799261"/>
            <a:ext cx="180975" cy="204935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200">
              <a:solidFill>
                <a:schemeClr val="tx1"/>
              </a:solidFill>
            </a:endParaRPr>
          </a:p>
        </p:txBody>
      </p:sp>
      <p:sp>
        <p:nvSpPr>
          <p:cNvPr id="22" name="Down Arrow 21"/>
          <p:cNvSpPr/>
          <p:nvPr/>
        </p:nvSpPr>
        <p:spPr>
          <a:xfrm>
            <a:off x="891180" y="3394011"/>
            <a:ext cx="180975" cy="204935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200">
              <a:solidFill>
                <a:schemeClr val="tx1"/>
              </a:solidFill>
            </a:endParaRPr>
          </a:p>
        </p:txBody>
      </p:sp>
      <p:sp>
        <p:nvSpPr>
          <p:cNvPr id="23" name="Down Arrow 22"/>
          <p:cNvSpPr/>
          <p:nvPr/>
        </p:nvSpPr>
        <p:spPr>
          <a:xfrm>
            <a:off x="891180" y="4209542"/>
            <a:ext cx="180975" cy="204935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200">
              <a:solidFill>
                <a:schemeClr val="tx1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>
            <a:off x="891180" y="4993780"/>
            <a:ext cx="180975" cy="204935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200">
              <a:solidFill>
                <a:schemeClr val="tx1"/>
              </a:solidFill>
            </a:endParaRPr>
          </a:p>
        </p:txBody>
      </p:sp>
      <p:grpSp>
        <p:nvGrpSpPr>
          <p:cNvPr id="127" name="Group 126"/>
          <p:cNvGrpSpPr/>
          <p:nvPr/>
        </p:nvGrpSpPr>
        <p:grpSpPr>
          <a:xfrm>
            <a:off x="3709446" y="1595354"/>
            <a:ext cx="5012280" cy="3180890"/>
            <a:chOff x="3322065" y="277790"/>
            <a:chExt cx="5012280" cy="3180890"/>
          </a:xfrm>
        </p:grpSpPr>
        <p:pic>
          <p:nvPicPr>
            <p:cNvPr id="54279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2014" y="1419222"/>
              <a:ext cx="894316" cy="1222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86446" y="1437807"/>
              <a:ext cx="866775" cy="1184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4277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83683" y="1942549"/>
              <a:ext cx="1050662" cy="9613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4280" name="Picture 8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95231" y="277790"/>
              <a:ext cx="928926" cy="8953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" name="TextBox 40"/>
            <p:cNvSpPr txBox="1"/>
            <p:nvPr/>
          </p:nvSpPr>
          <p:spPr>
            <a:xfrm>
              <a:off x="7538768" y="1761737"/>
              <a:ext cx="795577" cy="261610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100" b="1" dirty="0" smtClean="0"/>
                <a:t>www</a:t>
              </a:r>
              <a:endParaRPr lang="en-AU" sz="1000" b="1" dirty="0" smtClean="0"/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>
              <a:off x="6261906" y="2211400"/>
              <a:ext cx="1343537" cy="0"/>
            </a:xfrm>
            <a:prstGeom prst="straightConnector1">
              <a:avLst/>
            </a:prstGeom>
            <a:ln w="19050"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urved Connector 73"/>
            <p:cNvCxnSpPr>
              <a:stCxn id="54280" idx="3"/>
            </p:cNvCxnSpPr>
            <p:nvPr/>
          </p:nvCxnSpPr>
          <p:spPr>
            <a:xfrm>
              <a:off x="7124157" y="725466"/>
              <a:ext cx="684857" cy="1076246"/>
            </a:xfrm>
            <a:prstGeom prst="curvedConnector2">
              <a:avLst/>
            </a:prstGeom>
            <a:ln w="19050"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urved Connector 94"/>
            <p:cNvCxnSpPr/>
            <p:nvPr/>
          </p:nvCxnSpPr>
          <p:spPr>
            <a:xfrm>
              <a:off x="7032724" y="883120"/>
              <a:ext cx="367664" cy="985798"/>
            </a:xfrm>
            <a:prstGeom prst="curvedConnector2">
              <a:avLst/>
            </a:prstGeom>
            <a:ln w="19050"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TextBox 101"/>
            <p:cNvSpPr txBox="1"/>
            <p:nvPr/>
          </p:nvSpPr>
          <p:spPr>
            <a:xfrm>
              <a:off x="7111344" y="1751396"/>
              <a:ext cx="553940" cy="261610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100" b="1" dirty="0" smtClean="0"/>
                <a:t>text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746364" y="2668472"/>
              <a:ext cx="863753" cy="430887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100" b="1" dirty="0" smtClean="0"/>
                <a:t>VHF radio</a:t>
              </a:r>
            </a:p>
            <a:p>
              <a:pPr algn="ctr"/>
              <a:r>
                <a:rPr lang="en-AU" sz="1100" b="1" dirty="0" err="1" smtClean="0"/>
                <a:t>Navtex</a:t>
              </a:r>
              <a:r>
                <a:rPr lang="en-AU" sz="1100" b="1" dirty="0" smtClean="0"/>
                <a:t> </a:t>
              </a:r>
              <a:endParaRPr lang="en-AU" sz="1200" b="1" dirty="0"/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4664217" y="2669114"/>
              <a:ext cx="902113" cy="430887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200"/>
                </a:spcBef>
                <a:spcAft>
                  <a:spcPts val="200"/>
                </a:spcAft>
              </a:pPr>
              <a:r>
                <a:rPr lang="en-AU" sz="1100" b="1" dirty="0" smtClean="0"/>
                <a:t>HF radio </a:t>
              </a:r>
              <a:r>
                <a:rPr lang="en-AU" sz="1100" b="1" dirty="0" err="1" smtClean="0"/>
                <a:t>Navtex</a:t>
              </a:r>
              <a:endParaRPr lang="en-AU" sz="1100" b="1" dirty="0"/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3506389" y="2023347"/>
              <a:ext cx="1037036" cy="430887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100" b="1" dirty="0" smtClean="0"/>
                <a:t>Inmarsat C (SafetyNet)</a:t>
              </a:r>
              <a:endParaRPr lang="en-AU" sz="1200" b="1" dirty="0"/>
            </a:p>
          </p:txBody>
        </p:sp>
        <p:cxnSp>
          <p:nvCxnSpPr>
            <p:cNvPr id="139" name="Curved Connector 138"/>
            <p:cNvCxnSpPr>
              <a:stCxn id="105" idx="0"/>
            </p:cNvCxnSpPr>
            <p:nvPr/>
          </p:nvCxnSpPr>
          <p:spPr>
            <a:xfrm rot="5400000" flipH="1" flipV="1">
              <a:off x="4458356" y="157104"/>
              <a:ext cx="1432794" cy="2299693"/>
            </a:xfrm>
            <a:prstGeom prst="curvedConnector2">
              <a:avLst/>
            </a:prstGeom>
            <a:ln w="19050">
              <a:solidFill>
                <a:schemeClr val="bg2">
                  <a:lumMod val="20000"/>
                  <a:lumOff val="80000"/>
                </a:schemeClr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Arrow Connector 143"/>
            <p:cNvCxnSpPr/>
            <p:nvPr/>
          </p:nvCxnSpPr>
          <p:spPr>
            <a:xfrm>
              <a:off x="6324600" y="2461327"/>
              <a:ext cx="959083" cy="0"/>
            </a:xfrm>
            <a:prstGeom prst="straightConnector1">
              <a:avLst/>
            </a:prstGeom>
            <a:ln w="19050"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flipH="1">
              <a:off x="5248275" y="2211400"/>
              <a:ext cx="752475" cy="0"/>
            </a:xfrm>
            <a:prstGeom prst="line">
              <a:avLst/>
            </a:prstGeom>
            <a:ln w="1905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1" name="TextBox 160"/>
            <p:cNvSpPr txBox="1"/>
            <p:nvPr/>
          </p:nvSpPr>
          <p:spPr>
            <a:xfrm>
              <a:off x="5586263" y="3212459"/>
              <a:ext cx="1289336" cy="246221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endParaRPr lang="en-AU" sz="1000" b="1" dirty="0"/>
            </a:p>
          </p:txBody>
        </p:sp>
        <p:sp>
          <p:nvSpPr>
            <p:cNvPr id="162" name="Down Arrow 161"/>
            <p:cNvSpPr/>
            <p:nvPr/>
          </p:nvSpPr>
          <p:spPr>
            <a:xfrm flipH="1" flipV="1">
              <a:off x="6105155" y="3105150"/>
              <a:ext cx="147226" cy="173984"/>
            </a:xfrm>
            <a:prstGeom prst="downArrow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chemeClr val="tx1"/>
                </a:solidFill>
              </a:endParaRPr>
            </a:p>
          </p:txBody>
        </p:sp>
        <p:sp>
          <p:nvSpPr>
            <p:cNvPr id="166" name="Down Arrow 165"/>
            <p:cNvSpPr/>
            <p:nvPr/>
          </p:nvSpPr>
          <p:spPr>
            <a:xfrm flipH="1" flipV="1">
              <a:off x="4987097" y="3095625"/>
              <a:ext cx="147226" cy="173984"/>
            </a:xfrm>
            <a:prstGeom prst="downArrow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chemeClr val="tx1"/>
                </a:solidFill>
              </a:endParaRPr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3322065" y="2592221"/>
              <a:ext cx="1289336" cy="246221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000" b="1" dirty="0" smtClean="0"/>
                <a:t>LES</a:t>
              </a:r>
              <a:endParaRPr lang="en-AU" sz="1000" b="1" dirty="0"/>
            </a:p>
          </p:txBody>
        </p:sp>
        <p:sp>
          <p:nvSpPr>
            <p:cNvPr id="168" name="Down Arrow 167"/>
            <p:cNvSpPr/>
            <p:nvPr/>
          </p:nvSpPr>
          <p:spPr>
            <a:xfrm flipH="1" flipV="1">
              <a:off x="3888261" y="2461315"/>
              <a:ext cx="136645" cy="173984"/>
            </a:xfrm>
            <a:prstGeom prst="downArrow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chemeClr val="tx1"/>
                </a:solidFill>
              </a:endParaRPr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6416867" y="2269752"/>
              <a:ext cx="741423" cy="230832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900" b="1" dirty="0" smtClean="0"/>
                <a:t>inshore</a:t>
              </a:r>
              <a:endParaRPr lang="en-AU" sz="900" b="1" dirty="0"/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6486958" y="2027008"/>
              <a:ext cx="649989" cy="230832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900" b="1" dirty="0" smtClean="0"/>
                <a:t>offshore</a:t>
              </a:r>
              <a:endParaRPr lang="en-AU" sz="900" b="1" dirty="0"/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4734171" y="5415245"/>
            <a:ext cx="2936893" cy="292388"/>
          </a:xfrm>
          <a:prstGeom prst="rect">
            <a:avLst/>
          </a:prstGeom>
          <a:noFill/>
          <a:ln w="19050">
            <a:solidFill>
              <a:srgbClr val="0E5F7E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en-AU" sz="1300" b="1" dirty="0" smtClean="0"/>
              <a:t>Communication to mariners at sea</a:t>
            </a:r>
            <a:endParaRPr lang="en-AU" sz="1300" b="1" dirty="0"/>
          </a:p>
        </p:txBody>
      </p:sp>
      <p:sp>
        <p:nvSpPr>
          <p:cNvPr id="48" name="Down Arrow 47"/>
          <p:cNvSpPr/>
          <p:nvPr/>
        </p:nvSpPr>
        <p:spPr>
          <a:xfrm rot="16200000" flipH="1">
            <a:off x="3299884" y="4206052"/>
            <a:ext cx="195898" cy="2672676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9" name="TextBox 38"/>
          <p:cNvSpPr txBox="1"/>
          <p:nvPr/>
        </p:nvSpPr>
        <p:spPr>
          <a:xfrm>
            <a:off x="66666" y="444923"/>
            <a:ext cx="1938344" cy="500137"/>
          </a:xfrm>
          <a:prstGeom prst="rect">
            <a:avLst/>
          </a:prstGeom>
          <a:noFill/>
          <a:ln w="19050">
            <a:solidFill>
              <a:srgbClr val="0E5F7E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100"/>
              </a:spcBef>
              <a:spcAft>
                <a:spcPts val="100"/>
              </a:spcAft>
            </a:pPr>
            <a:r>
              <a:rPr lang="en-AU" sz="1200" b="1" dirty="0" smtClean="0"/>
              <a:t>Partners</a:t>
            </a: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en-AU" sz="1200" b="1" dirty="0" smtClean="0"/>
              <a:t>(IHO, IMO, IALA, IOC)</a:t>
            </a:r>
            <a:endParaRPr lang="en-AU" sz="1200" b="1" dirty="0"/>
          </a:p>
        </p:txBody>
      </p:sp>
      <p:sp>
        <p:nvSpPr>
          <p:cNvPr id="40" name="Down Arrow 39"/>
          <p:cNvSpPr/>
          <p:nvPr/>
        </p:nvSpPr>
        <p:spPr>
          <a:xfrm>
            <a:off x="876891" y="986344"/>
            <a:ext cx="180975" cy="204935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200">
              <a:solidFill>
                <a:schemeClr val="tx1"/>
              </a:solidFill>
            </a:endParaRPr>
          </a:p>
        </p:txBody>
      </p:sp>
      <p:sp>
        <p:nvSpPr>
          <p:cNvPr id="42" name="Title 1"/>
          <p:cNvSpPr>
            <a:spLocks noGrp="1"/>
          </p:cNvSpPr>
          <p:nvPr>
            <p:ph type="title"/>
          </p:nvPr>
        </p:nvSpPr>
        <p:spPr>
          <a:xfrm>
            <a:off x="2185864" y="123491"/>
            <a:ext cx="6537961" cy="1143000"/>
          </a:xfrm>
        </p:spPr>
        <p:txBody>
          <a:bodyPr/>
          <a:lstStyle/>
          <a:p>
            <a:r>
              <a:rPr lang="en-AU" dirty="0" smtClean="0"/>
              <a:t>End to end system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1623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Types of message coverage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AU" dirty="0" smtClean="0"/>
              <a:t>Routine forecasts (scheduled)</a:t>
            </a:r>
          </a:p>
          <a:p>
            <a:r>
              <a:rPr lang="en-AU" dirty="0" err="1" smtClean="0"/>
              <a:t>MetArea</a:t>
            </a:r>
            <a:r>
              <a:rPr lang="en-AU" dirty="0" smtClean="0"/>
              <a:t> option, or Rectangular option</a:t>
            </a:r>
          </a:p>
          <a:p>
            <a:endParaRPr lang="en-AU" dirty="0"/>
          </a:p>
          <a:p>
            <a:pPr marL="0" indent="0">
              <a:buNone/>
            </a:pPr>
            <a:r>
              <a:rPr lang="en-AU" dirty="0" smtClean="0"/>
              <a:t>Tropical Cyclones (unscheduled)</a:t>
            </a:r>
          </a:p>
          <a:p>
            <a:r>
              <a:rPr lang="en-AU" dirty="0" smtClean="0"/>
              <a:t>Circular option with centre fixed on position of Tropical Cyclone</a:t>
            </a:r>
          </a:p>
          <a:p>
            <a:pPr marL="0" indent="0">
              <a:buNone/>
            </a:pPr>
            <a:r>
              <a:rPr lang="en-AU" dirty="0" smtClean="0"/>
              <a:t>Wind warnings (unscheduled)</a:t>
            </a:r>
          </a:p>
          <a:p>
            <a:r>
              <a:rPr lang="en-AU" dirty="0" smtClean="0"/>
              <a:t>Rectangular option, circular option, </a:t>
            </a:r>
            <a:r>
              <a:rPr lang="en-AU" dirty="0" err="1" smtClean="0"/>
              <a:t>MetArea</a:t>
            </a:r>
            <a:r>
              <a:rPr lang="en-AU" dirty="0" smtClean="0"/>
              <a:t> (for small domains)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6814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15816" y="980728"/>
            <a:ext cx="302433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dirty="0" smtClean="0"/>
              <a:t>558 </a:t>
            </a:r>
          </a:p>
          <a:p>
            <a:r>
              <a:rPr lang="en-AU" dirty="0" smtClean="0"/>
              <a:t>Manual on Meteorological Services</a:t>
            </a:r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179512" y="2348880"/>
            <a:ext cx="3312368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sz="1600" b="1" u="sng" dirty="0" smtClean="0"/>
              <a:t>Sea Ice</a:t>
            </a:r>
          </a:p>
          <a:p>
            <a:r>
              <a:rPr lang="en-AU" sz="1600" dirty="0" smtClean="0"/>
              <a:t>WMO 259 Sea-ice nomenclature</a:t>
            </a:r>
          </a:p>
          <a:p>
            <a:r>
              <a:rPr lang="en-AU" sz="1600" dirty="0" smtClean="0"/>
              <a:t>SIGRID</a:t>
            </a:r>
          </a:p>
          <a:p>
            <a:r>
              <a:rPr lang="en-AU" sz="1600" dirty="0" smtClean="0"/>
              <a:t>WMO 1215</a:t>
            </a:r>
            <a:endParaRPr lang="en-AU" sz="1600" dirty="0"/>
          </a:p>
        </p:txBody>
      </p:sp>
      <p:sp>
        <p:nvSpPr>
          <p:cNvPr id="6" name="Rectangle 5"/>
          <p:cNvSpPr/>
          <p:nvPr/>
        </p:nvSpPr>
        <p:spPr>
          <a:xfrm>
            <a:off x="172556" y="5085184"/>
            <a:ext cx="5839604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sz="1600" b="1" u="sng" dirty="0" smtClean="0"/>
              <a:t>Climatology</a:t>
            </a:r>
          </a:p>
          <a:p>
            <a:r>
              <a:rPr lang="en-AU" sz="1600" dirty="0" smtClean="0"/>
              <a:t>WMO 100</a:t>
            </a:r>
          </a:p>
          <a:p>
            <a:r>
              <a:rPr lang="en-AU" sz="1600" dirty="0" smtClean="0"/>
              <a:t>WMO 781 – Guide to Applications of Marine Climatology</a:t>
            </a:r>
          </a:p>
          <a:p>
            <a:r>
              <a:rPr lang="en-AU" sz="1600" dirty="0" smtClean="0"/>
              <a:t>WMO 1081 – Dynamic part</a:t>
            </a:r>
            <a:endParaRPr lang="en-AU" sz="1600" dirty="0"/>
          </a:p>
        </p:txBody>
      </p:sp>
      <p:sp>
        <p:nvSpPr>
          <p:cNvPr id="7" name="Rectangle 6"/>
          <p:cNvSpPr/>
          <p:nvPr/>
        </p:nvSpPr>
        <p:spPr>
          <a:xfrm>
            <a:off x="172557" y="3645024"/>
            <a:ext cx="2376264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sz="1600" b="1" u="sng" dirty="0" smtClean="0"/>
              <a:t>Observations</a:t>
            </a:r>
          </a:p>
          <a:p>
            <a:r>
              <a:rPr lang="en-AU" sz="1600" dirty="0" smtClean="0"/>
              <a:t>WMO 485</a:t>
            </a:r>
            <a:endParaRPr lang="en-AU" sz="1600" dirty="0"/>
          </a:p>
        </p:txBody>
      </p:sp>
      <p:sp>
        <p:nvSpPr>
          <p:cNvPr id="8" name="Rectangle 7"/>
          <p:cNvSpPr/>
          <p:nvPr/>
        </p:nvSpPr>
        <p:spPr>
          <a:xfrm>
            <a:off x="6012160" y="2348880"/>
            <a:ext cx="2376264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b="1" u="sng" dirty="0" smtClean="0"/>
              <a:t>Safety Services</a:t>
            </a:r>
          </a:p>
          <a:p>
            <a:r>
              <a:rPr lang="en-AU" dirty="0" smtClean="0"/>
              <a:t>471 Guide for user requirements</a:t>
            </a:r>
            <a:endParaRPr lang="en-AU" dirty="0"/>
          </a:p>
        </p:txBody>
      </p:sp>
      <p:cxnSp>
        <p:nvCxnSpPr>
          <p:cNvPr id="3" name="Straight Arrow Connector 2"/>
          <p:cNvCxnSpPr>
            <a:stCxn id="5" idx="3"/>
            <a:endCxn id="4" idx="2"/>
          </p:cNvCxnSpPr>
          <p:nvPr/>
        </p:nvCxnSpPr>
        <p:spPr>
          <a:xfrm flipV="1">
            <a:off x="3491880" y="2060848"/>
            <a:ext cx="936104" cy="828092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012160" y="3645024"/>
            <a:ext cx="2376264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sz="1600" b="1" u="sng" dirty="0" smtClean="0"/>
              <a:t>Graphical displays</a:t>
            </a:r>
          </a:p>
          <a:p>
            <a:r>
              <a:rPr lang="en-AU" sz="1600" dirty="0" smtClean="0"/>
              <a:t>WMO 485</a:t>
            </a:r>
            <a:endParaRPr lang="en-AU" sz="1600" dirty="0"/>
          </a:p>
        </p:txBody>
      </p:sp>
      <p:cxnSp>
        <p:nvCxnSpPr>
          <p:cNvPr id="10" name="Straight Arrow Connector 9"/>
          <p:cNvCxnSpPr>
            <a:stCxn id="9" idx="1"/>
            <a:endCxn id="4" idx="2"/>
          </p:cNvCxnSpPr>
          <p:nvPr/>
        </p:nvCxnSpPr>
        <p:spPr>
          <a:xfrm flipH="1" flipV="1">
            <a:off x="4427984" y="2060848"/>
            <a:ext cx="1584176" cy="2124236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552" y="177633"/>
            <a:ext cx="8229600" cy="886110"/>
          </a:xfrm>
        </p:spPr>
        <p:txBody>
          <a:bodyPr/>
          <a:lstStyle/>
          <a:p>
            <a:r>
              <a:rPr lang="en-AU" dirty="0" smtClean="0"/>
              <a:t>WMO Documentation </a:t>
            </a:r>
            <a:r>
              <a:rPr lang="en-AU" dirty="0" smtClean="0"/>
              <a:t>landscape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6711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High level requirements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 smtClean="0"/>
              <a:t>Essential</a:t>
            </a:r>
          </a:p>
          <a:p>
            <a:r>
              <a:rPr lang="en-AU" dirty="0" smtClean="0"/>
              <a:t>Machine to machine transfer between Met service to Inmarsat</a:t>
            </a:r>
          </a:p>
          <a:p>
            <a:pPr marL="0" indent="0">
              <a:buNone/>
            </a:pPr>
            <a:r>
              <a:rPr lang="en-AU" dirty="0" smtClean="0"/>
              <a:t>Desirable</a:t>
            </a:r>
          </a:p>
          <a:p>
            <a:r>
              <a:rPr lang="en-AU" dirty="0" smtClean="0"/>
              <a:t>Remove need to transmit to individual satellites in overlapping footprints</a:t>
            </a:r>
          </a:p>
          <a:p>
            <a:r>
              <a:rPr lang="en-AU" dirty="0" smtClean="0"/>
              <a:t>Backup capability for manual transmission via internet</a:t>
            </a:r>
          </a:p>
          <a:p>
            <a:r>
              <a:rPr lang="en-AU" dirty="0" smtClean="0"/>
              <a:t>Monitoring capability via internet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9699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Machine to machine requirements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r>
              <a:rPr lang="en-AU" dirty="0" smtClean="0"/>
              <a:t>Ability to send message to </a:t>
            </a:r>
            <a:r>
              <a:rPr lang="en-AU" dirty="0" err="1" smtClean="0"/>
              <a:t>MetArea</a:t>
            </a:r>
            <a:r>
              <a:rPr lang="en-AU" dirty="0" smtClean="0"/>
              <a:t>, circular area, rectangular area</a:t>
            </a:r>
          </a:p>
          <a:p>
            <a:r>
              <a:rPr lang="en-AU" dirty="0" smtClean="0"/>
              <a:t>Ability to specify urgency option for wind warnings above 64 knots</a:t>
            </a:r>
          </a:p>
          <a:p>
            <a:r>
              <a:rPr lang="en-AU" dirty="0" smtClean="0"/>
              <a:t>Ability to send messages for immediate transmission at scheduled time slot</a:t>
            </a:r>
          </a:p>
          <a:p>
            <a:r>
              <a:rPr lang="en-AU" dirty="0" smtClean="0"/>
              <a:t>Ability to transfer message to Inmarsat through online methods</a:t>
            </a:r>
          </a:p>
          <a:p>
            <a:r>
              <a:rPr lang="en-AU" dirty="0" smtClean="0"/>
              <a:t>Optional – ability to send message to Inmarsat for transmission according to schedule at a later time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8365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Engagement of </a:t>
            </a:r>
            <a:r>
              <a:rPr lang="en-AU" dirty="0" err="1" smtClean="0"/>
              <a:t>MetArea</a:t>
            </a:r>
            <a:r>
              <a:rPr lang="en-AU" dirty="0" smtClean="0"/>
              <a:t> Coordinators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Regular email communications on industry trends</a:t>
            </a:r>
          </a:p>
          <a:p>
            <a:r>
              <a:rPr lang="en-AU" dirty="0" smtClean="0"/>
              <a:t>A number of working groups formed to progress tasks (backup guidelines, feedback)</a:t>
            </a:r>
          </a:p>
          <a:p>
            <a:r>
              <a:rPr lang="en-AU" dirty="0" smtClean="0"/>
              <a:t>During 2016, video meetings held every few months – highly successful.</a:t>
            </a:r>
          </a:p>
          <a:p>
            <a:r>
              <a:rPr lang="en-AU" dirty="0" smtClean="0"/>
              <a:t>Knowledge sharing, sense of community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1284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WWMIWS operations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err="1" smtClean="0"/>
              <a:t>MetArea</a:t>
            </a:r>
            <a:r>
              <a:rPr lang="en-AU" dirty="0" smtClean="0"/>
              <a:t> Coordinators in place for all </a:t>
            </a:r>
            <a:r>
              <a:rPr lang="en-AU" dirty="0" err="1" smtClean="0"/>
              <a:t>MetArea’s</a:t>
            </a:r>
            <a:endParaRPr lang="en-AU" dirty="0"/>
          </a:p>
          <a:p>
            <a:r>
              <a:rPr lang="en-AU" dirty="0" smtClean="0"/>
              <a:t>Backup guidelines developed – initiative to improve compliance with </a:t>
            </a:r>
            <a:r>
              <a:rPr lang="en-AU" dirty="0" err="1" smtClean="0"/>
              <a:t>SafetyNet</a:t>
            </a:r>
            <a:r>
              <a:rPr lang="en-AU" dirty="0" smtClean="0"/>
              <a:t> Manual requirements</a:t>
            </a:r>
          </a:p>
          <a:p>
            <a:r>
              <a:rPr lang="en-AU" dirty="0" smtClean="0"/>
              <a:t>GMDSS website displays all </a:t>
            </a:r>
            <a:r>
              <a:rPr lang="en-AU" dirty="0" err="1" smtClean="0"/>
              <a:t>SafetyNet</a:t>
            </a:r>
            <a:r>
              <a:rPr lang="en-AU" dirty="0" smtClean="0"/>
              <a:t> products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6537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</TotalTime>
  <Words>386</Words>
  <Application>Microsoft Office PowerPoint</Application>
  <PresentationFormat>On-screen Show (4:3)</PresentationFormat>
  <Paragraphs>92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WWMIWS SafetyNet requirements</vt:lpstr>
      <vt:lpstr>Partnership landscape</vt:lpstr>
      <vt:lpstr>End to end system</vt:lpstr>
      <vt:lpstr>Types of message coverage</vt:lpstr>
      <vt:lpstr>WMO Documentation landscape</vt:lpstr>
      <vt:lpstr>High level requirements</vt:lpstr>
      <vt:lpstr>Machine to machine requirements</vt:lpstr>
      <vt:lpstr>Engagement of MetArea Coordinators</vt:lpstr>
      <vt:lpstr>WWMIWS operations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ETMSS Chair report</dc:title>
  <dc:creator>NealZoe</dc:creator>
  <cp:lastModifiedBy>NealZoe</cp:lastModifiedBy>
  <cp:revision>28</cp:revision>
  <dcterms:created xsi:type="dcterms:W3CDTF">2017-02-19T09:24:35Z</dcterms:created>
  <dcterms:modified xsi:type="dcterms:W3CDTF">2017-03-07T15:59:02Z</dcterms:modified>
</cp:coreProperties>
</file>