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9" name="Google Shape;12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5779C7"/>
            </a:gs>
            <a:gs pos="100000">
              <a:srgbClr val="00276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WWMIWS SafetyNet requirements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March 2017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Partnership landscape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3745402" y="3753036"/>
            <a:ext cx="1325259" cy="540060"/>
          </a:xfrm>
          <a:prstGeom prst="ellipse">
            <a:avLst/>
          </a:prstGeom>
          <a:solidFill>
            <a:schemeClr val="accent5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3707904" y="2849804"/>
            <a:ext cx="1362757" cy="507188"/>
          </a:xfrm>
          <a:prstGeom prst="ellipse">
            <a:avLst/>
          </a:prstGeom>
          <a:solidFill>
            <a:schemeClr val="accent5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IHO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179512" y="3068960"/>
            <a:ext cx="1656184" cy="93610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Requirements for shipping safety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2123728" y="3068960"/>
            <a:ext cx="1512168" cy="93610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Joint Manual on MSI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384960" y="1844824"/>
            <a:ext cx="1245288" cy="864096"/>
          </a:xfrm>
          <a:prstGeom prst="ellipse">
            <a:avLst/>
          </a:prstGeom>
          <a:solidFill>
            <a:schemeClr val="accent5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IMO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3782901" y="4572167"/>
            <a:ext cx="1287760" cy="6659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WWMIWS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3740515" y="1943875"/>
            <a:ext cx="1287760" cy="66599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WWNWS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7668345" y="3501008"/>
            <a:ext cx="1296144" cy="504056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IUMI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7668344" y="2564904"/>
            <a:ext cx="1296144" cy="504056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ICS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7668344" y="4365104"/>
            <a:ext cx="1296144" cy="504056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PIANC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395536" y="4437112"/>
            <a:ext cx="1245288" cy="864096"/>
          </a:xfrm>
          <a:prstGeom prst="ellipse">
            <a:avLst/>
          </a:prstGeom>
          <a:solidFill>
            <a:schemeClr val="accent5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IALA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5697417" y="3176972"/>
            <a:ext cx="1224136" cy="720080"/>
          </a:xfrm>
          <a:prstGeom prst="rect">
            <a:avLst/>
          </a:prstGeom>
          <a:solidFill>
            <a:srgbClr val="E36C09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Ships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14"/>
          <p:cNvCxnSpPr>
            <a:stCxn id="97" idx="3"/>
            <a:endCxn id="98" idx="1"/>
          </p:cNvCxnSpPr>
          <p:nvPr/>
        </p:nvCxnSpPr>
        <p:spPr>
          <a:xfrm>
            <a:off x="1835696" y="3537012"/>
            <a:ext cx="288000" cy="0"/>
          </a:xfrm>
          <a:prstGeom prst="straightConnector1">
            <a:avLst/>
          </a:prstGeom>
          <a:noFill/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08" name="Google Shape;108;p14"/>
          <p:cNvCxnSpPr>
            <a:stCxn id="98" idx="0"/>
            <a:endCxn id="101" idx="1"/>
          </p:cNvCxnSpPr>
          <p:nvPr/>
        </p:nvCxnSpPr>
        <p:spPr>
          <a:xfrm flipH="1" rot="10800000">
            <a:off x="2879812" y="2276960"/>
            <a:ext cx="860700" cy="792000"/>
          </a:xfrm>
          <a:prstGeom prst="straightConnector1">
            <a:avLst/>
          </a:prstGeom>
          <a:noFill/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09" name="Google Shape;109;p14"/>
          <p:cNvCxnSpPr>
            <a:stCxn id="98" idx="2"/>
            <a:endCxn id="100" idx="1"/>
          </p:cNvCxnSpPr>
          <p:nvPr/>
        </p:nvCxnSpPr>
        <p:spPr>
          <a:xfrm>
            <a:off x="2879812" y="4005064"/>
            <a:ext cx="903000" cy="900000"/>
          </a:xfrm>
          <a:prstGeom prst="straightConnector1">
            <a:avLst/>
          </a:prstGeom>
          <a:noFill/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0" name="Google Shape;110;p14"/>
          <p:cNvCxnSpPr>
            <a:stCxn id="100" idx="3"/>
            <a:endCxn id="106" idx="2"/>
          </p:cNvCxnSpPr>
          <p:nvPr/>
        </p:nvCxnSpPr>
        <p:spPr>
          <a:xfrm flipH="1" rot="10800000">
            <a:off x="5070661" y="3897164"/>
            <a:ext cx="1238700" cy="1008000"/>
          </a:xfrm>
          <a:prstGeom prst="straightConnector1">
            <a:avLst/>
          </a:prstGeom>
          <a:noFill/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1" name="Google Shape;111;p14"/>
          <p:cNvCxnSpPr>
            <a:stCxn id="101" idx="3"/>
            <a:endCxn id="106" idx="0"/>
          </p:cNvCxnSpPr>
          <p:nvPr/>
        </p:nvCxnSpPr>
        <p:spPr>
          <a:xfrm>
            <a:off x="5028275" y="2276871"/>
            <a:ext cx="1281300" cy="900000"/>
          </a:xfrm>
          <a:prstGeom prst="straightConnector1">
            <a:avLst/>
          </a:prstGeom>
          <a:noFill/>
          <a:ln cap="flat" cmpd="sng" w="31750">
            <a:solidFill>
              <a:srgbClr val="FFFF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2" name="Google Shape;112;p14"/>
          <p:cNvCxnSpPr>
            <a:stCxn id="96" idx="0"/>
            <a:endCxn id="101" idx="2"/>
          </p:cNvCxnSpPr>
          <p:nvPr/>
        </p:nvCxnSpPr>
        <p:spPr>
          <a:xfrm rot="10800000">
            <a:off x="4384482" y="2609804"/>
            <a:ext cx="4800" cy="240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3" name="Google Shape;113;p14"/>
          <p:cNvCxnSpPr>
            <a:stCxn id="95" idx="4"/>
            <a:endCxn id="100" idx="0"/>
          </p:cNvCxnSpPr>
          <p:nvPr/>
        </p:nvCxnSpPr>
        <p:spPr>
          <a:xfrm>
            <a:off x="4408031" y="4293096"/>
            <a:ext cx="18600" cy="279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4" name="Google Shape;114;p14"/>
          <p:cNvCxnSpPr>
            <a:stCxn id="95" idx="0"/>
            <a:endCxn id="96" idx="4"/>
          </p:cNvCxnSpPr>
          <p:nvPr/>
        </p:nvCxnSpPr>
        <p:spPr>
          <a:xfrm rot="10800000">
            <a:off x="4389431" y="3357036"/>
            <a:ext cx="18600" cy="396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15" name="Google Shape;115;p14"/>
          <p:cNvCxnSpPr>
            <a:stCxn id="99" idx="4"/>
            <a:endCxn id="97" idx="0"/>
          </p:cNvCxnSpPr>
          <p:nvPr/>
        </p:nvCxnSpPr>
        <p:spPr>
          <a:xfrm>
            <a:off x="1007604" y="2708920"/>
            <a:ext cx="0" cy="360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6" name="Google Shape;116;p14"/>
          <p:cNvCxnSpPr>
            <a:stCxn id="105" idx="0"/>
            <a:endCxn id="97" idx="2"/>
          </p:cNvCxnSpPr>
          <p:nvPr/>
        </p:nvCxnSpPr>
        <p:spPr>
          <a:xfrm rot="10800000">
            <a:off x="1007680" y="4005112"/>
            <a:ext cx="10500" cy="432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7" name="Google Shape;117;p14"/>
          <p:cNvCxnSpPr>
            <a:stCxn id="103" idx="1"/>
            <a:endCxn id="106" idx="3"/>
          </p:cNvCxnSpPr>
          <p:nvPr/>
        </p:nvCxnSpPr>
        <p:spPr>
          <a:xfrm flipH="1">
            <a:off x="6921644" y="2816932"/>
            <a:ext cx="746700" cy="720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8" name="Google Shape;118;p14"/>
          <p:cNvCxnSpPr>
            <a:stCxn id="102" idx="1"/>
            <a:endCxn id="106" idx="3"/>
          </p:cNvCxnSpPr>
          <p:nvPr/>
        </p:nvCxnSpPr>
        <p:spPr>
          <a:xfrm rot="10800000">
            <a:off x="6921645" y="3537036"/>
            <a:ext cx="746700" cy="216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19" name="Google Shape;119;p14"/>
          <p:cNvCxnSpPr>
            <a:stCxn id="104" idx="1"/>
            <a:endCxn id="106" idx="3"/>
          </p:cNvCxnSpPr>
          <p:nvPr/>
        </p:nvCxnSpPr>
        <p:spPr>
          <a:xfrm rot="10800000">
            <a:off x="6921644" y="3537132"/>
            <a:ext cx="746700" cy="1080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20" name="Google Shape;120;p14"/>
          <p:cNvSpPr/>
          <p:nvPr/>
        </p:nvSpPr>
        <p:spPr>
          <a:xfrm>
            <a:off x="7812360" y="6093296"/>
            <a:ext cx="1080120" cy="504056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IAPH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4"/>
          <p:cNvSpPr/>
          <p:nvPr/>
        </p:nvSpPr>
        <p:spPr>
          <a:xfrm>
            <a:off x="6466856" y="6093296"/>
            <a:ext cx="1057472" cy="504056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IOGP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6592871" y="5517232"/>
            <a:ext cx="2150947" cy="360040"/>
          </a:xfrm>
          <a:prstGeom prst="rect">
            <a:avLst/>
          </a:prstGeom>
          <a:solidFill>
            <a:srgbClr val="E36C09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Infrastructure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4"/>
          <p:cNvSpPr/>
          <p:nvPr/>
        </p:nvSpPr>
        <p:spPr>
          <a:xfrm>
            <a:off x="3692472" y="5589240"/>
            <a:ext cx="1434765" cy="540060"/>
          </a:xfrm>
          <a:prstGeom prst="ellipse">
            <a:avLst/>
          </a:prstGeom>
          <a:solidFill>
            <a:schemeClr val="accent5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ETMSS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4"/>
          <p:cNvSpPr/>
          <p:nvPr/>
        </p:nvSpPr>
        <p:spPr>
          <a:xfrm>
            <a:off x="4793419" y="5877272"/>
            <a:ext cx="1434765" cy="540060"/>
          </a:xfrm>
          <a:prstGeom prst="ellipse">
            <a:avLst/>
          </a:prstGeom>
          <a:solidFill>
            <a:schemeClr val="accent5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ETSI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4"/>
          <p:cNvSpPr/>
          <p:nvPr/>
        </p:nvSpPr>
        <p:spPr>
          <a:xfrm>
            <a:off x="2577144" y="5841268"/>
            <a:ext cx="1434765" cy="540060"/>
          </a:xfrm>
          <a:prstGeom prst="ellipse">
            <a:avLst/>
          </a:prstGeom>
          <a:solidFill>
            <a:schemeClr val="accent5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ETWCH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6" name="Google Shape;126;p14"/>
          <p:cNvCxnSpPr>
            <a:stCxn id="123" idx="0"/>
            <a:endCxn id="100" idx="2"/>
          </p:cNvCxnSpPr>
          <p:nvPr/>
        </p:nvCxnSpPr>
        <p:spPr>
          <a:xfrm flipH="1" rot="10800000">
            <a:off x="4409854" y="5238240"/>
            <a:ext cx="16800" cy="351000"/>
          </a:xfrm>
          <a:prstGeom prst="straightConnector1">
            <a:avLst/>
          </a:prstGeom>
          <a:noFill/>
          <a:ln cap="flat" cmpd="sng" w="31750">
            <a:solidFill>
              <a:srgbClr val="92D050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/>
          <p:nvPr/>
        </p:nvSpPr>
        <p:spPr>
          <a:xfrm>
            <a:off x="80955" y="3039605"/>
            <a:ext cx="1938344" cy="276999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Production systems</a:t>
            </a:r>
            <a:endParaRPr/>
          </a:p>
        </p:txBody>
      </p:sp>
      <p:sp>
        <p:nvSpPr>
          <p:cNvPr id="132" name="Google Shape;132;p15"/>
          <p:cNvSpPr txBox="1"/>
          <p:nvPr/>
        </p:nvSpPr>
        <p:spPr>
          <a:xfrm>
            <a:off x="66666" y="3665220"/>
            <a:ext cx="1952633" cy="487313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Forecasts &amp; warnings</a:t>
            </a:r>
            <a:endParaRPr/>
          </a:p>
          <a:p>
            <a:pPr indent="0" lvl="0" marL="0" marR="0" rtl="0" algn="ctr">
              <a:spcBef>
                <a:spcPts val="20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(text, voice, grids, HTML)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80955" y="4467224"/>
            <a:ext cx="1938344" cy="487313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Delivery </a:t>
            </a:r>
            <a:endParaRPr/>
          </a:p>
          <a:p>
            <a:pPr indent="0" lvl="0" marL="0" marR="0" rtl="0" algn="ctr">
              <a:spcBef>
                <a:spcPts val="20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(email, fax, web, GTS) 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80955" y="5254760"/>
            <a:ext cx="1938344" cy="512961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Providers</a:t>
            </a:r>
            <a:endParaRPr/>
          </a:p>
          <a:p>
            <a:pPr indent="0" lvl="0" marL="0" marR="0" rtl="0" algn="ctr">
              <a:spcBef>
                <a:spcPts val="40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(Inmarsat, LES) 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80955" y="2113060"/>
            <a:ext cx="1938344" cy="684803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Forecasters</a:t>
            </a:r>
            <a:endParaRPr/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(analysis, interpretation, training,  SOPs)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80954" y="1204199"/>
            <a:ext cx="2067885" cy="671979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Observations &amp; models</a:t>
            </a:r>
            <a:endParaRPr/>
          </a:p>
          <a:p>
            <a:pPr indent="0" lvl="0" marL="0" marR="0" rtl="0" algn="ctr">
              <a:spcBef>
                <a:spcPts val="20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(weather stations, satellites, radars &amp; buoys; NWP)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891180" y="1878836"/>
            <a:ext cx="180975" cy="204935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BD4B4"/>
          </a:solidFill>
          <a:ln cap="flat" cmpd="sng" w="25400">
            <a:solidFill>
              <a:srgbClr val="FBD4B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5"/>
          <p:cNvSpPr/>
          <p:nvPr/>
        </p:nvSpPr>
        <p:spPr>
          <a:xfrm>
            <a:off x="891180" y="2799261"/>
            <a:ext cx="180975" cy="204935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BD4B4"/>
          </a:solidFill>
          <a:ln cap="flat" cmpd="sng" w="25400">
            <a:solidFill>
              <a:srgbClr val="FBD4B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5"/>
          <p:cNvSpPr/>
          <p:nvPr/>
        </p:nvSpPr>
        <p:spPr>
          <a:xfrm>
            <a:off x="891180" y="3394011"/>
            <a:ext cx="180975" cy="204935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BD4B4"/>
          </a:solidFill>
          <a:ln cap="flat" cmpd="sng" w="25400">
            <a:solidFill>
              <a:srgbClr val="FBD4B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891180" y="4209542"/>
            <a:ext cx="180975" cy="204935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BD4B4"/>
          </a:solidFill>
          <a:ln cap="flat" cmpd="sng" w="25400">
            <a:solidFill>
              <a:srgbClr val="FBD4B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891180" y="4993780"/>
            <a:ext cx="180975" cy="204935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BD4B4"/>
          </a:solidFill>
          <a:ln cap="flat" cmpd="sng" w="25400">
            <a:solidFill>
              <a:srgbClr val="FBD4B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2" name="Google Shape;142;p15"/>
          <p:cNvGrpSpPr/>
          <p:nvPr/>
        </p:nvGrpSpPr>
        <p:grpSpPr>
          <a:xfrm>
            <a:off x="3709446" y="1595354"/>
            <a:ext cx="5012280" cy="3180890"/>
            <a:chOff x="3322065" y="277790"/>
            <a:chExt cx="5012280" cy="3180890"/>
          </a:xfrm>
        </p:grpSpPr>
        <p:pic>
          <p:nvPicPr>
            <p:cNvPr id="143" name="Google Shape;143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72014" y="1419222"/>
              <a:ext cx="894316" cy="12220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686446" y="1437807"/>
              <a:ext cx="866775" cy="11844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p1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283683" y="1942549"/>
              <a:ext cx="1050662" cy="9613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p1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195231" y="277790"/>
              <a:ext cx="928926" cy="89535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7" name="Google Shape;147;p15"/>
            <p:cNvSpPr txBox="1"/>
            <p:nvPr/>
          </p:nvSpPr>
          <p:spPr>
            <a:xfrm>
              <a:off x="7538768" y="1761737"/>
              <a:ext cx="795577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www</a:t>
              </a:r>
              <a:endParaRPr b="1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8" name="Google Shape;148;p15"/>
            <p:cNvCxnSpPr/>
            <p:nvPr/>
          </p:nvCxnSpPr>
          <p:spPr>
            <a:xfrm>
              <a:off x="6261906" y="2211400"/>
              <a:ext cx="1343537" cy="0"/>
            </a:xfrm>
            <a:prstGeom prst="straightConnector1">
              <a:avLst/>
            </a:prstGeom>
            <a:noFill/>
            <a:ln cap="flat" cmpd="sng" w="19050">
              <a:solidFill>
                <a:srgbClr val="4A7DBA"/>
              </a:solidFill>
              <a:prstDash val="dot"/>
              <a:round/>
              <a:headEnd len="sm" w="sm" type="none"/>
              <a:tailEnd len="med" w="med" type="stealth"/>
            </a:ln>
          </p:spPr>
        </p:cxnSp>
        <p:cxnSp>
          <p:nvCxnSpPr>
            <p:cNvPr id="149" name="Google Shape;149;p15"/>
            <p:cNvCxnSpPr>
              <a:stCxn id="146" idx="3"/>
            </p:cNvCxnSpPr>
            <p:nvPr/>
          </p:nvCxnSpPr>
          <p:spPr>
            <a:xfrm>
              <a:off x="7124157" y="725465"/>
              <a:ext cx="684900" cy="1076100"/>
            </a:xfrm>
            <a:prstGeom prst="curvedConnector2">
              <a:avLst/>
            </a:prstGeom>
            <a:noFill/>
            <a:ln cap="flat" cmpd="sng" w="19050">
              <a:solidFill>
                <a:srgbClr val="4A7DBA"/>
              </a:solidFill>
              <a:prstDash val="dash"/>
              <a:round/>
              <a:headEnd len="sm" w="sm" type="none"/>
              <a:tailEnd len="med" w="med" type="stealth"/>
            </a:ln>
          </p:spPr>
        </p:cxnSp>
        <p:cxnSp>
          <p:nvCxnSpPr>
            <p:cNvPr id="150" name="Google Shape;150;p15"/>
            <p:cNvCxnSpPr/>
            <p:nvPr/>
          </p:nvCxnSpPr>
          <p:spPr>
            <a:xfrm>
              <a:off x="7032724" y="883120"/>
              <a:ext cx="367664" cy="985798"/>
            </a:xfrm>
            <a:prstGeom prst="curvedConnector2">
              <a:avLst/>
            </a:prstGeom>
            <a:noFill/>
            <a:ln cap="flat" cmpd="sng" w="19050">
              <a:solidFill>
                <a:srgbClr val="4A7DBA"/>
              </a:solidFill>
              <a:prstDash val="dash"/>
              <a:round/>
              <a:headEnd len="sm" w="sm" type="none"/>
              <a:tailEnd len="med" w="med" type="stealth"/>
            </a:ln>
          </p:spPr>
        </p:cxnSp>
        <p:sp>
          <p:nvSpPr>
            <p:cNvPr id="151" name="Google Shape;151;p15"/>
            <p:cNvSpPr txBox="1"/>
            <p:nvPr/>
          </p:nvSpPr>
          <p:spPr>
            <a:xfrm>
              <a:off x="7111344" y="1751396"/>
              <a:ext cx="553940" cy="2616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text</a:t>
              </a:r>
              <a:endParaRPr/>
            </a:p>
          </p:txBody>
        </p:sp>
        <p:sp>
          <p:nvSpPr>
            <p:cNvPr id="152" name="Google Shape;152;p15"/>
            <p:cNvSpPr txBox="1"/>
            <p:nvPr/>
          </p:nvSpPr>
          <p:spPr>
            <a:xfrm>
              <a:off x="5746364" y="2668472"/>
              <a:ext cx="863753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VHF radio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Navtex </a:t>
              </a:r>
              <a:endPara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5"/>
            <p:cNvSpPr txBox="1"/>
            <p:nvPr/>
          </p:nvSpPr>
          <p:spPr>
            <a:xfrm>
              <a:off x="4664217" y="2669114"/>
              <a:ext cx="902113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HF radio Navtex</a:t>
              </a:r>
              <a:endParaRPr b="1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5"/>
            <p:cNvSpPr txBox="1"/>
            <p:nvPr/>
          </p:nvSpPr>
          <p:spPr>
            <a:xfrm>
              <a:off x="3506389" y="2023347"/>
              <a:ext cx="1037036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Inmarsat C (SafetyNet)</a:t>
              </a:r>
              <a:endPara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5" name="Google Shape;155;p15"/>
            <p:cNvCxnSpPr>
              <a:stCxn id="154" idx="0"/>
            </p:cNvCxnSpPr>
            <p:nvPr/>
          </p:nvCxnSpPr>
          <p:spPr>
            <a:xfrm rot="-5400000">
              <a:off x="4458407" y="157047"/>
              <a:ext cx="1432800" cy="2299800"/>
            </a:xfrm>
            <a:prstGeom prst="curvedConnector2">
              <a:avLst/>
            </a:prstGeom>
            <a:noFill/>
            <a:ln cap="flat" cmpd="sng" w="19050">
              <a:solidFill>
                <a:srgbClr val="C5D8F1"/>
              </a:solidFill>
              <a:prstDash val="dash"/>
              <a:round/>
              <a:headEnd len="sm" w="sm" type="none"/>
              <a:tailEnd len="med" w="med" type="stealth"/>
            </a:ln>
          </p:spPr>
        </p:cxnSp>
        <p:cxnSp>
          <p:nvCxnSpPr>
            <p:cNvPr id="156" name="Google Shape;156;p15"/>
            <p:cNvCxnSpPr/>
            <p:nvPr/>
          </p:nvCxnSpPr>
          <p:spPr>
            <a:xfrm>
              <a:off x="6324600" y="2461327"/>
              <a:ext cx="959083" cy="0"/>
            </a:xfrm>
            <a:prstGeom prst="straightConnector1">
              <a:avLst/>
            </a:prstGeom>
            <a:noFill/>
            <a:ln cap="flat" cmpd="sng" w="19050">
              <a:solidFill>
                <a:srgbClr val="4A7DBA"/>
              </a:solidFill>
              <a:prstDash val="dash"/>
              <a:round/>
              <a:headEnd len="sm" w="sm" type="none"/>
              <a:tailEnd len="med" w="med" type="stealth"/>
            </a:ln>
          </p:spPr>
        </p:cxnSp>
        <p:cxnSp>
          <p:nvCxnSpPr>
            <p:cNvPr id="157" name="Google Shape;157;p15"/>
            <p:cNvCxnSpPr/>
            <p:nvPr/>
          </p:nvCxnSpPr>
          <p:spPr>
            <a:xfrm rot="10800000">
              <a:off x="5248275" y="2211400"/>
              <a:ext cx="752475" cy="0"/>
            </a:xfrm>
            <a:prstGeom prst="straightConnector1">
              <a:avLst/>
            </a:prstGeom>
            <a:noFill/>
            <a:ln cap="flat" cmpd="sng" w="19050">
              <a:solidFill>
                <a:srgbClr val="4A7DBA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158" name="Google Shape;158;p15"/>
            <p:cNvSpPr txBox="1"/>
            <p:nvPr/>
          </p:nvSpPr>
          <p:spPr>
            <a:xfrm>
              <a:off x="5586263" y="3212459"/>
              <a:ext cx="1289336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5"/>
            <p:cNvSpPr/>
            <p:nvPr/>
          </p:nvSpPr>
          <p:spPr>
            <a:xfrm rot="10800000">
              <a:off x="6105155" y="3105150"/>
              <a:ext cx="147226" cy="173984"/>
            </a:xfrm>
            <a:prstGeom prst="downArrow">
              <a:avLst>
                <a:gd fmla="val 50000" name="adj1"/>
                <a:gd fmla="val 50000" name="adj2"/>
              </a:avLst>
            </a:prstGeom>
            <a:solidFill>
              <a:srgbClr val="FBD4B4"/>
            </a:solidFill>
            <a:ln cap="flat" cmpd="sng" w="25400">
              <a:solidFill>
                <a:srgbClr val="FBD4B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5"/>
            <p:cNvSpPr/>
            <p:nvPr/>
          </p:nvSpPr>
          <p:spPr>
            <a:xfrm rot="10800000">
              <a:off x="4987097" y="3095625"/>
              <a:ext cx="147226" cy="173984"/>
            </a:xfrm>
            <a:prstGeom prst="downArrow">
              <a:avLst>
                <a:gd fmla="val 50000" name="adj1"/>
                <a:gd fmla="val 50000" name="adj2"/>
              </a:avLst>
            </a:prstGeom>
            <a:solidFill>
              <a:srgbClr val="FBD4B4"/>
            </a:solidFill>
            <a:ln cap="flat" cmpd="sng" w="25400">
              <a:solidFill>
                <a:srgbClr val="FBD4B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5"/>
            <p:cNvSpPr txBox="1"/>
            <p:nvPr/>
          </p:nvSpPr>
          <p:spPr>
            <a:xfrm>
              <a:off x="3322065" y="2592221"/>
              <a:ext cx="1289336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1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LES</a:t>
              </a:r>
              <a:endParaRPr b="1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5"/>
            <p:cNvSpPr/>
            <p:nvPr/>
          </p:nvSpPr>
          <p:spPr>
            <a:xfrm rot="10800000">
              <a:off x="3888261" y="2461315"/>
              <a:ext cx="136645" cy="173984"/>
            </a:xfrm>
            <a:prstGeom prst="downArrow">
              <a:avLst>
                <a:gd fmla="val 50000" name="adj1"/>
                <a:gd fmla="val 50000" name="adj2"/>
              </a:avLst>
            </a:prstGeom>
            <a:solidFill>
              <a:srgbClr val="FBD4B4"/>
            </a:solidFill>
            <a:ln cap="flat" cmpd="sng" w="25400">
              <a:solidFill>
                <a:srgbClr val="FBD4B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5"/>
            <p:cNvSpPr txBox="1"/>
            <p:nvPr/>
          </p:nvSpPr>
          <p:spPr>
            <a:xfrm>
              <a:off x="6416867" y="2269752"/>
              <a:ext cx="741423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inshore</a:t>
              </a:r>
              <a:endParaRPr b="1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5"/>
            <p:cNvSpPr txBox="1"/>
            <p:nvPr/>
          </p:nvSpPr>
          <p:spPr>
            <a:xfrm>
              <a:off x="6486958" y="2027008"/>
              <a:ext cx="649989" cy="23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AU" sz="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offshore</a:t>
              </a:r>
              <a:endParaRPr b="1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15"/>
          <p:cNvSpPr txBox="1"/>
          <p:nvPr/>
        </p:nvSpPr>
        <p:spPr>
          <a:xfrm>
            <a:off x="4734171" y="5415245"/>
            <a:ext cx="2936893" cy="292388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Communication to mariners at sea</a:t>
            </a:r>
            <a:endParaRPr b="1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5"/>
          <p:cNvSpPr/>
          <p:nvPr/>
        </p:nvSpPr>
        <p:spPr>
          <a:xfrm flipH="1" rot="-5400000">
            <a:off x="3299884" y="4206052"/>
            <a:ext cx="195898" cy="2672676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BD4B4"/>
          </a:solidFill>
          <a:ln cap="flat" cmpd="sng" w="25400">
            <a:solidFill>
              <a:srgbClr val="FBD4B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5"/>
          <p:cNvSpPr txBox="1"/>
          <p:nvPr/>
        </p:nvSpPr>
        <p:spPr>
          <a:xfrm>
            <a:off x="66666" y="444923"/>
            <a:ext cx="1938344" cy="500137"/>
          </a:xfrm>
          <a:prstGeom prst="rect">
            <a:avLst/>
          </a:prstGeom>
          <a:noFill/>
          <a:ln cap="flat" cmpd="sng" w="19050">
            <a:solidFill>
              <a:srgbClr val="0E5F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Partners</a:t>
            </a:r>
            <a:endParaRPr/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None/>
            </a:pPr>
            <a:r>
              <a:rPr b="1" i="0" lang="en-AU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(IHO, IMO, IALA, IOC)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5"/>
          <p:cNvSpPr/>
          <p:nvPr/>
        </p:nvSpPr>
        <p:spPr>
          <a:xfrm>
            <a:off x="876891" y="986344"/>
            <a:ext cx="180975" cy="204935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BD4B4"/>
          </a:solidFill>
          <a:ln cap="flat" cmpd="sng" w="25400">
            <a:solidFill>
              <a:srgbClr val="FBD4B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5"/>
          <p:cNvSpPr txBox="1"/>
          <p:nvPr>
            <p:ph type="title"/>
          </p:nvPr>
        </p:nvSpPr>
        <p:spPr>
          <a:xfrm>
            <a:off x="2185864" y="123491"/>
            <a:ext cx="653796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 to end system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Types of message coverage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None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Routine forecasts (scheduled)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MetArea option, or Rectangular option</a:t>
            </a:r>
            <a:endParaRPr/>
          </a:p>
          <a:p>
            <a:pPr indent="-15494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None/>
            </a:pPr>
            <a:r>
              <a:t/>
            </a:r>
            <a:endParaRPr b="0" i="0" sz="296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None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Tropical Cyclones (unscheduled)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Circular option with centre fixed on position of Tropical Cyclone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None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Wind warnings (unscheduled)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Rectangular option, circular option, MetArea (for small domains)</a:t>
            </a:r>
            <a:endParaRPr b="0" i="0" sz="296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/>
          <p:nvPr/>
        </p:nvSpPr>
        <p:spPr>
          <a:xfrm>
            <a:off x="2915816" y="980728"/>
            <a:ext cx="3024336" cy="10801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558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Manual on Meteorological Services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7"/>
          <p:cNvSpPr/>
          <p:nvPr/>
        </p:nvSpPr>
        <p:spPr>
          <a:xfrm>
            <a:off x="179512" y="2348880"/>
            <a:ext cx="3312368" cy="10801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6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Sea Ice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259 Sea-ice nomenclature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SIGRID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1215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7"/>
          <p:cNvSpPr/>
          <p:nvPr/>
        </p:nvSpPr>
        <p:spPr>
          <a:xfrm>
            <a:off x="172556" y="5085184"/>
            <a:ext cx="5839604" cy="10801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6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Climatology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100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781 – Guide to Applications of Marine Climatology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1081 – Dynamic part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7"/>
          <p:cNvSpPr/>
          <p:nvPr/>
        </p:nvSpPr>
        <p:spPr>
          <a:xfrm>
            <a:off x="172557" y="3645024"/>
            <a:ext cx="2376264" cy="10801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6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Observations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485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7"/>
          <p:cNvSpPr/>
          <p:nvPr/>
        </p:nvSpPr>
        <p:spPr>
          <a:xfrm>
            <a:off x="6012160" y="2348880"/>
            <a:ext cx="2376264" cy="10801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Safety Services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471 Guide for user requirements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" name="Google Shape;185;p17"/>
          <p:cNvCxnSpPr>
            <a:stCxn id="181" idx="3"/>
            <a:endCxn id="180" idx="2"/>
          </p:cNvCxnSpPr>
          <p:nvPr/>
        </p:nvCxnSpPr>
        <p:spPr>
          <a:xfrm flipH="1" rot="10800000">
            <a:off x="3491880" y="2060940"/>
            <a:ext cx="936000" cy="828000"/>
          </a:xfrm>
          <a:prstGeom prst="straightConnector1">
            <a:avLst/>
          </a:prstGeom>
          <a:noFill/>
          <a:ln cap="flat" cmpd="sng" w="25400">
            <a:solidFill>
              <a:srgbClr val="FFFF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86" name="Google Shape;186;p17"/>
          <p:cNvSpPr/>
          <p:nvPr/>
        </p:nvSpPr>
        <p:spPr>
          <a:xfrm>
            <a:off x="6012160" y="3645024"/>
            <a:ext cx="2376264" cy="108012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6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Graphical displays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485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7" name="Google Shape;187;p17"/>
          <p:cNvCxnSpPr>
            <a:stCxn id="186" idx="1"/>
            <a:endCxn id="180" idx="2"/>
          </p:cNvCxnSpPr>
          <p:nvPr/>
        </p:nvCxnSpPr>
        <p:spPr>
          <a:xfrm rot="10800000">
            <a:off x="4427860" y="2060784"/>
            <a:ext cx="1584300" cy="2124300"/>
          </a:xfrm>
          <a:prstGeom prst="straightConnector1">
            <a:avLst/>
          </a:prstGeom>
          <a:noFill/>
          <a:ln cap="flat" cmpd="sng" w="25400">
            <a:solidFill>
              <a:srgbClr val="FFFF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88" name="Google Shape;188;p17"/>
          <p:cNvSpPr txBox="1"/>
          <p:nvPr>
            <p:ph type="title"/>
          </p:nvPr>
        </p:nvSpPr>
        <p:spPr>
          <a:xfrm>
            <a:off x="539552" y="177633"/>
            <a:ext cx="8229600" cy="8861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WMO Documentation landscape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High level requirements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8"/>
          <p:cNvSpPr txBox="1"/>
          <p:nvPr>
            <p:ph idx="1" type="body"/>
          </p:nvPr>
        </p:nvSpPr>
        <p:spPr>
          <a:xfrm>
            <a:off x="457200" y="1196752"/>
            <a:ext cx="8229600" cy="54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Essential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Machine to machine transfer between Met service to Inmarsat</a:t>
            </a:r>
            <a:endParaRPr/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Desirable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Remove need to transmit to individual satellites in overlapping footprints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Backup capability for manual transmission via internet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Monitoring capability via internet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Machine to machine requirements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9"/>
          <p:cNvSpPr txBox="1"/>
          <p:nvPr>
            <p:ph idx="1" type="body"/>
          </p:nvPr>
        </p:nvSpPr>
        <p:spPr>
          <a:xfrm>
            <a:off x="457200" y="1600200"/>
            <a:ext cx="8229600" cy="499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Ability to send message to MetArea, circular area, rectangular area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Ability to specify urgency option for wind warnings above 64 knots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Ability to send messages for immediate transmission at scheduled time slot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Ability to transfer message to Inmarsat through online methods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lt1"/>
              </a:buClr>
              <a:buSzPts val="2960"/>
              <a:buFont typeface="Arial"/>
              <a:buChar char="•"/>
            </a:pPr>
            <a:r>
              <a:rPr b="0" i="0" lang="en-AU" sz="296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Optional – ability to send message to Inmarsat for transmission according to schedule at a later time</a:t>
            </a:r>
            <a:endParaRPr b="0" i="0" sz="296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0" i="0" lang="en-AU" sz="3959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Engagement of MetArea Coordinators</a:t>
            </a:r>
            <a:endParaRPr b="0" i="0" sz="3959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Regular email communications on industry trends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number of working groups formed to progress tasks (backup guidelines, feedback)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During 2016, video meetings held every few months – highly successful.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Knowledge sharing, sense of community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0" i="0" lang="en-AU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WWMIWS operations</a:t>
            </a:r>
            <a:endParaRPr b="0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MetArea Coordinators in place for all MetArea’s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Backup guidelines developed – initiative to improve compliance with SafetyNet Manual requirements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GMDSS website displays all SafetyNet products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