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5" r:id="rId4"/>
    <p:sldId id="263" r:id="rId5"/>
    <p:sldId id="266" r:id="rId6"/>
    <p:sldId id="264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504" y="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2F3BB-75C6-4C79-BE48-6D18FAFBAB5E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5BF3F3-DFF2-4559-B4C1-70A69D05E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431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vcen.uscg.gov/?pageName=AISRequirementsRev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Right now, we're not doing weekly coordination with the ECMWF.  If that bullet is just an example, I might leave it out.  It's possible that European NMHS coordination begins with the ECMWF, or it might begin someplace else.  We've recently had some telephone, email, and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Webex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changes with IPMA in Portugal, and the IPMA seems really interested in talking more with us.  I could see Portugal as low-hanging fruit, but we'll see how this plays out eventually.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BF3F3-DFF2-4559-B4C1-70A69D05E29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47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U.S. NWS and USCG are working together on a pilot project to utilize AIS to transmit automated weather observations from ships in hopes of increasing observations to help improve weather forecasts".  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Automatic Identification System (AIS)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AIS transmitter is required on all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 vessels of a certain size.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is a binary section of the AIS message that can be used for environmental information, including weather.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hope to interface weather observation software onboard ships with the required AIS transmitter to transmit weather observations on a regular interval.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hope to complete the proof of concept in FY19.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BF3F3-DFF2-4559-B4C1-70A69D05E29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34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feedback to understand the diverse mariners' needs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BF3F3-DFF2-4559-B4C1-70A69D05E29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445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tsb.gov/investigations/AccidentReports/Pages/SPC1801.asp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ather.gov/hazardsimplificatio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mo2016_powerpoint_standard_v2_dark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7123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</a:rPr>
              <a:t>METAREA IV</a:t>
            </a:r>
          </a:p>
          <a:p>
            <a:r>
              <a:rPr lang="en-US" sz="4800" dirty="0" smtClean="0">
                <a:solidFill>
                  <a:schemeClr val="bg1"/>
                </a:solidFill>
              </a:rPr>
              <a:t>Report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26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or planned service-related activities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Extension of Digital Services</a:t>
            </a:r>
          </a:p>
          <a:p>
            <a:pPr lvl="1"/>
            <a:r>
              <a:rPr lang="en-US" dirty="0" smtClean="0"/>
              <a:t>Offshore and High Seas forecast grids operational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/>
              <a:t>W</a:t>
            </a:r>
            <a:r>
              <a:rPr lang="en-US" dirty="0" smtClean="0"/>
              <a:t>eekly brief to US Coast Guard District 5</a:t>
            </a:r>
          </a:p>
          <a:p>
            <a:pPr lvl="1"/>
            <a:r>
              <a:rPr lang="en-US" dirty="0" smtClean="0"/>
              <a:t>If pilot successful, may expand to other </a:t>
            </a:r>
            <a:r>
              <a:rPr lang="en-US" dirty="0" smtClean="0"/>
              <a:t>districts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Development of S-412 ECDIS standards</a:t>
            </a:r>
            <a:endParaRPr lang="en-US" dirty="0"/>
          </a:p>
          <a:p>
            <a:pPr lvl="1"/>
            <a:r>
              <a:rPr lang="en-US" dirty="0" smtClean="0"/>
              <a:t>Ocean Prediction Center 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4941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New or planned service-related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Using Automatic Identification System (AIS) </a:t>
            </a:r>
            <a:r>
              <a:rPr lang="en-US" dirty="0"/>
              <a:t>to transmit automated weather observations 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Working with our US Coast Guard on a pilot project </a:t>
            </a:r>
            <a:endParaRPr lang="en-US" dirty="0" smtClean="0"/>
          </a:p>
          <a:p>
            <a:pPr lvl="1"/>
            <a:r>
              <a:rPr lang="en-US" dirty="0" smtClean="0"/>
              <a:t>Goal is to increase </a:t>
            </a:r>
            <a:r>
              <a:rPr lang="en-US" dirty="0"/>
              <a:t>observations </a:t>
            </a:r>
            <a:r>
              <a:rPr lang="en-US" dirty="0" smtClean="0"/>
              <a:t>and improve </a:t>
            </a:r>
            <a:r>
              <a:rPr lang="en-US" dirty="0"/>
              <a:t>weather forecasts</a:t>
            </a:r>
            <a:r>
              <a:rPr lang="en-US" dirty="0" smtClean="0"/>
              <a:t> 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72 hour </a:t>
            </a:r>
            <a:r>
              <a:rPr lang="en-US" dirty="0" err="1" smtClean="0"/>
              <a:t>radiofax</a:t>
            </a:r>
            <a:r>
              <a:rPr lang="en-US" dirty="0" smtClean="0"/>
              <a:t> products</a:t>
            </a:r>
          </a:p>
          <a:p>
            <a:pPr lvl="1"/>
            <a:r>
              <a:rPr lang="en-US" dirty="0" smtClean="0"/>
              <a:t>Previous gap between 48 and 96 hour</a:t>
            </a:r>
          </a:p>
          <a:p>
            <a:pPr lvl="1"/>
            <a:r>
              <a:rPr lang="en-US" dirty="0" smtClean="0"/>
              <a:t>500 </a:t>
            </a:r>
            <a:r>
              <a:rPr lang="en-US" dirty="0" err="1" smtClean="0"/>
              <a:t>mb</a:t>
            </a:r>
            <a:r>
              <a:rPr lang="en-US" dirty="0" smtClean="0"/>
              <a:t>, wind/wave and surface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683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Recent challenges encountered with MSI provision or 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El Faro Sinking (Hurricane Joaquin) </a:t>
            </a:r>
          </a:p>
          <a:p>
            <a:pPr lvl="1"/>
            <a:r>
              <a:rPr lang="en-US" dirty="0" smtClean="0"/>
              <a:t>Probable </a:t>
            </a:r>
            <a:r>
              <a:rPr lang="en-US" dirty="0"/>
              <a:t>cause of the sinking of El Faro </a:t>
            </a:r>
            <a:r>
              <a:rPr lang="en-US" dirty="0" smtClean="0"/>
              <a:t>was </a:t>
            </a:r>
            <a:r>
              <a:rPr lang="en-US" dirty="0"/>
              <a:t>the captain’s insufficient action to avoid Hurricane Joaquin, his failure to use the most current weather information, and his late decision to muster the </a:t>
            </a:r>
            <a:r>
              <a:rPr lang="en-US" dirty="0" smtClean="0"/>
              <a:t>crew</a:t>
            </a:r>
          </a:p>
          <a:p>
            <a:pPr lvl="2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www.ntsb.gov/investigations/AccidentReports/Pages/SPC1801.aspx</a:t>
            </a:r>
            <a:endParaRPr lang="en-US" dirty="0" smtClean="0"/>
          </a:p>
          <a:p>
            <a:pPr lvl="1"/>
            <a:r>
              <a:rPr lang="en-US" dirty="0" smtClean="0"/>
              <a:t>Recommendations focused on improving models/forecasts, messaging, dissemination and education</a:t>
            </a:r>
          </a:p>
          <a:p>
            <a:pPr lvl="1"/>
            <a:r>
              <a:rPr lang="en-US" dirty="0"/>
              <a:t>Challenge:  How do we improve the messaging and improve the understanding/danger of the hazard?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23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Recent challenges encountered with MSI provision or coordination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hree </a:t>
            </a:r>
            <a:r>
              <a:rPr lang="en-US" dirty="0"/>
              <a:t>vessels (Anthem of the Seas, NCL Breakaway, and </a:t>
            </a:r>
            <a:r>
              <a:rPr lang="en-US" dirty="0" err="1" smtClean="0"/>
              <a:t>Gan</a:t>
            </a:r>
            <a:r>
              <a:rPr lang="en-US" dirty="0" smtClean="0"/>
              <a:t>-Triumph</a:t>
            </a:r>
            <a:r>
              <a:rPr lang="en-US" dirty="0"/>
              <a:t>) </a:t>
            </a:r>
            <a:r>
              <a:rPr lang="en-US" dirty="0" smtClean="0"/>
              <a:t>travelled </a:t>
            </a:r>
            <a:r>
              <a:rPr lang="en-US" dirty="0"/>
              <a:t>into very dangerous conditions.  </a:t>
            </a:r>
            <a:endParaRPr lang="en-US" dirty="0" smtClean="0"/>
          </a:p>
          <a:p>
            <a:pPr lvl="1"/>
            <a:r>
              <a:rPr lang="en-US" dirty="0" smtClean="0"/>
              <a:t>Each </a:t>
            </a:r>
            <a:r>
              <a:rPr lang="en-US" dirty="0"/>
              <a:t>of the three vessels noted above took </a:t>
            </a:r>
            <a:r>
              <a:rPr lang="en-US" dirty="0" smtClean="0"/>
              <a:t>observations</a:t>
            </a:r>
            <a:r>
              <a:rPr lang="en-US" dirty="0"/>
              <a:t> </a:t>
            </a:r>
            <a:r>
              <a:rPr lang="en-US" dirty="0" smtClean="0"/>
              <a:t>but were never received </a:t>
            </a:r>
          </a:p>
          <a:p>
            <a:pPr lvl="1"/>
            <a:r>
              <a:rPr lang="en-US" dirty="0" smtClean="0"/>
              <a:t>AIS project should help</a:t>
            </a:r>
            <a:r>
              <a:rPr lang="en-US" dirty="0"/>
              <a:t> 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481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Significant examples of stakeholder interactions or education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Marine Hazard Simplification Surveys</a:t>
            </a:r>
          </a:p>
          <a:p>
            <a:pPr lvl="1"/>
            <a:r>
              <a:rPr lang="en-US" dirty="0"/>
              <a:t>Project to consolidate (reduce) marine hazard products and simplify messaging</a:t>
            </a:r>
          </a:p>
          <a:p>
            <a:pPr lvl="2"/>
            <a:r>
              <a:rPr lang="en-US" dirty="0">
                <a:hlinkClick r:id="rId2"/>
              </a:rPr>
              <a:t>https://www.weather.gov/hazardsimplification/</a:t>
            </a:r>
            <a:endParaRPr lang="en-US" dirty="0"/>
          </a:p>
          <a:p>
            <a:pPr lvl="1"/>
            <a:r>
              <a:rPr lang="en-US" dirty="0"/>
              <a:t>Surveys have provided valuable information from users/partners which has helped shape/define our goals </a:t>
            </a:r>
          </a:p>
          <a:p>
            <a:pPr lvl="1"/>
            <a:r>
              <a:rPr lang="en-US" dirty="0"/>
              <a:t>Only applying to coastal and near shore hazard products initially</a:t>
            </a:r>
          </a:p>
          <a:p>
            <a:pPr lvl="1"/>
            <a:r>
              <a:rPr lang="en-US" dirty="0"/>
              <a:t>Realize we have to respect international policies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532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_dark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5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</a:rPr>
              <a:t>Wayne </a:t>
            </a:r>
            <a:r>
              <a:rPr lang="en-US" sz="4800" dirty="0" err="1" smtClean="0">
                <a:solidFill>
                  <a:schemeClr val="bg1"/>
                </a:solidFill>
              </a:rPr>
              <a:t>Presnell</a:t>
            </a:r>
            <a:r>
              <a:rPr lang="en-US" sz="4800" dirty="0" smtClean="0">
                <a:solidFill>
                  <a:schemeClr val="bg1"/>
                </a:solidFill>
              </a:rPr>
              <a:t> USA</a:t>
            </a:r>
          </a:p>
          <a:p>
            <a:r>
              <a:rPr lang="en-US" sz="4800" dirty="0" smtClean="0">
                <a:solidFill>
                  <a:schemeClr val="bg1"/>
                </a:solidFill>
              </a:rPr>
              <a:t>Thank you</a:t>
            </a:r>
          </a:p>
          <a:p>
            <a:r>
              <a:rPr lang="en-US" sz="4800" dirty="0" smtClean="0">
                <a:solidFill>
                  <a:schemeClr val="bg1"/>
                </a:solidFill>
              </a:rPr>
              <a:t>Merci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MO_BLU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WMO_BLUE_Powerpoint_en_fr</Template>
  <TotalTime>210</TotalTime>
  <Words>328</Words>
  <Application>Microsoft Office PowerPoint</Application>
  <PresentationFormat>On-screen Show (4:3)</PresentationFormat>
  <Paragraphs>54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WMO_BLUE_Powerpoint_en_fr</vt:lpstr>
      <vt:lpstr>PowerPoint Presentation</vt:lpstr>
      <vt:lpstr>New or planned service-related activities</vt:lpstr>
      <vt:lpstr>New or planned service-related activities</vt:lpstr>
      <vt:lpstr>Recent challenges encountered with MSI provision or coordination</vt:lpstr>
      <vt:lpstr>Recent challenges encountered with MSI provision or coordination</vt:lpstr>
      <vt:lpstr>Significant examples of stakeholder interactions or education activities</vt:lpstr>
      <vt:lpstr>PowerPoint Presentation</vt:lpstr>
    </vt:vector>
  </TitlesOfParts>
  <Company>World Meteorological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Neal Moodie</dc:creator>
  <cp:lastModifiedBy>Wayne, Presnell</cp:lastModifiedBy>
  <cp:revision>23</cp:revision>
  <dcterms:created xsi:type="dcterms:W3CDTF">2018-07-04T08:55:30Z</dcterms:created>
  <dcterms:modified xsi:type="dcterms:W3CDTF">2018-08-15T16:54:15Z</dcterms:modified>
</cp:coreProperties>
</file>